
<file path=[Content_Types].xml><?xml version="1.0" encoding="utf-8"?>
<Types xmlns="http://schemas.openxmlformats.org/package/2006/content-types">
  <Default Extension="png" ContentType="image/png"/>
  <Default Extension="bin" ContentType="application/vnd.openxmlformats-officedocument.oleObject"/>
  <Default Extension="vsd" ContentType="application/vnd.visio"/>
  <Default Extension="emf" ContentType="image/x-emf"/>
  <Default Extension="wmf" ContentType="image/x-w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53" r:id="rId1"/>
  </p:sldMasterIdLst>
  <p:notesMasterIdLst>
    <p:notesMasterId r:id="rId251"/>
  </p:notesMasterIdLst>
  <p:handoutMasterIdLst>
    <p:handoutMasterId r:id="rId252"/>
  </p:handoutMasterIdLst>
  <p:sldIdLst>
    <p:sldId id="1465" r:id="rId2"/>
    <p:sldId id="1300" r:id="rId3"/>
    <p:sldId id="1463" r:id="rId4"/>
    <p:sldId id="1298" r:id="rId5"/>
    <p:sldId id="1466" r:id="rId6"/>
    <p:sldId id="1301" r:id="rId7"/>
    <p:sldId id="1302" r:id="rId8"/>
    <p:sldId id="1303" r:id="rId9"/>
    <p:sldId id="1304" r:id="rId10"/>
    <p:sldId id="1305" r:id="rId11"/>
    <p:sldId id="1306" r:id="rId12"/>
    <p:sldId id="1307" r:id="rId13"/>
    <p:sldId id="1308" r:id="rId14"/>
    <p:sldId id="1309" r:id="rId15"/>
    <p:sldId id="1310" r:id="rId16"/>
    <p:sldId id="1311" r:id="rId17"/>
    <p:sldId id="1312" r:id="rId18"/>
    <p:sldId id="1313" r:id="rId19"/>
    <p:sldId id="1314" r:id="rId20"/>
    <p:sldId id="1315" r:id="rId21"/>
    <p:sldId id="1316" r:id="rId22"/>
    <p:sldId id="1317" r:id="rId23"/>
    <p:sldId id="1318" r:id="rId24"/>
    <p:sldId id="1319" r:id="rId25"/>
    <p:sldId id="1320" r:id="rId26"/>
    <p:sldId id="1321" r:id="rId27"/>
    <p:sldId id="1322" r:id="rId28"/>
    <p:sldId id="1323" r:id="rId29"/>
    <p:sldId id="1324" r:id="rId30"/>
    <p:sldId id="1325" r:id="rId31"/>
    <p:sldId id="1326" r:id="rId32"/>
    <p:sldId id="1327" r:id="rId33"/>
    <p:sldId id="1328" r:id="rId34"/>
    <p:sldId id="1329" r:id="rId35"/>
    <p:sldId id="1330" r:id="rId36"/>
    <p:sldId id="1331" r:id="rId37"/>
    <p:sldId id="1332" r:id="rId38"/>
    <p:sldId id="1467" r:id="rId39"/>
    <p:sldId id="1333" r:id="rId40"/>
    <p:sldId id="1334" r:id="rId41"/>
    <p:sldId id="1335" r:id="rId42"/>
    <p:sldId id="1336" r:id="rId43"/>
    <p:sldId id="1337" r:id="rId44"/>
    <p:sldId id="1338" r:id="rId45"/>
    <p:sldId id="1339" r:id="rId46"/>
    <p:sldId id="1340" r:id="rId47"/>
    <p:sldId id="1341" r:id="rId48"/>
    <p:sldId id="1342" r:id="rId49"/>
    <p:sldId id="1343" r:id="rId50"/>
    <p:sldId id="1344" r:id="rId51"/>
    <p:sldId id="1345" r:id="rId52"/>
    <p:sldId id="1346" r:id="rId53"/>
    <p:sldId id="1347" r:id="rId54"/>
    <p:sldId id="1348" r:id="rId55"/>
    <p:sldId id="1349" r:id="rId56"/>
    <p:sldId id="1350" r:id="rId57"/>
    <p:sldId id="1351" r:id="rId58"/>
    <p:sldId id="1468" r:id="rId59"/>
    <p:sldId id="1352" r:id="rId60"/>
    <p:sldId id="1353" r:id="rId61"/>
    <p:sldId id="1354" r:id="rId62"/>
    <p:sldId id="1355" r:id="rId63"/>
    <p:sldId id="1356" r:id="rId64"/>
    <p:sldId id="1357" r:id="rId65"/>
    <p:sldId id="1358" r:id="rId66"/>
    <p:sldId id="1359" r:id="rId67"/>
    <p:sldId id="1360" r:id="rId68"/>
    <p:sldId id="1361" r:id="rId69"/>
    <p:sldId id="1362" r:id="rId70"/>
    <p:sldId id="1363" r:id="rId71"/>
    <p:sldId id="1364" r:id="rId72"/>
    <p:sldId id="1365" r:id="rId73"/>
    <p:sldId id="1366" r:id="rId74"/>
    <p:sldId id="1367" r:id="rId75"/>
    <p:sldId id="1368" r:id="rId76"/>
    <p:sldId id="1369" r:id="rId77"/>
    <p:sldId id="1370" r:id="rId78"/>
    <p:sldId id="1371" r:id="rId79"/>
    <p:sldId id="1372" r:id="rId80"/>
    <p:sldId id="1373" r:id="rId81"/>
    <p:sldId id="1374" r:id="rId82"/>
    <p:sldId id="1375" r:id="rId83"/>
    <p:sldId id="1376" r:id="rId84"/>
    <p:sldId id="1377" r:id="rId85"/>
    <p:sldId id="1378" r:id="rId86"/>
    <p:sldId id="1379" r:id="rId87"/>
    <p:sldId id="1380" r:id="rId88"/>
    <p:sldId id="1381" r:id="rId89"/>
    <p:sldId id="1382" r:id="rId90"/>
    <p:sldId id="1383" r:id="rId91"/>
    <p:sldId id="1384" r:id="rId92"/>
    <p:sldId id="1385" r:id="rId93"/>
    <p:sldId id="1386" r:id="rId94"/>
    <p:sldId id="1387" r:id="rId95"/>
    <p:sldId id="1388" r:id="rId96"/>
    <p:sldId id="1389" r:id="rId97"/>
    <p:sldId id="1390" r:id="rId98"/>
    <p:sldId id="1391" r:id="rId99"/>
    <p:sldId id="1392" r:id="rId100"/>
    <p:sldId id="1393" r:id="rId101"/>
    <p:sldId id="1394" r:id="rId102"/>
    <p:sldId id="1395" r:id="rId103"/>
    <p:sldId id="1396" r:id="rId104"/>
    <p:sldId id="1397" r:id="rId105"/>
    <p:sldId id="1398" r:id="rId106"/>
    <p:sldId id="1399" r:id="rId107"/>
    <p:sldId id="1400" r:id="rId108"/>
    <p:sldId id="1401" r:id="rId109"/>
    <p:sldId id="1402" r:id="rId110"/>
    <p:sldId id="1403" r:id="rId111"/>
    <p:sldId id="1404" r:id="rId112"/>
    <p:sldId id="1405" r:id="rId113"/>
    <p:sldId id="1406" r:id="rId114"/>
    <p:sldId id="1407" r:id="rId115"/>
    <p:sldId id="1408" r:id="rId116"/>
    <p:sldId id="1409" r:id="rId117"/>
    <p:sldId id="1410" r:id="rId118"/>
    <p:sldId id="1411" r:id="rId119"/>
    <p:sldId id="1412" r:id="rId120"/>
    <p:sldId id="1413" r:id="rId121"/>
    <p:sldId id="1469" r:id="rId122"/>
    <p:sldId id="1471" r:id="rId123"/>
    <p:sldId id="1472" r:id="rId124"/>
    <p:sldId id="1476" r:id="rId125"/>
    <p:sldId id="1473" r:id="rId126"/>
    <p:sldId id="1474" r:id="rId127"/>
    <p:sldId id="1475" r:id="rId128"/>
    <p:sldId id="1478" r:id="rId129"/>
    <p:sldId id="1477" r:id="rId130"/>
    <p:sldId id="1479" r:id="rId131"/>
    <p:sldId id="1481" r:id="rId132"/>
    <p:sldId id="1480" r:id="rId133"/>
    <p:sldId id="1482" r:id="rId134"/>
    <p:sldId id="1483" r:id="rId135"/>
    <p:sldId id="1484" r:id="rId136"/>
    <p:sldId id="1485" r:id="rId137"/>
    <p:sldId id="1486" r:id="rId138"/>
    <p:sldId id="1487" r:id="rId139"/>
    <p:sldId id="1489" r:id="rId140"/>
    <p:sldId id="1488" r:id="rId141"/>
    <p:sldId id="1490" r:id="rId142"/>
    <p:sldId id="1491" r:id="rId143"/>
    <p:sldId id="1492" r:id="rId144"/>
    <p:sldId id="1493" r:id="rId145"/>
    <p:sldId id="1494" r:id="rId146"/>
    <p:sldId id="1495" r:id="rId147"/>
    <p:sldId id="1496" r:id="rId148"/>
    <p:sldId id="1497" r:id="rId149"/>
    <p:sldId id="1498" r:id="rId150"/>
    <p:sldId id="1500" r:id="rId151"/>
    <p:sldId id="1501" r:id="rId152"/>
    <p:sldId id="1499" r:id="rId153"/>
    <p:sldId id="1503" r:id="rId154"/>
    <p:sldId id="1502" r:id="rId155"/>
    <p:sldId id="1504" r:id="rId156"/>
    <p:sldId id="1505" r:id="rId157"/>
    <p:sldId id="1506" r:id="rId158"/>
    <p:sldId id="1508" r:id="rId159"/>
    <p:sldId id="1507" r:id="rId160"/>
    <p:sldId id="1509" r:id="rId161"/>
    <p:sldId id="1510" r:id="rId162"/>
    <p:sldId id="1512" r:id="rId163"/>
    <p:sldId id="1511" r:id="rId164"/>
    <p:sldId id="1514" r:id="rId165"/>
    <p:sldId id="1513" r:id="rId166"/>
    <p:sldId id="1516" r:id="rId167"/>
    <p:sldId id="1515" r:id="rId168"/>
    <p:sldId id="1517" r:id="rId169"/>
    <p:sldId id="1518" r:id="rId170"/>
    <p:sldId id="1519" r:id="rId171"/>
    <p:sldId id="1521" r:id="rId172"/>
    <p:sldId id="1520" r:id="rId173"/>
    <p:sldId id="1522" r:id="rId174"/>
    <p:sldId id="1523" r:id="rId175"/>
    <p:sldId id="1524" r:id="rId176"/>
    <p:sldId id="1525" r:id="rId177"/>
    <p:sldId id="1526" r:id="rId178"/>
    <p:sldId id="1527" r:id="rId179"/>
    <p:sldId id="1528" r:id="rId180"/>
    <p:sldId id="1529" r:id="rId181"/>
    <p:sldId id="1530" r:id="rId182"/>
    <p:sldId id="1531" r:id="rId183"/>
    <p:sldId id="1532" r:id="rId184"/>
    <p:sldId id="1534" r:id="rId185"/>
    <p:sldId id="1533" r:id="rId186"/>
    <p:sldId id="1535" r:id="rId187"/>
    <p:sldId id="1536" r:id="rId188"/>
    <p:sldId id="1414" r:id="rId189"/>
    <p:sldId id="1415" r:id="rId190"/>
    <p:sldId id="1416" r:id="rId191"/>
    <p:sldId id="1418" r:id="rId192"/>
    <p:sldId id="1419" r:id="rId193"/>
    <p:sldId id="1420" r:id="rId194"/>
    <p:sldId id="1421" r:id="rId195"/>
    <p:sldId id="1422" r:id="rId196"/>
    <p:sldId id="1423" r:id="rId197"/>
    <p:sldId id="1424" r:id="rId198"/>
    <p:sldId id="1425" r:id="rId199"/>
    <p:sldId id="1426" r:id="rId200"/>
    <p:sldId id="1427" r:id="rId201"/>
    <p:sldId id="1428" r:id="rId202"/>
    <p:sldId id="1429" r:id="rId203"/>
    <p:sldId id="1430" r:id="rId204"/>
    <p:sldId id="1431" r:id="rId205"/>
    <p:sldId id="1432" r:id="rId206"/>
    <p:sldId id="1433" r:id="rId207"/>
    <p:sldId id="1434" r:id="rId208"/>
    <p:sldId id="1435" r:id="rId209"/>
    <p:sldId id="1436" r:id="rId210"/>
    <p:sldId id="1437" r:id="rId211"/>
    <p:sldId id="1438" r:id="rId212"/>
    <p:sldId id="1439" r:id="rId213"/>
    <p:sldId id="1440" r:id="rId214"/>
    <p:sldId id="1441" r:id="rId215"/>
    <p:sldId id="1442" r:id="rId216"/>
    <p:sldId id="1443" r:id="rId217"/>
    <p:sldId id="1444" r:id="rId218"/>
    <p:sldId id="1445" r:id="rId219"/>
    <p:sldId id="1446" r:id="rId220"/>
    <p:sldId id="1447" r:id="rId221"/>
    <p:sldId id="1448" r:id="rId222"/>
    <p:sldId id="1449" r:id="rId223"/>
    <p:sldId id="1450" r:id="rId224"/>
    <p:sldId id="1451" r:id="rId225"/>
    <p:sldId id="1452" r:id="rId226"/>
    <p:sldId id="1453" r:id="rId227"/>
    <p:sldId id="1454" r:id="rId228"/>
    <p:sldId id="1455" r:id="rId229"/>
    <p:sldId id="1456" r:id="rId230"/>
    <p:sldId id="1457" r:id="rId231"/>
    <p:sldId id="1458" r:id="rId232"/>
    <p:sldId id="1459" r:id="rId233"/>
    <p:sldId id="1460" r:id="rId234"/>
    <p:sldId id="1461" r:id="rId235"/>
    <p:sldId id="1462" r:id="rId236"/>
    <p:sldId id="1537" r:id="rId237"/>
    <p:sldId id="1539" r:id="rId238"/>
    <p:sldId id="1538" r:id="rId239"/>
    <p:sldId id="1540" r:id="rId240"/>
    <p:sldId id="1541" r:id="rId241"/>
    <p:sldId id="1542" r:id="rId242"/>
    <p:sldId id="1544" r:id="rId243"/>
    <p:sldId id="1543" r:id="rId244"/>
    <p:sldId id="1545" r:id="rId245"/>
    <p:sldId id="1546" r:id="rId246"/>
    <p:sldId id="1547" r:id="rId247"/>
    <p:sldId id="1548" r:id="rId248"/>
    <p:sldId id="1549" r:id="rId249"/>
    <p:sldId id="1550" r:id="rId250"/>
  </p:sldIdLst>
  <p:sldSz cx="9144000" cy="6858000" type="screen4x3"/>
  <p:notesSz cx="6807200" cy="9939338"/>
  <p:defaultTextStyle>
    <a:defPPr>
      <a:defRPr lang="en-US"/>
    </a:defPPr>
    <a:lvl1pPr algn="ctr" rtl="0" fontAlgn="base">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fontAlgn="base">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fontAlgn="base">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fontAlgn="base">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fontAlgn="base">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131" userDrawn="1">
          <p15:clr>
            <a:srgbClr val="A4A3A4"/>
          </p15:clr>
        </p15:guide>
        <p15:guide id="2" pos="2144"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D60093"/>
    <a:srgbClr val="FFCCFF"/>
    <a:srgbClr val="CCFFFF"/>
    <a:srgbClr val="008000"/>
    <a:srgbClr val="006600"/>
    <a:srgbClr val="CCFFCC"/>
    <a:srgbClr val="FFFFCC"/>
    <a:srgbClr val="FF6600"/>
    <a:srgbClr val="9900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4486" autoAdjust="0"/>
    <p:restoredTop sz="96481" autoAdjust="0"/>
  </p:normalViewPr>
  <p:slideViewPr>
    <p:cSldViewPr>
      <p:cViewPr varScale="1">
        <p:scale>
          <a:sx n="110" d="100"/>
          <a:sy n="110" d="100"/>
        </p:scale>
        <p:origin x="288" y="108"/>
      </p:cViewPr>
      <p:guideLst>
        <p:guide orient="horz" pos="2160"/>
        <p:guide pos="2880"/>
      </p:guideLst>
    </p:cSldViewPr>
  </p:slideViewPr>
  <p:outlineViewPr>
    <p:cViewPr>
      <p:scale>
        <a:sx n="33" d="100"/>
        <a:sy n="33" d="100"/>
      </p:scale>
      <p:origin x="0" y="0"/>
    </p:cViewPr>
    <p:sldLst>
      <p:sld r:id="rId1" collapse="1"/>
      <p:sld r:id="rId2" collapse="1"/>
      <p:sld r:id="rId3" collapse="1"/>
      <p:sld r:id="rId4" collapse="1"/>
      <p:sld r:id="rId5" collapse="1"/>
      <p:sld r:id="rId6" collapse="1"/>
      <p:sld r:id="rId7" collapse="1"/>
      <p:sld r:id="rId8" collapse="1"/>
    </p:sldLst>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79" d="100"/>
          <a:sy n="79" d="100"/>
        </p:scale>
        <p:origin x="3174" y="108"/>
      </p:cViewPr>
      <p:guideLst>
        <p:guide orient="horz" pos="3131"/>
        <p:guide pos="2144"/>
      </p:guideLst>
    </p:cSldViewPr>
  </p:notesViewPr>
  <p:gridSpacing cx="72010" cy="7201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247" Type="http://schemas.openxmlformats.org/officeDocument/2006/relationships/slide" Target="slides/slide246.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slide" Target="slides/slide236.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slide" Target="slides/slide247.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slide" Target="slides/slide249.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notesMaster" Target="notesMasters/notesMaster1.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handoutMaster" Target="handoutMasters/handoutMaster1.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presProps" Target="presProps.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viewProps" Target="viewProps.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theme" Target="theme/theme1.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tableStyles" Target="tableStyles.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s>
</file>

<file path=ppt/_rels/viewProps.xml.rels><?xml version="1.0" encoding="UTF-8" standalone="yes"?>
<Relationships xmlns="http://schemas.openxmlformats.org/package/2006/relationships"><Relationship Id="rId8" Type="http://schemas.openxmlformats.org/officeDocument/2006/relationships/slide" Target="slides/slide192.xml"/><Relationship Id="rId3" Type="http://schemas.openxmlformats.org/officeDocument/2006/relationships/slide" Target="slides/slide21.xml"/><Relationship Id="rId7" Type="http://schemas.openxmlformats.org/officeDocument/2006/relationships/slide" Target="slides/slide128.xml"/><Relationship Id="rId2" Type="http://schemas.openxmlformats.org/officeDocument/2006/relationships/slide" Target="slides/slide17.xml"/><Relationship Id="rId1" Type="http://schemas.openxmlformats.org/officeDocument/2006/relationships/slide" Target="slides/slide14.xml"/><Relationship Id="rId6" Type="http://schemas.openxmlformats.org/officeDocument/2006/relationships/slide" Target="slides/slide58.xml"/><Relationship Id="rId5" Type="http://schemas.openxmlformats.org/officeDocument/2006/relationships/slide" Target="slides/slide38.xml"/><Relationship Id="rId4" Type="http://schemas.openxmlformats.org/officeDocument/2006/relationships/slide" Target="slides/slide35.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4.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9.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20.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22.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24.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25.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26.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27.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28.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29.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31.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32.e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33.e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34.png"/></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35.png"/></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36.png"/></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37.e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38.e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40.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41.e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42.e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44.emf"/></Relationships>
</file>

<file path=ppt/drawings/_rels/vmlDrawing33.vml.rels><?xml version="1.0" encoding="UTF-8" standalone="yes"?>
<Relationships xmlns="http://schemas.openxmlformats.org/package/2006/relationships"><Relationship Id="rId1" Type="http://schemas.openxmlformats.org/officeDocument/2006/relationships/image" Target="../media/image45.emf"/></Relationships>
</file>

<file path=ppt/drawings/_rels/vmlDrawing34.vml.rels><?xml version="1.0" encoding="UTF-8" standalone="yes"?>
<Relationships xmlns="http://schemas.openxmlformats.org/package/2006/relationships"><Relationship Id="rId1" Type="http://schemas.openxmlformats.org/officeDocument/2006/relationships/image" Target="../media/image46.emf"/></Relationships>
</file>

<file path=ppt/drawings/_rels/vmlDrawing35.vml.rels><?xml version="1.0" encoding="UTF-8" standalone="yes"?>
<Relationships xmlns="http://schemas.openxmlformats.org/package/2006/relationships"><Relationship Id="rId1" Type="http://schemas.openxmlformats.org/officeDocument/2006/relationships/image" Target="../media/image47.emf"/></Relationships>
</file>

<file path=ppt/drawings/_rels/vmlDrawing36.vml.rels><?xml version="1.0" encoding="UTF-8" standalone="yes"?>
<Relationships xmlns="http://schemas.openxmlformats.org/package/2006/relationships"><Relationship Id="rId1" Type="http://schemas.openxmlformats.org/officeDocument/2006/relationships/image" Target="../media/image48.emf"/></Relationships>
</file>

<file path=ppt/drawings/_rels/vmlDrawing37.vml.rels><?xml version="1.0" encoding="UTF-8" standalone="yes"?>
<Relationships xmlns="http://schemas.openxmlformats.org/package/2006/relationships"><Relationship Id="rId1" Type="http://schemas.openxmlformats.org/officeDocument/2006/relationships/image" Target="../media/image49.emf"/></Relationships>
</file>

<file path=ppt/drawings/_rels/vmlDrawing38.vml.rels><?xml version="1.0" encoding="UTF-8" standalone="yes"?>
<Relationships xmlns="http://schemas.openxmlformats.org/package/2006/relationships"><Relationship Id="rId1" Type="http://schemas.openxmlformats.org/officeDocument/2006/relationships/image" Target="../media/image50.emf"/></Relationships>
</file>

<file path=ppt/drawings/_rels/vmlDrawing39.vml.rels><?xml version="1.0" encoding="UTF-8" standalone="yes"?>
<Relationships xmlns="http://schemas.openxmlformats.org/package/2006/relationships"><Relationship Id="rId1" Type="http://schemas.openxmlformats.org/officeDocument/2006/relationships/image" Target="../media/image5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40.vml.rels><?xml version="1.0" encoding="UTF-8" standalone="yes"?>
<Relationships xmlns="http://schemas.openxmlformats.org/package/2006/relationships"><Relationship Id="rId1" Type="http://schemas.openxmlformats.org/officeDocument/2006/relationships/image" Target="../media/image55.emf"/></Relationships>
</file>

<file path=ppt/drawings/_rels/vmlDrawing41.vml.rels><?xml version="1.0" encoding="UTF-8" standalone="yes"?>
<Relationships xmlns="http://schemas.openxmlformats.org/package/2006/relationships"><Relationship Id="rId1" Type="http://schemas.openxmlformats.org/officeDocument/2006/relationships/image" Target="../media/image56.emf"/></Relationships>
</file>

<file path=ppt/drawings/_rels/vmlDrawing42.vml.rels><?xml version="1.0" encoding="UTF-8" standalone="yes"?>
<Relationships xmlns="http://schemas.openxmlformats.org/package/2006/relationships"><Relationship Id="rId1" Type="http://schemas.openxmlformats.org/officeDocument/2006/relationships/image" Target="../media/image56.emf"/></Relationships>
</file>

<file path=ppt/drawings/_rels/vmlDrawing43.vml.rels><?xml version="1.0" encoding="UTF-8" standalone="yes"?>
<Relationships xmlns="http://schemas.openxmlformats.org/package/2006/relationships"><Relationship Id="rId1" Type="http://schemas.openxmlformats.org/officeDocument/2006/relationships/image" Target="../media/image57.png"/></Relationships>
</file>

<file path=ppt/drawings/_rels/vmlDrawing44.vml.rels><?xml version="1.0" encoding="UTF-8" standalone="yes"?>
<Relationships xmlns="http://schemas.openxmlformats.org/package/2006/relationships"><Relationship Id="rId1" Type="http://schemas.openxmlformats.org/officeDocument/2006/relationships/image" Target="../media/image58.emf"/></Relationships>
</file>

<file path=ppt/drawings/_rels/vmlDrawing45.vml.rels><?xml version="1.0" encoding="UTF-8" standalone="yes"?>
<Relationships xmlns="http://schemas.openxmlformats.org/package/2006/relationships"><Relationship Id="rId1" Type="http://schemas.openxmlformats.org/officeDocument/2006/relationships/image" Target="../media/image59.png"/></Relationships>
</file>

<file path=ppt/drawings/_rels/vmlDrawing46.vml.rels><?xml version="1.0" encoding="UTF-8" standalone="yes"?>
<Relationships xmlns="http://schemas.openxmlformats.org/package/2006/relationships"><Relationship Id="rId1" Type="http://schemas.openxmlformats.org/officeDocument/2006/relationships/image" Target="../media/image60.png"/></Relationships>
</file>

<file path=ppt/drawings/_rels/vmlDrawing47.vml.rels><?xml version="1.0" encoding="UTF-8" standalone="yes"?>
<Relationships xmlns="http://schemas.openxmlformats.org/package/2006/relationships"><Relationship Id="rId1" Type="http://schemas.openxmlformats.org/officeDocument/2006/relationships/image" Target="../media/image61.png"/></Relationships>
</file>

<file path=ppt/drawings/_rels/vmlDrawing48.vml.rels><?xml version="1.0" encoding="UTF-8" standalone="yes"?>
<Relationships xmlns="http://schemas.openxmlformats.org/package/2006/relationships"><Relationship Id="rId1" Type="http://schemas.openxmlformats.org/officeDocument/2006/relationships/image" Target="../media/image62.png"/></Relationships>
</file>

<file path=ppt/drawings/_rels/vmlDrawing49.vml.rels><?xml version="1.0" encoding="UTF-8" standalone="yes"?>
<Relationships xmlns="http://schemas.openxmlformats.org/package/2006/relationships"><Relationship Id="rId1" Type="http://schemas.openxmlformats.org/officeDocument/2006/relationships/image" Target="../media/image63.png"/></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50.vml.rels><?xml version="1.0" encoding="UTF-8" standalone="yes"?>
<Relationships xmlns="http://schemas.openxmlformats.org/package/2006/relationships"><Relationship Id="rId1" Type="http://schemas.openxmlformats.org/officeDocument/2006/relationships/image" Target="../media/image64.png"/></Relationships>
</file>

<file path=ppt/drawings/_rels/vmlDrawing51.vml.rels><?xml version="1.0" encoding="UTF-8" standalone="yes"?>
<Relationships xmlns="http://schemas.openxmlformats.org/package/2006/relationships"><Relationship Id="rId1" Type="http://schemas.openxmlformats.org/officeDocument/2006/relationships/image" Target="../media/image65.png"/></Relationships>
</file>

<file path=ppt/drawings/_rels/vmlDrawing52.vml.rels><?xml version="1.0" encoding="UTF-8" standalone="yes"?>
<Relationships xmlns="http://schemas.openxmlformats.org/package/2006/relationships"><Relationship Id="rId1" Type="http://schemas.openxmlformats.org/officeDocument/2006/relationships/image" Target="../media/image66.png"/></Relationships>
</file>

<file path=ppt/drawings/_rels/vmlDrawing53.vml.rels><?xml version="1.0" encoding="UTF-8" standalone="yes"?>
<Relationships xmlns="http://schemas.openxmlformats.org/package/2006/relationships"><Relationship Id="rId1" Type="http://schemas.openxmlformats.org/officeDocument/2006/relationships/image" Target="../media/image67.png"/></Relationships>
</file>

<file path=ppt/drawings/_rels/vmlDrawing54.vml.rels><?xml version="1.0" encoding="UTF-8" standalone="yes"?>
<Relationships xmlns="http://schemas.openxmlformats.org/package/2006/relationships"><Relationship Id="rId1" Type="http://schemas.openxmlformats.org/officeDocument/2006/relationships/image" Target="../media/image68.png"/></Relationships>
</file>

<file path=ppt/drawings/_rels/vmlDrawing55.vml.rels><?xml version="1.0" encoding="UTF-8" standalone="yes"?>
<Relationships xmlns="http://schemas.openxmlformats.org/package/2006/relationships"><Relationship Id="rId1" Type="http://schemas.openxmlformats.org/officeDocument/2006/relationships/image" Target="../media/image69.png"/></Relationships>
</file>

<file path=ppt/drawings/_rels/vmlDrawing56.vml.rels><?xml version="1.0" encoding="UTF-8" standalone="yes"?>
<Relationships xmlns="http://schemas.openxmlformats.org/package/2006/relationships"><Relationship Id="rId1" Type="http://schemas.openxmlformats.org/officeDocument/2006/relationships/image" Target="../media/image70.emf"/></Relationships>
</file>

<file path=ppt/drawings/_rels/vmlDrawing57.vml.rels><?xml version="1.0" encoding="UTF-8" standalone="yes"?>
<Relationships xmlns="http://schemas.openxmlformats.org/package/2006/relationships"><Relationship Id="rId1" Type="http://schemas.openxmlformats.org/officeDocument/2006/relationships/image" Target="../media/image71.emf"/></Relationships>
</file>

<file path=ppt/drawings/_rels/vmlDrawing58.vml.rels><?xml version="1.0" encoding="UTF-8" standalone="yes"?>
<Relationships xmlns="http://schemas.openxmlformats.org/package/2006/relationships"><Relationship Id="rId1" Type="http://schemas.openxmlformats.org/officeDocument/2006/relationships/image" Target="../media/image74.emf"/></Relationships>
</file>

<file path=ppt/drawings/_rels/vmlDrawing59.vml.rels><?xml version="1.0" encoding="UTF-8" standalone="yes"?>
<Relationships xmlns="http://schemas.openxmlformats.org/package/2006/relationships"><Relationship Id="rId1" Type="http://schemas.openxmlformats.org/officeDocument/2006/relationships/image" Target="../media/image75.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60.vml.rels><?xml version="1.0" encoding="UTF-8" standalone="yes"?>
<Relationships xmlns="http://schemas.openxmlformats.org/package/2006/relationships"><Relationship Id="rId1" Type="http://schemas.openxmlformats.org/officeDocument/2006/relationships/image" Target="../media/image76.emf"/></Relationships>
</file>

<file path=ppt/drawings/_rels/vmlDrawing61.vml.rels><?xml version="1.0" encoding="UTF-8" standalone="yes"?>
<Relationships xmlns="http://schemas.openxmlformats.org/package/2006/relationships"><Relationship Id="rId1" Type="http://schemas.openxmlformats.org/officeDocument/2006/relationships/image" Target="../media/image77.emf"/></Relationships>
</file>

<file path=ppt/drawings/_rels/vmlDrawing62.vml.rels><?xml version="1.0" encoding="UTF-8" standalone="yes"?>
<Relationships xmlns="http://schemas.openxmlformats.org/package/2006/relationships"><Relationship Id="rId1" Type="http://schemas.openxmlformats.org/officeDocument/2006/relationships/image" Target="../media/image78.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4.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7.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0098" name="Rectangle 2"/>
          <p:cNvSpPr>
            <a:spLocks noGrp="1" noChangeArrowheads="1"/>
          </p:cNvSpPr>
          <p:nvPr>
            <p:ph type="hdr" sz="quarter"/>
          </p:nvPr>
        </p:nvSpPr>
        <p:spPr bwMode="auto">
          <a:xfrm>
            <a:off x="0" y="1"/>
            <a:ext cx="2949678" cy="49604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spcBef>
                <a:spcPct val="0"/>
              </a:spcBef>
              <a:defRPr kumimoji="1" sz="1200" b="0"/>
            </a:lvl1pPr>
          </a:lstStyle>
          <a:p>
            <a:endParaRPr lang="zh-CN" altLang="en-US"/>
          </a:p>
        </p:txBody>
      </p:sp>
      <p:sp>
        <p:nvSpPr>
          <p:cNvPr id="260099" name="Rectangle 3"/>
          <p:cNvSpPr>
            <a:spLocks noGrp="1" noChangeArrowheads="1"/>
          </p:cNvSpPr>
          <p:nvPr>
            <p:ph type="dt" sz="quarter" idx="1"/>
          </p:nvPr>
        </p:nvSpPr>
        <p:spPr bwMode="auto">
          <a:xfrm>
            <a:off x="3856436" y="1"/>
            <a:ext cx="2949677" cy="49604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spcBef>
                <a:spcPct val="0"/>
              </a:spcBef>
              <a:defRPr kumimoji="1" sz="1200" b="0"/>
            </a:lvl1pPr>
          </a:lstStyle>
          <a:p>
            <a:endParaRPr lang="en-US" altLang="zh-CN"/>
          </a:p>
        </p:txBody>
      </p:sp>
      <p:sp>
        <p:nvSpPr>
          <p:cNvPr id="260100" name="Rectangle 4"/>
          <p:cNvSpPr>
            <a:spLocks noGrp="1" noChangeArrowheads="1"/>
          </p:cNvSpPr>
          <p:nvPr>
            <p:ph type="ftr" sz="quarter" idx="2"/>
          </p:nvPr>
        </p:nvSpPr>
        <p:spPr bwMode="auto">
          <a:xfrm>
            <a:off x="0" y="9440982"/>
            <a:ext cx="2949678" cy="49604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a:spcBef>
                <a:spcPct val="0"/>
              </a:spcBef>
              <a:defRPr kumimoji="1" sz="1200" b="0"/>
            </a:lvl1pPr>
          </a:lstStyle>
          <a:p>
            <a:endParaRPr lang="en-US" altLang="zh-CN"/>
          </a:p>
        </p:txBody>
      </p:sp>
      <p:sp>
        <p:nvSpPr>
          <p:cNvPr id="260101" name="Rectangle 5"/>
          <p:cNvSpPr>
            <a:spLocks noGrp="1" noChangeArrowheads="1"/>
          </p:cNvSpPr>
          <p:nvPr>
            <p:ph type="sldNum" sz="quarter" idx="3"/>
          </p:nvPr>
        </p:nvSpPr>
        <p:spPr bwMode="auto">
          <a:xfrm>
            <a:off x="3856436" y="9440982"/>
            <a:ext cx="2949677" cy="49604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spcBef>
                <a:spcPct val="0"/>
              </a:spcBef>
              <a:defRPr kumimoji="1" sz="1200" b="0"/>
            </a:lvl1pPr>
          </a:lstStyle>
          <a:p>
            <a:fld id="{920C549E-5A20-49C7-8B97-A9A9311C3B8F}" type="slidenum">
              <a:rPr lang="zh-CN" altLang="en-US"/>
              <a:pPr/>
              <a:t>‹#›</a:t>
            </a:fld>
            <a:endParaRPr lang="en-US" altLang="zh-CN"/>
          </a:p>
        </p:txBody>
      </p:sp>
    </p:spTree>
    <p:extLst>
      <p:ext uri="{BB962C8B-B14F-4D97-AF65-F5344CB8AC3E}">
        <p14:creationId xmlns:p14="http://schemas.microsoft.com/office/powerpoint/2010/main" val="56332934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1794" name="Rectangle 2"/>
          <p:cNvSpPr>
            <a:spLocks noGrp="1" noChangeArrowheads="1"/>
          </p:cNvSpPr>
          <p:nvPr>
            <p:ph type="hdr" sz="quarter"/>
          </p:nvPr>
        </p:nvSpPr>
        <p:spPr bwMode="auto">
          <a:xfrm>
            <a:off x="0" y="1"/>
            <a:ext cx="2949678" cy="49604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spcBef>
                <a:spcPct val="0"/>
              </a:spcBef>
              <a:defRPr kumimoji="1" sz="1200" b="0">
                <a:ea typeface="黑体" pitchFamily="2" charset="-122"/>
              </a:defRPr>
            </a:lvl1pPr>
          </a:lstStyle>
          <a:p>
            <a:endParaRPr lang="zh-CN" altLang="en-US"/>
          </a:p>
        </p:txBody>
      </p:sp>
      <p:sp>
        <p:nvSpPr>
          <p:cNvPr id="161795" name="Rectangle 3"/>
          <p:cNvSpPr>
            <a:spLocks noGrp="1" noChangeArrowheads="1"/>
          </p:cNvSpPr>
          <p:nvPr>
            <p:ph type="dt" idx="1"/>
          </p:nvPr>
        </p:nvSpPr>
        <p:spPr bwMode="auto">
          <a:xfrm>
            <a:off x="3857522" y="1"/>
            <a:ext cx="2949678" cy="49604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spcBef>
                <a:spcPct val="0"/>
              </a:spcBef>
              <a:defRPr kumimoji="1" sz="1200" b="0">
                <a:ea typeface="黑体" pitchFamily="2" charset="-122"/>
              </a:defRPr>
            </a:lvl1pPr>
          </a:lstStyle>
          <a:p>
            <a:endParaRPr lang="en-US" altLang="zh-CN"/>
          </a:p>
        </p:txBody>
      </p:sp>
      <p:sp>
        <p:nvSpPr>
          <p:cNvPr id="161796" name="Rectangle 4"/>
          <p:cNvSpPr>
            <a:spLocks noGrp="1" noRot="1" noChangeAspect="1" noChangeArrowheads="1" noTextEdit="1"/>
          </p:cNvSpPr>
          <p:nvPr>
            <p:ph type="sldImg" idx="2"/>
          </p:nvPr>
        </p:nvSpPr>
        <p:spPr bwMode="auto">
          <a:xfrm>
            <a:off x="919163" y="746125"/>
            <a:ext cx="4967287" cy="3727450"/>
          </a:xfrm>
          <a:prstGeom prst="rect">
            <a:avLst/>
          </a:prstGeom>
          <a:noFill/>
          <a:ln w="9525">
            <a:solidFill>
              <a:srgbClr val="000000"/>
            </a:solidFill>
            <a:miter lim="800000"/>
            <a:headEnd/>
            <a:tailEnd/>
          </a:ln>
          <a:effectLst/>
        </p:spPr>
      </p:sp>
      <p:sp>
        <p:nvSpPr>
          <p:cNvPr id="161797" name="Rectangle 5"/>
          <p:cNvSpPr>
            <a:spLocks noGrp="1" noChangeArrowheads="1"/>
          </p:cNvSpPr>
          <p:nvPr>
            <p:ph type="body" sz="quarter" idx="3"/>
          </p:nvPr>
        </p:nvSpPr>
        <p:spPr bwMode="auto">
          <a:xfrm>
            <a:off x="907845" y="4721650"/>
            <a:ext cx="4991511" cy="4471311"/>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161798" name="Rectangle 6"/>
          <p:cNvSpPr>
            <a:spLocks noGrp="1" noChangeArrowheads="1"/>
          </p:cNvSpPr>
          <p:nvPr>
            <p:ph type="ftr" sz="quarter" idx="4"/>
          </p:nvPr>
        </p:nvSpPr>
        <p:spPr bwMode="auto">
          <a:xfrm>
            <a:off x="0" y="9443299"/>
            <a:ext cx="2949678" cy="49604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a:spcBef>
                <a:spcPct val="0"/>
              </a:spcBef>
              <a:defRPr kumimoji="1" sz="1200" b="0">
                <a:ea typeface="黑体" pitchFamily="2" charset="-122"/>
              </a:defRPr>
            </a:lvl1pPr>
          </a:lstStyle>
          <a:p>
            <a:endParaRPr lang="en-US" altLang="zh-CN"/>
          </a:p>
        </p:txBody>
      </p:sp>
      <p:sp>
        <p:nvSpPr>
          <p:cNvPr id="161799" name="Rectangle 7"/>
          <p:cNvSpPr>
            <a:spLocks noGrp="1" noChangeArrowheads="1"/>
          </p:cNvSpPr>
          <p:nvPr>
            <p:ph type="sldNum" sz="quarter" idx="5"/>
          </p:nvPr>
        </p:nvSpPr>
        <p:spPr bwMode="auto">
          <a:xfrm>
            <a:off x="3857522" y="9443299"/>
            <a:ext cx="2949678" cy="49604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spcBef>
                <a:spcPct val="0"/>
              </a:spcBef>
              <a:defRPr kumimoji="1" sz="1200" b="0">
                <a:ea typeface="黑体" pitchFamily="2" charset="-122"/>
              </a:defRPr>
            </a:lvl1pPr>
          </a:lstStyle>
          <a:p>
            <a:fld id="{8EE02ED1-59E4-43EE-8075-C2D152B3689F}" type="slidenum">
              <a:rPr lang="zh-CN" altLang="en-US"/>
              <a:pPr/>
              <a:t>‹#›</a:t>
            </a:fld>
            <a:endParaRPr lang="en-US" altLang="zh-CN"/>
          </a:p>
        </p:txBody>
      </p:sp>
    </p:spTree>
    <p:extLst>
      <p:ext uri="{BB962C8B-B14F-4D97-AF65-F5344CB8AC3E}">
        <p14:creationId xmlns:p14="http://schemas.microsoft.com/office/powerpoint/2010/main" val="3816896442"/>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Times New Roman" pitchFamily="18" charset="0"/>
        <a:ea typeface="宋体" pitchFamily="2" charset="-122"/>
        <a:cs typeface="+mn-cs"/>
      </a:defRPr>
    </a:lvl1pPr>
    <a:lvl2pPr marL="457200" algn="l" rtl="0" fontAlgn="base">
      <a:spcBef>
        <a:spcPct val="30000"/>
      </a:spcBef>
      <a:spcAft>
        <a:spcPct val="0"/>
      </a:spcAft>
      <a:defRPr sz="1200" kern="1200">
        <a:solidFill>
          <a:schemeClr val="tx1"/>
        </a:solidFill>
        <a:latin typeface="Times New Roman" pitchFamily="18" charset="0"/>
        <a:ea typeface="宋体" pitchFamily="2" charset="-122"/>
        <a:cs typeface="+mn-cs"/>
      </a:defRPr>
    </a:lvl2pPr>
    <a:lvl3pPr marL="914400" algn="l" rtl="0" fontAlgn="base">
      <a:spcBef>
        <a:spcPct val="30000"/>
      </a:spcBef>
      <a:spcAft>
        <a:spcPct val="0"/>
      </a:spcAft>
      <a:defRPr sz="1200" kern="1200">
        <a:solidFill>
          <a:schemeClr val="tx1"/>
        </a:solidFill>
        <a:latin typeface="Times New Roman" pitchFamily="18" charset="0"/>
        <a:ea typeface="宋体" pitchFamily="2" charset="-122"/>
        <a:cs typeface="+mn-cs"/>
      </a:defRPr>
    </a:lvl3pPr>
    <a:lvl4pPr marL="1371600" algn="l" rtl="0" fontAlgn="base">
      <a:spcBef>
        <a:spcPct val="30000"/>
      </a:spcBef>
      <a:spcAft>
        <a:spcPct val="0"/>
      </a:spcAft>
      <a:defRPr sz="1200" kern="1200">
        <a:solidFill>
          <a:schemeClr val="tx1"/>
        </a:solidFill>
        <a:latin typeface="Times New Roman" pitchFamily="18" charset="0"/>
        <a:ea typeface="宋体" pitchFamily="2" charset="-122"/>
        <a:cs typeface="+mn-cs"/>
      </a:defRPr>
    </a:lvl4pPr>
    <a:lvl5pPr marL="1828800" algn="l" rtl="0" fontAlgn="base">
      <a:spcBef>
        <a:spcPct val="30000"/>
      </a:spcBef>
      <a:spcAft>
        <a:spcPct val="0"/>
      </a:spcAft>
      <a:defRPr sz="1200" kern="1200">
        <a:solidFill>
          <a:schemeClr val="tx1"/>
        </a:solidFill>
        <a:latin typeface="Times New Roman" pitchFamily="18"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fontScale="92500" lnSpcReduction="20000"/>
          </a:bodyPr>
          <a:lstStyle/>
          <a:p>
            <a:r>
              <a:rPr lang="en-US" altLang="zh-CN" sz="1200" kern="1200" dirty="0" smtClean="0">
                <a:solidFill>
                  <a:schemeClr val="tx1"/>
                </a:solidFill>
                <a:latin typeface="Times New Roman" pitchFamily="18" charset="0"/>
                <a:ea typeface="宋体" charset="-122"/>
                <a:cs typeface="+mn-cs"/>
              </a:rPr>
              <a:t>Interrupt handler</a:t>
            </a:r>
            <a:endParaRPr lang="zh-CN" altLang="zh-CN" sz="1200" kern="1200" dirty="0" smtClean="0">
              <a:solidFill>
                <a:schemeClr val="tx1"/>
              </a:solidFill>
              <a:latin typeface="Times New Roman" pitchFamily="18" charset="0"/>
              <a:ea typeface="宋体" charset="-122"/>
              <a:cs typeface="+mn-cs"/>
            </a:endParaRPr>
          </a:p>
          <a:p>
            <a:r>
              <a:rPr lang="en-US" altLang="zh-CN" sz="1200" kern="1200" dirty="0" smtClean="0">
                <a:solidFill>
                  <a:schemeClr val="tx1"/>
                </a:solidFill>
                <a:latin typeface="Times New Roman" pitchFamily="18" charset="0"/>
                <a:ea typeface="宋体" charset="-122"/>
                <a:cs typeface="+mn-cs"/>
              </a:rPr>
              <a:t>From Wikipedia, the free encyclopedia</a:t>
            </a:r>
            <a:endParaRPr lang="zh-CN" altLang="zh-CN" sz="1200" kern="1200" dirty="0" smtClean="0">
              <a:solidFill>
                <a:schemeClr val="tx1"/>
              </a:solidFill>
              <a:latin typeface="Times New Roman" pitchFamily="18" charset="0"/>
              <a:ea typeface="宋体" charset="-122"/>
              <a:cs typeface="+mn-cs"/>
            </a:endParaRPr>
          </a:p>
          <a:p>
            <a:endParaRPr lang="zh-CN" altLang="zh-CN" sz="1200" kern="1200" dirty="0" smtClean="0">
              <a:solidFill>
                <a:schemeClr val="tx1"/>
              </a:solidFill>
              <a:latin typeface="Times New Roman" pitchFamily="18" charset="0"/>
              <a:ea typeface="宋体" charset="-122"/>
              <a:cs typeface="+mn-cs"/>
            </a:endParaRPr>
          </a:p>
          <a:p>
            <a:r>
              <a:rPr lang="en-US" altLang="zh-CN" sz="1200" kern="1200" dirty="0" smtClean="0">
                <a:solidFill>
                  <a:schemeClr val="tx1"/>
                </a:solidFill>
                <a:latin typeface="Times New Roman" pitchFamily="18" charset="0"/>
                <a:ea typeface="宋体" charset="-122"/>
                <a:cs typeface="+mn-cs"/>
              </a:rPr>
              <a:t>An interrupt handler, also known as an interrupt service routine (ISR), is a callback subroutine in microcontroller firmware, operating system or device driver whose execution is triggered by the reception of an interrupt. Interrupt handlers have a multitude of functions, which vary based on the reason the interrupt was generated and the speed at which the interrupt handler completes its task.</a:t>
            </a:r>
            <a:endParaRPr lang="zh-CN" altLang="zh-CN" sz="1200" kern="1200" dirty="0" smtClean="0">
              <a:solidFill>
                <a:schemeClr val="tx1"/>
              </a:solidFill>
              <a:latin typeface="Times New Roman" pitchFamily="18" charset="0"/>
              <a:ea typeface="宋体" charset="-122"/>
              <a:cs typeface="+mn-cs"/>
            </a:endParaRPr>
          </a:p>
          <a:p>
            <a:r>
              <a:rPr lang="en-US" altLang="zh-CN" sz="1200" kern="1200" dirty="0" smtClean="0">
                <a:solidFill>
                  <a:schemeClr val="tx1"/>
                </a:solidFill>
                <a:latin typeface="Times New Roman" pitchFamily="18" charset="0"/>
                <a:ea typeface="宋体" charset="-122"/>
                <a:cs typeface="+mn-cs"/>
              </a:rPr>
              <a:t>An interrupt handler is a low-level counterpart of event handlers. These handlers are initiated by either hardware interrupts or interrupt instructions in software, and are used for servicing hardware devices and transitions between protected modes of operation such as system calls.</a:t>
            </a:r>
            <a:endParaRPr lang="zh-CN" altLang="zh-CN" sz="1200" kern="1200" dirty="0" smtClean="0">
              <a:solidFill>
                <a:schemeClr val="tx1"/>
              </a:solidFill>
              <a:latin typeface="Times New Roman" pitchFamily="18" charset="0"/>
              <a:ea typeface="宋体" charset="-122"/>
              <a:cs typeface="+mn-cs"/>
            </a:endParaRPr>
          </a:p>
          <a:p>
            <a:endParaRPr lang="zh-CN" altLang="zh-CN" sz="1200" kern="1200" dirty="0" smtClean="0">
              <a:solidFill>
                <a:schemeClr val="tx1"/>
              </a:solidFill>
              <a:latin typeface="Times New Roman" pitchFamily="18" charset="0"/>
              <a:ea typeface="宋体" charset="-122"/>
              <a:cs typeface="+mn-cs"/>
            </a:endParaRPr>
          </a:p>
          <a:p>
            <a:endParaRPr lang="zh-CN" altLang="zh-CN" sz="1200" kern="1200" dirty="0" smtClean="0">
              <a:solidFill>
                <a:schemeClr val="tx1"/>
              </a:solidFill>
              <a:latin typeface="Times New Roman" pitchFamily="18" charset="0"/>
              <a:ea typeface="宋体" charset="-122"/>
              <a:cs typeface="+mn-cs"/>
            </a:endParaRPr>
          </a:p>
          <a:p>
            <a:r>
              <a:rPr lang="en-US" altLang="zh-CN" sz="1200" kern="1200" dirty="0" smtClean="0">
                <a:solidFill>
                  <a:schemeClr val="tx1"/>
                </a:solidFill>
                <a:latin typeface="Times New Roman" pitchFamily="18" charset="0"/>
                <a:ea typeface="宋体" charset="-122"/>
                <a:cs typeface="+mn-cs"/>
              </a:rPr>
              <a:t>Context switch</a:t>
            </a:r>
            <a:endParaRPr lang="zh-CN" altLang="zh-CN" sz="1200" kern="1200" dirty="0" smtClean="0">
              <a:solidFill>
                <a:schemeClr val="tx1"/>
              </a:solidFill>
              <a:latin typeface="Times New Roman" pitchFamily="18" charset="0"/>
              <a:ea typeface="宋体" charset="-122"/>
              <a:cs typeface="+mn-cs"/>
            </a:endParaRPr>
          </a:p>
          <a:p>
            <a:r>
              <a:rPr lang="en-US" altLang="zh-CN" sz="1200" kern="1200" dirty="0" smtClean="0">
                <a:solidFill>
                  <a:schemeClr val="tx1"/>
                </a:solidFill>
                <a:latin typeface="Times New Roman" pitchFamily="18" charset="0"/>
                <a:ea typeface="宋体" charset="-122"/>
                <a:cs typeface="+mn-cs"/>
              </a:rPr>
              <a:t>From Wikipedia, the free encyclopedia</a:t>
            </a:r>
            <a:endParaRPr lang="zh-CN" altLang="zh-CN" sz="1200" kern="1200" dirty="0" smtClean="0">
              <a:solidFill>
                <a:schemeClr val="tx1"/>
              </a:solidFill>
              <a:latin typeface="Times New Roman" pitchFamily="18" charset="0"/>
              <a:ea typeface="宋体" charset="-122"/>
              <a:cs typeface="+mn-cs"/>
            </a:endParaRPr>
          </a:p>
          <a:p>
            <a:endParaRPr lang="zh-CN" altLang="zh-CN" sz="1200" kern="1200" dirty="0" smtClean="0">
              <a:solidFill>
                <a:schemeClr val="tx1"/>
              </a:solidFill>
              <a:latin typeface="Times New Roman" pitchFamily="18" charset="0"/>
              <a:ea typeface="宋体" charset="-122"/>
              <a:cs typeface="+mn-cs"/>
            </a:endParaRPr>
          </a:p>
          <a:p>
            <a:r>
              <a:rPr lang="en-US" altLang="zh-CN" sz="1200" kern="1200" dirty="0" smtClean="0">
                <a:solidFill>
                  <a:schemeClr val="tx1"/>
                </a:solidFill>
                <a:latin typeface="Times New Roman" pitchFamily="18" charset="0"/>
                <a:ea typeface="宋体" charset="-122"/>
                <a:cs typeface="+mn-cs"/>
              </a:rPr>
              <a:t>A context switch is the computing process of storing and restoring state (context) of a CPU so that execution can be resumed from the same point at a later time. This enables multiple processes to share a single CPU. The context switch is an essential feature of a multitasking operating system. Context switches are usually computationally intensive and much of the design of operating systems is to optimize the use of context switches. A context switch can mean a register context switch, a task context switch, a thread context switch, or a process context switch. What constitutes the context is determined by the processor and the operating system. Switching from one process to another requires a certain amount of time for doing the administration - saving and loading registers and memory maps, updating various tables and list etc.</a:t>
            </a:r>
            <a:endParaRPr lang="zh-CN" altLang="zh-CN" sz="1200" kern="1200" dirty="0" smtClean="0">
              <a:solidFill>
                <a:schemeClr val="tx1"/>
              </a:solidFill>
              <a:latin typeface="Times New Roman" pitchFamily="18" charset="0"/>
              <a:ea typeface="宋体" charset="-122"/>
              <a:cs typeface="+mn-cs"/>
            </a:endParaRPr>
          </a:p>
        </p:txBody>
      </p:sp>
      <p:sp>
        <p:nvSpPr>
          <p:cNvPr id="4" name="灯片编号占位符 3"/>
          <p:cNvSpPr>
            <a:spLocks noGrp="1"/>
          </p:cNvSpPr>
          <p:nvPr>
            <p:ph type="sldNum" sz="quarter" idx="10"/>
          </p:nvPr>
        </p:nvSpPr>
        <p:spPr/>
        <p:txBody>
          <a:bodyPr/>
          <a:lstStyle/>
          <a:p>
            <a:fld id="{09485501-0C57-4C58-AFD8-3EDB5911E5DA}" type="slidenum">
              <a:rPr lang="zh-CN" altLang="en-US" smtClean="0"/>
              <a:pPr/>
              <a:t>64</a:t>
            </a:fld>
            <a:endParaRPr lang="en-US" altLang="zh-CN"/>
          </a:p>
        </p:txBody>
      </p:sp>
    </p:spTree>
    <p:extLst>
      <p:ext uri="{BB962C8B-B14F-4D97-AF65-F5344CB8AC3E}">
        <p14:creationId xmlns:p14="http://schemas.microsoft.com/office/powerpoint/2010/main" val="21353535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B87BF1B-E09E-4A35-8D32-3CFD3CABEA90}" type="slidenum">
              <a:rPr lang="zh-CN" altLang="en-US"/>
              <a:pPr/>
              <a:t>87</a:t>
            </a:fld>
            <a:endParaRPr lang="en-US" altLang="zh-CN"/>
          </a:p>
        </p:txBody>
      </p:sp>
      <p:sp>
        <p:nvSpPr>
          <p:cNvPr id="1005570" name="Rectangle 2"/>
          <p:cNvSpPr>
            <a:spLocks noGrp="1" noRot="1" noChangeAspect="1" noChangeArrowheads="1" noTextEdit="1"/>
          </p:cNvSpPr>
          <p:nvPr>
            <p:ph type="sldImg"/>
          </p:nvPr>
        </p:nvSpPr>
        <p:spPr>
          <a:ln/>
        </p:spPr>
      </p:sp>
      <p:sp>
        <p:nvSpPr>
          <p:cNvPr id="1005571" name="Rectangle 3"/>
          <p:cNvSpPr>
            <a:spLocks noGrp="1" noChangeArrowheads="1"/>
          </p:cNvSpPr>
          <p:nvPr>
            <p:ph type="body" idx="1"/>
          </p:nvPr>
        </p:nvSpPr>
        <p:spPr/>
        <p:txBody>
          <a:bodyPr/>
          <a:lstStyle/>
          <a:p>
            <a:r>
              <a:rPr lang="pt-BR" altLang="zh-CN"/>
              <a:t>(n-1)*8 + (8-(n-1))</a:t>
            </a:r>
          </a:p>
          <a:p>
            <a:r>
              <a:rPr lang="pt-BR" altLang="zh-CN"/>
              <a:t>8n - 8 + 8 - n + 1</a:t>
            </a:r>
          </a:p>
          <a:p>
            <a:r>
              <a:rPr lang="pt-BR" altLang="zh-CN"/>
              <a:t>7n + 1</a:t>
            </a:r>
            <a:endParaRPr lang="zh-CN" altLang="en-US"/>
          </a:p>
        </p:txBody>
      </p:sp>
    </p:spTree>
    <p:extLst>
      <p:ext uri="{BB962C8B-B14F-4D97-AF65-F5344CB8AC3E}">
        <p14:creationId xmlns:p14="http://schemas.microsoft.com/office/powerpoint/2010/main" val="28636579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6EFA99A-2FDD-455A-97F0-C954FDFDFE3C}" type="slidenum">
              <a:rPr lang="zh-CN" altLang="en-US"/>
              <a:pPr/>
              <a:t>89</a:t>
            </a:fld>
            <a:endParaRPr lang="en-US" altLang="zh-CN"/>
          </a:p>
        </p:txBody>
      </p:sp>
      <p:sp>
        <p:nvSpPr>
          <p:cNvPr id="1016834" name="Rectangle 2"/>
          <p:cNvSpPr>
            <a:spLocks noGrp="1" noRot="1" noChangeAspect="1" noChangeArrowheads="1" noTextEdit="1"/>
          </p:cNvSpPr>
          <p:nvPr>
            <p:ph type="sldImg"/>
          </p:nvPr>
        </p:nvSpPr>
        <p:spPr>
          <a:ln/>
        </p:spPr>
      </p:sp>
      <p:sp>
        <p:nvSpPr>
          <p:cNvPr id="1016835" name="Rectangle 3"/>
          <p:cNvSpPr>
            <a:spLocks noGrp="1" noChangeArrowheads="1"/>
          </p:cNvSpPr>
          <p:nvPr>
            <p:ph type="body" idx="1"/>
          </p:nvPr>
        </p:nvSpPr>
        <p:spPr/>
        <p:txBody>
          <a:bodyPr/>
          <a:lstStyle/>
          <a:p>
            <a:r>
              <a:rPr lang="pt-BR" altLang="zh-CN"/>
              <a:t>(n-1)*8 + (8-(n-1))</a:t>
            </a:r>
          </a:p>
          <a:p>
            <a:r>
              <a:rPr lang="pt-BR" altLang="zh-CN"/>
              <a:t>8n - 8 + 8 - n + 1</a:t>
            </a:r>
          </a:p>
          <a:p>
            <a:r>
              <a:rPr lang="pt-BR" altLang="zh-CN"/>
              <a:t>7n + 1</a:t>
            </a:r>
            <a:endParaRPr lang="zh-CN" altLang="en-US"/>
          </a:p>
        </p:txBody>
      </p:sp>
    </p:spTree>
    <p:extLst>
      <p:ext uri="{BB962C8B-B14F-4D97-AF65-F5344CB8AC3E}">
        <p14:creationId xmlns:p14="http://schemas.microsoft.com/office/powerpoint/2010/main" val="2133250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C6D6A36-62E1-4926-85A1-6B0C5AD9E492}" type="slidenum">
              <a:rPr lang="zh-CN" altLang="en-US"/>
              <a:pPr/>
              <a:t>90</a:t>
            </a:fld>
            <a:endParaRPr lang="en-US" altLang="zh-CN"/>
          </a:p>
        </p:txBody>
      </p:sp>
      <p:sp>
        <p:nvSpPr>
          <p:cNvPr id="1018882" name="Rectangle 2"/>
          <p:cNvSpPr>
            <a:spLocks noGrp="1" noRot="1" noChangeAspect="1" noChangeArrowheads="1" noTextEdit="1"/>
          </p:cNvSpPr>
          <p:nvPr>
            <p:ph type="sldImg"/>
          </p:nvPr>
        </p:nvSpPr>
        <p:spPr>
          <a:ln/>
        </p:spPr>
      </p:sp>
      <p:sp>
        <p:nvSpPr>
          <p:cNvPr id="1018883" name="Rectangle 3"/>
          <p:cNvSpPr>
            <a:spLocks noGrp="1" noChangeArrowheads="1"/>
          </p:cNvSpPr>
          <p:nvPr>
            <p:ph type="body" idx="1"/>
          </p:nvPr>
        </p:nvSpPr>
        <p:spPr/>
        <p:txBody>
          <a:bodyPr/>
          <a:lstStyle/>
          <a:p>
            <a:r>
              <a:rPr lang="pt-BR" altLang="zh-CN"/>
              <a:t>(n-1)*8 + (8-(n-1))</a:t>
            </a:r>
          </a:p>
          <a:p>
            <a:r>
              <a:rPr lang="pt-BR" altLang="zh-CN"/>
              <a:t>8n - 8 + 8 - n + 1</a:t>
            </a:r>
          </a:p>
          <a:p>
            <a:r>
              <a:rPr lang="pt-BR" altLang="zh-CN"/>
              <a:t>7n + 1</a:t>
            </a:r>
            <a:endParaRPr lang="zh-CN" altLang="en-US"/>
          </a:p>
        </p:txBody>
      </p:sp>
    </p:spTree>
    <p:extLst>
      <p:ext uri="{BB962C8B-B14F-4D97-AF65-F5344CB8AC3E}">
        <p14:creationId xmlns:p14="http://schemas.microsoft.com/office/powerpoint/2010/main" val="11325691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874B48E-607A-417C-90DC-90DE1556749A}" type="slidenum">
              <a:rPr lang="zh-CN" altLang="en-US"/>
              <a:pPr/>
              <a:t>231</a:t>
            </a:fld>
            <a:endParaRPr lang="en-US" altLang="zh-CN"/>
          </a:p>
        </p:txBody>
      </p:sp>
      <p:sp>
        <p:nvSpPr>
          <p:cNvPr id="1094658" name="Rectangle 2"/>
          <p:cNvSpPr>
            <a:spLocks noGrp="1" noRot="1" noChangeAspect="1" noChangeArrowheads="1" noTextEdit="1"/>
          </p:cNvSpPr>
          <p:nvPr>
            <p:ph type="sldImg"/>
          </p:nvPr>
        </p:nvSpPr>
        <p:spPr>
          <a:ln/>
        </p:spPr>
      </p:sp>
      <p:sp>
        <p:nvSpPr>
          <p:cNvPr id="1094659" name="Rectangle 3"/>
          <p:cNvSpPr>
            <a:spLocks noGrp="1" noChangeArrowheads="1"/>
          </p:cNvSpPr>
          <p:nvPr>
            <p:ph type="body" idx="1"/>
          </p:nvPr>
        </p:nvSpPr>
        <p:spPr/>
        <p:txBody>
          <a:bodyPr/>
          <a:lstStyle/>
          <a:p>
            <a:r>
              <a:rPr lang="en-US" altLang="zh-CN"/>
              <a:t>4-2</a:t>
            </a:r>
            <a:r>
              <a:rPr lang="zh-CN" altLang="en-US"/>
              <a:t>编码电路：输入</a:t>
            </a:r>
            <a:r>
              <a:rPr lang="en-US" altLang="zh-CN"/>
              <a:t>DCBA</a:t>
            </a:r>
            <a:r>
              <a:rPr lang="zh-CN" altLang="en-US"/>
              <a:t>，输出</a:t>
            </a:r>
            <a:r>
              <a:rPr lang="en-US" altLang="zh-CN"/>
              <a:t>Q</a:t>
            </a:r>
            <a:r>
              <a:rPr lang="en-US" altLang="zh-CN" baseline="-25000"/>
              <a:t>1</a:t>
            </a:r>
            <a:r>
              <a:rPr lang="en-US" altLang="zh-CN"/>
              <a:t>Q</a:t>
            </a:r>
            <a:r>
              <a:rPr lang="en-US" altLang="zh-CN" baseline="-25000"/>
              <a:t>0</a:t>
            </a:r>
          </a:p>
          <a:p>
            <a:r>
              <a:rPr lang="en-US" altLang="zh-CN"/>
              <a:t>   D C  B A   Q</a:t>
            </a:r>
            <a:r>
              <a:rPr lang="en-US" altLang="zh-CN" baseline="-25000"/>
              <a:t>1</a:t>
            </a:r>
            <a:r>
              <a:rPr lang="en-US" altLang="zh-CN"/>
              <a:t> Q</a:t>
            </a:r>
            <a:r>
              <a:rPr lang="en-US" altLang="zh-CN" baseline="-25000"/>
              <a:t>0</a:t>
            </a:r>
            <a:endParaRPr lang="en-US" altLang="zh-CN"/>
          </a:p>
          <a:p>
            <a:r>
              <a:rPr lang="en-US" altLang="zh-CN"/>
              <a:t>   1  1  1  0    0   0</a:t>
            </a:r>
          </a:p>
          <a:p>
            <a:r>
              <a:rPr lang="en-US" altLang="zh-CN"/>
              <a:t>   1  1  0  1    0   1</a:t>
            </a:r>
          </a:p>
          <a:p>
            <a:r>
              <a:rPr lang="en-US" altLang="zh-CN"/>
              <a:t>   1  0  1  1    1   0</a:t>
            </a:r>
          </a:p>
          <a:p>
            <a:r>
              <a:rPr lang="en-US" altLang="zh-CN"/>
              <a:t>   0  1  1  1    1   1</a:t>
            </a:r>
          </a:p>
          <a:p>
            <a:r>
              <a:rPr lang="en-US" altLang="zh-CN"/>
              <a:t>===================</a:t>
            </a:r>
          </a:p>
          <a:p>
            <a:r>
              <a:rPr lang="en-US" altLang="zh-CN"/>
              <a:t>  Q</a:t>
            </a:r>
            <a:r>
              <a:rPr lang="en-US" altLang="zh-CN" baseline="-25000"/>
              <a:t>1</a:t>
            </a:r>
            <a:r>
              <a:rPr lang="en-US" altLang="zh-CN"/>
              <a:t> = ! (C</a:t>
            </a:r>
            <a:r>
              <a:rPr lang="en-US" altLang="zh-CN">
                <a:latin typeface="Arial"/>
              </a:rPr>
              <a:t>·</a:t>
            </a:r>
            <a:r>
              <a:rPr lang="en-US" altLang="zh-CN"/>
              <a:t>D)</a:t>
            </a:r>
          </a:p>
          <a:p>
            <a:r>
              <a:rPr lang="en-US" altLang="zh-CN"/>
              <a:t>  Q</a:t>
            </a:r>
            <a:r>
              <a:rPr lang="en-US" altLang="zh-CN" baseline="-25000"/>
              <a:t>0</a:t>
            </a:r>
            <a:r>
              <a:rPr lang="en-US" altLang="zh-CN"/>
              <a:t> = ! (B</a:t>
            </a:r>
            <a:r>
              <a:rPr lang="en-US" altLang="zh-CN">
                <a:latin typeface="Arial"/>
              </a:rPr>
              <a:t>·</a:t>
            </a:r>
            <a:r>
              <a:rPr lang="en-US" altLang="zh-CN"/>
              <a:t>D)</a:t>
            </a:r>
          </a:p>
        </p:txBody>
      </p:sp>
    </p:spTree>
    <p:extLst>
      <p:ext uri="{BB962C8B-B14F-4D97-AF65-F5344CB8AC3E}">
        <p14:creationId xmlns:p14="http://schemas.microsoft.com/office/powerpoint/2010/main" val="630072659"/>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5" name="组合 4"/>
          <p:cNvGrpSpPr/>
          <p:nvPr userDrawn="1"/>
        </p:nvGrpSpPr>
        <p:grpSpPr>
          <a:xfrm>
            <a:off x="0" y="0"/>
            <a:ext cx="9144001" cy="6858000"/>
            <a:chOff x="0" y="0"/>
            <a:chExt cx="9144001" cy="6858000"/>
          </a:xfrm>
        </p:grpSpPr>
        <p:sp>
          <p:nvSpPr>
            <p:cNvPr id="179203" name="Rectangle 3"/>
            <p:cNvSpPr>
              <a:spLocks noChangeArrowheads="1"/>
            </p:cNvSpPr>
            <p:nvPr/>
          </p:nvSpPr>
          <p:spPr bwMode="hidden">
            <a:xfrm>
              <a:off x="0" y="0"/>
              <a:ext cx="3505200" cy="6858000"/>
            </a:xfrm>
            <a:prstGeom prst="rect">
              <a:avLst/>
            </a:prstGeom>
            <a:gradFill rotWithShape="0">
              <a:gsLst>
                <a:gs pos="0">
                  <a:srgbClr val="CCCCE6"/>
                </a:gs>
                <a:gs pos="100000">
                  <a:schemeClr val="bg1"/>
                </a:gs>
              </a:gsLst>
              <a:lin ang="0" scaled="1"/>
            </a:gradFill>
            <a:ln w="9525">
              <a:noFill/>
              <a:miter lim="800000"/>
              <a:headEnd/>
              <a:tailEnd/>
            </a:ln>
            <a:effectLst/>
          </p:spPr>
          <p:txBody>
            <a:bodyPr wrap="none" anchor="ctr"/>
            <a:lstStyle/>
            <a:p>
              <a:pPr>
                <a:spcBef>
                  <a:spcPct val="0"/>
                </a:spcBef>
              </a:pPr>
              <a:endParaRPr lang="zh-CN" altLang="en-US" sz="2400" b="0"/>
            </a:p>
          </p:txBody>
        </p:sp>
        <p:sp>
          <p:nvSpPr>
            <p:cNvPr id="179204" name="Rectangle 4"/>
            <p:cNvSpPr>
              <a:spLocks noChangeArrowheads="1"/>
            </p:cNvSpPr>
            <p:nvPr/>
          </p:nvSpPr>
          <p:spPr bwMode="hidden">
            <a:xfrm>
              <a:off x="1716088" y="1690688"/>
              <a:ext cx="7427913" cy="2533650"/>
            </a:xfrm>
            <a:prstGeom prst="rect">
              <a:avLst/>
            </a:prstGeom>
            <a:solidFill>
              <a:schemeClr val="bg2"/>
            </a:solidFill>
            <a:ln w="9525">
              <a:noFill/>
              <a:miter lim="800000"/>
              <a:headEnd/>
              <a:tailEnd/>
            </a:ln>
          </p:spPr>
          <p:txBody>
            <a:bodyPr/>
            <a:lstStyle/>
            <a:p>
              <a:pPr algn="l">
                <a:spcBef>
                  <a:spcPct val="0"/>
                </a:spcBef>
              </a:pPr>
              <a:endParaRPr lang="zh-CN" altLang="en-US" sz="2400" b="0"/>
            </a:p>
          </p:txBody>
        </p:sp>
        <p:sp>
          <p:nvSpPr>
            <p:cNvPr id="179206" name="Rectangle 6"/>
            <p:cNvSpPr>
              <a:spLocks noChangeArrowheads="1"/>
            </p:cNvSpPr>
            <p:nvPr/>
          </p:nvSpPr>
          <p:spPr bwMode="auto">
            <a:xfrm>
              <a:off x="573088" y="3582988"/>
              <a:ext cx="576263" cy="641350"/>
            </a:xfrm>
            <a:prstGeom prst="rect">
              <a:avLst/>
            </a:prstGeom>
            <a:solidFill>
              <a:schemeClr val="accent2"/>
            </a:solidFill>
            <a:ln w="9525">
              <a:noFill/>
              <a:miter lim="800000"/>
              <a:headEnd/>
              <a:tailEnd/>
            </a:ln>
          </p:spPr>
          <p:txBody>
            <a:bodyPr/>
            <a:lstStyle/>
            <a:p>
              <a:pPr algn="l">
                <a:spcBef>
                  <a:spcPct val="0"/>
                </a:spcBef>
              </a:pPr>
              <a:endParaRPr lang="zh-CN" altLang="en-US" sz="2400" b="0"/>
            </a:p>
          </p:txBody>
        </p:sp>
        <p:sp>
          <p:nvSpPr>
            <p:cNvPr id="179207" name="Rectangle 7"/>
            <p:cNvSpPr>
              <a:spLocks noChangeArrowheads="1"/>
            </p:cNvSpPr>
            <p:nvPr/>
          </p:nvSpPr>
          <p:spPr bwMode="auto">
            <a:xfrm>
              <a:off x="1716088" y="1690688"/>
              <a:ext cx="574675" cy="642938"/>
            </a:xfrm>
            <a:prstGeom prst="rect">
              <a:avLst/>
            </a:prstGeom>
            <a:solidFill>
              <a:srgbClr val="CCCCE6"/>
            </a:solidFill>
            <a:ln w="9525">
              <a:noFill/>
              <a:miter lim="800000"/>
              <a:headEnd/>
              <a:tailEnd/>
            </a:ln>
          </p:spPr>
          <p:txBody>
            <a:bodyPr/>
            <a:lstStyle/>
            <a:p>
              <a:pPr algn="l">
                <a:spcBef>
                  <a:spcPct val="0"/>
                </a:spcBef>
              </a:pPr>
              <a:endParaRPr lang="zh-CN" altLang="en-US" sz="2400" b="0"/>
            </a:p>
          </p:txBody>
        </p:sp>
        <p:sp>
          <p:nvSpPr>
            <p:cNvPr id="179209" name="Rectangle 9"/>
            <p:cNvSpPr>
              <a:spLocks noChangeArrowheads="1"/>
            </p:cNvSpPr>
            <p:nvPr/>
          </p:nvSpPr>
          <p:spPr bwMode="auto">
            <a:xfrm>
              <a:off x="1141413" y="3582988"/>
              <a:ext cx="584200" cy="641350"/>
            </a:xfrm>
            <a:prstGeom prst="rect">
              <a:avLst/>
            </a:prstGeom>
            <a:solidFill>
              <a:schemeClr val="bg2"/>
            </a:solidFill>
            <a:ln w="9525">
              <a:noFill/>
              <a:miter lim="800000"/>
              <a:headEnd/>
              <a:tailEnd/>
            </a:ln>
          </p:spPr>
          <p:txBody>
            <a:bodyPr/>
            <a:lstStyle/>
            <a:p>
              <a:pPr algn="l">
                <a:spcBef>
                  <a:spcPct val="0"/>
                </a:spcBef>
              </a:pPr>
              <a:endParaRPr lang="zh-CN" altLang="en-US" sz="2400" b="0"/>
            </a:p>
          </p:txBody>
        </p:sp>
        <p:sp>
          <p:nvSpPr>
            <p:cNvPr id="179210" name="Rectangle 10"/>
            <p:cNvSpPr>
              <a:spLocks noChangeArrowheads="1"/>
            </p:cNvSpPr>
            <p:nvPr/>
          </p:nvSpPr>
          <p:spPr bwMode="auto">
            <a:xfrm>
              <a:off x="2281238" y="1690688"/>
              <a:ext cx="585788" cy="642938"/>
            </a:xfrm>
            <a:prstGeom prst="rect">
              <a:avLst/>
            </a:prstGeom>
            <a:solidFill>
              <a:schemeClr val="accent2"/>
            </a:solidFill>
            <a:ln w="9525">
              <a:noFill/>
              <a:miter lim="800000"/>
              <a:headEnd/>
              <a:tailEnd/>
            </a:ln>
          </p:spPr>
          <p:txBody>
            <a:bodyPr/>
            <a:lstStyle/>
            <a:p>
              <a:pPr algn="l">
                <a:spcBef>
                  <a:spcPct val="0"/>
                </a:spcBef>
              </a:pPr>
              <a:endParaRPr lang="zh-CN" altLang="en-US" sz="2400" b="0"/>
            </a:p>
          </p:txBody>
        </p:sp>
        <p:sp>
          <p:nvSpPr>
            <p:cNvPr id="179211" name="Rectangle 11"/>
            <p:cNvSpPr>
              <a:spLocks noChangeArrowheads="1"/>
            </p:cNvSpPr>
            <p:nvPr/>
          </p:nvSpPr>
          <p:spPr bwMode="auto">
            <a:xfrm>
              <a:off x="1141413" y="2324101"/>
              <a:ext cx="584200" cy="633413"/>
            </a:xfrm>
            <a:prstGeom prst="rect">
              <a:avLst/>
            </a:prstGeom>
            <a:solidFill>
              <a:srgbClr val="CCCCE6"/>
            </a:solidFill>
            <a:ln w="9525">
              <a:noFill/>
              <a:miter lim="800000"/>
              <a:headEnd/>
              <a:tailEnd/>
            </a:ln>
          </p:spPr>
          <p:txBody>
            <a:bodyPr/>
            <a:lstStyle/>
            <a:p>
              <a:pPr algn="l">
                <a:spcBef>
                  <a:spcPct val="0"/>
                </a:spcBef>
              </a:pPr>
              <a:endParaRPr lang="zh-CN" altLang="en-US" sz="2400" b="0"/>
            </a:p>
          </p:txBody>
        </p:sp>
        <p:sp>
          <p:nvSpPr>
            <p:cNvPr id="179212" name="Rectangle 12"/>
            <p:cNvSpPr>
              <a:spLocks noChangeArrowheads="1"/>
            </p:cNvSpPr>
            <p:nvPr/>
          </p:nvSpPr>
          <p:spPr bwMode="auto">
            <a:xfrm>
              <a:off x="0" y="2324101"/>
              <a:ext cx="582613" cy="633413"/>
            </a:xfrm>
            <a:prstGeom prst="rect">
              <a:avLst/>
            </a:prstGeom>
            <a:solidFill>
              <a:schemeClr val="bg2"/>
            </a:solidFill>
            <a:ln w="9525">
              <a:noFill/>
              <a:miter lim="800000"/>
              <a:headEnd/>
              <a:tailEnd/>
            </a:ln>
          </p:spPr>
          <p:txBody>
            <a:bodyPr/>
            <a:lstStyle/>
            <a:p>
              <a:pPr algn="l">
                <a:spcBef>
                  <a:spcPct val="0"/>
                </a:spcBef>
              </a:pPr>
              <a:endParaRPr lang="zh-CN" altLang="en-US" sz="2400" b="0"/>
            </a:p>
          </p:txBody>
        </p:sp>
        <p:sp>
          <p:nvSpPr>
            <p:cNvPr id="179213" name="Rectangle 13"/>
            <p:cNvSpPr>
              <a:spLocks noChangeArrowheads="1"/>
            </p:cNvSpPr>
            <p:nvPr/>
          </p:nvSpPr>
          <p:spPr bwMode="auto">
            <a:xfrm>
              <a:off x="1716088" y="2324101"/>
              <a:ext cx="574675" cy="633413"/>
            </a:xfrm>
            <a:prstGeom prst="rect">
              <a:avLst/>
            </a:prstGeom>
            <a:solidFill>
              <a:schemeClr val="accent2"/>
            </a:solidFill>
            <a:ln w="9525">
              <a:noFill/>
              <a:miter lim="800000"/>
              <a:headEnd/>
              <a:tailEnd/>
            </a:ln>
          </p:spPr>
          <p:txBody>
            <a:bodyPr/>
            <a:lstStyle/>
            <a:p>
              <a:pPr algn="l">
                <a:spcBef>
                  <a:spcPct val="0"/>
                </a:spcBef>
              </a:pPr>
              <a:endParaRPr lang="zh-CN" altLang="en-US" sz="2400" b="0"/>
            </a:p>
          </p:txBody>
        </p:sp>
        <p:sp>
          <p:nvSpPr>
            <p:cNvPr id="179214" name="Rectangle 14"/>
            <p:cNvSpPr>
              <a:spLocks noChangeArrowheads="1"/>
            </p:cNvSpPr>
            <p:nvPr/>
          </p:nvSpPr>
          <p:spPr bwMode="auto">
            <a:xfrm>
              <a:off x="573088" y="2947988"/>
              <a:ext cx="576263" cy="644525"/>
            </a:xfrm>
            <a:prstGeom prst="rect">
              <a:avLst/>
            </a:prstGeom>
            <a:solidFill>
              <a:srgbClr val="CCCCE6"/>
            </a:solidFill>
            <a:ln w="9525">
              <a:noFill/>
              <a:miter lim="800000"/>
              <a:headEnd/>
              <a:tailEnd/>
            </a:ln>
          </p:spPr>
          <p:txBody>
            <a:bodyPr/>
            <a:lstStyle/>
            <a:p>
              <a:pPr algn="l">
                <a:spcBef>
                  <a:spcPct val="0"/>
                </a:spcBef>
              </a:pPr>
              <a:endParaRPr lang="zh-CN" altLang="en-US" sz="2400" b="0"/>
            </a:p>
          </p:txBody>
        </p:sp>
        <p:sp>
          <p:nvSpPr>
            <p:cNvPr id="179215" name="Rectangle 15"/>
            <p:cNvSpPr>
              <a:spLocks noChangeArrowheads="1"/>
            </p:cNvSpPr>
            <p:nvPr/>
          </p:nvSpPr>
          <p:spPr bwMode="auto">
            <a:xfrm>
              <a:off x="1141413" y="2947988"/>
              <a:ext cx="584200" cy="644525"/>
            </a:xfrm>
            <a:prstGeom prst="rect">
              <a:avLst/>
            </a:prstGeom>
            <a:solidFill>
              <a:schemeClr val="accent2"/>
            </a:solidFill>
            <a:ln w="9525">
              <a:noFill/>
              <a:miter lim="800000"/>
              <a:headEnd/>
              <a:tailEnd/>
            </a:ln>
          </p:spPr>
          <p:txBody>
            <a:bodyPr/>
            <a:lstStyle/>
            <a:p>
              <a:pPr algn="l">
                <a:spcBef>
                  <a:spcPct val="0"/>
                </a:spcBef>
              </a:pPr>
              <a:endParaRPr lang="zh-CN" altLang="en-US" sz="2400" b="0"/>
            </a:p>
          </p:txBody>
        </p:sp>
        <p:sp>
          <p:nvSpPr>
            <p:cNvPr id="179228" name="Rectangle 28"/>
            <p:cNvSpPr>
              <a:spLocks noChangeArrowheads="1"/>
            </p:cNvSpPr>
            <p:nvPr userDrawn="1"/>
          </p:nvSpPr>
          <p:spPr bwMode="auto">
            <a:xfrm>
              <a:off x="0" y="2590800"/>
              <a:ext cx="9144000" cy="0"/>
            </a:xfrm>
            <a:prstGeom prst="rect">
              <a:avLst/>
            </a:prstGeom>
            <a:noFill/>
            <a:ln w="28575" algn="ctr">
              <a:noFill/>
              <a:miter lim="800000"/>
              <a:headEnd/>
              <a:tailEnd type="none" w="med" len="lg"/>
            </a:ln>
            <a:effectLst/>
          </p:spPr>
          <p:txBody>
            <a:bodyPr wrap="none" anchor="ctr">
              <a:spAutoFit/>
            </a:bodyPr>
            <a:lstStyle/>
            <a:p>
              <a:endParaRPr lang="zh-CN" altLang="en-US"/>
            </a:p>
          </p:txBody>
        </p:sp>
      </p:grpSp>
      <p:pic>
        <p:nvPicPr>
          <p:cNvPr id="23" name="图片 22"/>
          <p:cNvPicPr>
            <a:picLocks noChangeAspect="1"/>
          </p:cNvPicPr>
          <p:nvPr userDrawn="1"/>
        </p:nvPicPr>
        <p:blipFill>
          <a:blip r:embed="rId2">
            <a:duotone>
              <a:schemeClr val="accent5">
                <a:shade val="45000"/>
                <a:satMod val="135000"/>
              </a:schemeClr>
              <a:prstClr val="white"/>
            </a:duotone>
            <a:extLst>
              <a:ext uri="{BEBA8EAE-BF5A-486C-A8C5-ECC9F3942E4B}">
                <a14:imgProps xmlns:a14="http://schemas.microsoft.com/office/drawing/2010/main">
                  <a14:imgLayer r:embed="rId3">
                    <a14:imgEffect>
                      <a14:artisticTexturizer/>
                    </a14:imgEffect>
                  </a14:imgLayer>
                </a14:imgProps>
              </a:ext>
            </a:extLst>
          </a:blip>
          <a:stretch>
            <a:fillRect/>
          </a:stretch>
        </p:blipFill>
        <p:spPr>
          <a:xfrm>
            <a:off x="3800539" y="309480"/>
            <a:ext cx="4571429" cy="1285714"/>
          </a:xfrm>
          <a:prstGeom prst="rect">
            <a:avLst/>
          </a:prstGeom>
          <a:effectLst>
            <a:softEdge rad="317500"/>
          </a:effectLst>
        </p:spPr>
      </p:pic>
      <p:sp>
        <p:nvSpPr>
          <p:cNvPr id="179217" name="Rectangle 17"/>
          <p:cNvSpPr>
            <a:spLocks noGrp="1" noChangeArrowheads="1"/>
          </p:cNvSpPr>
          <p:nvPr userDrawn="1">
            <p:ph type="ftr" sz="quarter" idx="3"/>
          </p:nvPr>
        </p:nvSpPr>
        <p:spPr/>
        <p:txBody>
          <a:bodyPr/>
          <a:lstStyle>
            <a:lvl1pPr>
              <a:defRPr/>
            </a:lvl1pPr>
          </a:lstStyle>
          <a:p>
            <a:endParaRPr lang="en-US" altLang="zh-CN"/>
          </a:p>
        </p:txBody>
      </p:sp>
      <p:sp>
        <p:nvSpPr>
          <p:cNvPr id="179218" name="Rectangle 18"/>
          <p:cNvSpPr>
            <a:spLocks noGrp="1" noChangeArrowheads="1"/>
          </p:cNvSpPr>
          <p:nvPr userDrawn="1">
            <p:ph type="sldNum" sz="quarter" idx="4"/>
          </p:nvPr>
        </p:nvSpPr>
        <p:spPr/>
        <p:txBody>
          <a:bodyPr/>
          <a:lstStyle>
            <a:lvl1pPr>
              <a:defRPr sz="1200" b="1">
                <a:latin typeface="Arial" panose="020B0604020202020204" pitchFamily="34" charset="0"/>
                <a:cs typeface="Arial" panose="020B0604020202020204" pitchFamily="34" charset="0"/>
              </a:defRPr>
            </a:lvl1pPr>
          </a:lstStyle>
          <a:p>
            <a:fld id="{28A5FE76-19FD-4865-986C-807B73FEE573}" type="slidenum">
              <a:rPr lang="zh-CN" altLang="en-US" smtClean="0"/>
              <a:pPr/>
              <a:t>‹#›</a:t>
            </a:fld>
            <a:endParaRPr lang="en-US" altLang="zh-CN" dirty="0"/>
          </a:p>
        </p:txBody>
      </p:sp>
      <p:sp>
        <p:nvSpPr>
          <p:cNvPr id="179219" name="Rectangle 19"/>
          <p:cNvSpPr>
            <a:spLocks noGrp="1" noChangeArrowheads="1"/>
          </p:cNvSpPr>
          <p:nvPr userDrawn="1">
            <p:ph type="ctrTitle"/>
          </p:nvPr>
        </p:nvSpPr>
        <p:spPr>
          <a:xfrm>
            <a:off x="250825" y="1828800"/>
            <a:ext cx="8740775" cy="2209800"/>
          </a:xfrm>
        </p:spPr>
        <p:txBody>
          <a:bodyPr/>
          <a:lstStyle>
            <a:lvl1pPr algn="r">
              <a:defRPr sz="4000" b="0">
                <a:solidFill>
                  <a:srgbClr val="FFFFFF"/>
                </a:solidFill>
                <a:latin typeface="Arial" panose="020B0604020202020204" pitchFamily="34" charset="0"/>
                <a:cs typeface="Arial" panose="020B0604020202020204" pitchFamily="34" charset="0"/>
              </a:defRPr>
            </a:lvl1pPr>
          </a:lstStyle>
          <a:p>
            <a:r>
              <a:rPr lang="zh-CN" altLang="en-US" dirty="0"/>
              <a:t>单击此处编辑母版标题样式</a:t>
            </a:r>
          </a:p>
        </p:txBody>
      </p:sp>
      <p:sp>
        <p:nvSpPr>
          <p:cNvPr id="179220" name="Rectangle 20"/>
          <p:cNvSpPr>
            <a:spLocks noGrp="1" noChangeArrowheads="1"/>
          </p:cNvSpPr>
          <p:nvPr userDrawn="1">
            <p:ph type="subTitle" idx="1"/>
          </p:nvPr>
        </p:nvSpPr>
        <p:spPr>
          <a:xfrm>
            <a:off x="250825" y="4267200"/>
            <a:ext cx="8740775" cy="1752600"/>
          </a:xfrm>
        </p:spPr>
        <p:txBody>
          <a:bodyPr/>
          <a:lstStyle>
            <a:lvl1pPr marL="0" indent="0" algn="r">
              <a:buFont typeface="Wingdings" pitchFamily="2" charset="2"/>
              <a:buNone/>
              <a:defRPr sz="3600" b="1">
                <a:latin typeface="+mn-lt"/>
                <a:ea typeface="楷体" panose="02010609060101010101" pitchFamily="49" charset="-122"/>
              </a:defRPr>
            </a:lvl1pPr>
          </a:lstStyle>
          <a:p>
            <a:r>
              <a:rPr lang="zh-CN" altLang="en-US" dirty="0"/>
              <a:t>单击此处编辑母版副标题样式</a:t>
            </a:r>
          </a:p>
        </p:txBody>
      </p:sp>
      <p:sp>
        <p:nvSpPr>
          <p:cNvPr id="179222" name="Text Box 22"/>
          <p:cNvSpPr txBox="1">
            <a:spLocks noChangeArrowheads="1"/>
          </p:cNvSpPr>
          <p:nvPr userDrawn="1"/>
        </p:nvSpPr>
        <p:spPr bwMode="auto">
          <a:xfrm>
            <a:off x="4600874" y="637309"/>
            <a:ext cx="4392609" cy="903389"/>
          </a:xfrm>
          <a:prstGeom prst="rect">
            <a:avLst/>
          </a:prstGeom>
          <a:noFill/>
          <a:ln w="28575" algn="ctr">
            <a:noFill/>
            <a:miter lim="800000"/>
            <a:headEnd/>
            <a:tailEnd/>
          </a:ln>
          <a:effectLst/>
        </p:spPr>
        <p:txBody>
          <a:bodyPr wrap="square">
            <a:spAutoFit/>
          </a:bodyPr>
          <a:lstStyle/>
          <a:p>
            <a:pPr algn="r">
              <a:lnSpc>
                <a:spcPct val="130000"/>
              </a:lnSpc>
              <a:spcBef>
                <a:spcPct val="0"/>
              </a:spcBef>
            </a:pPr>
            <a:r>
              <a:rPr lang="zh-CN" altLang="en-US" sz="2800" b="1" dirty="0" smtClean="0">
                <a:solidFill>
                  <a:schemeClr val="tx1"/>
                </a:solidFill>
                <a:latin typeface="+mj-ea"/>
                <a:ea typeface="+mj-ea"/>
              </a:rPr>
              <a:t>计算机学院</a:t>
            </a:r>
            <a:endParaRPr lang="en-US" altLang="zh-CN" sz="2800" b="1" dirty="0" smtClean="0">
              <a:solidFill>
                <a:schemeClr val="tx1"/>
              </a:solidFill>
              <a:latin typeface="+mj-ea"/>
              <a:ea typeface="+mj-ea"/>
            </a:endParaRPr>
          </a:p>
          <a:p>
            <a:pPr algn="r">
              <a:lnSpc>
                <a:spcPct val="130000"/>
              </a:lnSpc>
              <a:spcBef>
                <a:spcPct val="0"/>
              </a:spcBef>
            </a:pPr>
            <a:r>
              <a:rPr lang="en-US" altLang="zh-CN" sz="1400" b="1" dirty="0" smtClean="0">
                <a:solidFill>
                  <a:schemeClr val="tx1"/>
                </a:solidFill>
                <a:latin typeface="Arial" panose="020B0604020202020204" pitchFamily="34" charset="0"/>
                <a:ea typeface="+mj-ea"/>
                <a:cs typeface="Arial" panose="020B0604020202020204" pitchFamily="34" charset="0"/>
              </a:rPr>
              <a:t>School of Computer Science and Technology</a:t>
            </a:r>
            <a:endParaRPr lang="zh-CN" altLang="en-US" sz="1400" b="1" dirty="0">
              <a:solidFill>
                <a:schemeClr val="tx1"/>
              </a:solidFill>
              <a:latin typeface="Arial" panose="020B0604020202020204" pitchFamily="34" charset="0"/>
              <a:ea typeface="+mj-ea"/>
              <a:cs typeface="Arial" panose="020B0604020202020204" pitchFamily="34" charset="0"/>
            </a:endParaRPr>
          </a:p>
        </p:txBody>
      </p:sp>
      <p:sp>
        <p:nvSpPr>
          <p:cNvPr id="24" name="Rectangle 16"/>
          <p:cNvSpPr txBox="1">
            <a:spLocks noChangeArrowheads="1"/>
          </p:cNvSpPr>
          <p:nvPr userDrawn="1"/>
        </p:nvSpPr>
        <p:spPr bwMode="auto">
          <a:xfrm>
            <a:off x="251400" y="5229250"/>
            <a:ext cx="2921965" cy="705702"/>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l" rtl="0" fontAlgn="base">
              <a:spcBef>
                <a:spcPct val="0"/>
              </a:spcBef>
              <a:spcAft>
                <a:spcPct val="0"/>
              </a:spcAft>
              <a:defRPr sz="1200" b="0" kern="1200">
                <a:solidFill>
                  <a:schemeClr val="tx1"/>
                </a:solidFill>
                <a:latin typeface="+mj-lt"/>
                <a:ea typeface="宋体" pitchFamily="2" charset="-122"/>
                <a:cs typeface="+mn-cs"/>
              </a:defRPr>
            </a:lvl1pPr>
            <a:lvl2pPr marL="457200" algn="ctr" rtl="0" fontAlgn="base">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fontAlgn="base">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fontAlgn="base">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fontAlgn="base">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algn="l"/>
            <a:fld id="{87D8CD90-EB6C-4EF8-843B-BC01DDFAB9E6}" type="datetime3">
              <a:rPr lang="zh-CN" altLang="en-US" sz="2000" b="1" smtClean="0">
                <a:solidFill>
                  <a:srgbClr val="5D5DC0"/>
                </a:solidFill>
                <a:effectLst/>
                <a:latin typeface="Arial" panose="020B0604020202020204" pitchFamily="34" charset="0"/>
                <a:ea typeface="黑体" panose="02010609060101010101" pitchFamily="49" charset="-122"/>
                <a:cs typeface="Arial" panose="020B0604020202020204" pitchFamily="34" charset="0"/>
              </a:rPr>
              <a:pPr algn="l"/>
              <a:t>2017年12月14日星期四</a:t>
            </a:fld>
            <a:endParaRPr lang="en-US" altLang="zh-CN" sz="2000" b="1" dirty="0" smtClean="0">
              <a:solidFill>
                <a:srgbClr val="5D5DC0"/>
              </a:solidFill>
              <a:effectLst/>
              <a:latin typeface="Arial" panose="020B0604020202020204" pitchFamily="34" charset="0"/>
              <a:ea typeface="黑体" panose="02010609060101010101" pitchFamily="49" charset="-122"/>
              <a:cs typeface="Arial" panose="020B0604020202020204" pitchFamily="34" charset="0"/>
            </a:endParaRPr>
          </a:p>
          <a:p>
            <a:pPr algn="l"/>
            <a:fld id="{6439F639-8FB6-4CFA-9289-F7A8A19716DA}" type="datetime10">
              <a:rPr kumimoji="0" lang="en-US" altLang="zh-CN" sz="2000" b="1" i="0" u="none" strike="noStrike" kern="1200" cap="none" spc="0" normalizeH="0" baseline="0" noProof="0" smtClean="0">
                <a:ln>
                  <a:noFill/>
                </a:ln>
                <a:solidFill>
                  <a:srgbClr val="5D5DC0"/>
                </a:solidFill>
                <a:effectLst/>
                <a:uLnTx/>
                <a:uFillTx/>
                <a:latin typeface="+mj-lt"/>
                <a:ea typeface="宋体" pitchFamily="2" charset="-122"/>
                <a:cs typeface="+mn-cs"/>
              </a:rPr>
              <a:pPr algn="l"/>
              <a:t>22:22</a:t>
            </a:fld>
            <a:endParaRPr lang="en-US" altLang="zh-CN" sz="2000" b="1" dirty="0">
              <a:solidFill>
                <a:srgbClr val="5D5DC0"/>
              </a:solidFill>
              <a:effectLst/>
              <a:latin typeface="Arial" panose="020B0604020202020204" pitchFamily="34" charset="0"/>
              <a:ea typeface="黑体" panose="02010609060101010101" pitchFamily="49" charset="-122"/>
              <a:cs typeface="Arial" panose="020B0604020202020204" pitchFamily="34" charset="0"/>
            </a:endParaRPr>
          </a:p>
        </p:txBody>
      </p:sp>
      <p:pic>
        <p:nvPicPr>
          <p:cNvPr id="3" name="图片 2"/>
          <p:cNvPicPr>
            <a:picLocks noChangeAspect="1"/>
          </p:cNvPicPr>
          <p:nvPr userDrawn="1"/>
        </p:nvPicPr>
        <p:blipFill>
          <a:blip r:embed="rId4">
            <a:clrChange>
              <a:clrFrom>
                <a:srgbClr val="FFFFFF"/>
              </a:clrFrom>
              <a:clrTo>
                <a:srgbClr val="FFFFFF">
                  <a:alpha val="0"/>
                </a:srgbClr>
              </a:clrTo>
            </a:clrChange>
          </a:blip>
          <a:stretch>
            <a:fillRect/>
          </a:stretch>
        </p:blipFill>
        <p:spPr>
          <a:xfrm>
            <a:off x="251400" y="89034"/>
            <a:ext cx="1677745" cy="1686468"/>
          </a:xfrm>
          <a:prstGeom prst="rect">
            <a:avLst/>
          </a:prstGeom>
        </p:spPr>
      </p:pic>
      <p:pic>
        <p:nvPicPr>
          <p:cNvPr id="4" name="图片 3"/>
          <p:cNvPicPr>
            <a:picLocks noChangeAspect="1"/>
          </p:cNvPicPr>
          <p:nvPr userDrawn="1"/>
        </p:nvPicPr>
        <p:blipFill>
          <a:blip r:embed="rId5">
            <a:clrChange>
              <a:clrFrom>
                <a:srgbClr val="FFFFFF"/>
              </a:clrFrom>
              <a:clrTo>
                <a:srgbClr val="FFFFFF">
                  <a:alpha val="0"/>
                </a:srgbClr>
              </a:clrTo>
            </a:clrChange>
          </a:blip>
          <a:stretch>
            <a:fillRect/>
          </a:stretch>
        </p:blipFill>
        <p:spPr>
          <a:xfrm>
            <a:off x="2018178" y="620610"/>
            <a:ext cx="2914088" cy="865415"/>
          </a:xfrm>
          <a:prstGeom prst="rect">
            <a:avLst/>
          </a:prstGeom>
        </p:spPr>
      </p:pic>
      <p:grpSp>
        <p:nvGrpSpPr>
          <p:cNvPr id="15" name="组合 14"/>
          <p:cNvGrpSpPr/>
          <p:nvPr userDrawn="1"/>
        </p:nvGrpSpPr>
        <p:grpSpPr>
          <a:xfrm>
            <a:off x="2018178" y="690564"/>
            <a:ext cx="6874638" cy="845664"/>
            <a:chOff x="2089972" y="628999"/>
            <a:chExt cx="6874638" cy="907229"/>
          </a:xfrm>
        </p:grpSpPr>
        <p:cxnSp>
          <p:nvCxnSpPr>
            <p:cNvPr id="8" name="直接连接符 7"/>
            <p:cNvCxnSpPr/>
            <p:nvPr userDrawn="1"/>
          </p:nvCxnSpPr>
          <p:spPr bwMode="auto">
            <a:xfrm flipH="1">
              <a:off x="4948828" y="628999"/>
              <a:ext cx="576080" cy="907229"/>
            </a:xfrm>
            <a:prstGeom prst="line">
              <a:avLst/>
            </a:prstGeom>
            <a:solidFill>
              <a:schemeClr val="accent1"/>
            </a:solidFill>
            <a:ln w="57150" cap="flat" cmpd="tri" algn="ctr">
              <a:solidFill>
                <a:srgbClr val="C00000"/>
              </a:solidFill>
              <a:prstDash val="solid"/>
              <a:round/>
              <a:headEnd type="none" w="med" len="med"/>
              <a:tailEnd type="none" w="med" len="med"/>
            </a:ln>
            <a:effectLst/>
          </p:spPr>
        </p:cxnSp>
        <p:cxnSp>
          <p:nvCxnSpPr>
            <p:cNvPr id="12" name="直接连接符 11"/>
            <p:cNvCxnSpPr/>
            <p:nvPr userDrawn="1"/>
          </p:nvCxnSpPr>
          <p:spPr bwMode="auto">
            <a:xfrm>
              <a:off x="5524908" y="628999"/>
              <a:ext cx="3439702" cy="0"/>
            </a:xfrm>
            <a:prstGeom prst="line">
              <a:avLst/>
            </a:prstGeom>
            <a:solidFill>
              <a:schemeClr val="accent1"/>
            </a:solidFill>
            <a:ln w="57150" cap="flat" cmpd="tri" algn="ctr">
              <a:solidFill>
                <a:srgbClr val="C00000"/>
              </a:solidFill>
              <a:prstDash val="solid"/>
              <a:round/>
              <a:headEnd type="none" w="med" len="med"/>
              <a:tailEnd type="none" w="med" len="med"/>
            </a:ln>
            <a:effectLst/>
          </p:spPr>
        </p:cxnSp>
        <p:cxnSp>
          <p:nvCxnSpPr>
            <p:cNvPr id="14" name="直接连接符 13"/>
            <p:cNvCxnSpPr/>
            <p:nvPr userDrawn="1"/>
          </p:nvCxnSpPr>
          <p:spPr bwMode="auto">
            <a:xfrm flipH="1">
              <a:off x="2089972" y="1536228"/>
              <a:ext cx="2858856" cy="0"/>
            </a:xfrm>
            <a:prstGeom prst="line">
              <a:avLst/>
            </a:prstGeom>
            <a:solidFill>
              <a:schemeClr val="accent1"/>
            </a:solidFill>
            <a:ln w="57150" cap="flat" cmpd="tri" algn="ctr">
              <a:solidFill>
                <a:srgbClr val="C00000"/>
              </a:solidFill>
              <a:prstDash val="solid"/>
              <a:round/>
              <a:headEnd type="none" w="med" len="med"/>
              <a:tailEnd type="none" w="med" len="med"/>
            </a:ln>
            <a:effectLst/>
          </p:spPr>
        </p:cxnSp>
      </p:grpSp>
      <p:cxnSp>
        <p:nvCxnSpPr>
          <p:cNvPr id="6" name="直接连接符 5"/>
          <p:cNvCxnSpPr/>
          <p:nvPr userDrawn="1"/>
        </p:nvCxnSpPr>
        <p:spPr bwMode="auto">
          <a:xfrm flipH="1">
            <a:off x="356172" y="6597440"/>
            <a:ext cx="1512211" cy="0"/>
          </a:xfrm>
          <a:prstGeom prst="line">
            <a:avLst/>
          </a:prstGeom>
          <a:solidFill>
            <a:schemeClr val="accent1"/>
          </a:solidFill>
          <a:ln w="19050" cap="flat" cmpd="sng" algn="ctr">
            <a:solidFill>
              <a:srgbClr val="5D5DC0"/>
            </a:solidFill>
            <a:prstDash val="solid"/>
            <a:round/>
            <a:headEnd type="none" w="med" len="med"/>
            <a:tailEnd type="none" w="med" len="med"/>
          </a:ln>
          <a:effectLst/>
        </p:spPr>
      </p:cxnSp>
      <p:grpSp>
        <p:nvGrpSpPr>
          <p:cNvPr id="40" name="组合 39"/>
          <p:cNvGrpSpPr/>
          <p:nvPr userDrawn="1"/>
        </p:nvGrpSpPr>
        <p:grpSpPr>
          <a:xfrm>
            <a:off x="2616916" y="5912643"/>
            <a:ext cx="157163" cy="39688"/>
            <a:chOff x="6834188" y="5932488"/>
            <a:chExt cx="157163" cy="39688"/>
          </a:xfrm>
        </p:grpSpPr>
        <p:sp>
          <p:nvSpPr>
            <p:cNvPr id="9" name="Line 5"/>
            <p:cNvSpPr>
              <a:spLocks noChangeShapeType="1"/>
            </p:cNvSpPr>
            <p:nvPr userDrawn="1"/>
          </p:nvSpPr>
          <p:spPr bwMode="auto">
            <a:xfrm flipV="1">
              <a:off x="6897688" y="5932488"/>
              <a:ext cx="46038" cy="39688"/>
            </a:xfrm>
            <a:prstGeom prst="line">
              <a:avLst/>
            </a:prstGeom>
            <a:noFill/>
            <a:ln w="19050">
              <a:solidFill>
                <a:srgbClr val="5D5DC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Line 15"/>
            <p:cNvSpPr>
              <a:spLocks noChangeShapeType="1"/>
            </p:cNvSpPr>
            <p:nvPr userDrawn="1"/>
          </p:nvSpPr>
          <p:spPr bwMode="auto">
            <a:xfrm flipV="1">
              <a:off x="6834188" y="5932488"/>
              <a:ext cx="31750" cy="23813"/>
            </a:xfrm>
            <a:prstGeom prst="line">
              <a:avLst/>
            </a:prstGeom>
            <a:noFill/>
            <a:ln w="19050">
              <a:solidFill>
                <a:srgbClr val="5D5DC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Line 16"/>
            <p:cNvSpPr>
              <a:spLocks noChangeShapeType="1"/>
            </p:cNvSpPr>
            <p:nvPr userDrawn="1"/>
          </p:nvSpPr>
          <p:spPr bwMode="auto">
            <a:xfrm flipH="1" flipV="1">
              <a:off x="6865938" y="5932488"/>
              <a:ext cx="31750" cy="39688"/>
            </a:xfrm>
            <a:prstGeom prst="line">
              <a:avLst/>
            </a:prstGeom>
            <a:noFill/>
            <a:ln w="19050">
              <a:solidFill>
                <a:srgbClr val="5D5DC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Line 17"/>
            <p:cNvSpPr>
              <a:spLocks noChangeShapeType="1"/>
            </p:cNvSpPr>
            <p:nvPr userDrawn="1"/>
          </p:nvSpPr>
          <p:spPr bwMode="auto">
            <a:xfrm flipH="1" flipV="1">
              <a:off x="6943726" y="5932488"/>
              <a:ext cx="47625" cy="31750"/>
            </a:xfrm>
            <a:prstGeom prst="line">
              <a:avLst/>
            </a:prstGeom>
            <a:noFill/>
            <a:ln w="19050">
              <a:solidFill>
                <a:srgbClr val="5D5DC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41" name="组合 40"/>
          <p:cNvGrpSpPr/>
          <p:nvPr userDrawn="1"/>
        </p:nvGrpSpPr>
        <p:grpSpPr>
          <a:xfrm>
            <a:off x="2288304" y="6115843"/>
            <a:ext cx="157162" cy="39688"/>
            <a:chOff x="6505576" y="6135688"/>
            <a:chExt cx="157162" cy="39688"/>
          </a:xfrm>
        </p:grpSpPr>
        <p:sp>
          <p:nvSpPr>
            <p:cNvPr id="10" name="Line 6"/>
            <p:cNvSpPr>
              <a:spLocks noChangeShapeType="1"/>
            </p:cNvSpPr>
            <p:nvPr userDrawn="1"/>
          </p:nvSpPr>
          <p:spPr bwMode="auto">
            <a:xfrm flipV="1">
              <a:off x="6505576" y="6135688"/>
              <a:ext cx="31750" cy="23813"/>
            </a:xfrm>
            <a:prstGeom prst="line">
              <a:avLst/>
            </a:prstGeom>
            <a:noFill/>
            <a:ln w="19050">
              <a:solidFill>
                <a:srgbClr val="5D5DC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1" name="Line 7"/>
            <p:cNvSpPr>
              <a:spLocks noChangeShapeType="1"/>
            </p:cNvSpPr>
            <p:nvPr userDrawn="1"/>
          </p:nvSpPr>
          <p:spPr bwMode="auto">
            <a:xfrm flipH="1" flipV="1">
              <a:off x="6537326" y="6135688"/>
              <a:ext cx="31750" cy="39688"/>
            </a:xfrm>
            <a:prstGeom prst="line">
              <a:avLst/>
            </a:prstGeom>
            <a:noFill/>
            <a:ln w="19050">
              <a:solidFill>
                <a:srgbClr val="5D5DC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Line 18"/>
            <p:cNvSpPr>
              <a:spLocks noChangeShapeType="1"/>
            </p:cNvSpPr>
            <p:nvPr userDrawn="1"/>
          </p:nvSpPr>
          <p:spPr bwMode="auto">
            <a:xfrm flipH="1" flipV="1">
              <a:off x="6615113" y="6135688"/>
              <a:ext cx="47625" cy="31750"/>
            </a:xfrm>
            <a:prstGeom prst="line">
              <a:avLst/>
            </a:prstGeom>
            <a:noFill/>
            <a:ln w="19050">
              <a:solidFill>
                <a:srgbClr val="5D5DC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Line 19"/>
            <p:cNvSpPr>
              <a:spLocks noChangeShapeType="1"/>
            </p:cNvSpPr>
            <p:nvPr userDrawn="1"/>
          </p:nvSpPr>
          <p:spPr bwMode="auto">
            <a:xfrm flipV="1">
              <a:off x="6569076" y="6135688"/>
              <a:ext cx="46038" cy="39688"/>
            </a:xfrm>
            <a:prstGeom prst="line">
              <a:avLst/>
            </a:prstGeom>
            <a:noFill/>
            <a:ln w="19050">
              <a:solidFill>
                <a:srgbClr val="5D5DC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34" name="Line 25"/>
          <p:cNvSpPr>
            <a:spLocks noChangeShapeType="1"/>
          </p:cNvSpPr>
          <p:nvPr userDrawn="1"/>
        </p:nvSpPr>
        <p:spPr bwMode="auto">
          <a:xfrm>
            <a:off x="2023985" y="6597650"/>
            <a:ext cx="6967615" cy="0"/>
          </a:xfrm>
          <a:prstGeom prst="line">
            <a:avLst/>
          </a:prstGeom>
          <a:noFill/>
          <a:ln w="19050">
            <a:solidFill>
              <a:srgbClr val="5D5DC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grpSp>
        <p:nvGrpSpPr>
          <p:cNvPr id="43" name="组合 42"/>
          <p:cNvGrpSpPr/>
          <p:nvPr userDrawn="1"/>
        </p:nvGrpSpPr>
        <p:grpSpPr>
          <a:xfrm>
            <a:off x="1819198" y="5737225"/>
            <a:ext cx="204788" cy="860426"/>
            <a:chOff x="7115176" y="5737225"/>
            <a:chExt cx="204788" cy="860426"/>
          </a:xfrm>
        </p:grpSpPr>
        <p:sp>
          <p:nvSpPr>
            <p:cNvPr id="13" name="Line 8"/>
            <p:cNvSpPr>
              <a:spLocks noChangeShapeType="1"/>
            </p:cNvSpPr>
            <p:nvPr userDrawn="1"/>
          </p:nvSpPr>
          <p:spPr bwMode="auto">
            <a:xfrm flipV="1">
              <a:off x="7210426" y="5894388"/>
              <a:ext cx="0" cy="155575"/>
            </a:xfrm>
            <a:prstGeom prst="line">
              <a:avLst/>
            </a:prstGeom>
            <a:noFill/>
            <a:ln w="19050">
              <a:solidFill>
                <a:srgbClr val="5D5DC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Line 9"/>
            <p:cNvSpPr>
              <a:spLocks noChangeShapeType="1"/>
            </p:cNvSpPr>
            <p:nvPr userDrawn="1"/>
          </p:nvSpPr>
          <p:spPr bwMode="auto">
            <a:xfrm flipV="1">
              <a:off x="7162801" y="6049963"/>
              <a:ext cx="0" cy="133350"/>
            </a:xfrm>
            <a:prstGeom prst="line">
              <a:avLst/>
            </a:prstGeom>
            <a:noFill/>
            <a:ln w="19050">
              <a:solidFill>
                <a:srgbClr val="5D5DC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Line 10"/>
            <p:cNvSpPr>
              <a:spLocks noChangeShapeType="1"/>
            </p:cNvSpPr>
            <p:nvPr userDrawn="1"/>
          </p:nvSpPr>
          <p:spPr bwMode="auto">
            <a:xfrm flipV="1">
              <a:off x="7256463" y="5894388"/>
              <a:ext cx="0" cy="61913"/>
            </a:xfrm>
            <a:prstGeom prst="line">
              <a:avLst/>
            </a:prstGeom>
            <a:noFill/>
            <a:ln w="19050">
              <a:solidFill>
                <a:srgbClr val="5D5DC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Line 11"/>
            <p:cNvSpPr>
              <a:spLocks noChangeShapeType="1"/>
            </p:cNvSpPr>
            <p:nvPr userDrawn="1"/>
          </p:nvSpPr>
          <p:spPr bwMode="auto">
            <a:xfrm flipV="1">
              <a:off x="7162801" y="6284913"/>
              <a:ext cx="0" cy="312738"/>
            </a:xfrm>
            <a:prstGeom prst="line">
              <a:avLst/>
            </a:prstGeom>
            <a:noFill/>
            <a:ln w="19050">
              <a:solidFill>
                <a:srgbClr val="5D5DC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Line 12"/>
            <p:cNvSpPr>
              <a:spLocks noChangeShapeType="1"/>
            </p:cNvSpPr>
            <p:nvPr userDrawn="1"/>
          </p:nvSpPr>
          <p:spPr bwMode="auto">
            <a:xfrm flipV="1">
              <a:off x="7319963" y="5956300"/>
              <a:ext cx="0" cy="641350"/>
            </a:xfrm>
            <a:prstGeom prst="line">
              <a:avLst/>
            </a:prstGeom>
            <a:noFill/>
            <a:ln w="19050">
              <a:solidFill>
                <a:srgbClr val="5D5DC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Line 13"/>
            <p:cNvSpPr>
              <a:spLocks noChangeShapeType="1"/>
            </p:cNvSpPr>
            <p:nvPr userDrawn="1"/>
          </p:nvSpPr>
          <p:spPr bwMode="auto">
            <a:xfrm>
              <a:off x="7115176" y="6284913"/>
              <a:ext cx="117475" cy="0"/>
            </a:xfrm>
            <a:prstGeom prst="line">
              <a:avLst/>
            </a:prstGeom>
            <a:noFill/>
            <a:ln w="19050">
              <a:solidFill>
                <a:srgbClr val="5D5DC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Line 14"/>
            <p:cNvSpPr>
              <a:spLocks noChangeShapeType="1"/>
            </p:cNvSpPr>
            <p:nvPr userDrawn="1"/>
          </p:nvSpPr>
          <p:spPr bwMode="auto">
            <a:xfrm>
              <a:off x="7115176" y="6183313"/>
              <a:ext cx="117475" cy="0"/>
            </a:xfrm>
            <a:prstGeom prst="line">
              <a:avLst/>
            </a:prstGeom>
            <a:noFill/>
            <a:ln w="19050">
              <a:solidFill>
                <a:srgbClr val="5D5DC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Line 20"/>
            <p:cNvSpPr>
              <a:spLocks noChangeShapeType="1"/>
            </p:cNvSpPr>
            <p:nvPr userDrawn="1"/>
          </p:nvSpPr>
          <p:spPr bwMode="auto">
            <a:xfrm>
              <a:off x="7210426" y="5894388"/>
              <a:ext cx="46038" cy="0"/>
            </a:xfrm>
            <a:prstGeom prst="line">
              <a:avLst/>
            </a:prstGeom>
            <a:noFill/>
            <a:ln w="19050">
              <a:solidFill>
                <a:srgbClr val="5D5DC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Line 21"/>
            <p:cNvSpPr>
              <a:spLocks noChangeShapeType="1"/>
            </p:cNvSpPr>
            <p:nvPr userDrawn="1"/>
          </p:nvSpPr>
          <p:spPr bwMode="auto">
            <a:xfrm flipV="1">
              <a:off x="7115176" y="6183313"/>
              <a:ext cx="0" cy="101600"/>
            </a:xfrm>
            <a:prstGeom prst="line">
              <a:avLst/>
            </a:prstGeom>
            <a:noFill/>
            <a:ln w="19050">
              <a:solidFill>
                <a:srgbClr val="5D5DC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Line 22"/>
            <p:cNvSpPr>
              <a:spLocks noChangeShapeType="1"/>
            </p:cNvSpPr>
            <p:nvPr userDrawn="1"/>
          </p:nvSpPr>
          <p:spPr bwMode="auto">
            <a:xfrm flipV="1">
              <a:off x="7232651" y="6183313"/>
              <a:ext cx="0" cy="101600"/>
            </a:xfrm>
            <a:prstGeom prst="line">
              <a:avLst/>
            </a:prstGeom>
            <a:noFill/>
            <a:ln w="19050">
              <a:solidFill>
                <a:srgbClr val="5D5DC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Line 23"/>
            <p:cNvSpPr>
              <a:spLocks noChangeShapeType="1"/>
            </p:cNvSpPr>
            <p:nvPr userDrawn="1"/>
          </p:nvSpPr>
          <p:spPr bwMode="auto">
            <a:xfrm flipV="1">
              <a:off x="7232651" y="5737225"/>
              <a:ext cx="0" cy="157163"/>
            </a:xfrm>
            <a:prstGeom prst="line">
              <a:avLst/>
            </a:prstGeom>
            <a:noFill/>
            <a:ln w="19050">
              <a:solidFill>
                <a:srgbClr val="5D5DC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Line 26"/>
            <p:cNvSpPr>
              <a:spLocks noChangeShapeType="1"/>
            </p:cNvSpPr>
            <p:nvPr userDrawn="1"/>
          </p:nvSpPr>
          <p:spPr bwMode="auto">
            <a:xfrm>
              <a:off x="7162801" y="6049963"/>
              <a:ext cx="157163" cy="0"/>
            </a:xfrm>
            <a:prstGeom prst="line">
              <a:avLst/>
            </a:prstGeom>
            <a:noFill/>
            <a:ln w="19050">
              <a:solidFill>
                <a:srgbClr val="5D5DC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Line 27"/>
            <p:cNvSpPr>
              <a:spLocks noChangeShapeType="1"/>
            </p:cNvSpPr>
            <p:nvPr userDrawn="1"/>
          </p:nvSpPr>
          <p:spPr bwMode="auto">
            <a:xfrm>
              <a:off x="7210426" y="5956300"/>
              <a:ext cx="109538" cy="0"/>
            </a:xfrm>
            <a:prstGeom prst="line">
              <a:avLst/>
            </a:prstGeom>
            <a:noFill/>
            <a:ln w="19050">
              <a:solidFill>
                <a:srgbClr val="5D5DC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45" name="组合 44"/>
          <p:cNvGrpSpPr/>
          <p:nvPr userDrawn="1"/>
        </p:nvGrpSpPr>
        <p:grpSpPr>
          <a:xfrm>
            <a:off x="356172" y="6165380"/>
            <a:ext cx="1132962" cy="312738"/>
            <a:chOff x="356172" y="6165380"/>
            <a:chExt cx="1132962" cy="312738"/>
          </a:xfrm>
        </p:grpSpPr>
        <p:sp>
          <p:nvSpPr>
            <p:cNvPr id="33" name="Line 24"/>
            <p:cNvSpPr>
              <a:spLocks noChangeShapeType="1"/>
            </p:cNvSpPr>
            <p:nvPr userDrawn="1"/>
          </p:nvSpPr>
          <p:spPr bwMode="auto">
            <a:xfrm>
              <a:off x="622872" y="6165380"/>
              <a:ext cx="430213" cy="304800"/>
            </a:xfrm>
            <a:prstGeom prst="line">
              <a:avLst/>
            </a:prstGeom>
            <a:noFill/>
            <a:ln w="19050">
              <a:solidFill>
                <a:srgbClr val="5D5DC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Line 28"/>
            <p:cNvSpPr>
              <a:spLocks noChangeShapeType="1"/>
            </p:cNvSpPr>
            <p:nvPr userDrawn="1"/>
          </p:nvSpPr>
          <p:spPr bwMode="auto">
            <a:xfrm flipV="1">
              <a:off x="356172" y="6165380"/>
              <a:ext cx="266700" cy="312738"/>
            </a:xfrm>
            <a:prstGeom prst="line">
              <a:avLst/>
            </a:prstGeom>
            <a:noFill/>
            <a:ln w="19050">
              <a:solidFill>
                <a:srgbClr val="5D5DC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Line 29"/>
            <p:cNvSpPr>
              <a:spLocks noChangeShapeType="1"/>
            </p:cNvSpPr>
            <p:nvPr userDrawn="1"/>
          </p:nvSpPr>
          <p:spPr bwMode="auto">
            <a:xfrm flipV="1">
              <a:off x="924497" y="6181255"/>
              <a:ext cx="166688" cy="196850"/>
            </a:xfrm>
            <a:prstGeom prst="line">
              <a:avLst/>
            </a:prstGeom>
            <a:noFill/>
            <a:ln w="19050">
              <a:solidFill>
                <a:srgbClr val="5D5DC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9" name="Line 24"/>
            <p:cNvSpPr>
              <a:spLocks noChangeShapeType="1"/>
            </p:cNvSpPr>
            <p:nvPr userDrawn="1"/>
          </p:nvSpPr>
          <p:spPr bwMode="auto">
            <a:xfrm>
              <a:off x="1081328" y="6181255"/>
              <a:ext cx="407806" cy="288925"/>
            </a:xfrm>
            <a:prstGeom prst="line">
              <a:avLst/>
            </a:prstGeom>
            <a:noFill/>
            <a:ln w="19050">
              <a:solidFill>
                <a:srgbClr val="5D5DC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grpSp>
    </p:spTree>
  </p:cSld>
  <p:clrMapOvr>
    <a:masterClrMapping/>
  </p:clrMapOvr>
  <p:transition spd="med"/>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a:xfrm>
            <a:off x="457200" y="620611"/>
            <a:ext cx="8362950" cy="5616678"/>
          </a:xfrm>
        </p:spPr>
        <p:txBody>
          <a:bodyPr/>
          <a:lstStyle>
            <a:lvl1pPr marL="342900" indent="-342900">
              <a:defRPr/>
            </a:lvl1pPr>
            <a:lvl2pPr marL="628650" indent="-268288">
              <a:defRPr/>
            </a:lvl2pPr>
            <a:lvl3pPr marL="896938" indent="-268288">
              <a:defRPr sz="2400">
                <a:latin typeface="+mn-lt"/>
              </a:defRPr>
            </a:lvl3pPr>
            <a:lvl4pPr marL="1166813" indent="-269875">
              <a:defRPr sz="2400">
                <a:latin typeface="+mn-lt"/>
                <a:ea typeface="楷体" panose="02010609060101010101" pitchFamily="49" charset="-122"/>
              </a:defRPr>
            </a:lvl4pPr>
            <a:lvl5pPr marL="1435100" indent="-268288">
              <a:defRPr sz="2400">
                <a:latin typeface="+mn-lt"/>
                <a:ea typeface="楷体" panose="02010609060101010101" pitchFamily="49" charset="-122"/>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页脚占位符 3"/>
          <p:cNvSpPr>
            <a:spLocks noGrp="1"/>
          </p:cNvSpPr>
          <p:nvPr>
            <p:ph type="ftr" sz="quarter" idx="10"/>
          </p:nvPr>
        </p:nvSpPr>
        <p:spPr/>
        <p:txBody>
          <a:bodyPr/>
          <a:lstStyle>
            <a:lvl1pPr>
              <a:defRPr/>
            </a:lvl1pPr>
          </a:lstStyle>
          <a:p>
            <a:endParaRPr lang="en-US" altLang="zh-CN" dirty="0"/>
          </a:p>
        </p:txBody>
      </p:sp>
      <p:sp>
        <p:nvSpPr>
          <p:cNvPr id="5" name="灯片编号占位符 4"/>
          <p:cNvSpPr>
            <a:spLocks noGrp="1"/>
          </p:cNvSpPr>
          <p:nvPr>
            <p:ph type="sldNum" sz="quarter" idx="11"/>
          </p:nvPr>
        </p:nvSpPr>
        <p:spPr/>
        <p:txBody>
          <a:bodyPr/>
          <a:lstStyle>
            <a:lvl1pPr>
              <a:defRPr sz="1200" b="1">
                <a:latin typeface="Arial" panose="020B0604020202020204" pitchFamily="34" charset="0"/>
                <a:cs typeface="Arial" panose="020B0604020202020204" pitchFamily="34" charset="0"/>
              </a:defRPr>
            </a:lvl1pPr>
          </a:lstStyle>
          <a:p>
            <a:fld id="{C5B93D84-87BE-4514-9293-7D5164B6320D}" type="slidenum">
              <a:rPr lang="zh-CN" altLang="en-US" smtClean="0"/>
              <a:pPr/>
              <a:t>‹#›</a:t>
            </a:fld>
            <a:endParaRPr lang="en-US" altLang="zh-CN" dirty="0"/>
          </a:p>
        </p:txBody>
      </p:sp>
      <p:sp>
        <p:nvSpPr>
          <p:cNvPr id="6" name="日期占位符 5"/>
          <p:cNvSpPr>
            <a:spLocks noGrp="1"/>
          </p:cNvSpPr>
          <p:nvPr>
            <p:ph type="dt" sz="half" idx="12"/>
          </p:nvPr>
        </p:nvSpPr>
        <p:spPr/>
        <p:txBody>
          <a:bodyPr/>
          <a:lstStyle>
            <a:lvl1pPr>
              <a:defRPr/>
            </a:lvl1pPr>
          </a:lstStyle>
          <a:p>
            <a:endParaRPr lang="en-US" altLang="zh-CN" dirty="0"/>
          </a:p>
        </p:txBody>
      </p:sp>
    </p:spTree>
  </p:cSld>
  <p:clrMapOvr>
    <a:masterClrMapping/>
  </p:clrMapOvr>
  <p:transition spd="med"/>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590990" y="116540"/>
            <a:ext cx="8229600" cy="417982"/>
          </a:xfrm>
        </p:spPr>
        <p:txBody>
          <a:bodyPr/>
          <a:lstStyle>
            <a:lvl1pPr>
              <a:defRPr/>
            </a:lvl1pPr>
          </a:lstStyle>
          <a:p>
            <a:r>
              <a:rPr lang="zh-CN" altLang="en-US" dirty="0" smtClean="0"/>
              <a:t>单击此处编辑母版标题样式</a:t>
            </a:r>
            <a:endParaRPr lang="zh-CN" altLang="en-US" dirty="0"/>
          </a:p>
        </p:txBody>
      </p:sp>
      <p:sp>
        <p:nvSpPr>
          <p:cNvPr id="3" name="文本占位符 2"/>
          <p:cNvSpPr>
            <a:spLocks noGrp="1"/>
          </p:cNvSpPr>
          <p:nvPr>
            <p:ph type="body" idx="1"/>
          </p:nvPr>
        </p:nvSpPr>
        <p:spPr>
          <a:xfrm>
            <a:off x="457200" y="620610"/>
            <a:ext cx="4040188" cy="423732"/>
          </a:xfrm>
        </p:spPr>
        <p:txBody>
          <a:bodyPr anchor="b"/>
          <a:lstStyle>
            <a:lvl1pPr marL="0" indent="0">
              <a:buNone/>
              <a:defRPr sz="2400" b="1">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smtClean="0"/>
              <a:t>单击此处编辑母版文本样式</a:t>
            </a:r>
          </a:p>
        </p:txBody>
      </p:sp>
      <p:sp>
        <p:nvSpPr>
          <p:cNvPr id="4" name="内容占位符 3"/>
          <p:cNvSpPr>
            <a:spLocks noGrp="1"/>
          </p:cNvSpPr>
          <p:nvPr>
            <p:ph sz="half" idx="2"/>
          </p:nvPr>
        </p:nvSpPr>
        <p:spPr>
          <a:xfrm>
            <a:off x="457200" y="1044341"/>
            <a:ext cx="4040188" cy="5200883"/>
          </a:xfrm>
        </p:spPr>
        <p:txBody>
          <a:bodyPr/>
          <a:lstStyle>
            <a:lvl1pPr marL="268288" indent="-268288">
              <a:defRPr sz="2400">
                <a:latin typeface="+mn-lt"/>
              </a:defRPr>
            </a:lvl1pPr>
            <a:lvl2pPr marL="536575" indent="-268288">
              <a:defRPr sz="2400">
                <a:latin typeface="+mn-lt"/>
              </a:defRPr>
            </a:lvl2pPr>
            <a:lvl3pPr marL="804863" indent="-268288">
              <a:defRPr sz="2400">
                <a:latin typeface="+mn-lt"/>
              </a:defRPr>
            </a:lvl3pPr>
            <a:lvl4pPr marL="1073150" indent="-268288">
              <a:defRPr sz="2400">
                <a:latin typeface="+mn-lt"/>
                <a:ea typeface="楷体" panose="02010609060101010101" pitchFamily="49" charset="-122"/>
              </a:defRPr>
            </a:lvl4pPr>
            <a:lvl5pPr marL="1343025" indent="-269875">
              <a:defRPr sz="2400">
                <a:latin typeface="+mn-lt"/>
                <a:ea typeface="楷体" panose="02010609060101010101" pitchFamily="49" charset="-122"/>
              </a:defRPr>
            </a:lvl5pPr>
            <a:lvl6pPr>
              <a:defRPr sz="1600"/>
            </a:lvl6pPr>
            <a:lvl7pPr>
              <a:defRPr sz="1600"/>
            </a:lvl7pPr>
            <a:lvl8pPr>
              <a:defRPr sz="1600"/>
            </a:lvl8pPr>
            <a:lvl9pPr>
              <a:defRPr sz="1600"/>
            </a:lvl9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5" name="文本占位符 4"/>
          <p:cNvSpPr>
            <a:spLocks noGrp="1"/>
          </p:cNvSpPr>
          <p:nvPr>
            <p:ph type="body" sz="quarter" idx="3"/>
          </p:nvPr>
        </p:nvSpPr>
        <p:spPr>
          <a:xfrm>
            <a:off x="4645025" y="620610"/>
            <a:ext cx="4041775" cy="423732"/>
          </a:xfrm>
        </p:spPr>
        <p:txBody>
          <a:bodyPr anchor="b"/>
          <a:lstStyle>
            <a:lvl1pPr marL="0" indent="0">
              <a:buNone/>
              <a:defRPr sz="2400" b="1">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smtClean="0"/>
              <a:t>单击此处编辑母版文本样式</a:t>
            </a:r>
          </a:p>
        </p:txBody>
      </p:sp>
      <p:sp>
        <p:nvSpPr>
          <p:cNvPr id="6" name="内容占位符 5"/>
          <p:cNvSpPr>
            <a:spLocks noGrp="1"/>
          </p:cNvSpPr>
          <p:nvPr>
            <p:ph sz="quarter" idx="4"/>
          </p:nvPr>
        </p:nvSpPr>
        <p:spPr>
          <a:xfrm>
            <a:off x="4645025" y="1044342"/>
            <a:ext cx="4041775" cy="5200882"/>
          </a:xfrm>
        </p:spPr>
        <p:txBody>
          <a:bodyPr/>
          <a:lstStyle>
            <a:lvl1pPr marL="268288" indent="-268288">
              <a:defRPr sz="2400">
                <a:latin typeface="+mn-lt"/>
              </a:defRPr>
            </a:lvl1pPr>
            <a:lvl2pPr marL="536575" indent="-268288">
              <a:defRPr sz="2400">
                <a:latin typeface="+mn-lt"/>
              </a:defRPr>
            </a:lvl2pPr>
            <a:lvl3pPr marL="804863" indent="-268288">
              <a:defRPr sz="2400">
                <a:latin typeface="+mn-lt"/>
              </a:defRPr>
            </a:lvl3pPr>
            <a:lvl4pPr marL="1073150" indent="-268288">
              <a:defRPr sz="2400">
                <a:latin typeface="+mn-lt"/>
                <a:ea typeface="楷体" panose="02010609060101010101" pitchFamily="49" charset="-122"/>
              </a:defRPr>
            </a:lvl4pPr>
            <a:lvl5pPr marL="1343025" indent="-269875">
              <a:defRPr sz="2400">
                <a:latin typeface="+mn-lt"/>
                <a:ea typeface="楷体" panose="02010609060101010101" pitchFamily="49" charset="-122"/>
              </a:defRPr>
            </a:lvl5pPr>
            <a:lvl6pPr>
              <a:defRPr sz="1600"/>
            </a:lvl6pPr>
            <a:lvl7pPr>
              <a:defRPr sz="1600"/>
            </a:lvl7pPr>
            <a:lvl8pPr>
              <a:defRPr sz="1600"/>
            </a:lvl8pPr>
            <a:lvl9pPr>
              <a:defRPr sz="1600"/>
            </a:lvl9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7" name="页脚占位符 6"/>
          <p:cNvSpPr>
            <a:spLocks noGrp="1"/>
          </p:cNvSpPr>
          <p:nvPr>
            <p:ph type="ftr" sz="quarter" idx="10"/>
          </p:nvPr>
        </p:nvSpPr>
        <p:spPr/>
        <p:txBody>
          <a:bodyPr/>
          <a:lstStyle>
            <a:lvl1pPr>
              <a:defRPr/>
            </a:lvl1pPr>
          </a:lstStyle>
          <a:p>
            <a:endParaRPr lang="en-US" altLang="zh-CN" dirty="0"/>
          </a:p>
        </p:txBody>
      </p:sp>
      <p:sp>
        <p:nvSpPr>
          <p:cNvPr id="8" name="灯片编号占位符 7"/>
          <p:cNvSpPr>
            <a:spLocks noGrp="1"/>
          </p:cNvSpPr>
          <p:nvPr>
            <p:ph type="sldNum" sz="quarter" idx="11"/>
          </p:nvPr>
        </p:nvSpPr>
        <p:spPr/>
        <p:txBody>
          <a:bodyPr/>
          <a:lstStyle>
            <a:lvl1pPr>
              <a:defRPr sz="1200" b="1">
                <a:latin typeface="Arial" panose="020B0604020202020204" pitchFamily="34" charset="0"/>
                <a:cs typeface="Arial" panose="020B0604020202020204" pitchFamily="34" charset="0"/>
              </a:defRPr>
            </a:lvl1pPr>
          </a:lstStyle>
          <a:p>
            <a:fld id="{3820532B-2B62-4BCD-8298-BE9375802A47}" type="slidenum">
              <a:rPr lang="zh-CN" altLang="en-US" smtClean="0"/>
              <a:pPr/>
              <a:t>‹#›</a:t>
            </a:fld>
            <a:endParaRPr lang="en-US" altLang="zh-CN" dirty="0"/>
          </a:p>
        </p:txBody>
      </p:sp>
      <p:sp>
        <p:nvSpPr>
          <p:cNvPr id="9" name="日期占位符 8"/>
          <p:cNvSpPr>
            <a:spLocks noGrp="1"/>
          </p:cNvSpPr>
          <p:nvPr>
            <p:ph type="dt" sz="half" idx="12"/>
          </p:nvPr>
        </p:nvSpPr>
        <p:spPr/>
        <p:txBody>
          <a:bodyPr/>
          <a:lstStyle>
            <a:lvl1pPr>
              <a:defRPr/>
            </a:lvl1pPr>
          </a:lstStyle>
          <a:p>
            <a:endParaRPr lang="en-US" altLang="zh-CN" dirty="0"/>
          </a:p>
        </p:txBody>
      </p:sp>
    </p:spTree>
  </p:cSld>
  <p:clrMapOvr>
    <a:masterClrMapping/>
  </p:clrMapOvr>
  <p:transition spd="med"/>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 name="组合 1"/>
          <p:cNvGrpSpPr/>
          <p:nvPr userDrawn="1"/>
        </p:nvGrpSpPr>
        <p:grpSpPr>
          <a:xfrm>
            <a:off x="0" y="0"/>
            <a:ext cx="9144000" cy="566738"/>
            <a:chOff x="0" y="0"/>
            <a:chExt cx="9144000" cy="566738"/>
          </a:xfrm>
        </p:grpSpPr>
        <p:sp>
          <p:nvSpPr>
            <p:cNvPr id="178181" name="Rectangle 5"/>
            <p:cNvSpPr>
              <a:spLocks noChangeArrowheads="1"/>
            </p:cNvSpPr>
            <p:nvPr userDrawn="1"/>
          </p:nvSpPr>
          <p:spPr bwMode="auto">
            <a:xfrm>
              <a:off x="0" y="0"/>
              <a:ext cx="285750" cy="546100"/>
            </a:xfrm>
            <a:prstGeom prst="rect">
              <a:avLst/>
            </a:prstGeom>
            <a:gradFill rotWithShape="0">
              <a:gsLst>
                <a:gs pos="0">
                  <a:srgbClr val="CCCCE6"/>
                </a:gs>
                <a:gs pos="100000">
                  <a:schemeClr val="bg1"/>
                </a:gs>
              </a:gsLst>
              <a:lin ang="0" scaled="1"/>
            </a:gradFill>
            <a:ln w="9525">
              <a:noFill/>
              <a:miter lim="800000"/>
              <a:headEnd/>
              <a:tailEnd/>
            </a:ln>
            <a:effectLst/>
          </p:spPr>
          <p:txBody>
            <a:bodyPr wrap="none" anchor="ctr"/>
            <a:lstStyle/>
            <a:p>
              <a:pPr>
                <a:spcBef>
                  <a:spcPct val="0"/>
                </a:spcBef>
              </a:pPr>
              <a:endParaRPr lang="zh-CN" altLang="en-US" sz="2400" b="0"/>
            </a:p>
          </p:txBody>
        </p:sp>
        <p:sp>
          <p:nvSpPr>
            <p:cNvPr id="178182" name="Rectangle 6"/>
            <p:cNvSpPr>
              <a:spLocks noChangeArrowheads="1"/>
            </p:cNvSpPr>
            <p:nvPr userDrawn="1"/>
          </p:nvSpPr>
          <p:spPr bwMode="auto">
            <a:xfrm>
              <a:off x="377825" y="134938"/>
              <a:ext cx="8731250" cy="274638"/>
            </a:xfrm>
            <a:prstGeom prst="rect">
              <a:avLst/>
            </a:prstGeom>
            <a:gradFill rotWithShape="0">
              <a:gsLst>
                <a:gs pos="0">
                  <a:srgbClr val="FFFFCC"/>
                </a:gs>
                <a:gs pos="100000">
                  <a:schemeClr val="bg1"/>
                </a:gs>
              </a:gsLst>
              <a:lin ang="0" scaled="1"/>
            </a:gradFill>
            <a:ln w="9525">
              <a:noFill/>
              <a:miter lim="800000"/>
              <a:headEnd/>
              <a:tailEnd/>
            </a:ln>
          </p:spPr>
          <p:txBody>
            <a:bodyPr/>
            <a:lstStyle/>
            <a:p>
              <a:pPr algn="l">
                <a:spcBef>
                  <a:spcPct val="0"/>
                </a:spcBef>
              </a:pPr>
              <a:endParaRPr lang="zh-CN" altLang="en-US" sz="2400" b="0"/>
            </a:p>
          </p:txBody>
        </p:sp>
        <p:sp>
          <p:nvSpPr>
            <p:cNvPr id="178183" name="Rectangle 7"/>
            <p:cNvSpPr>
              <a:spLocks noChangeArrowheads="1"/>
            </p:cNvSpPr>
            <p:nvPr userDrawn="1"/>
          </p:nvSpPr>
          <p:spPr bwMode="auto">
            <a:xfrm>
              <a:off x="374650" y="134938"/>
              <a:ext cx="138113" cy="141288"/>
            </a:xfrm>
            <a:prstGeom prst="rect">
              <a:avLst/>
            </a:prstGeom>
            <a:solidFill>
              <a:srgbClr val="33CC33">
                <a:alpha val="14999"/>
              </a:srgbClr>
            </a:solidFill>
            <a:ln w="9525">
              <a:noFill/>
              <a:miter lim="800000"/>
              <a:headEnd/>
              <a:tailEnd/>
            </a:ln>
          </p:spPr>
          <p:txBody>
            <a:bodyPr/>
            <a:lstStyle/>
            <a:p>
              <a:pPr algn="l">
                <a:spcBef>
                  <a:spcPct val="0"/>
                </a:spcBef>
              </a:pPr>
              <a:endParaRPr lang="zh-CN" altLang="en-US" sz="1800" b="0">
                <a:solidFill>
                  <a:schemeClr val="hlink"/>
                </a:solidFill>
                <a:latin typeface="Arial" charset="0"/>
              </a:endParaRPr>
            </a:p>
          </p:txBody>
        </p:sp>
        <p:sp>
          <p:nvSpPr>
            <p:cNvPr id="178184" name="Rectangle 8"/>
            <p:cNvSpPr>
              <a:spLocks noChangeArrowheads="1"/>
            </p:cNvSpPr>
            <p:nvPr userDrawn="1"/>
          </p:nvSpPr>
          <p:spPr bwMode="auto">
            <a:xfrm>
              <a:off x="512763" y="0"/>
              <a:ext cx="139700" cy="138113"/>
            </a:xfrm>
            <a:prstGeom prst="rect">
              <a:avLst/>
            </a:prstGeom>
            <a:solidFill>
              <a:srgbClr val="33CC33">
                <a:alpha val="14999"/>
              </a:srgbClr>
            </a:solidFill>
            <a:ln w="9525">
              <a:noFill/>
              <a:miter lim="800000"/>
              <a:headEnd/>
              <a:tailEnd/>
            </a:ln>
          </p:spPr>
          <p:txBody>
            <a:bodyPr/>
            <a:lstStyle/>
            <a:p>
              <a:pPr algn="l">
                <a:spcBef>
                  <a:spcPct val="0"/>
                </a:spcBef>
              </a:pPr>
              <a:endParaRPr lang="zh-CN" altLang="en-US" sz="1800" b="0">
                <a:solidFill>
                  <a:schemeClr val="hlink"/>
                </a:solidFill>
                <a:latin typeface="Arial" charset="0"/>
              </a:endParaRPr>
            </a:p>
          </p:txBody>
        </p:sp>
        <p:sp>
          <p:nvSpPr>
            <p:cNvPr id="178185" name="Rectangle 9"/>
            <p:cNvSpPr>
              <a:spLocks noChangeArrowheads="1"/>
            </p:cNvSpPr>
            <p:nvPr userDrawn="1"/>
          </p:nvSpPr>
          <p:spPr bwMode="auto">
            <a:xfrm>
              <a:off x="512763" y="134938"/>
              <a:ext cx="139700" cy="141288"/>
            </a:xfrm>
            <a:prstGeom prst="rect">
              <a:avLst/>
            </a:prstGeom>
            <a:solidFill>
              <a:srgbClr val="33CC33">
                <a:alpha val="30000"/>
              </a:srgbClr>
            </a:solidFill>
            <a:ln w="9525">
              <a:noFill/>
              <a:miter lim="800000"/>
              <a:headEnd/>
              <a:tailEnd/>
            </a:ln>
          </p:spPr>
          <p:txBody>
            <a:bodyPr/>
            <a:lstStyle/>
            <a:p>
              <a:pPr algn="l">
                <a:spcBef>
                  <a:spcPct val="0"/>
                </a:spcBef>
              </a:pPr>
              <a:endParaRPr lang="zh-CN" altLang="en-US" sz="1800" b="0">
                <a:solidFill>
                  <a:schemeClr val="accent2"/>
                </a:solidFill>
                <a:latin typeface="Arial" charset="0"/>
              </a:endParaRPr>
            </a:p>
          </p:txBody>
        </p:sp>
        <p:sp>
          <p:nvSpPr>
            <p:cNvPr id="178186" name="Rectangle 10"/>
            <p:cNvSpPr>
              <a:spLocks noChangeArrowheads="1"/>
            </p:cNvSpPr>
            <p:nvPr userDrawn="1"/>
          </p:nvSpPr>
          <p:spPr bwMode="auto">
            <a:xfrm>
              <a:off x="239713" y="274638"/>
              <a:ext cx="136525" cy="138113"/>
            </a:xfrm>
            <a:prstGeom prst="rect">
              <a:avLst/>
            </a:prstGeom>
            <a:solidFill>
              <a:srgbClr val="33CC33">
                <a:alpha val="14999"/>
              </a:srgbClr>
            </a:solidFill>
            <a:ln w="9525">
              <a:noFill/>
              <a:miter lim="800000"/>
              <a:headEnd/>
              <a:tailEnd/>
            </a:ln>
          </p:spPr>
          <p:txBody>
            <a:bodyPr/>
            <a:lstStyle/>
            <a:p>
              <a:pPr algn="l">
                <a:spcBef>
                  <a:spcPct val="0"/>
                </a:spcBef>
              </a:pPr>
              <a:endParaRPr lang="zh-CN" altLang="en-US" sz="1800" b="0">
                <a:solidFill>
                  <a:schemeClr val="hlink"/>
                </a:solidFill>
                <a:latin typeface="Arial" charset="0"/>
              </a:endParaRPr>
            </a:p>
          </p:txBody>
        </p:sp>
        <p:sp>
          <p:nvSpPr>
            <p:cNvPr id="178187" name="Rectangle 11"/>
            <p:cNvSpPr>
              <a:spLocks noChangeArrowheads="1"/>
            </p:cNvSpPr>
            <p:nvPr userDrawn="1"/>
          </p:nvSpPr>
          <p:spPr bwMode="auto">
            <a:xfrm>
              <a:off x="96838" y="136525"/>
              <a:ext cx="141288" cy="138113"/>
            </a:xfrm>
            <a:prstGeom prst="rect">
              <a:avLst/>
            </a:prstGeom>
            <a:solidFill>
              <a:srgbClr val="FF00FF">
                <a:alpha val="20000"/>
              </a:srgbClr>
            </a:solidFill>
            <a:ln w="9525">
              <a:noFill/>
              <a:miter lim="800000"/>
              <a:headEnd/>
              <a:tailEnd/>
            </a:ln>
          </p:spPr>
          <p:txBody>
            <a:bodyPr/>
            <a:lstStyle/>
            <a:p>
              <a:pPr algn="l">
                <a:spcBef>
                  <a:spcPct val="0"/>
                </a:spcBef>
              </a:pPr>
              <a:endParaRPr lang="zh-CN" altLang="en-US" sz="2400" b="0"/>
            </a:p>
          </p:txBody>
        </p:sp>
        <p:sp>
          <p:nvSpPr>
            <p:cNvPr id="178188" name="Rectangle 12"/>
            <p:cNvSpPr>
              <a:spLocks noChangeArrowheads="1"/>
            </p:cNvSpPr>
            <p:nvPr userDrawn="1"/>
          </p:nvSpPr>
          <p:spPr bwMode="auto">
            <a:xfrm>
              <a:off x="374650" y="271463"/>
              <a:ext cx="138113" cy="138113"/>
            </a:xfrm>
            <a:prstGeom prst="rect">
              <a:avLst/>
            </a:prstGeom>
            <a:solidFill>
              <a:srgbClr val="33CC33">
                <a:alpha val="30000"/>
              </a:srgbClr>
            </a:solidFill>
            <a:ln w="9525">
              <a:noFill/>
              <a:miter lim="800000"/>
              <a:headEnd/>
              <a:tailEnd/>
            </a:ln>
          </p:spPr>
          <p:txBody>
            <a:bodyPr/>
            <a:lstStyle/>
            <a:p>
              <a:pPr algn="l">
                <a:spcBef>
                  <a:spcPct val="0"/>
                </a:spcBef>
              </a:pPr>
              <a:endParaRPr lang="zh-CN" altLang="en-US" sz="1800" b="0">
                <a:solidFill>
                  <a:schemeClr val="accent2"/>
                </a:solidFill>
                <a:latin typeface="Arial" charset="0"/>
              </a:endParaRPr>
            </a:p>
          </p:txBody>
        </p:sp>
        <p:sp>
          <p:nvSpPr>
            <p:cNvPr id="178189" name="Rectangle 13"/>
            <p:cNvSpPr>
              <a:spLocks noChangeArrowheads="1"/>
            </p:cNvSpPr>
            <p:nvPr userDrawn="1"/>
          </p:nvSpPr>
          <p:spPr bwMode="auto">
            <a:xfrm>
              <a:off x="239713" y="409575"/>
              <a:ext cx="136525" cy="136525"/>
            </a:xfrm>
            <a:prstGeom prst="rect">
              <a:avLst/>
            </a:prstGeom>
            <a:solidFill>
              <a:srgbClr val="33CC33">
                <a:alpha val="30000"/>
              </a:srgbClr>
            </a:solidFill>
            <a:ln w="9525">
              <a:noFill/>
              <a:miter lim="800000"/>
              <a:headEnd/>
              <a:tailEnd/>
            </a:ln>
          </p:spPr>
          <p:txBody>
            <a:bodyPr/>
            <a:lstStyle/>
            <a:p>
              <a:pPr algn="l">
                <a:spcBef>
                  <a:spcPct val="0"/>
                </a:spcBef>
              </a:pPr>
              <a:endParaRPr lang="zh-CN" altLang="en-US" sz="1800" b="0">
                <a:solidFill>
                  <a:schemeClr val="accent2"/>
                </a:solidFill>
                <a:latin typeface="Arial" charset="0"/>
              </a:endParaRPr>
            </a:p>
          </p:txBody>
        </p:sp>
        <p:sp>
          <p:nvSpPr>
            <p:cNvPr id="178193" name="Rectangle 17"/>
            <p:cNvSpPr>
              <a:spLocks noChangeArrowheads="1"/>
            </p:cNvSpPr>
            <p:nvPr userDrawn="1"/>
          </p:nvSpPr>
          <p:spPr bwMode="auto">
            <a:xfrm>
              <a:off x="0" y="520700"/>
              <a:ext cx="9144000" cy="46038"/>
            </a:xfrm>
            <a:prstGeom prst="rect">
              <a:avLst/>
            </a:prstGeom>
            <a:gradFill rotWithShape="0">
              <a:gsLst>
                <a:gs pos="0">
                  <a:schemeClr val="bg2">
                    <a:alpha val="39999"/>
                  </a:schemeClr>
                </a:gs>
                <a:gs pos="100000">
                  <a:schemeClr val="bg1">
                    <a:alpha val="10001"/>
                  </a:schemeClr>
                </a:gs>
              </a:gsLst>
              <a:lin ang="0" scaled="1"/>
            </a:gradFill>
            <a:ln w="9525">
              <a:noFill/>
              <a:miter lim="800000"/>
              <a:headEnd/>
              <a:tailEnd/>
            </a:ln>
          </p:spPr>
          <p:txBody>
            <a:bodyPr/>
            <a:lstStyle/>
            <a:p>
              <a:pPr algn="l">
                <a:spcBef>
                  <a:spcPct val="0"/>
                </a:spcBef>
              </a:pPr>
              <a:endParaRPr lang="zh-CN" altLang="en-US" sz="2400" b="0"/>
            </a:p>
          </p:txBody>
        </p:sp>
      </p:grpSp>
      <p:sp>
        <p:nvSpPr>
          <p:cNvPr id="178178" name="Rectangle 2"/>
          <p:cNvSpPr>
            <a:spLocks noGrp="1" noChangeArrowheads="1"/>
          </p:cNvSpPr>
          <p:nvPr userDrawn="1">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spcBef>
                <a:spcPct val="0"/>
              </a:spcBef>
              <a:defRPr sz="1200" b="0">
                <a:latin typeface="+mj-lt"/>
              </a:defRPr>
            </a:lvl1pPr>
          </a:lstStyle>
          <a:p>
            <a:endParaRPr lang="en-US" altLang="zh-CN" dirty="0"/>
          </a:p>
        </p:txBody>
      </p:sp>
      <p:sp>
        <p:nvSpPr>
          <p:cNvPr id="178179" name="Rectangle 3"/>
          <p:cNvSpPr>
            <a:spLocks noGrp="1" noChangeArrowheads="1"/>
          </p:cNvSpPr>
          <p:nvPr userDrawn="1">
            <p:ph type="sldNum" sz="quarter" idx="4"/>
          </p:nvPr>
        </p:nvSpPr>
        <p:spPr bwMode="auto">
          <a:xfrm>
            <a:off x="6553200" y="6248400"/>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spcBef>
                <a:spcPct val="0"/>
              </a:spcBef>
              <a:defRPr sz="1200" b="1">
                <a:latin typeface="Arial" panose="020B0604020202020204" pitchFamily="34" charset="0"/>
                <a:cs typeface="Arial" panose="020B0604020202020204" pitchFamily="34" charset="0"/>
              </a:defRPr>
            </a:lvl1pPr>
          </a:lstStyle>
          <a:p>
            <a:fld id="{944C29EA-3689-43EF-BF3B-4AB4D9CC568A}" type="slidenum">
              <a:rPr lang="zh-CN" altLang="en-US" smtClean="0"/>
              <a:pPr/>
              <a:t>‹#›</a:t>
            </a:fld>
            <a:endParaRPr lang="en-US" altLang="zh-CN" dirty="0"/>
          </a:p>
        </p:txBody>
      </p:sp>
      <p:sp>
        <p:nvSpPr>
          <p:cNvPr id="178190" name="Rectangle 14"/>
          <p:cNvSpPr>
            <a:spLocks noGrp="1" noChangeArrowheads="1"/>
          </p:cNvSpPr>
          <p:nvPr userDrawn="1">
            <p:ph type="title"/>
          </p:nvPr>
        </p:nvSpPr>
        <p:spPr bwMode="auto">
          <a:xfrm>
            <a:off x="590550" y="44450"/>
            <a:ext cx="8229600" cy="5238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78191" name="Rectangle 15"/>
          <p:cNvSpPr>
            <a:spLocks noGrp="1" noChangeArrowheads="1"/>
          </p:cNvSpPr>
          <p:nvPr userDrawn="1">
            <p:ph type="body" idx="1"/>
          </p:nvPr>
        </p:nvSpPr>
        <p:spPr bwMode="auto">
          <a:xfrm>
            <a:off x="457200" y="566739"/>
            <a:ext cx="8362950" cy="56705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p>
        </p:txBody>
      </p:sp>
      <p:sp>
        <p:nvSpPr>
          <p:cNvPr id="178192" name="Rectangle 16"/>
          <p:cNvSpPr>
            <a:spLocks noGrp="1" noChangeArrowheads="1"/>
          </p:cNvSpPr>
          <p:nvPr userDrawn="1">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a:spcBef>
                <a:spcPct val="0"/>
              </a:spcBef>
              <a:defRPr sz="1200" b="0">
                <a:latin typeface="+mj-lt"/>
              </a:defRPr>
            </a:lvl1pPr>
          </a:lstStyle>
          <a:p>
            <a:endParaRPr lang="en-US" altLang="zh-CN" dirty="0"/>
          </a:p>
        </p:txBody>
      </p:sp>
    </p:spTree>
  </p:cSld>
  <p:clrMap bg1="lt1" tx1="dk1" bg2="lt2" tx2="dk2" accent1="accent1" accent2="accent2" accent3="accent3" accent4="accent4" accent5="accent5" accent6="accent6" hlink="hlink" folHlink="folHlink"/>
  <p:sldLayoutIdLst>
    <p:sldLayoutId id="2147483654" r:id="rId1"/>
    <p:sldLayoutId id="2147483655" r:id="rId2"/>
    <p:sldLayoutId id="2147483658" r:id="rId3"/>
  </p:sldLayoutIdLst>
  <p:transition spd="med"/>
  <p:timing>
    <p:tnLst>
      <p:par>
        <p:cTn id="1" dur="indefinite" restart="never" nodeType="tmRoot"/>
      </p:par>
    </p:tnLst>
  </p:timing>
  <p:hf hdr="0" ftr="0" dt="0"/>
  <p:txStyles>
    <p:titleStyle>
      <a:lvl1pPr algn="l" rtl="0" fontAlgn="base">
        <a:spcBef>
          <a:spcPct val="0"/>
        </a:spcBef>
        <a:spcAft>
          <a:spcPct val="0"/>
        </a:spcAft>
        <a:defRPr sz="2800" b="1">
          <a:solidFill>
            <a:schemeClr val="bg2"/>
          </a:solidFill>
          <a:latin typeface="+mj-lt"/>
          <a:ea typeface="+mj-ea"/>
          <a:cs typeface="+mj-cs"/>
        </a:defRPr>
      </a:lvl1pPr>
      <a:lvl2pPr algn="l" rtl="0" fontAlgn="base">
        <a:spcBef>
          <a:spcPct val="0"/>
        </a:spcBef>
        <a:spcAft>
          <a:spcPct val="0"/>
        </a:spcAft>
        <a:defRPr sz="2800" b="1">
          <a:solidFill>
            <a:schemeClr val="bg2"/>
          </a:solidFill>
          <a:latin typeface="Arial" charset="0"/>
          <a:ea typeface="黑体" pitchFamily="2" charset="-122"/>
        </a:defRPr>
      </a:lvl2pPr>
      <a:lvl3pPr algn="l" rtl="0" fontAlgn="base">
        <a:spcBef>
          <a:spcPct val="0"/>
        </a:spcBef>
        <a:spcAft>
          <a:spcPct val="0"/>
        </a:spcAft>
        <a:defRPr sz="2800" b="1">
          <a:solidFill>
            <a:schemeClr val="bg2"/>
          </a:solidFill>
          <a:latin typeface="Arial" charset="0"/>
          <a:ea typeface="黑体" pitchFamily="2" charset="-122"/>
        </a:defRPr>
      </a:lvl3pPr>
      <a:lvl4pPr algn="l" rtl="0" fontAlgn="base">
        <a:spcBef>
          <a:spcPct val="0"/>
        </a:spcBef>
        <a:spcAft>
          <a:spcPct val="0"/>
        </a:spcAft>
        <a:defRPr sz="2800" b="1">
          <a:solidFill>
            <a:schemeClr val="bg2"/>
          </a:solidFill>
          <a:latin typeface="Arial" charset="0"/>
          <a:ea typeface="黑体" pitchFamily="2" charset="-122"/>
        </a:defRPr>
      </a:lvl4pPr>
      <a:lvl5pPr algn="l" rtl="0" fontAlgn="base">
        <a:spcBef>
          <a:spcPct val="0"/>
        </a:spcBef>
        <a:spcAft>
          <a:spcPct val="0"/>
        </a:spcAft>
        <a:defRPr sz="2800" b="1">
          <a:solidFill>
            <a:schemeClr val="bg2"/>
          </a:solidFill>
          <a:latin typeface="Arial" charset="0"/>
          <a:ea typeface="黑体" pitchFamily="2" charset="-122"/>
        </a:defRPr>
      </a:lvl5pPr>
      <a:lvl6pPr marL="457200" algn="l" rtl="0" fontAlgn="base">
        <a:spcBef>
          <a:spcPct val="0"/>
        </a:spcBef>
        <a:spcAft>
          <a:spcPct val="0"/>
        </a:spcAft>
        <a:defRPr sz="2800" b="1">
          <a:solidFill>
            <a:schemeClr val="bg2"/>
          </a:solidFill>
          <a:latin typeface="Arial" charset="0"/>
          <a:ea typeface="黑体" pitchFamily="2" charset="-122"/>
        </a:defRPr>
      </a:lvl6pPr>
      <a:lvl7pPr marL="914400" algn="l" rtl="0" fontAlgn="base">
        <a:spcBef>
          <a:spcPct val="0"/>
        </a:spcBef>
        <a:spcAft>
          <a:spcPct val="0"/>
        </a:spcAft>
        <a:defRPr sz="2800" b="1">
          <a:solidFill>
            <a:schemeClr val="bg2"/>
          </a:solidFill>
          <a:latin typeface="Arial" charset="0"/>
          <a:ea typeface="黑体" pitchFamily="2" charset="-122"/>
        </a:defRPr>
      </a:lvl7pPr>
      <a:lvl8pPr marL="1371600" algn="l" rtl="0" fontAlgn="base">
        <a:spcBef>
          <a:spcPct val="0"/>
        </a:spcBef>
        <a:spcAft>
          <a:spcPct val="0"/>
        </a:spcAft>
        <a:defRPr sz="2800" b="1">
          <a:solidFill>
            <a:schemeClr val="bg2"/>
          </a:solidFill>
          <a:latin typeface="Arial" charset="0"/>
          <a:ea typeface="黑体" pitchFamily="2" charset="-122"/>
        </a:defRPr>
      </a:lvl8pPr>
      <a:lvl9pPr marL="1828800" algn="l" rtl="0" fontAlgn="base">
        <a:spcBef>
          <a:spcPct val="0"/>
        </a:spcBef>
        <a:spcAft>
          <a:spcPct val="0"/>
        </a:spcAft>
        <a:defRPr sz="2800" b="1">
          <a:solidFill>
            <a:schemeClr val="bg2"/>
          </a:solidFill>
          <a:latin typeface="Arial" charset="0"/>
          <a:ea typeface="黑体" pitchFamily="2" charset="-122"/>
        </a:defRPr>
      </a:lvl9pPr>
    </p:titleStyle>
    <p:bodyStyle>
      <a:lvl1pPr marL="342900" indent="-342900" algn="l" rtl="0" fontAlgn="base">
        <a:spcBef>
          <a:spcPct val="20000"/>
        </a:spcBef>
        <a:spcAft>
          <a:spcPct val="0"/>
        </a:spcAft>
        <a:buClr>
          <a:schemeClr val="bg2"/>
        </a:buClr>
        <a:buSzPct val="75000"/>
        <a:buFont typeface="Wingdings" pitchFamily="2" charset="2"/>
        <a:buChar char="n"/>
        <a:defRPr sz="2800" b="1">
          <a:solidFill>
            <a:schemeClr val="tx1"/>
          </a:solidFill>
          <a:latin typeface="+mn-lt"/>
          <a:ea typeface="+mn-ea"/>
          <a:cs typeface="+mn-cs"/>
        </a:defRPr>
      </a:lvl1pPr>
      <a:lvl2pPr marL="628650" indent="-268288" algn="l" rtl="0" fontAlgn="base">
        <a:spcBef>
          <a:spcPct val="20000"/>
        </a:spcBef>
        <a:spcAft>
          <a:spcPct val="0"/>
        </a:spcAft>
        <a:buClr>
          <a:srgbClr val="006600"/>
        </a:buClr>
        <a:buSzPct val="75000"/>
        <a:buFont typeface="Wingdings" pitchFamily="2" charset="2"/>
        <a:buChar char="l"/>
        <a:defRPr sz="2800" b="1">
          <a:solidFill>
            <a:schemeClr val="tx1"/>
          </a:solidFill>
          <a:latin typeface="+mn-lt"/>
          <a:ea typeface="+mn-ea"/>
        </a:defRPr>
      </a:lvl2pPr>
      <a:lvl3pPr marL="896938" indent="-268288" algn="l" rtl="0" fontAlgn="base">
        <a:spcBef>
          <a:spcPct val="20000"/>
        </a:spcBef>
        <a:spcAft>
          <a:spcPct val="0"/>
        </a:spcAft>
        <a:buClr>
          <a:srgbClr val="FF6600"/>
        </a:buClr>
        <a:buSzPct val="65000"/>
        <a:buFont typeface="Wingdings" pitchFamily="2" charset="2"/>
        <a:buChar char="p"/>
        <a:defRPr sz="2400" b="1">
          <a:solidFill>
            <a:schemeClr val="tx1"/>
          </a:solidFill>
          <a:latin typeface="+mn-lt"/>
          <a:ea typeface="楷体" panose="02010609060101010101" pitchFamily="49" charset="-122"/>
        </a:defRPr>
      </a:lvl3pPr>
      <a:lvl4pPr marL="1166813" indent="-269875" algn="l" rtl="0" fontAlgn="base">
        <a:spcBef>
          <a:spcPct val="20000"/>
        </a:spcBef>
        <a:spcAft>
          <a:spcPct val="0"/>
        </a:spcAft>
        <a:buClr>
          <a:srgbClr val="FF0066"/>
        </a:buClr>
        <a:buSzPct val="75000"/>
        <a:buFont typeface="Wingdings" pitchFamily="2" charset="2"/>
        <a:buChar char="u"/>
        <a:defRPr sz="2400" b="1">
          <a:solidFill>
            <a:schemeClr val="tx1"/>
          </a:solidFill>
          <a:latin typeface="+mn-lt"/>
          <a:ea typeface="楷体" panose="02010609060101010101" pitchFamily="49" charset="-122"/>
        </a:defRPr>
      </a:lvl4pPr>
      <a:lvl5pPr marL="1435100" indent="-268288" algn="l" rtl="0" fontAlgn="base">
        <a:spcBef>
          <a:spcPct val="20000"/>
        </a:spcBef>
        <a:spcAft>
          <a:spcPct val="0"/>
        </a:spcAft>
        <a:buClr>
          <a:srgbClr val="0066FF"/>
        </a:buClr>
        <a:buSzPct val="75000"/>
        <a:buFont typeface="Wingdings" pitchFamily="2" charset="2"/>
        <a:buChar char="ü"/>
        <a:defRPr sz="2400" b="1">
          <a:solidFill>
            <a:schemeClr val="tx1"/>
          </a:solidFill>
          <a:latin typeface="+mn-lt"/>
          <a:ea typeface="楷体" panose="02010609060101010101" pitchFamily="49" charset="-122"/>
        </a:defRPr>
      </a:lvl5pPr>
      <a:lvl6pPr marL="2787650" indent="-271463" algn="l" rtl="0" fontAlgn="base">
        <a:spcBef>
          <a:spcPct val="20000"/>
        </a:spcBef>
        <a:spcAft>
          <a:spcPct val="0"/>
        </a:spcAft>
        <a:buClr>
          <a:srgbClr val="0066FF"/>
        </a:buClr>
        <a:buSzPct val="75000"/>
        <a:buFont typeface="Wingdings" pitchFamily="2" charset="2"/>
        <a:buChar char="ü"/>
        <a:defRPr sz="2400" b="1">
          <a:solidFill>
            <a:schemeClr val="tx1"/>
          </a:solidFill>
          <a:latin typeface="+mn-lt"/>
          <a:ea typeface="楷体_GB2312" pitchFamily="49" charset="-122"/>
        </a:defRPr>
      </a:lvl6pPr>
      <a:lvl7pPr marL="3244850" indent="-271463" algn="l" rtl="0" fontAlgn="base">
        <a:spcBef>
          <a:spcPct val="20000"/>
        </a:spcBef>
        <a:spcAft>
          <a:spcPct val="0"/>
        </a:spcAft>
        <a:buClr>
          <a:srgbClr val="0066FF"/>
        </a:buClr>
        <a:buSzPct val="75000"/>
        <a:buFont typeface="Wingdings" pitchFamily="2" charset="2"/>
        <a:buChar char="ü"/>
        <a:defRPr sz="2400" b="1">
          <a:solidFill>
            <a:schemeClr val="tx1"/>
          </a:solidFill>
          <a:latin typeface="+mn-lt"/>
          <a:ea typeface="楷体_GB2312" pitchFamily="49" charset="-122"/>
        </a:defRPr>
      </a:lvl7pPr>
      <a:lvl8pPr marL="3702050" indent="-271463" algn="l" rtl="0" fontAlgn="base">
        <a:spcBef>
          <a:spcPct val="20000"/>
        </a:spcBef>
        <a:spcAft>
          <a:spcPct val="0"/>
        </a:spcAft>
        <a:buClr>
          <a:srgbClr val="0066FF"/>
        </a:buClr>
        <a:buSzPct val="75000"/>
        <a:buFont typeface="Wingdings" pitchFamily="2" charset="2"/>
        <a:buChar char="ü"/>
        <a:defRPr sz="2400" b="1">
          <a:solidFill>
            <a:schemeClr val="tx1"/>
          </a:solidFill>
          <a:latin typeface="+mn-lt"/>
          <a:ea typeface="楷体_GB2312" pitchFamily="49" charset="-122"/>
        </a:defRPr>
      </a:lvl8pPr>
      <a:lvl9pPr marL="4159250" indent="-271463" algn="l" rtl="0" fontAlgn="base">
        <a:spcBef>
          <a:spcPct val="20000"/>
        </a:spcBef>
        <a:spcAft>
          <a:spcPct val="0"/>
        </a:spcAft>
        <a:buClr>
          <a:srgbClr val="0066FF"/>
        </a:buClr>
        <a:buSzPct val="75000"/>
        <a:buFont typeface="Wingdings" pitchFamily="2" charset="2"/>
        <a:buChar char="ü"/>
        <a:defRPr sz="2400" b="1">
          <a:solidFill>
            <a:schemeClr val="tx1"/>
          </a:solidFill>
          <a:latin typeface="+mn-lt"/>
          <a:ea typeface="楷体_GB2312" pitchFamily="49" charset="-122"/>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39.wmf"/><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slide" Target="slide96.xml"/><Relationship Id="rId7" Type="http://schemas.openxmlformats.org/officeDocument/2006/relationships/slide" Target="slide92.xml"/><Relationship Id="rId2" Type="http://schemas.openxmlformats.org/officeDocument/2006/relationships/slide" Target="slide95.xml"/><Relationship Id="rId1" Type="http://schemas.openxmlformats.org/officeDocument/2006/relationships/slideLayout" Target="../slideLayouts/slideLayout2.xml"/><Relationship Id="rId6" Type="http://schemas.openxmlformats.org/officeDocument/2006/relationships/slide" Target="slide93.xml"/><Relationship Id="rId5" Type="http://schemas.openxmlformats.org/officeDocument/2006/relationships/slide" Target="slide101.xml"/><Relationship Id="rId4" Type="http://schemas.openxmlformats.org/officeDocument/2006/relationships/slide" Target="slide99.xml"/></Relationships>
</file>

<file path=ppt/slides/_rels/slide108.xml.rels><?xml version="1.0" encoding="UTF-8" standalone="yes"?>
<Relationships xmlns="http://schemas.openxmlformats.org/package/2006/relationships"><Relationship Id="rId3" Type="http://schemas.openxmlformats.org/officeDocument/2006/relationships/slide" Target="slide93.xml"/><Relationship Id="rId2" Type="http://schemas.openxmlformats.org/officeDocument/2006/relationships/slide" Target="slide101.xml"/><Relationship Id="rId1" Type="http://schemas.openxmlformats.org/officeDocument/2006/relationships/slideLayout" Target="../slideLayouts/slideLayout2.xml"/><Relationship Id="rId4" Type="http://schemas.openxmlformats.org/officeDocument/2006/relationships/slide" Target="slide92.xml"/></Relationships>
</file>

<file path=ppt/slides/_rels/slide109.xml.rels><?xml version="1.0" encoding="UTF-8" standalone="yes"?>
<Relationships xmlns="http://schemas.openxmlformats.org/package/2006/relationships"><Relationship Id="rId3" Type="http://schemas.openxmlformats.org/officeDocument/2006/relationships/slide" Target="slide93.xml"/><Relationship Id="rId2" Type="http://schemas.openxmlformats.org/officeDocument/2006/relationships/slide" Target="slide103.xml"/><Relationship Id="rId1" Type="http://schemas.openxmlformats.org/officeDocument/2006/relationships/slideLayout" Target="../slideLayouts/slideLayout2.xml"/><Relationship Id="rId4" Type="http://schemas.openxmlformats.org/officeDocument/2006/relationships/slide" Target="slide9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slide" Target="slide102.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slide" Target="slide103.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slide" Target="slide102.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slide" Target="slide107.xml"/><Relationship Id="rId2" Type="http://schemas.openxmlformats.org/officeDocument/2006/relationships/slide" Target="slide106.xml"/><Relationship Id="rId1" Type="http://schemas.openxmlformats.org/officeDocument/2006/relationships/slideLayout" Target="../slideLayouts/slideLayout2.xml"/><Relationship Id="rId4" Type="http://schemas.openxmlformats.org/officeDocument/2006/relationships/slide" Target="slide110.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oleObject" Target="../embeddings/oleObject29.bin"/><Relationship Id="rId2" Type="http://schemas.openxmlformats.org/officeDocument/2006/relationships/slideLayout" Target="../slideLayouts/slideLayout2.xml"/><Relationship Id="rId1" Type="http://schemas.openxmlformats.org/officeDocument/2006/relationships/vmlDrawing" Target="../drawings/vmlDrawing29.vml"/><Relationship Id="rId4" Type="http://schemas.openxmlformats.org/officeDocument/2006/relationships/image" Target="../media/image40.em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oleObject" Target="../embeddings/oleObject30.bin"/><Relationship Id="rId2" Type="http://schemas.openxmlformats.org/officeDocument/2006/relationships/slideLayout" Target="../slideLayouts/slideLayout2.xml"/><Relationship Id="rId1" Type="http://schemas.openxmlformats.org/officeDocument/2006/relationships/vmlDrawing" Target="../drawings/vmlDrawing30.vml"/><Relationship Id="rId5" Type="http://schemas.openxmlformats.org/officeDocument/2006/relationships/image" Target="../media/image41.emf"/><Relationship Id="rId4" Type="http://schemas.openxmlformats.org/officeDocument/2006/relationships/oleObject" Target="../embeddings/Microsoft_Visio_2003-2010___2.vsd"/></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slide" Target="slide21.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oleObject" Target="../embeddings/oleObject31.bin"/><Relationship Id="rId2" Type="http://schemas.openxmlformats.org/officeDocument/2006/relationships/slideLayout" Target="../slideLayouts/slideLayout2.xml"/><Relationship Id="rId1" Type="http://schemas.openxmlformats.org/officeDocument/2006/relationships/vmlDrawing" Target="../drawings/vmlDrawing31.vml"/><Relationship Id="rId5" Type="http://schemas.openxmlformats.org/officeDocument/2006/relationships/image" Target="../media/image42.emf"/><Relationship Id="rId4" Type="http://schemas.openxmlformats.org/officeDocument/2006/relationships/oleObject" Target="../embeddings/Microsoft_Visio_2003-2010___3.vsd"/></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43.emf"/><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oleObject" Target="../embeddings/oleObject32.bin"/><Relationship Id="rId2" Type="http://schemas.openxmlformats.org/officeDocument/2006/relationships/slideLayout" Target="../slideLayouts/slideLayout2.xml"/><Relationship Id="rId1" Type="http://schemas.openxmlformats.org/officeDocument/2006/relationships/vmlDrawing" Target="../drawings/vmlDrawing32.vml"/><Relationship Id="rId5" Type="http://schemas.openxmlformats.org/officeDocument/2006/relationships/image" Target="../media/image44.emf"/><Relationship Id="rId4" Type="http://schemas.openxmlformats.org/officeDocument/2006/relationships/oleObject" Target="../embeddings/Microsoft_Visio_2003-2010___4.vsd"/></Relationships>
</file>

<file path=ppt/slides/_rels/slide138.xml.rels><?xml version="1.0" encoding="UTF-8" standalone="yes"?>
<Relationships xmlns="http://schemas.openxmlformats.org/package/2006/relationships"><Relationship Id="rId2" Type="http://schemas.openxmlformats.org/officeDocument/2006/relationships/slide" Target="slide133.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slide" Target="slide13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oleObject" Target="../embeddings/oleObject33.bin"/><Relationship Id="rId2" Type="http://schemas.openxmlformats.org/officeDocument/2006/relationships/slideLayout" Target="../slideLayouts/slideLayout2.xml"/><Relationship Id="rId1" Type="http://schemas.openxmlformats.org/officeDocument/2006/relationships/vmlDrawing" Target="../drawings/vmlDrawing33.vml"/><Relationship Id="rId5" Type="http://schemas.openxmlformats.org/officeDocument/2006/relationships/image" Target="../media/image45.emf"/><Relationship Id="rId4" Type="http://schemas.openxmlformats.org/officeDocument/2006/relationships/oleObject" Target="../embeddings/Microsoft_Visio_2003-2010___5.vsd"/></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oleObject" Target="../embeddings/oleObject34.bin"/><Relationship Id="rId2" Type="http://schemas.openxmlformats.org/officeDocument/2006/relationships/slideLayout" Target="../slideLayouts/slideLayout2.xml"/><Relationship Id="rId1" Type="http://schemas.openxmlformats.org/officeDocument/2006/relationships/vmlDrawing" Target="../drawings/vmlDrawing34.vml"/><Relationship Id="rId5" Type="http://schemas.openxmlformats.org/officeDocument/2006/relationships/image" Target="../media/image46.emf"/><Relationship Id="rId4" Type="http://schemas.openxmlformats.org/officeDocument/2006/relationships/oleObject" Target="../embeddings/Microsoft_Visio_2003-2010___6.vsd"/></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vmlDrawing" Target="../drawings/vmlDrawing4.vml"/><Relationship Id="rId4" Type="http://schemas.openxmlformats.org/officeDocument/2006/relationships/image" Target="../media/image11.emf"/></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oleObject" Target="../embeddings/oleObject35.bin"/><Relationship Id="rId2" Type="http://schemas.openxmlformats.org/officeDocument/2006/relationships/slideLayout" Target="../slideLayouts/slideLayout2.xml"/><Relationship Id="rId1" Type="http://schemas.openxmlformats.org/officeDocument/2006/relationships/vmlDrawing" Target="../drawings/vmlDrawing35.vml"/><Relationship Id="rId5" Type="http://schemas.openxmlformats.org/officeDocument/2006/relationships/image" Target="../media/image47.emf"/><Relationship Id="rId4" Type="http://schemas.openxmlformats.org/officeDocument/2006/relationships/oleObject" Target="../embeddings/Microsoft_Visio_2003-2010___7.vsd"/></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vmlDrawing" Target="../drawings/vmlDrawing5.vml"/><Relationship Id="rId4" Type="http://schemas.openxmlformats.org/officeDocument/2006/relationships/image" Target="../media/image12.emf"/></Relationships>
</file>

<file path=ppt/slides/_rels/slide160.xml.rels><?xml version="1.0" encoding="UTF-8" standalone="yes"?>
<Relationships xmlns="http://schemas.openxmlformats.org/package/2006/relationships"><Relationship Id="rId3" Type="http://schemas.openxmlformats.org/officeDocument/2006/relationships/oleObject" Target="../embeddings/oleObject36.bin"/><Relationship Id="rId2" Type="http://schemas.openxmlformats.org/officeDocument/2006/relationships/slideLayout" Target="../slideLayouts/slideLayout2.xml"/><Relationship Id="rId1" Type="http://schemas.openxmlformats.org/officeDocument/2006/relationships/vmlDrawing" Target="../drawings/vmlDrawing36.vml"/><Relationship Id="rId6" Type="http://schemas.openxmlformats.org/officeDocument/2006/relationships/slide" Target="slide161.xml"/><Relationship Id="rId5" Type="http://schemas.openxmlformats.org/officeDocument/2006/relationships/image" Target="../media/image48.emf"/><Relationship Id="rId4" Type="http://schemas.openxmlformats.org/officeDocument/2006/relationships/oleObject" Target="../embeddings/Microsoft_Visio_2003-2010___8.vsd"/></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slide" Target="slide160.xml"/><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3" Type="http://schemas.openxmlformats.org/officeDocument/2006/relationships/oleObject" Target="../embeddings/oleObject37.bin"/><Relationship Id="rId2" Type="http://schemas.openxmlformats.org/officeDocument/2006/relationships/slideLayout" Target="../slideLayouts/slideLayout2.xml"/><Relationship Id="rId1" Type="http://schemas.openxmlformats.org/officeDocument/2006/relationships/vmlDrawing" Target="../drawings/vmlDrawing37.vml"/><Relationship Id="rId5" Type="http://schemas.openxmlformats.org/officeDocument/2006/relationships/image" Target="../media/image49.emf"/><Relationship Id="rId4" Type="http://schemas.openxmlformats.org/officeDocument/2006/relationships/oleObject" Target="../embeddings/Microsoft_Visio_2003-2010___9.vsd"/></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slide" Target="slide14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3" Type="http://schemas.openxmlformats.org/officeDocument/2006/relationships/oleObject" Target="../embeddings/oleObject38.bin"/><Relationship Id="rId2" Type="http://schemas.openxmlformats.org/officeDocument/2006/relationships/slideLayout" Target="../slideLayouts/slideLayout2.xml"/><Relationship Id="rId1" Type="http://schemas.openxmlformats.org/officeDocument/2006/relationships/vmlDrawing" Target="../drawings/vmlDrawing38.vml"/><Relationship Id="rId5" Type="http://schemas.openxmlformats.org/officeDocument/2006/relationships/image" Target="../media/image50.emf"/><Relationship Id="rId4" Type="http://schemas.openxmlformats.org/officeDocument/2006/relationships/oleObject" Target="../embeddings/Microsoft_Visio_2003-2010___10.vsd"/></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2.xml"/><Relationship Id="rId1" Type="http://schemas.openxmlformats.org/officeDocument/2006/relationships/vmlDrawing" Target="../drawings/vmlDrawing6.vml"/><Relationship Id="rId4" Type="http://schemas.openxmlformats.org/officeDocument/2006/relationships/image" Target="../media/image13.emf"/></Relationships>
</file>

<file path=ppt/slides/_rels/slide180.xml.rels><?xml version="1.0" encoding="UTF-8" standalone="yes"?>
<Relationships xmlns="http://schemas.openxmlformats.org/package/2006/relationships"><Relationship Id="rId3" Type="http://schemas.openxmlformats.org/officeDocument/2006/relationships/oleObject" Target="../embeddings/oleObject39.bin"/><Relationship Id="rId2" Type="http://schemas.openxmlformats.org/officeDocument/2006/relationships/slideLayout" Target="../slideLayouts/slideLayout2.xml"/><Relationship Id="rId1" Type="http://schemas.openxmlformats.org/officeDocument/2006/relationships/vmlDrawing" Target="../drawings/vmlDrawing39.vml"/><Relationship Id="rId5" Type="http://schemas.openxmlformats.org/officeDocument/2006/relationships/image" Target="../media/image51.emf"/><Relationship Id="rId4" Type="http://schemas.openxmlformats.org/officeDocument/2006/relationships/oleObject" Target="../embeddings/Microsoft_Visio_2003-2010___11.vsd"/></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3" Type="http://schemas.openxmlformats.org/officeDocument/2006/relationships/image" Target="../media/image53.wmf"/><Relationship Id="rId2" Type="http://schemas.openxmlformats.org/officeDocument/2006/relationships/image" Target="../media/image52.wmf"/><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2.xml"/><Relationship Id="rId1" Type="http://schemas.openxmlformats.org/officeDocument/2006/relationships/vmlDrawing" Target="../drawings/vmlDrawing7.vml"/><Relationship Id="rId4" Type="http://schemas.openxmlformats.org/officeDocument/2006/relationships/image" Target="../media/image14.emf"/></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2" Type="http://schemas.openxmlformats.org/officeDocument/2006/relationships/image" Target="../media/image54.wmf"/><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3" Type="http://schemas.openxmlformats.org/officeDocument/2006/relationships/oleObject" Target="../embeddings/oleObject40.bin"/><Relationship Id="rId2" Type="http://schemas.openxmlformats.org/officeDocument/2006/relationships/slideLayout" Target="../slideLayouts/slideLayout2.xml"/><Relationship Id="rId1" Type="http://schemas.openxmlformats.org/officeDocument/2006/relationships/vmlDrawing" Target="../drawings/vmlDrawing40.vml"/><Relationship Id="rId4" Type="http://schemas.openxmlformats.org/officeDocument/2006/relationships/image" Target="../media/image55.emf"/></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3" Type="http://schemas.openxmlformats.org/officeDocument/2006/relationships/oleObject" Target="../embeddings/oleObject41.bin"/><Relationship Id="rId2" Type="http://schemas.openxmlformats.org/officeDocument/2006/relationships/slideLayout" Target="../slideLayouts/slideLayout2.xml"/><Relationship Id="rId1" Type="http://schemas.openxmlformats.org/officeDocument/2006/relationships/vmlDrawing" Target="../drawings/vmlDrawing41.vml"/><Relationship Id="rId4" Type="http://schemas.openxmlformats.org/officeDocument/2006/relationships/image" Target="../media/image56.emf"/></Relationships>
</file>

<file path=ppt/slides/_rels/slide198.xml.rels><?xml version="1.0" encoding="UTF-8" standalone="yes"?>
<Relationships xmlns="http://schemas.openxmlformats.org/package/2006/relationships"><Relationship Id="rId3" Type="http://schemas.openxmlformats.org/officeDocument/2006/relationships/oleObject" Target="../embeddings/oleObject42.bin"/><Relationship Id="rId2" Type="http://schemas.openxmlformats.org/officeDocument/2006/relationships/slideLayout" Target="../slideLayouts/slideLayout2.xml"/><Relationship Id="rId1" Type="http://schemas.openxmlformats.org/officeDocument/2006/relationships/vmlDrawing" Target="../drawings/vmlDrawing42.vml"/><Relationship Id="rId4" Type="http://schemas.openxmlformats.org/officeDocument/2006/relationships/image" Target="../media/image56.emf"/></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7.emf"/></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2.xml"/><Relationship Id="rId1" Type="http://schemas.openxmlformats.org/officeDocument/2006/relationships/vmlDrawing" Target="../drawings/vmlDrawing8.vml"/><Relationship Id="rId4" Type="http://schemas.openxmlformats.org/officeDocument/2006/relationships/image" Target="../media/image15.emf"/></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3" Type="http://schemas.openxmlformats.org/officeDocument/2006/relationships/oleObject" Target="../embeddings/oleObject43.bin"/><Relationship Id="rId2" Type="http://schemas.openxmlformats.org/officeDocument/2006/relationships/slideLayout" Target="../slideLayouts/slideLayout2.xml"/><Relationship Id="rId1" Type="http://schemas.openxmlformats.org/officeDocument/2006/relationships/vmlDrawing" Target="../drawings/vmlDrawing43.vml"/><Relationship Id="rId4" Type="http://schemas.openxmlformats.org/officeDocument/2006/relationships/image" Target="../media/image57.png"/></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3" Type="http://schemas.openxmlformats.org/officeDocument/2006/relationships/oleObject" Target="../embeddings/oleObject44.bin"/><Relationship Id="rId2" Type="http://schemas.openxmlformats.org/officeDocument/2006/relationships/slideLayout" Target="../slideLayouts/slideLayout2.xml"/><Relationship Id="rId1" Type="http://schemas.openxmlformats.org/officeDocument/2006/relationships/vmlDrawing" Target="../drawings/vmlDrawing44.vml"/><Relationship Id="rId5" Type="http://schemas.openxmlformats.org/officeDocument/2006/relationships/slide" Target="slide208.xml"/><Relationship Id="rId4" Type="http://schemas.openxmlformats.org/officeDocument/2006/relationships/image" Target="../media/image58.emf"/></Relationships>
</file>

<file path=ppt/slides/_rels/slide206.xml.rels><?xml version="1.0" encoding="UTF-8" standalone="yes"?>
<Relationships xmlns="http://schemas.openxmlformats.org/package/2006/relationships"><Relationship Id="rId3" Type="http://schemas.openxmlformats.org/officeDocument/2006/relationships/oleObject" Target="../embeddings/oleObject45.bin"/><Relationship Id="rId2" Type="http://schemas.openxmlformats.org/officeDocument/2006/relationships/slideLayout" Target="../slideLayouts/slideLayout2.xml"/><Relationship Id="rId1" Type="http://schemas.openxmlformats.org/officeDocument/2006/relationships/vmlDrawing" Target="../drawings/vmlDrawing45.vml"/><Relationship Id="rId5" Type="http://schemas.openxmlformats.org/officeDocument/2006/relationships/slide" Target="slide208.xml"/><Relationship Id="rId4" Type="http://schemas.openxmlformats.org/officeDocument/2006/relationships/image" Target="../media/image59.png"/></Relationships>
</file>

<file path=ppt/slides/_rels/slide207.xml.rels><?xml version="1.0" encoding="UTF-8" standalone="yes"?>
<Relationships xmlns="http://schemas.openxmlformats.org/package/2006/relationships"><Relationship Id="rId2" Type="http://schemas.openxmlformats.org/officeDocument/2006/relationships/slide" Target="slide208.xml"/><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3" Type="http://schemas.openxmlformats.org/officeDocument/2006/relationships/oleObject" Target="../embeddings/oleObject46.bin"/><Relationship Id="rId2" Type="http://schemas.openxmlformats.org/officeDocument/2006/relationships/slideLayout" Target="../slideLayouts/slideLayout2.xml"/><Relationship Id="rId1" Type="http://schemas.openxmlformats.org/officeDocument/2006/relationships/vmlDrawing" Target="../drawings/vmlDrawing46.vml"/><Relationship Id="rId4" Type="http://schemas.openxmlformats.org/officeDocument/2006/relationships/image" Target="../media/image60.png"/></Relationships>
</file>

<file path=ppt/slides/_rels/slide216.xml.rels><?xml version="1.0" encoding="UTF-8" standalone="yes"?>
<Relationships xmlns="http://schemas.openxmlformats.org/package/2006/relationships"><Relationship Id="rId3" Type="http://schemas.openxmlformats.org/officeDocument/2006/relationships/oleObject" Target="../embeddings/oleObject47.bin"/><Relationship Id="rId2" Type="http://schemas.openxmlformats.org/officeDocument/2006/relationships/slideLayout" Target="../slideLayouts/slideLayout2.xml"/><Relationship Id="rId1" Type="http://schemas.openxmlformats.org/officeDocument/2006/relationships/vmlDrawing" Target="../drawings/vmlDrawing47.vml"/><Relationship Id="rId4" Type="http://schemas.openxmlformats.org/officeDocument/2006/relationships/image" Target="../media/image61.png"/></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3" Type="http://schemas.openxmlformats.org/officeDocument/2006/relationships/oleObject" Target="../embeddings/oleObject48.bin"/><Relationship Id="rId2" Type="http://schemas.openxmlformats.org/officeDocument/2006/relationships/slideLayout" Target="../slideLayouts/slideLayout2.xml"/><Relationship Id="rId1" Type="http://schemas.openxmlformats.org/officeDocument/2006/relationships/vmlDrawing" Target="../drawings/vmlDrawing48.vml"/><Relationship Id="rId4" Type="http://schemas.openxmlformats.org/officeDocument/2006/relationships/image" Target="../media/image62.png"/></Relationships>
</file>

<file path=ppt/slides/_rels/slide219.xml.rels><?xml version="1.0" encoding="UTF-8" standalone="yes"?>
<Relationships xmlns="http://schemas.openxmlformats.org/package/2006/relationships"><Relationship Id="rId3" Type="http://schemas.openxmlformats.org/officeDocument/2006/relationships/oleObject" Target="../embeddings/oleObject49.bin"/><Relationship Id="rId2" Type="http://schemas.openxmlformats.org/officeDocument/2006/relationships/slideLayout" Target="../slideLayouts/slideLayout2.xml"/><Relationship Id="rId1" Type="http://schemas.openxmlformats.org/officeDocument/2006/relationships/vmlDrawing" Target="../drawings/vmlDrawing49.vml"/><Relationship Id="rId4" Type="http://schemas.openxmlformats.org/officeDocument/2006/relationships/image" Target="../media/image6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3" Type="http://schemas.openxmlformats.org/officeDocument/2006/relationships/oleObject" Target="../embeddings/oleObject50.bin"/><Relationship Id="rId2" Type="http://schemas.openxmlformats.org/officeDocument/2006/relationships/slideLayout" Target="../slideLayouts/slideLayout2.xml"/><Relationship Id="rId1" Type="http://schemas.openxmlformats.org/officeDocument/2006/relationships/vmlDrawing" Target="../drawings/vmlDrawing50.vml"/><Relationship Id="rId4" Type="http://schemas.openxmlformats.org/officeDocument/2006/relationships/image" Target="../media/image64.png"/></Relationships>
</file>

<file path=ppt/slides/_rels/slide221.xml.rels><?xml version="1.0" encoding="UTF-8" standalone="yes"?>
<Relationships xmlns="http://schemas.openxmlformats.org/package/2006/relationships"><Relationship Id="rId3" Type="http://schemas.openxmlformats.org/officeDocument/2006/relationships/oleObject" Target="../embeddings/oleObject51.bin"/><Relationship Id="rId2" Type="http://schemas.openxmlformats.org/officeDocument/2006/relationships/slideLayout" Target="../slideLayouts/slideLayout2.xml"/><Relationship Id="rId1" Type="http://schemas.openxmlformats.org/officeDocument/2006/relationships/vmlDrawing" Target="../drawings/vmlDrawing51.vml"/><Relationship Id="rId4" Type="http://schemas.openxmlformats.org/officeDocument/2006/relationships/image" Target="../media/image65.png"/></Relationships>
</file>

<file path=ppt/slides/_rels/slide222.xml.rels><?xml version="1.0" encoding="UTF-8" standalone="yes"?>
<Relationships xmlns="http://schemas.openxmlformats.org/package/2006/relationships"><Relationship Id="rId3" Type="http://schemas.openxmlformats.org/officeDocument/2006/relationships/oleObject" Target="../embeddings/oleObject52.bin"/><Relationship Id="rId2" Type="http://schemas.openxmlformats.org/officeDocument/2006/relationships/slideLayout" Target="../slideLayouts/slideLayout2.xml"/><Relationship Id="rId1" Type="http://schemas.openxmlformats.org/officeDocument/2006/relationships/vmlDrawing" Target="../drawings/vmlDrawing52.vml"/><Relationship Id="rId4" Type="http://schemas.openxmlformats.org/officeDocument/2006/relationships/image" Target="../media/image66.png"/></Relationships>
</file>

<file path=ppt/slides/_rels/slide223.xml.rels><?xml version="1.0" encoding="UTF-8" standalone="yes"?>
<Relationships xmlns="http://schemas.openxmlformats.org/package/2006/relationships"><Relationship Id="rId3" Type="http://schemas.openxmlformats.org/officeDocument/2006/relationships/oleObject" Target="../embeddings/oleObject53.bin"/><Relationship Id="rId2" Type="http://schemas.openxmlformats.org/officeDocument/2006/relationships/slideLayout" Target="../slideLayouts/slideLayout2.xml"/><Relationship Id="rId1" Type="http://schemas.openxmlformats.org/officeDocument/2006/relationships/vmlDrawing" Target="../drawings/vmlDrawing53.vml"/><Relationship Id="rId4" Type="http://schemas.openxmlformats.org/officeDocument/2006/relationships/image" Target="../media/image67.png"/></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3" Type="http://schemas.openxmlformats.org/officeDocument/2006/relationships/oleObject" Target="../embeddings/oleObject54.bin"/><Relationship Id="rId2" Type="http://schemas.openxmlformats.org/officeDocument/2006/relationships/slideLayout" Target="../slideLayouts/slideLayout2.xml"/><Relationship Id="rId1" Type="http://schemas.openxmlformats.org/officeDocument/2006/relationships/vmlDrawing" Target="../drawings/vmlDrawing54.vml"/><Relationship Id="rId4" Type="http://schemas.openxmlformats.org/officeDocument/2006/relationships/image" Target="../media/image68.png"/></Relationships>
</file>

<file path=ppt/slides/_rels/slide226.xml.rels><?xml version="1.0" encoding="UTF-8" standalone="yes"?>
<Relationships xmlns="http://schemas.openxmlformats.org/package/2006/relationships"><Relationship Id="rId3" Type="http://schemas.openxmlformats.org/officeDocument/2006/relationships/oleObject" Target="../embeddings/oleObject55.bin"/><Relationship Id="rId2" Type="http://schemas.openxmlformats.org/officeDocument/2006/relationships/slideLayout" Target="../slideLayouts/slideLayout2.xml"/><Relationship Id="rId1" Type="http://schemas.openxmlformats.org/officeDocument/2006/relationships/vmlDrawing" Target="../drawings/vmlDrawing55.vml"/><Relationship Id="rId4" Type="http://schemas.openxmlformats.org/officeDocument/2006/relationships/image" Target="../media/image69.png"/></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3" Type="http://schemas.openxmlformats.org/officeDocument/2006/relationships/oleObject" Target="../embeddings/oleObject56.bin"/><Relationship Id="rId2" Type="http://schemas.openxmlformats.org/officeDocument/2006/relationships/slideLayout" Target="../slideLayouts/slideLayout2.xml"/><Relationship Id="rId1" Type="http://schemas.openxmlformats.org/officeDocument/2006/relationships/vmlDrawing" Target="../drawings/vmlDrawing56.vml"/><Relationship Id="rId4" Type="http://schemas.openxmlformats.org/officeDocument/2006/relationships/image" Target="../media/image70.emf"/></Relationships>
</file>

<file path=ppt/slides/_rels/slide229.xml.rels><?xml version="1.0" encoding="UTF-8" standalone="yes"?>
<Relationships xmlns="http://schemas.openxmlformats.org/package/2006/relationships"><Relationship Id="rId3" Type="http://schemas.openxmlformats.org/officeDocument/2006/relationships/oleObject" Target="../embeddings/oleObject57.bin"/><Relationship Id="rId2" Type="http://schemas.openxmlformats.org/officeDocument/2006/relationships/slideLayout" Target="../slideLayouts/slideLayout2.xml"/><Relationship Id="rId1" Type="http://schemas.openxmlformats.org/officeDocument/2006/relationships/vmlDrawing" Target="../drawings/vmlDrawing57.vml"/><Relationship Id="rId4" Type="http://schemas.openxmlformats.org/officeDocument/2006/relationships/image" Target="../media/image71.emf"/></Relationships>
</file>

<file path=ppt/slides/_rels/slide23.xml.rels><?xml version="1.0" encoding="UTF-8" standalone="yes"?>
<Relationships xmlns="http://schemas.openxmlformats.org/package/2006/relationships"><Relationship Id="rId2" Type="http://schemas.openxmlformats.org/officeDocument/2006/relationships/image" Target="../media/image16.wmf"/><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2" Type="http://schemas.openxmlformats.org/officeDocument/2006/relationships/image" Target="../media/image72.emf"/><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3" Type="http://schemas.openxmlformats.org/officeDocument/2006/relationships/image" Target="../media/image73.em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3" Type="http://schemas.openxmlformats.org/officeDocument/2006/relationships/slide" Target="slide226.xml"/><Relationship Id="rId2" Type="http://schemas.openxmlformats.org/officeDocument/2006/relationships/slideLayout" Target="../slideLayouts/slideLayout2.xml"/><Relationship Id="rId1" Type="http://schemas.openxmlformats.org/officeDocument/2006/relationships/vmlDrawing" Target="../drawings/vmlDrawing58.vml"/><Relationship Id="rId5" Type="http://schemas.openxmlformats.org/officeDocument/2006/relationships/image" Target="../media/image74.emf"/><Relationship Id="rId4" Type="http://schemas.openxmlformats.org/officeDocument/2006/relationships/oleObject" Target="../embeddings/oleObject58.bin"/></Relationships>
</file>

<file path=ppt/slides/_rels/slide233.xml.rels><?xml version="1.0" encoding="UTF-8" standalone="yes"?>
<Relationships xmlns="http://schemas.openxmlformats.org/package/2006/relationships"><Relationship Id="rId3" Type="http://schemas.openxmlformats.org/officeDocument/2006/relationships/slide" Target="slide220.xml"/><Relationship Id="rId2" Type="http://schemas.openxmlformats.org/officeDocument/2006/relationships/slide" Target="slide219.xml"/><Relationship Id="rId1" Type="http://schemas.openxmlformats.org/officeDocument/2006/relationships/slideLayout" Target="../slideLayouts/slideLayout2.xml"/><Relationship Id="rId6" Type="http://schemas.openxmlformats.org/officeDocument/2006/relationships/slide" Target="slide226.xml"/><Relationship Id="rId5" Type="http://schemas.openxmlformats.org/officeDocument/2006/relationships/slide" Target="slide225.xml"/><Relationship Id="rId4" Type="http://schemas.openxmlformats.org/officeDocument/2006/relationships/slide" Target="slide222.xml"/></Relationships>
</file>

<file path=ppt/slides/_rels/slide234.xml.rels><?xml version="1.0" encoding="UTF-8" standalone="yes"?>
<Relationships xmlns="http://schemas.openxmlformats.org/package/2006/relationships"><Relationship Id="rId3" Type="http://schemas.openxmlformats.org/officeDocument/2006/relationships/oleObject" Target="../embeddings/oleObject59.bin"/><Relationship Id="rId2" Type="http://schemas.openxmlformats.org/officeDocument/2006/relationships/slideLayout" Target="../slideLayouts/slideLayout2.xml"/><Relationship Id="rId1" Type="http://schemas.openxmlformats.org/officeDocument/2006/relationships/vmlDrawing" Target="../drawings/vmlDrawing59.vml"/><Relationship Id="rId5" Type="http://schemas.openxmlformats.org/officeDocument/2006/relationships/slide" Target="slide198.xml"/><Relationship Id="rId4" Type="http://schemas.openxmlformats.org/officeDocument/2006/relationships/image" Target="../media/image75.emf"/></Relationships>
</file>

<file path=ppt/slides/_rels/slide235.xml.rels><?xml version="1.0" encoding="UTF-8" standalone="yes"?>
<Relationships xmlns="http://schemas.openxmlformats.org/package/2006/relationships"><Relationship Id="rId8" Type="http://schemas.openxmlformats.org/officeDocument/2006/relationships/slide" Target="slide234.xml"/><Relationship Id="rId3" Type="http://schemas.openxmlformats.org/officeDocument/2006/relationships/slide" Target="slide220.xml"/><Relationship Id="rId7" Type="http://schemas.openxmlformats.org/officeDocument/2006/relationships/slide" Target="slide230.xml"/><Relationship Id="rId2" Type="http://schemas.openxmlformats.org/officeDocument/2006/relationships/slide" Target="slide219.xml"/><Relationship Id="rId1" Type="http://schemas.openxmlformats.org/officeDocument/2006/relationships/slideLayout" Target="../slideLayouts/slideLayout2.xml"/><Relationship Id="rId6" Type="http://schemas.openxmlformats.org/officeDocument/2006/relationships/slide" Target="slide226.xml"/><Relationship Id="rId5" Type="http://schemas.openxmlformats.org/officeDocument/2006/relationships/slide" Target="slide225.xml"/><Relationship Id="rId4" Type="http://schemas.openxmlformats.org/officeDocument/2006/relationships/slide" Target="slide222.xml"/></Relationships>
</file>

<file path=ppt/slides/_rels/slide236.xml.rels><?xml version="1.0" encoding="UTF-8" standalone="yes"?>
<Relationships xmlns="http://schemas.openxmlformats.org/package/2006/relationships"><Relationship Id="rId3" Type="http://schemas.openxmlformats.org/officeDocument/2006/relationships/oleObject" Target="../embeddings/oleObject60.bin"/><Relationship Id="rId2" Type="http://schemas.openxmlformats.org/officeDocument/2006/relationships/slideLayout" Target="../slideLayouts/slideLayout2.xml"/><Relationship Id="rId1" Type="http://schemas.openxmlformats.org/officeDocument/2006/relationships/vmlDrawing" Target="../drawings/vmlDrawing60.vml"/><Relationship Id="rId5" Type="http://schemas.openxmlformats.org/officeDocument/2006/relationships/image" Target="../media/image76.emf"/><Relationship Id="rId4" Type="http://schemas.openxmlformats.org/officeDocument/2006/relationships/oleObject" Target="../embeddings/Microsoft_Visio_2003-2010___12.vsd"/></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3" Type="http://schemas.openxmlformats.org/officeDocument/2006/relationships/oleObject" Target="../embeddings/oleObject61.bin"/><Relationship Id="rId2" Type="http://schemas.openxmlformats.org/officeDocument/2006/relationships/slideLayout" Target="../slideLayouts/slideLayout2.xml"/><Relationship Id="rId1" Type="http://schemas.openxmlformats.org/officeDocument/2006/relationships/vmlDrawing" Target="../drawings/vmlDrawing61.vml"/><Relationship Id="rId5" Type="http://schemas.openxmlformats.org/officeDocument/2006/relationships/image" Target="../media/image77.emf"/><Relationship Id="rId4" Type="http://schemas.openxmlformats.org/officeDocument/2006/relationships/oleObject" Target="../embeddings/Microsoft_Visio_2003-2010___13.vsd"/></Relationships>
</file>

<file path=ppt/slides/_rels/slide24.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2.xml"/><Relationship Id="rId1" Type="http://schemas.openxmlformats.org/officeDocument/2006/relationships/vmlDrawing" Target="../drawings/vmlDrawing9.vml"/><Relationship Id="rId4" Type="http://schemas.openxmlformats.org/officeDocument/2006/relationships/image" Target="../media/image17.emf"/></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3" Type="http://schemas.openxmlformats.org/officeDocument/2006/relationships/oleObject" Target="../embeddings/oleObject62.bin"/><Relationship Id="rId2" Type="http://schemas.openxmlformats.org/officeDocument/2006/relationships/slideLayout" Target="../slideLayouts/slideLayout2.xml"/><Relationship Id="rId1" Type="http://schemas.openxmlformats.org/officeDocument/2006/relationships/vmlDrawing" Target="../drawings/vmlDrawing62.vml"/><Relationship Id="rId5" Type="http://schemas.openxmlformats.org/officeDocument/2006/relationships/image" Target="../media/image78.emf"/><Relationship Id="rId4" Type="http://schemas.openxmlformats.org/officeDocument/2006/relationships/oleObject" Target="../embeddings/Microsoft_Visio_2003-2010___14.vsd"/></Relationships>
</file>

<file path=ppt/slides/_rels/slide247.xml.rels><?xml version="1.0" encoding="UTF-8" standalone="yes"?>
<Relationships xmlns="http://schemas.openxmlformats.org/package/2006/relationships"><Relationship Id="rId2" Type="http://schemas.openxmlformats.org/officeDocument/2006/relationships/slide" Target="slide246.xml"/><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2" Type="http://schemas.openxmlformats.org/officeDocument/2006/relationships/slide" Target="slide246.xml"/><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2" Type="http://schemas.openxmlformats.org/officeDocument/2006/relationships/image" Target="../media/image79.wm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8.w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2.xml"/><Relationship Id="rId1" Type="http://schemas.openxmlformats.org/officeDocument/2006/relationships/vmlDrawing" Target="../drawings/vmlDrawing10.vml"/><Relationship Id="rId4" Type="http://schemas.openxmlformats.org/officeDocument/2006/relationships/image" Target="../media/image14.emf"/></Relationships>
</file>

<file path=ppt/slides/_rels/slide27.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Layout" Target="../slideLayouts/slideLayout2.xml"/><Relationship Id="rId1" Type="http://schemas.openxmlformats.org/officeDocument/2006/relationships/vmlDrawing" Target="../drawings/vmlDrawing11.vml"/><Relationship Id="rId4" Type="http://schemas.openxmlformats.org/officeDocument/2006/relationships/image" Target="../media/image19.emf"/></Relationships>
</file>

<file path=ppt/slides/_rels/slide28.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Layout" Target="../slideLayouts/slideLayout2.xml"/><Relationship Id="rId1" Type="http://schemas.openxmlformats.org/officeDocument/2006/relationships/vmlDrawing" Target="../drawings/vmlDrawing12.vml"/><Relationship Id="rId4" Type="http://schemas.openxmlformats.org/officeDocument/2006/relationships/image" Target="../media/image20.em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slide" Target="slide35.xml"/><Relationship Id="rId13" Type="http://schemas.openxmlformats.org/officeDocument/2006/relationships/slide" Target="slide196.xml"/><Relationship Id="rId3" Type="http://schemas.openxmlformats.org/officeDocument/2006/relationships/slide" Target="slide4.xml"/><Relationship Id="rId7" Type="http://schemas.openxmlformats.org/officeDocument/2006/relationships/slide" Target="slide28.xml"/><Relationship Id="rId12" Type="http://schemas.openxmlformats.org/officeDocument/2006/relationships/slide" Target="slide192.xml"/><Relationship Id="rId2" Type="http://schemas.openxmlformats.org/officeDocument/2006/relationships/image" Target="../media/image8.png"/><Relationship Id="rId16" Type="http://schemas.openxmlformats.org/officeDocument/2006/relationships/slide" Target="slide245.xml"/><Relationship Id="rId1" Type="http://schemas.openxmlformats.org/officeDocument/2006/relationships/slideLayout" Target="../slideLayouts/slideLayout3.xml"/><Relationship Id="rId6" Type="http://schemas.openxmlformats.org/officeDocument/2006/relationships/slide" Target="slide22.xml"/><Relationship Id="rId11" Type="http://schemas.openxmlformats.org/officeDocument/2006/relationships/slide" Target="slide128.xml"/><Relationship Id="rId5" Type="http://schemas.openxmlformats.org/officeDocument/2006/relationships/slide" Target="slide21.xml"/><Relationship Id="rId15" Type="http://schemas.openxmlformats.org/officeDocument/2006/relationships/slide" Target="slide236.xml"/><Relationship Id="rId10" Type="http://schemas.openxmlformats.org/officeDocument/2006/relationships/slide" Target="slide58.xml"/><Relationship Id="rId4" Type="http://schemas.openxmlformats.org/officeDocument/2006/relationships/slide" Target="slide14.xml"/><Relationship Id="rId9" Type="http://schemas.openxmlformats.org/officeDocument/2006/relationships/slide" Target="slide38.xml"/><Relationship Id="rId14" Type="http://schemas.openxmlformats.org/officeDocument/2006/relationships/slide" Target="slide202.xml"/></Relationships>
</file>

<file path=ppt/slides/_rels/slide30.xml.rels><?xml version="1.0" encoding="UTF-8" standalone="yes"?>
<Relationships xmlns="http://schemas.openxmlformats.org/package/2006/relationships"><Relationship Id="rId2" Type="http://schemas.openxmlformats.org/officeDocument/2006/relationships/image" Target="../media/image21.wm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slide" Target="slide29.xml"/><Relationship Id="rId2" Type="http://schemas.openxmlformats.org/officeDocument/2006/relationships/slide" Target="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Layout" Target="../slideLayouts/slideLayout2.xml"/><Relationship Id="rId1" Type="http://schemas.openxmlformats.org/officeDocument/2006/relationships/vmlDrawing" Target="../drawings/vmlDrawing13.vml"/><Relationship Id="rId4" Type="http://schemas.openxmlformats.org/officeDocument/2006/relationships/image" Target="../media/image22.emf"/></Relationships>
</file>

<file path=ppt/slides/_rels/slide33.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Layout" Target="../slideLayouts/slideLayout2.xml"/><Relationship Id="rId1" Type="http://schemas.openxmlformats.org/officeDocument/2006/relationships/vmlDrawing" Target="../drawings/vmlDrawing14.vml"/><Relationship Id="rId4" Type="http://schemas.openxmlformats.org/officeDocument/2006/relationships/image" Target="../media/image23.emf"/></Relationships>
</file>

<file path=ppt/slides/_rels/slide34.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Layout" Target="../slideLayouts/slideLayout2.xml"/><Relationship Id="rId1" Type="http://schemas.openxmlformats.org/officeDocument/2006/relationships/vmlDrawing" Target="../drawings/vmlDrawing15.vml"/><Relationship Id="rId4" Type="http://schemas.openxmlformats.org/officeDocument/2006/relationships/image" Target="../media/image24.em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Layout" Target="../slideLayouts/slideLayout2.xml"/><Relationship Id="rId1" Type="http://schemas.openxmlformats.org/officeDocument/2006/relationships/vmlDrawing" Target="../drawings/vmlDrawing16.vml"/><Relationship Id="rId4" Type="http://schemas.openxmlformats.org/officeDocument/2006/relationships/image" Target="../media/image25.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slideLayout" Target="../slideLayouts/slideLayout2.xml"/><Relationship Id="rId1" Type="http://schemas.openxmlformats.org/officeDocument/2006/relationships/vmlDrawing" Target="../drawings/vmlDrawing17.vml"/><Relationship Id="rId4" Type="http://schemas.openxmlformats.org/officeDocument/2006/relationships/image" Target="../media/image26.emf"/></Relationships>
</file>

<file path=ppt/slides/_rels/slide41.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slideLayout" Target="../slideLayouts/slideLayout2.xml"/><Relationship Id="rId1" Type="http://schemas.openxmlformats.org/officeDocument/2006/relationships/vmlDrawing" Target="../drawings/vmlDrawing18.vml"/><Relationship Id="rId4" Type="http://schemas.openxmlformats.org/officeDocument/2006/relationships/image" Target="../media/image27.em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slide" Target="slide47.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slideLayout" Target="../slideLayouts/slideLayout2.xml"/><Relationship Id="rId1" Type="http://schemas.openxmlformats.org/officeDocument/2006/relationships/vmlDrawing" Target="../drawings/vmlDrawing19.vml"/><Relationship Id="rId4" Type="http://schemas.openxmlformats.org/officeDocument/2006/relationships/image" Target="../media/image28.em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slide" Target="slide58.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slide" Target="slide54.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oleObject" Target="../embeddings/oleObject20.bin"/><Relationship Id="rId2" Type="http://schemas.openxmlformats.org/officeDocument/2006/relationships/slideLayout" Target="../slideLayouts/slideLayout2.xml"/><Relationship Id="rId1" Type="http://schemas.openxmlformats.org/officeDocument/2006/relationships/vmlDrawing" Target="../drawings/vmlDrawing20.vml"/><Relationship Id="rId4" Type="http://schemas.openxmlformats.org/officeDocument/2006/relationships/image" Target="../media/image29.emf"/></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slide" Target="slide62.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slide" Target="slide64.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oleObject" Target="../embeddings/oleObject21.bin"/><Relationship Id="rId2" Type="http://schemas.openxmlformats.org/officeDocument/2006/relationships/slideLayout" Target="../slideLayouts/slideLayout2.xml"/><Relationship Id="rId1" Type="http://schemas.openxmlformats.org/officeDocument/2006/relationships/vmlDrawing" Target="../drawings/vmlDrawing21.vml"/><Relationship Id="rId4" Type="http://schemas.openxmlformats.org/officeDocument/2006/relationships/image" Target="../media/image31.emf"/></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oleObject" Target="../embeddings/oleObject22.bin"/><Relationship Id="rId2" Type="http://schemas.openxmlformats.org/officeDocument/2006/relationships/slideLayout" Target="../slideLayouts/slideLayout2.xml"/><Relationship Id="rId1" Type="http://schemas.openxmlformats.org/officeDocument/2006/relationships/vmlDrawing" Target="../drawings/vmlDrawing22.vml"/><Relationship Id="rId4" Type="http://schemas.openxmlformats.org/officeDocument/2006/relationships/image" Target="../media/image32.emf"/></Relationships>
</file>

<file path=ppt/slides/_rels/slide69.xml.rels><?xml version="1.0" encoding="UTF-8" standalone="yes"?>
<Relationships xmlns="http://schemas.openxmlformats.org/package/2006/relationships"><Relationship Id="rId2" Type="http://schemas.openxmlformats.org/officeDocument/2006/relationships/slide" Target="slide70.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9.emf"/></Relationships>
</file>

<file path=ppt/slides/_rels/slide70.xml.rels><?xml version="1.0" encoding="UTF-8" standalone="yes"?>
<Relationships xmlns="http://schemas.openxmlformats.org/package/2006/relationships"><Relationship Id="rId3" Type="http://schemas.openxmlformats.org/officeDocument/2006/relationships/oleObject" Target="../embeddings/oleObject23.bin"/><Relationship Id="rId2" Type="http://schemas.openxmlformats.org/officeDocument/2006/relationships/slideLayout" Target="../slideLayouts/slideLayout2.xml"/><Relationship Id="rId1" Type="http://schemas.openxmlformats.org/officeDocument/2006/relationships/vmlDrawing" Target="../drawings/vmlDrawing23.vml"/><Relationship Id="rId5" Type="http://schemas.openxmlformats.org/officeDocument/2006/relationships/image" Target="../media/image33.emf"/><Relationship Id="rId4" Type="http://schemas.openxmlformats.org/officeDocument/2006/relationships/oleObject" Target="../embeddings/Microsoft_Visio_2003-2010___1.vsd"/></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Layout" Target="../slideLayouts/slideLayout2.xml"/><Relationship Id="rId1" Type="http://schemas.openxmlformats.org/officeDocument/2006/relationships/vmlDrawing" Target="../drawings/vmlDrawing24.vml"/><Relationship Id="rId5" Type="http://schemas.openxmlformats.org/officeDocument/2006/relationships/slide" Target="slide74.xml"/><Relationship Id="rId4" Type="http://schemas.openxmlformats.org/officeDocument/2006/relationships/image" Target="../media/image34.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oleObject" Target="../embeddings/oleObject25.bin"/><Relationship Id="rId2" Type="http://schemas.openxmlformats.org/officeDocument/2006/relationships/slideLayout" Target="../slideLayouts/slideLayout2.xml"/><Relationship Id="rId1" Type="http://schemas.openxmlformats.org/officeDocument/2006/relationships/vmlDrawing" Target="../drawings/vmlDrawing25.vml"/><Relationship Id="rId4" Type="http://schemas.openxmlformats.org/officeDocument/2006/relationships/image" Target="../media/image35.png"/></Relationships>
</file>

<file path=ppt/slides/_rels/slide76.xml.rels><?xml version="1.0" encoding="UTF-8" standalone="yes"?>
<Relationships xmlns="http://schemas.openxmlformats.org/package/2006/relationships"><Relationship Id="rId3" Type="http://schemas.openxmlformats.org/officeDocument/2006/relationships/oleObject" Target="../embeddings/oleObject26.bin"/><Relationship Id="rId2" Type="http://schemas.openxmlformats.org/officeDocument/2006/relationships/slideLayout" Target="../slideLayouts/slideLayout2.xml"/><Relationship Id="rId1" Type="http://schemas.openxmlformats.org/officeDocument/2006/relationships/vmlDrawing" Target="../drawings/vmlDrawing26.vml"/><Relationship Id="rId4" Type="http://schemas.openxmlformats.org/officeDocument/2006/relationships/image" Target="../media/image36.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slide" Target="slide81.xml"/><Relationship Id="rId2" Type="http://schemas.openxmlformats.org/officeDocument/2006/relationships/slide" Target="slide79.xml"/><Relationship Id="rId1" Type="http://schemas.openxmlformats.org/officeDocument/2006/relationships/slideLayout" Target="../slideLayouts/slideLayout2.xml"/><Relationship Id="rId5" Type="http://schemas.openxmlformats.org/officeDocument/2006/relationships/slide" Target="slide87.xml"/><Relationship Id="rId4" Type="http://schemas.openxmlformats.org/officeDocument/2006/relationships/slide" Target="slide84.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slide" Target="slide78.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slide" Target="slide78.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slide" Target="slide78.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2.xml"/><Relationship Id="rId1" Type="http://schemas.openxmlformats.org/officeDocument/2006/relationships/vmlDrawing" Target="../drawings/vmlDrawing27.vml"/><Relationship Id="rId4" Type="http://schemas.openxmlformats.org/officeDocument/2006/relationships/image" Target="../media/image37.emf"/></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3.vml"/><Relationship Id="rId5" Type="http://schemas.openxmlformats.org/officeDocument/2006/relationships/slide" Target="slide10.xml"/><Relationship Id="rId4" Type="http://schemas.openxmlformats.org/officeDocument/2006/relationships/image" Target="../media/image10.emf"/></Relationships>
</file>

<file path=ppt/slides/_rels/slide90.xml.rels><?xml version="1.0" encoding="UTF-8" standalone="yes"?>
<Relationships xmlns="http://schemas.openxmlformats.org/package/2006/relationships"><Relationship Id="rId3" Type="http://schemas.openxmlformats.org/officeDocument/2006/relationships/slide" Target="slide83.xm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2.xml"/><Relationship Id="rId1" Type="http://schemas.openxmlformats.org/officeDocument/2006/relationships/vmlDrawing" Target="../drawings/vmlDrawing28.vml"/><Relationship Id="rId4" Type="http://schemas.openxmlformats.org/officeDocument/2006/relationships/image" Target="../media/image38.emf"/></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slide" Target="slide88.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slide" Target="slide88.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ctrTitle"/>
          </p:nvPr>
        </p:nvSpPr>
        <p:spPr>
          <a:xfrm>
            <a:off x="250825" y="1844780"/>
            <a:ext cx="8740775" cy="2193820"/>
          </a:xfrm>
        </p:spPr>
        <p:txBody>
          <a:bodyPr/>
          <a:lstStyle/>
          <a:p>
            <a:pPr lvl="0"/>
            <a:r>
              <a:rPr lang="zh-CN" altLang="en-US" sz="3600" dirty="0" smtClean="0">
                <a:solidFill>
                  <a:srgbClr val="FFFF00"/>
                </a:solidFill>
                <a:latin typeface="Arial"/>
                <a:ea typeface="黑体" pitchFamily="2" charset="-122"/>
                <a:cs typeface="+mn-cs"/>
              </a:rPr>
              <a:t>微型计算机原理</a:t>
            </a:r>
            <a:r>
              <a:rPr lang="zh-CN" altLang="en-US" sz="3600" dirty="0">
                <a:solidFill>
                  <a:srgbClr val="FFCCFF"/>
                </a:solidFill>
                <a:latin typeface="Arial"/>
                <a:ea typeface="黑体" pitchFamily="2" charset="-122"/>
                <a:cs typeface="+mn-cs"/>
              </a:rPr>
              <a:t>及</a:t>
            </a:r>
            <a:r>
              <a:rPr lang="zh-CN" altLang="en-US" sz="3600" dirty="0">
                <a:solidFill>
                  <a:srgbClr val="00FF00"/>
                </a:solidFill>
                <a:latin typeface="Arial"/>
                <a:ea typeface="黑体" pitchFamily="2" charset="-122"/>
                <a:cs typeface="+mn-cs"/>
              </a:rPr>
              <a:t>接口</a:t>
            </a:r>
            <a:r>
              <a:rPr lang="zh-CN" altLang="en-US" sz="3600" dirty="0" smtClean="0">
                <a:solidFill>
                  <a:srgbClr val="00FF00"/>
                </a:solidFill>
                <a:latin typeface="Arial"/>
                <a:ea typeface="黑体" pitchFamily="2" charset="-122"/>
                <a:cs typeface="+mn-cs"/>
              </a:rPr>
              <a:t>技术</a:t>
            </a:r>
            <a:r>
              <a:rPr lang="en-US" altLang="zh-CN" sz="3600" dirty="0" smtClean="0">
                <a:solidFill>
                  <a:srgbClr val="FFFF00"/>
                </a:solidFill>
                <a:latin typeface="Arial"/>
                <a:ea typeface="黑体" pitchFamily="2" charset="-122"/>
                <a:cs typeface="+mn-cs"/>
              </a:rPr>
              <a:t/>
            </a:r>
            <a:br>
              <a:rPr lang="en-US" altLang="zh-CN" sz="3600" dirty="0" smtClean="0">
                <a:solidFill>
                  <a:srgbClr val="FFFF00"/>
                </a:solidFill>
                <a:latin typeface="Arial"/>
                <a:ea typeface="黑体" pitchFamily="2" charset="-122"/>
                <a:cs typeface="+mn-cs"/>
              </a:rPr>
            </a:br>
            <a:r>
              <a:rPr lang="zh-CN" altLang="en-US" dirty="0" smtClean="0">
                <a:latin typeface="Arial"/>
                <a:ea typeface="黑体" pitchFamily="2" charset="-122"/>
                <a:cs typeface="+mn-cs"/>
              </a:rPr>
              <a:t>第</a:t>
            </a:r>
            <a:r>
              <a:rPr lang="en-US" altLang="zh-CN" sz="7200" dirty="0">
                <a:latin typeface="Arial"/>
                <a:ea typeface="黑体" pitchFamily="2" charset="-122"/>
                <a:cs typeface="+mn-cs"/>
              </a:rPr>
              <a:t>6</a:t>
            </a:r>
            <a:r>
              <a:rPr lang="zh-CN" altLang="en-US" dirty="0">
                <a:latin typeface="Arial"/>
                <a:ea typeface="黑体" pitchFamily="2" charset="-122"/>
                <a:cs typeface="+mn-cs"/>
              </a:rPr>
              <a:t>章  输入</a:t>
            </a:r>
            <a:r>
              <a:rPr lang="en-US" altLang="zh-CN" dirty="0">
                <a:latin typeface="Arial"/>
                <a:ea typeface="黑体" pitchFamily="2" charset="-122"/>
                <a:cs typeface="+mn-cs"/>
              </a:rPr>
              <a:t>/</a:t>
            </a:r>
            <a:r>
              <a:rPr lang="zh-CN" altLang="en-US" dirty="0">
                <a:latin typeface="Arial"/>
                <a:ea typeface="黑体" pitchFamily="2" charset="-122"/>
                <a:cs typeface="+mn-cs"/>
              </a:rPr>
              <a:t>输出</a:t>
            </a:r>
            <a:r>
              <a:rPr lang="zh-CN" altLang="en-US" dirty="0" smtClean="0">
                <a:latin typeface="Arial"/>
                <a:ea typeface="黑体" pitchFamily="2" charset="-122"/>
                <a:cs typeface="+mn-cs"/>
              </a:rPr>
              <a:t>技术</a:t>
            </a:r>
            <a:endParaRPr lang="zh-CN" altLang="en-US" dirty="0"/>
          </a:p>
        </p:txBody>
      </p:sp>
      <p:pic>
        <p:nvPicPr>
          <p:cNvPr id="7" name="Picture 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7524410" y="5764780"/>
            <a:ext cx="1440200" cy="761959"/>
          </a:xfrm>
          <a:prstGeom prst="rect">
            <a:avLst/>
          </a:prstGeom>
          <a:noFill/>
          <a:ln w="9525">
            <a:noFill/>
            <a:miter lim="800000"/>
            <a:headEnd/>
            <a:tailEnd/>
          </a:ln>
        </p:spPr>
      </p:pic>
      <p:pic>
        <p:nvPicPr>
          <p:cNvPr id="8" name="Picture 4"/>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3220074" y="4725180"/>
            <a:ext cx="1928006" cy="1802686"/>
          </a:xfrm>
          <a:prstGeom prst="rect">
            <a:avLst/>
          </a:prstGeom>
          <a:noFill/>
          <a:ln w="9525">
            <a:noFill/>
            <a:miter lim="800000"/>
            <a:headEnd/>
            <a:tailEnd/>
          </a:ln>
        </p:spPr>
      </p:pic>
      <p:pic>
        <p:nvPicPr>
          <p:cNvPr id="2" name="图片 1"/>
          <p:cNvPicPr>
            <a:picLocks noChangeAspect="1"/>
          </p:cNvPicPr>
          <p:nvPr/>
        </p:nvPicPr>
        <p:blipFill>
          <a:blip r:embed="rId4">
            <a:clrChange>
              <a:clrFrom>
                <a:srgbClr val="FFFFFF"/>
              </a:clrFrom>
              <a:clrTo>
                <a:srgbClr val="FFFFFF">
                  <a:alpha val="0"/>
                </a:srgbClr>
              </a:clrTo>
            </a:clrChange>
          </a:blip>
          <a:stretch>
            <a:fillRect/>
          </a:stretch>
        </p:blipFill>
        <p:spPr>
          <a:xfrm>
            <a:off x="5364110" y="4173022"/>
            <a:ext cx="2063528" cy="2406283"/>
          </a:xfrm>
          <a:prstGeom prst="rect">
            <a:avLst/>
          </a:prstGeom>
        </p:spPr>
      </p:pic>
    </p:spTree>
    <p:extLst>
      <p:ext uri="{BB962C8B-B14F-4D97-AF65-F5344CB8AC3E}">
        <p14:creationId xmlns:p14="http://schemas.microsoft.com/office/powerpoint/2010/main" val="288313969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iterate type="wd">
                                    <p:tmPct val="10000"/>
                                  </p:iterate>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灯片编号占位符 4"/>
          <p:cNvSpPr>
            <a:spLocks noGrp="1"/>
          </p:cNvSpPr>
          <p:nvPr>
            <p:ph type="sldNum" sz="quarter" idx="11"/>
          </p:nvPr>
        </p:nvSpPr>
        <p:spPr/>
        <p:txBody>
          <a:bodyPr/>
          <a:lstStyle/>
          <a:p>
            <a:fld id="{40598E3C-1F38-41A1-98A7-08218CE19170}" type="slidenum">
              <a:rPr lang="zh-CN" altLang="en-US"/>
              <a:pPr/>
              <a:t>10</a:t>
            </a:fld>
            <a:endParaRPr lang="en-US" altLang="zh-CN"/>
          </a:p>
        </p:txBody>
      </p:sp>
      <p:sp>
        <p:nvSpPr>
          <p:cNvPr id="942082" name="Rectangle 2"/>
          <p:cNvSpPr>
            <a:spLocks noGrp="1" noChangeArrowheads="1"/>
          </p:cNvSpPr>
          <p:nvPr>
            <p:ph type="title"/>
          </p:nvPr>
        </p:nvSpPr>
        <p:spPr>
          <a:xfrm>
            <a:off x="323850" y="44530"/>
            <a:ext cx="8351838" cy="574675"/>
          </a:xfrm>
          <a:noFill/>
          <a:ln/>
        </p:spPr>
        <p:txBody>
          <a:bodyPr anchor="t"/>
          <a:lstStyle/>
          <a:p>
            <a:r>
              <a:rPr lang="en-US" altLang="en-US" dirty="0">
                <a:ea typeface="黑体" pitchFamily="2" charset="-122"/>
              </a:rPr>
              <a:t>6.1.3  I/</a:t>
            </a:r>
            <a:r>
              <a:rPr lang="en-US" altLang="en-US" dirty="0" err="1">
                <a:ea typeface="黑体" pitchFamily="2" charset="-122"/>
              </a:rPr>
              <a:t>O接口</a:t>
            </a:r>
            <a:r>
              <a:rPr lang="zh-CN" altLang="en-US" dirty="0">
                <a:ea typeface="黑体" pitchFamily="2" charset="-122"/>
              </a:rPr>
              <a:t>概述                 </a:t>
            </a:r>
            <a:r>
              <a:rPr lang="zh-CN" altLang="en-US" dirty="0">
                <a:solidFill>
                  <a:srgbClr val="006600"/>
                </a:solidFill>
                <a:ea typeface="黑体" pitchFamily="2" charset="-122"/>
              </a:rPr>
              <a:t>一、接口信号</a:t>
            </a:r>
            <a:endParaRPr lang="zh-CN" altLang="en-US" sz="2800" b="1" dirty="0">
              <a:solidFill>
                <a:srgbClr val="006600"/>
              </a:solidFill>
              <a:ea typeface="黑体" pitchFamily="2" charset="-122"/>
            </a:endParaRPr>
          </a:p>
        </p:txBody>
      </p:sp>
      <p:sp>
        <p:nvSpPr>
          <p:cNvPr id="942083" name="Rectangle 3"/>
          <p:cNvSpPr>
            <a:spLocks noGrp="1" noChangeArrowheads="1"/>
          </p:cNvSpPr>
          <p:nvPr>
            <p:ph type="body" idx="1"/>
          </p:nvPr>
        </p:nvSpPr>
        <p:spPr>
          <a:xfrm>
            <a:off x="457200" y="1557338"/>
            <a:ext cx="8507413" cy="3024187"/>
          </a:xfrm>
        </p:spPr>
        <p:txBody>
          <a:bodyPr/>
          <a:lstStyle/>
          <a:p>
            <a:pPr marL="444500" indent="-444500"/>
            <a:r>
              <a:rPr lang="zh-CN" altLang="en-US" sz="2800" b="1" dirty="0"/>
              <a:t>数据信息：数字量、模拟量</a:t>
            </a:r>
          </a:p>
          <a:p>
            <a:pPr marL="444500" indent="-444500"/>
            <a:r>
              <a:rPr lang="zh-CN" altLang="en-US" sz="2800" b="1" dirty="0"/>
              <a:t>状态信息：</a:t>
            </a:r>
            <a:br>
              <a:rPr lang="zh-CN" altLang="en-US" sz="2800" b="1" dirty="0"/>
            </a:br>
            <a:r>
              <a:rPr lang="zh-CN" altLang="en-US" sz="2800" b="1" dirty="0"/>
              <a:t>例：	对于输入设备的</a:t>
            </a:r>
            <a:r>
              <a:rPr lang="en-US" altLang="zh-CN" sz="2800" b="1" dirty="0"/>
              <a:t>Ready</a:t>
            </a:r>
            <a:r>
              <a:rPr lang="zh-CN" altLang="en-US" sz="2800" b="1" dirty="0"/>
              <a:t/>
            </a:r>
            <a:br>
              <a:rPr lang="zh-CN" altLang="en-US" sz="2800" b="1" dirty="0"/>
            </a:br>
            <a:r>
              <a:rPr lang="zh-CN" altLang="en-US" sz="2800" b="1" dirty="0"/>
              <a:t>		对于输出设备的</a:t>
            </a:r>
            <a:r>
              <a:rPr lang="en-US" altLang="zh-CN" sz="2800" b="1" dirty="0"/>
              <a:t>Busy</a:t>
            </a:r>
            <a:br>
              <a:rPr lang="en-US" altLang="zh-CN" sz="2800" b="1" dirty="0"/>
            </a:br>
            <a:r>
              <a:rPr lang="zh-CN" altLang="en-US" sz="2800" b="1" dirty="0"/>
              <a:t>外设接口 </a:t>
            </a:r>
            <a:r>
              <a:rPr lang="zh-CN" altLang="en-US" sz="2800" b="1" dirty="0">
                <a:latin typeface="+mn-ea"/>
              </a:rPr>
              <a:t>→</a:t>
            </a:r>
            <a:r>
              <a:rPr lang="zh-CN" altLang="en-US" sz="2800" b="1" dirty="0"/>
              <a:t> </a:t>
            </a:r>
            <a:r>
              <a:rPr lang="en-US" altLang="zh-CN" sz="2800" b="1" dirty="0"/>
              <a:t>CPU</a:t>
            </a:r>
            <a:r>
              <a:rPr lang="zh-CN" altLang="en-US" sz="2800" b="1" dirty="0"/>
              <a:t>，可读不可写。</a:t>
            </a:r>
          </a:p>
          <a:p>
            <a:pPr marL="444500" indent="-444500"/>
            <a:r>
              <a:rPr lang="zh-CN" altLang="en-US" sz="2800" b="1" dirty="0"/>
              <a:t>控制信息：</a:t>
            </a:r>
            <a:r>
              <a:rPr lang="en-US" altLang="zh-CN" sz="2800" b="1" dirty="0"/>
              <a:t>CPU </a:t>
            </a:r>
            <a:r>
              <a:rPr lang="zh-CN" altLang="en-US" dirty="0">
                <a:latin typeface="+mn-ea"/>
              </a:rPr>
              <a:t>→</a:t>
            </a:r>
            <a:r>
              <a:rPr lang="zh-CN" altLang="en-US" sz="2800" b="1" dirty="0"/>
              <a:t> 外设接口，可写不可读。</a:t>
            </a:r>
            <a:endParaRPr lang="en-US" altLang="zh-CN" sz="2800" b="1" dirty="0"/>
          </a:p>
        </p:txBody>
      </p:sp>
      <p:sp>
        <p:nvSpPr>
          <p:cNvPr id="942084" name="AutoShape 4"/>
          <p:cNvSpPr>
            <a:spLocks/>
          </p:cNvSpPr>
          <p:nvPr/>
        </p:nvSpPr>
        <p:spPr bwMode="auto">
          <a:xfrm>
            <a:off x="2051050" y="2638425"/>
            <a:ext cx="215900" cy="719138"/>
          </a:xfrm>
          <a:prstGeom prst="leftBrace">
            <a:avLst>
              <a:gd name="adj1" fmla="val 27757"/>
              <a:gd name="adj2" fmla="val 26491"/>
            </a:avLst>
          </a:prstGeom>
          <a:noFill/>
          <a:ln w="28575">
            <a:solidFill>
              <a:schemeClr val="tx1"/>
            </a:solidFill>
            <a:round/>
            <a:headEnd/>
            <a:tailEnd type="none" w="med" len="lg"/>
          </a:ln>
          <a:effectLst/>
        </p:spPr>
        <p:txBody>
          <a:bodyPr anchor="ctr">
            <a:spAutoFit/>
          </a:bodyPr>
          <a:lstStyle/>
          <a:p>
            <a:endParaRPr lang="zh-CN" altLang="en-US"/>
          </a:p>
        </p:txBody>
      </p:sp>
      <p:sp>
        <p:nvSpPr>
          <p:cNvPr id="7" name="动作按钮: 上一张 6">
            <a:hlinkClick r:id="" action="ppaction://hlinkshowjump?jump=lastslideviewed" highlightClick="1"/>
          </p:cNvPr>
          <p:cNvSpPr/>
          <p:nvPr/>
        </p:nvSpPr>
        <p:spPr bwMode="auto">
          <a:xfrm>
            <a:off x="8316520" y="5661310"/>
            <a:ext cx="504070" cy="504070"/>
          </a:xfrm>
          <a:prstGeom prst="actionButtonReturn">
            <a:avLst/>
          </a:prstGeom>
          <a:ln>
            <a:headEnd type="none" w="med" len="med"/>
            <a:tailEnd type="triangle" w="med" len="lg"/>
          </a:ln>
        </p:spPr>
        <p:style>
          <a:lnRef idx="1">
            <a:schemeClr val="accent6"/>
          </a:lnRef>
          <a:fillRef idx="2">
            <a:schemeClr val="accent6"/>
          </a:fillRef>
          <a:effectRef idx="1">
            <a:schemeClr val="accent6"/>
          </a:effectRef>
          <a:fontRef idx="minor">
            <a:schemeClr val="dk1"/>
          </a:fontRef>
        </p:style>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
                <a:srgbClr val="0000FF"/>
              </a:buClr>
              <a:buSzTx/>
              <a:buFont typeface="Wingdings" pitchFamily="2" charset="2"/>
              <a:buNone/>
              <a:tabLst/>
            </a:pPr>
            <a:endParaRPr kumimoji="0" lang="zh-CN" altLang="en-US" sz="2400" b="1" i="0" u="none" strike="noStrike" cap="none" normalizeH="0" baseline="0" smtClean="0">
              <a:ln>
                <a:noFill/>
              </a:ln>
              <a:solidFill>
                <a:schemeClr val="tx1"/>
              </a:solidFill>
              <a:effectLst/>
              <a:latin typeface="Times New Roman" pitchFamily="18" charset="0"/>
              <a:ea typeface="宋体" pitchFamily="2" charset="-122"/>
            </a:endParaRPr>
          </a:p>
        </p:txBody>
      </p:sp>
    </p:spTree>
    <p:extLst>
      <p:ext uri="{BB962C8B-B14F-4D97-AF65-F5344CB8AC3E}">
        <p14:creationId xmlns:p14="http://schemas.microsoft.com/office/powerpoint/2010/main" val="4077496796"/>
      </p:ext>
    </p:extLst>
  </p:cSld>
  <p:clrMapOvr>
    <a:masterClrMapping/>
  </p:clrMapOvr>
  <p:transition spd="med"/>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4"/>
          <p:cNvSpPr>
            <a:spLocks noGrp="1"/>
          </p:cNvSpPr>
          <p:nvPr>
            <p:ph type="sldNum" sz="quarter" idx="11"/>
          </p:nvPr>
        </p:nvSpPr>
        <p:spPr/>
        <p:txBody>
          <a:bodyPr/>
          <a:lstStyle/>
          <a:p>
            <a:fld id="{0B19C9BD-963C-4D8B-B4F6-65B7994D7F2D}" type="slidenum">
              <a:rPr lang="zh-CN" altLang="en-US"/>
              <a:pPr/>
              <a:t>100</a:t>
            </a:fld>
            <a:endParaRPr lang="en-US" altLang="zh-CN"/>
          </a:p>
        </p:txBody>
      </p:sp>
      <p:sp>
        <p:nvSpPr>
          <p:cNvPr id="999426" name="Rectangle 2"/>
          <p:cNvSpPr>
            <a:spLocks noGrp="1" noChangeArrowheads="1"/>
          </p:cNvSpPr>
          <p:nvPr>
            <p:ph type="title"/>
          </p:nvPr>
        </p:nvSpPr>
        <p:spPr>
          <a:xfrm>
            <a:off x="611450" y="44530"/>
            <a:ext cx="8064238" cy="574675"/>
          </a:xfrm>
          <a:noFill/>
          <a:ln/>
        </p:spPr>
        <p:txBody>
          <a:bodyPr anchor="t"/>
          <a:lstStyle/>
          <a:p>
            <a:r>
              <a:rPr lang="zh-CN" altLang="en-US" dirty="0">
                <a:ea typeface="黑体" pitchFamily="2" charset="-122"/>
              </a:rPr>
              <a:t>二、可编程中断控制器</a:t>
            </a:r>
            <a:r>
              <a:rPr lang="en-US" altLang="zh-CN" dirty="0">
                <a:ea typeface="黑体" pitchFamily="2" charset="-122"/>
              </a:rPr>
              <a:t>8259</a:t>
            </a:r>
            <a:endParaRPr lang="en-US" altLang="zh-CN" sz="2800" b="1" dirty="0">
              <a:solidFill>
                <a:srgbClr val="006600"/>
              </a:solidFill>
              <a:ea typeface="黑体" pitchFamily="2" charset="-122"/>
            </a:endParaRPr>
          </a:p>
        </p:txBody>
      </p:sp>
      <p:sp>
        <p:nvSpPr>
          <p:cNvPr id="999427" name="Rectangle 3"/>
          <p:cNvSpPr>
            <a:spLocks noGrp="1" noChangeArrowheads="1"/>
          </p:cNvSpPr>
          <p:nvPr>
            <p:ph type="body" idx="1"/>
          </p:nvPr>
        </p:nvSpPr>
        <p:spPr>
          <a:xfrm>
            <a:off x="457200" y="1628775"/>
            <a:ext cx="8507413" cy="4968875"/>
          </a:xfrm>
        </p:spPr>
        <p:txBody>
          <a:bodyPr/>
          <a:lstStyle/>
          <a:p>
            <a:pPr marL="352425" indent="-352425"/>
            <a:r>
              <a:rPr lang="en-US" altLang="zh-CN" sz="2800" b="1">
                <a:latin typeface="Times New Roman" pitchFamily="18" charset="0"/>
              </a:rPr>
              <a:t>OCW</a:t>
            </a:r>
            <a:r>
              <a:rPr lang="zh-CN" altLang="en-US" sz="2800" b="1">
                <a:latin typeface="Times New Roman" pitchFamily="18" charset="0"/>
              </a:rPr>
              <a:t>用于设置</a:t>
            </a:r>
            <a:r>
              <a:rPr lang="en-US" altLang="zh-CN" sz="2800" b="1">
                <a:latin typeface="Times New Roman" pitchFamily="18" charset="0"/>
              </a:rPr>
              <a:t>8259</a:t>
            </a:r>
            <a:r>
              <a:rPr lang="zh-CN" altLang="en-US" sz="2800" b="1">
                <a:latin typeface="Times New Roman" pitchFamily="18" charset="0"/>
              </a:rPr>
              <a:t>的工作状态</a:t>
            </a:r>
          </a:p>
          <a:p>
            <a:pPr marL="352425" indent="-352425"/>
            <a:r>
              <a:rPr lang="zh-CN" altLang="en-US" sz="2800" b="1">
                <a:latin typeface="Times New Roman" pitchFamily="18" charset="0"/>
              </a:rPr>
              <a:t>在初始化</a:t>
            </a:r>
            <a:r>
              <a:rPr lang="zh-CN" altLang="en-US" sz="2800" b="1">
                <a:solidFill>
                  <a:srgbClr val="FF0000"/>
                </a:solidFill>
                <a:latin typeface="Times New Roman" pitchFamily="18" charset="0"/>
              </a:rPr>
              <a:t>后</a:t>
            </a:r>
            <a:r>
              <a:rPr lang="zh-CN" altLang="en-US" sz="2800" b="1">
                <a:latin typeface="Times New Roman" pitchFamily="18" charset="0"/>
              </a:rPr>
              <a:t>写入</a:t>
            </a:r>
          </a:p>
          <a:p>
            <a:pPr marL="352425" indent="-352425"/>
            <a:r>
              <a:rPr lang="en-US" altLang="zh-CN" sz="2800" b="1">
                <a:latin typeface="Times New Roman" pitchFamily="18" charset="0"/>
              </a:rPr>
              <a:t>OCW</a:t>
            </a:r>
            <a:r>
              <a:rPr lang="zh-CN" altLang="en-US" sz="2800" b="1">
                <a:latin typeface="Times New Roman" pitchFamily="18" charset="0"/>
              </a:rPr>
              <a:t>的写入</a:t>
            </a:r>
            <a:r>
              <a:rPr lang="zh-CN" altLang="en-US" sz="2800" b="1">
                <a:solidFill>
                  <a:srgbClr val="FF0000"/>
                </a:solidFill>
                <a:latin typeface="Times New Roman" pitchFamily="18" charset="0"/>
              </a:rPr>
              <a:t>顺序</a:t>
            </a:r>
            <a:r>
              <a:rPr lang="zh-CN" altLang="en-US" sz="2800" b="1">
                <a:latin typeface="Times New Roman" pitchFamily="18" charset="0"/>
              </a:rPr>
              <a:t>可</a:t>
            </a:r>
            <a:r>
              <a:rPr lang="zh-CN" altLang="en-US" sz="2800" b="1">
                <a:solidFill>
                  <a:srgbClr val="FF0000"/>
                </a:solidFill>
                <a:latin typeface="Times New Roman" pitchFamily="18" charset="0"/>
              </a:rPr>
              <a:t>任意</a:t>
            </a:r>
          </a:p>
          <a:p>
            <a:pPr marL="352425" indent="-352425"/>
            <a:r>
              <a:rPr lang="zh-CN" altLang="en-GB" sz="2800" b="1">
                <a:latin typeface="Times New Roman" pitchFamily="18" charset="0"/>
              </a:rPr>
              <a:t>写入</a:t>
            </a:r>
            <a:r>
              <a:rPr lang="zh-CN" altLang="en-GB" sz="2800" b="1">
                <a:solidFill>
                  <a:srgbClr val="FF0000"/>
                </a:solidFill>
                <a:latin typeface="Times New Roman" pitchFamily="18" charset="0"/>
              </a:rPr>
              <a:t>地址</a:t>
            </a:r>
            <a:r>
              <a:rPr lang="zh-CN" altLang="en-GB" sz="2800" b="1">
                <a:latin typeface="Times New Roman" pitchFamily="18" charset="0"/>
              </a:rPr>
              <a:t>要求：</a:t>
            </a:r>
          </a:p>
          <a:p>
            <a:pPr marL="909638" lvl="1" indent="-377825">
              <a:buClr>
                <a:srgbClr val="006600"/>
              </a:buClr>
              <a:buSzPct val="75000"/>
              <a:buFont typeface="Wingdings" pitchFamily="2" charset="2"/>
              <a:buChar char="l"/>
            </a:pPr>
            <a:r>
              <a:rPr lang="en-GB" altLang="zh-CN" b="1">
                <a:latin typeface="Times New Roman" pitchFamily="18" charset="0"/>
              </a:rPr>
              <a:t>OCW1</a:t>
            </a:r>
            <a:r>
              <a:rPr lang="zh-CN" altLang="en-GB" b="1">
                <a:latin typeface="Times New Roman" pitchFamily="18" charset="0"/>
              </a:rPr>
              <a:t>必须写入奇地址端口（</a:t>
            </a:r>
            <a:r>
              <a:rPr lang="en-GB" altLang="zh-CN" b="1">
                <a:latin typeface="Times New Roman" pitchFamily="18" charset="0"/>
              </a:rPr>
              <a:t>A</a:t>
            </a:r>
            <a:r>
              <a:rPr lang="en-GB" altLang="zh-CN" b="1" baseline="-20000">
                <a:latin typeface="Times New Roman" pitchFamily="18" charset="0"/>
              </a:rPr>
              <a:t>0</a:t>
            </a:r>
            <a:r>
              <a:rPr lang="en-GB" altLang="zh-CN" b="1">
                <a:latin typeface="Times New Roman" pitchFamily="18" charset="0"/>
              </a:rPr>
              <a:t>=1</a:t>
            </a:r>
            <a:r>
              <a:rPr lang="zh-CN" altLang="en-GB" b="1">
                <a:latin typeface="Times New Roman" pitchFamily="18" charset="0"/>
              </a:rPr>
              <a:t>）</a:t>
            </a:r>
          </a:p>
          <a:p>
            <a:pPr marL="909638" lvl="1" indent="-377825">
              <a:buClr>
                <a:srgbClr val="006600"/>
              </a:buClr>
              <a:buSzPct val="75000"/>
              <a:buFont typeface="Wingdings" pitchFamily="2" charset="2"/>
              <a:buChar char="l"/>
            </a:pPr>
            <a:r>
              <a:rPr lang="en-GB" altLang="zh-CN" b="1">
                <a:latin typeface="Times New Roman" pitchFamily="18" charset="0"/>
              </a:rPr>
              <a:t>OCW2</a:t>
            </a:r>
            <a:r>
              <a:rPr lang="zh-CN" altLang="en-GB" b="1">
                <a:latin typeface="Times New Roman" pitchFamily="18" charset="0"/>
              </a:rPr>
              <a:t>，</a:t>
            </a:r>
            <a:r>
              <a:rPr lang="en-GB" altLang="zh-CN" b="1">
                <a:latin typeface="Times New Roman" pitchFamily="18" charset="0"/>
              </a:rPr>
              <a:t>OCW3</a:t>
            </a:r>
            <a:r>
              <a:rPr lang="zh-CN" altLang="en-GB" b="1">
                <a:latin typeface="Times New Roman" pitchFamily="18" charset="0"/>
              </a:rPr>
              <a:t>必须写入偶地址端口（</a:t>
            </a:r>
            <a:r>
              <a:rPr lang="en-GB" altLang="zh-CN" b="1">
                <a:latin typeface="Times New Roman" pitchFamily="18" charset="0"/>
              </a:rPr>
              <a:t>A</a:t>
            </a:r>
            <a:r>
              <a:rPr lang="en-GB" altLang="zh-CN" b="1" baseline="-20000">
                <a:latin typeface="Times New Roman" pitchFamily="18" charset="0"/>
              </a:rPr>
              <a:t>0</a:t>
            </a:r>
            <a:r>
              <a:rPr lang="en-GB" altLang="zh-CN" b="1">
                <a:latin typeface="Times New Roman" pitchFamily="18" charset="0"/>
              </a:rPr>
              <a:t>=0</a:t>
            </a:r>
            <a:r>
              <a:rPr lang="zh-CN" altLang="en-GB" b="1">
                <a:latin typeface="Times New Roman" pitchFamily="18" charset="0"/>
              </a:rPr>
              <a:t>）</a:t>
            </a:r>
            <a:r>
              <a:rPr lang="zh-CN" altLang="en-US" b="1">
                <a:latin typeface="Times New Roman" pitchFamily="18" charset="0"/>
              </a:rPr>
              <a:t> </a:t>
            </a:r>
          </a:p>
        </p:txBody>
      </p:sp>
      <p:sp>
        <p:nvSpPr>
          <p:cNvPr id="999428" name="Rectangle 4"/>
          <p:cNvSpPr>
            <a:spLocks noChangeArrowheads="1"/>
          </p:cNvSpPr>
          <p:nvPr/>
        </p:nvSpPr>
        <p:spPr bwMode="auto">
          <a:xfrm>
            <a:off x="395288" y="836613"/>
            <a:ext cx="8507412" cy="503237"/>
          </a:xfrm>
          <a:prstGeom prst="rect">
            <a:avLst/>
          </a:prstGeom>
          <a:noFill/>
          <a:ln w="9525">
            <a:noFill/>
            <a:miter lim="800000"/>
            <a:headEnd/>
            <a:tailEnd/>
          </a:ln>
          <a:effectLst/>
        </p:spPr>
        <p:txBody>
          <a:bodyPr/>
          <a:lstStyle/>
          <a:p>
            <a:pPr algn="l">
              <a:spcBef>
                <a:spcPct val="20000"/>
              </a:spcBef>
              <a:buClr>
                <a:schemeClr val="bg2"/>
              </a:buClr>
              <a:buSzPct val="75000"/>
            </a:pPr>
            <a:r>
              <a:rPr lang="en-US" altLang="zh-CN" sz="2800">
                <a:solidFill>
                  <a:schemeClr val="bg2"/>
                </a:solidFill>
                <a:latin typeface="Arial" charset="0"/>
              </a:rPr>
              <a:t>5.</a:t>
            </a:r>
            <a:r>
              <a:rPr lang="en-US" altLang="zh-CN" sz="2800">
                <a:latin typeface="Arial" charset="0"/>
              </a:rPr>
              <a:t>  8259 </a:t>
            </a:r>
            <a:r>
              <a:rPr lang="zh-CN" altLang="en-US" sz="2800">
                <a:latin typeface="Arial" charset="0"/>
              </a:rPr>
              <a:t>编程使用 </a:t>
            </a:r>
            <a:r>
              <a:rPr lang="zh-CN" altLang="en-US" sz="2800">
                <a:solidFill>
                  <a:srgbClr val="CC0000"/>
                </a:solidFill>
                <a:latin typeface="Arial" charset="0"/>
              </a:rPr>
              <a:t>－</a:t>
            </a:r>
            <a:r>
              <a:rPr lang="en-US" altLang="zh-CN" sz="2800">
                <a:solidFill>
                  <a:srgbClr val="0000FF"/>
                </a:solidFill>
                <a:latin typeface="Arial" charset="0"/>
              </a:rPr>
              <a:t> </a:t>
            </a:r>
            <a:r>
              <a:rPr lang="zh-CN" altLang="en-US" sz="2800">
                <a:solidFill>
                  <a:srgbClr val="CC0000"/>
                </a:solidFill>
                <a:latin typeface="Arial" charset="0"/>
              </a:rPr>
              <a:t>操作</a:t>
            </a:r>
            <a:r>
              <a:rPr lang="zh-CN" altLang="en-US" sz="2800">
                <a:solidFill>
                  <a:srgbClr val="0000FF"/>
                </a:solidFill>
                <a:latin typeface="Arial" charset="0"/>
              </a:rPr>
              <a:t>命令字 </a:t>
            </a:r>
            <a:r>
              <a:rPr lang="en-US" altLang="zh-CN" sz="2800">
                <a:latin typeface="Arial" charset="0"/>
              </a:rPr>
              <a:t>OCW</a:t>
            </a:r>
          </a:p>
        </p:txBody>
      </p:sp>
    </p:spTree>
    <p:extLst>
      <p:ext uri="{BB962C8B-B14F-4D97-AF65-F5344CB8AC3E}">
        <p14:creationId xmlns:p14="http://schemas.microsoft.com/office/powerpoint/2010/main" val="475220745"/>
      </p:ext>
    </p:extLst>
  </p:cSld>
  <p:clrMapOvr>
    <a:masterClrMapping/>
  </p:clrMapOvr>
  <p:transition spd="med"/>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灯片编号占位符 4"/>
          <p:cNvSpPr>
            <a:spLocks noGrp="1"/>
          </p:cNvSpPr>
          <p:nvPr>
            <p:ph type="sldNum" sz="quarter" idx="11"/>
          </p:nvPr>
        </p:nvSpPr>
        <p:spPr/>
        <p:txBody>
          <a:bodyPr/>
          <a:lstStyle/>
          <a:p>
            <a:fld id="{2B0EFE90-467F-4B26-9FD0-907E34F77167}" type="slidenum">
              <a:rPr lang="zh-CN" altLang="en-US"/>
              <a:pPr/>
              <a:t>101</a:t>
            </a:fld>
            <a:endParaRPr lang="en-US" altLang="zh-CN"/>
          </a:p>
        </p:txBody>
      </p:sp>
      <p:sp>
        <p:nvSpPr>
          <p:cNvPr id="1029122" name="Rectangle 2"/>
          <p:cNvSpPr>
            <a:spLocks noGrp="1" noChangeArrowheads="1"/>
          </p:cNvSpPr>
          <p:nvPr>
            <p:ph type="title"/>
          </p:nvPr>
        </p:nvSpPr>
        <p:spPr>
          <a:xfrm>
            <a:off x="611450" y="44530"/>
            <a:ext cx="8064238" cy="574675"/>
          </a:xfrm>
          <a:noFill/>
          <a:ln/>
        </p:spPr>
        <p:txBody>
          <a:bodyPr anchor="t"/>
          <a:lstStyle/>
          <a:p>
            <a:r>
              <a:rPr lang="zh-CN" altLang="en-US" dirty="0">
                <a:ea typeface="黑体" pitchFamily="2" charset="-122"/>
              </a:rPr>
              <a:t>二、可编程中断控制器</a:t>
            </a:r>
            <a:r>
              <a:rPr lang="en-US" altLang="zh-CN" dirty="0">
                <a:ea typeface="黑体" pitchFamily="2" charset="-122"/>
              </a:rPr>
              <a:t>8259</a:t>
            </a:r>
            <a:endParaRPr lang="en-US" altLang="zh-CN" sz="2800" b="1" dirty="0">
              <a:solidFill>
                <a:srgbClr val="006600"/>
              </a:solidFill>
              <a:ea typeface="黑体" pitchFamily="2" charset="-122"/>
            </a:endParaRPr>
          </a:p>
        </p:txBody>
      </p:sp>
      <p:sp>
        <p:nvSpPr>
          <p:cNvPr id="1029123" name="Rectangle 3"/>
          <p:cNvSpPr>
            <a:spLocks noChangeArrowheads="1"/>
          </p:cNvSpPr>
          <p:nvPr/>
        </p:nvSpPr>
        <p:spPr bwMode="auto">
          <a:xfrm>
            <a:off x="395288" y="765175"/>
            <a:ext cx="8507412" cy="574675"/>
          </a:xfrm>
          <a:prstGeom prst="rect">
            <a:avLst/>
          </a:prstGeom>
          <a:noFill/>
          <a:ln w="9525">
            <a:noFill/>
            <a:miter lim="800000"/>
            <a:headEnd/>
            <a:tailEnd/>
          </a:ln>
          <a:effectLst/>
        </p:spPr>
        <p:txBody>
          <a:bodyPr/>
          <a:lstStyle/>
          <a:p>
            <a:pPr algn="l">
              <a:spcBef>
                <a:spcPct val="20000"/>
              </a:spcBef>
              <a:buClr>
                <a:schemeClr val="bg2"/>
              </a:buClr>
              <a:buSzPct val="75000"/>
            </a:pPr>
            <a:r>
              <a:rPr lang="en-US" altLang="zh-CN" sz="2800">
                <a:solidFill>
                  <a:schemeClr val="bg2"/>
                </a:solidFill>
                <a:latin typeface="Arial" charset="0"/>
              </a:rPr>
              <a:t>5.</a:t>
            </a:r>
            <a:r>
              <a:rPr lang="en-US" altLang="zh-CN" sz="2800">
                <a:latin typeface="Arial" charset="0"/>
              </a:rPr>
              <a:t>  8259 </a:t>
            </a:r>
            <a:r>
              <a:rPr lang="zh-CN" altLang="en-US" sz="2800">
                <a:latin typeface="Arial" charset="0"/>
              </a:rPr>
              <a:t>编程使用 －</a:t>
            </a:r>
            <a:r>
              <a:rPr lang="en-US" altLang="zh-CN" sz="2800">
                <a:solidFill>
                  <a:srgbClr val="0000FF"/>
                </a:solidFill>
                <a:latin typeface="Arial" charset="0"/>
              </a:rPr>
              <a:t> </a:t>
            </a:r>
            <a:r>
              <a:rPr lang="en-US" altLang="zh-CN" sz="3200">
                <a:solidFill>
                  <a:srgbClr val="FF0066"/>
                </a:solidFill>
                <a:latin typeface="Arial" charset="0"/>
              </a:rPr>
              <a:t>OCW1</a:t>
            </a:r>
            <a:r>
              <a:rPr lang="zh-CN" altLang="en-US" sz="3200">
                <a:solidFill>
                  <a:srgbClr val="FF0066"/>
                </a:solidFill>
                <a:latin typeface="Arial" charset="0"/>
              </a:rPr>
              <a:t>：中断屏蔽字</a:t>
            </a:r>
          </a:p>
        </p:txBody>
      </p:sp>
      <p:sp>
        <p:nvSpPr>
          <p:cNvPr id="1029134" name="Rectangle 14"/>
          <p:cNvSpPr>
            <a:spLocks noGrp="1" noChangeArrowheads="1"/>
          </p:cNvSpPr>
          <p:nvPr>
            <p:ph type="body" idx="1"/>
          </p:nvPr>
        </p:nvSpPr>
        <p:spPr>
          <a:xfrm>
            <a:off x="468313" y="2708275"/>
            <a:ext cx="8486775" cy="3529013"/>
          </a:xfrm>
          <a:noFill/>
          <a:ln/>
        </p:spPr>
        <p:txBody>
          <a:bodyPr/>
          <a:lstStyle/>
          <a:p>
            <a:r>
              <a:rPr lang="en-US" altLang="zh-CN" sz="2800" b="1">
                <a:solidFill>
                  <a:srgbClr val="000000"/>
                </a:solidFill>
                <a:latin typeface="Times New Roman" pitchFamily="18" charset="0"/>
              </a:rPr>
              <a:t>M</a:t>
            </a:r>
            <a:r>
              <a:rPr lang="en-US" altLang="zh-CN" sz="2400" b="1" i="1">
                <a:solidFill>
                  <a:srgbClr val="000000"/>
                </a:solidFill>
                <a:latin typeface="Times New Roman" pitchFamily="18" charset="0"/>
              </a:rPr>
              <a:t>i</a:t>
            </a:r>
            <a:r>
              <a:rPr lang="en-US" altLang="zh-CN" sz="2800" b="1" baseline="-20000">
                <a:solidFill>
                  <a:srgbClr val="000000"/>
                </a:solidFill>
                <a:latin typeface="Times New Roman" pitchFamily="18" charset="0"/>
              </a:rPr>
              <a:t>	</a:t>
            </a:r>
            <a:r>
              <a:rPr lang="en-US" altLang="zh-CN" sz="2800" b="1">
                <a:solidFill>
                  <a:srgbClr val="000000"/>
                </a:solidFill>
                <a:latin typeface="Times New Roman" pitchFamily="18" charset="0"/>
              </a:rPr>
              <a:t>=1  </a:t>
            </a:r>
            <a:r>
              <a:rPr lang="zh-CN" altLang="en-US" sz="2800" b="1">
                <a:solidFill>
                  <a:srgbClr val="000000"/>
                </a:solidFill>
                <a:latin typeface="Times New Roman" pitchFamily="18" charset="0"/>
              </a:rPr>
              <a:t>中断请求线</a:t>
            </a:r>
            <a:r>
              <a:rPr lang="en-US" altLang="zh-CN" sz="2800" b="1">
                <a:solidFill>
                  <a:srgbClr val="000000"/>
                </a:solidFill>
                <a:latin typeface="Times New Roman" pitchFamily="18" charset="0"/>
              </a:rPr>
              <a:t>IR</a:t>
            </a:r>
            <a:r>
              <a:rPr lang="en-US" altLang="zh-CN" sz="2400" b="1" i="1">
                <a:solidFill>
                  <a:srgbClr val="000000"/>
                </a:solidFill>
                <a:latin typeface="Times New Roman" pitchFamily="18" charset="0"/>
              </a:rPr>
              <a:t>i</a:t>
            </a:r>
            <a:r>
              <a:rPr lang="en-US" altLang="zh-CN" sz="2800" b="1" baseline="-20000">
                <a:solidFill>
                  <a:srgbClr val="000000"/>
                </a:solidFill>
                <a:latin typeface="Times New Roman" pitchFamily="18" charset="0"/>
              </a:rPr>
              <a:t> </a:t>
            </a:r>
            <a:r>
              <a:rPr lang="zh-CN" altLang="en-US" sz="2800" b="1">
                <a:solidFill>
                  <a:srgbClr val="000000"/>
                </a:solidFill>
                <a:latin typeface="Times New Roman" pitchFamily="18" charset="0"/>
              </a:rPr>
              <a:t>被屏蔽（不允许中断）</a:t>
            </a:r>
            <a:r>
              <a:rPr lang="en-US" altLang="zh-CN" sz="2800" b="1">
                <a:solidFill>
                  <a:srgbClr val="000000"/>
                </a:solidFill>
                <a:latin typeface="Times New Roman" pitchFamily="18" charset="0"/>
              </a:rPr>
              <a:t> </a:t>
            </a:r>
          </a:p>
          <a:p>
            <a:pPr>
              <a:buFont typeface="Wingdings" pitchFamily="2" charset="2"/>
              <a:buNone/>
            </a:pPr>
            <a:r>
              <a:rPr lang="en-US" altLang="zh-CN" sz="2800" b="1">
                <a:solidFill>
                  <a:srgbClr val="000000"/>
                </a:solidFill>
                <a:latin typeface="Times New Roman" pitchFamily="18" charset="0"/>
              </a:rPr>
              <a:t>		=0  </a:t>
            </a:r>
            <a:r>
              <a:rPr lang="zh-CN" altLang="en-US" sz="2800" b="1">
                <a:solidFill>
                  <a:srgbClr val="000000"/>
                </a:solidFill>
                <a:latin typeface="Times New Roman" pitchFamily="18" charset="0"/>
              </a:rPr>
              <a:t>允许该</a:t>
            </a:r>
            <a:r>
              <a:rPr lang="en-US" altLang="zh-CN" sz="2800" b="1">
                <a:solidFill>
                  <a:srgbClr val="000000"/>
                </a:solidFill>
                <a:latin typeface="Times New Roman" pitchFamily="18" charset="0"/>
              </a:rPr>
              <a:t>IR</a:t>
            </a:r>
            <a:r>
              <a:rPr lang="en-US" altLang="zh-CN" sz="2400" b="1" i="1">
                <a:solidFill>
                  <a:srgbClr val="000000"/>
                </a:solidFill>
                <a:latin typeface="Times New Roman" pitchFamily="18" charset="0"/>
              </a:rPr>
              <a:t>i</a:t>
            </a:r>
            <a:r>
              <a:rPr lang="en-US" altLang="zh-CN" sz="2800" b="1" baseline="-20000">
                <a:solidFill>
                  <a:srgbClr val="000000"/>
                </a:solidFill>
                <a:latin typeface="Times New Roman" pitchFamily="18" charset="0"/>
              </a:rPr>
              <a:t> </a:t>
            </a:r>
            <a:r>
              <a:rPr lang="zh-CN" altLang="en-US" sz="2800" b="1">
                <a:solidFill>
                  <a:srgbClr val="000000"/>
                </a:solidFill>
                <a:latin typeface="Times New Roman" pitchFamily="18" charset="0"/>
              </a:rPr>
              <a:t>中断 </a:t>
            </a:r>
          </a:p>
          <a:p>
            <a:endParaRPr lang="en-US" altLang="zh-CN" sz="2800" b="1">
              <a:solidFill>
                <a:srgbClr val="000000"/>
              </a:solidFill>
              <a:latin typeface="Times New Roman" pitchFamily="18" charset="0"/>
            </a:endParaRPr>
          </a:p>
          <a:p>
            <a:r>
              <a:rPr lang="en-US" altLang="zh-CN" sz="2800" b="1">
                <a:solidFill>
                  <a:srgbClr val="000000"/>
                </a:solidFill>
                <a:latin typeface="Times New Roman" pitchFamily="18" charset="0"/>
              </a:rPr>
              <a:t>OCW1</a:t>
            </a:r>
            <a:r>
              <a:rPr lang="zh-CN" altLang="en-US" sz="2800" b="1">
                <a:solidFill>
                  <a:srgbClr val="000000"/>
                </a:solidFill>
                <a:latin typeface="Times New Roman" pitchFamily="18" charset="0"/>
              </a:rPr>
              <a:t>将写入</a:t>
            </a:r>
            <a:r>
              <a:rPr lang="en-US" altLang="zh-CN" sz="2800" b="1">
                <a:solidFill>
                  <a:srgbClr val="006600"/>
                </a:solidFill>
                <a:latin typeface="Times New Roman" pitchFamily="18" charset="0"/>
              </a:rPr>
              <a:t>IMR</a:t>
            </a:r>
            <a:r>
              <a:rPr lang="zh-CN" altLang="en-US" sz="2800" b="1">
                <a:solidFill>
                  <a:srgbClr val="006600"/>
                </a:solidFill>
                <a:latin typeface="Times New Roman" pitchFamily="18" charset="0"/>
              </a:rPr>
              <a:t>寄存器</a:t>
            </a:r>
            <a:r>
              <a:rPr lang="zh-CN" altLang="en-US" sz="2800" b="1">
                <a:solidFill>
                  <a:srgbClr val="000000"/>
                </a:solidFill>
                <a:latin typeface="Times New Roman" pitchFamily="18" charset="0"/>
              </a:rPr>
              <a:t>。</a:t>
            </a:r>
          </a:p>
          <a:p>
            <a:r>
              <a:rPr lang="en-US" altLang="zh-CN" sz="2800" b="1">
                <a:solidFill>
                  <a:srgbClr val="000000"/>
                </a:solidFill>
                <a:latin typeface="Times New Roman" pitchFamily="18" charset="0"/>
              </a:rPr>
              <a:t>A0=1</a:t>
            </a:r>
            <a:r>
              <a:rPr lang="zh-CN" altLang="en-US" sz="2800" b="1">
                <a:solidFill>
                  <a:srgbClr val="000000"/>
                </a:solidFill>
                <a:latin typeface="Times New Roman" pitchFamily="18" charset="0"/>
              </a:rPr>
              <a:t>时</a:t>
            </a:r>
            <a:r>
              <a:rPr lang="zh-CN" altLang="en-US" sz="2800" b="1">
                <a:solidFill>
                  <a:srgbClr val="FF0000"/>
                </a:solidFill>
                <a:latin typeface="Times New Roman" pitchFamily="18" charset="0"/>
              </a:rPr>
              <a:t>读</a:t>
            </a:r>
            <a:r>
              <a:rPr lang="en-US" altLang="zh-CN" sz="2800" b="1">
                <a:solidFill>
                  <a:srgbClr val="000000"/>
                </a:solidFill>
                <a:latin typeface="Times New Roman" pitchFamily="18" charset="0"/>
              </a:rPr>
              <a:t>OCW1</a:t>
            </a:r>
            <a:r>
              <a:rPr lang="zh-CN" altLang="en-US" sz="2800" b="1">
                <a:solidFill>
                  <a:srgbClr val="000000"/>
                </a:solidFill>
                <a:latin typeface="Times New Roman" pitchFamily="18" charset="0"/>
              </a:rPr>
              <a:t>可读出设置的</a:t>
            </a:r>
            <a:r>
              <a:rPr lang="en-US" altLang="zh-CN" sz="2800" b="1">
                <a:solidFill>
                  <a:srgbClr val="000000"/>
                </a:solidFill>
                <a:latin typeface="Times New Roman" pitchFamily="18" charset="0"/>
              </a:rPr>
              <a:t>IMR</a:t>
            </a:r>
            <a:r>
              <a:rPr lang="zh-CN" altLang="en-US" sz="2800" b="1">
                <a:solidFill>
                  <a:srgbClr val="000000"/>
                </a:solidFill>
                <a:latin typeface="Times New Roman" pitchFamily="18" charset="0"/>
              </a:rPr>
              <a:t>内容。 </a:t>
            </a:r>
          </a:p>
          <a:p>
            <a:pPr>
              <a:buFont typeface="Wingdings" pitchFamily="2" charset="2"/>
              <a:buNone/>
            </a:pPr>
            <a:endParaRPr lang="zh-CN" altLang="en-US">
              <a:solidFill>
                <a:srgbClr val="000000"/>
              </a:solidFill>
            </a:endParaRPr>
          </a:p>
        </p:txBody>
      </p:sp>
      <p:sp>
        <p:nvSpPr>
          <p:cNvPr id="1029135" name="Rectangle 15"/>
          <p:cNvSpPr>
            <a:spLocks noChangeArrowheads="1"/>
          </p:cNvSpPr>
          <p:nvPr/>
        </p:nvSpPr>
        <p:spPr bwMode="auto">
          <a:xfrm>
            <a:off x="539750" y="1557338"/>
            <a:ext cx="8001000" cy="863600"/>
          </a:xfrm>
          <a:prstGeom prst="rect">
            <a:avLst/>
          </a:prstGeom>
          <a:noFill/>
          <a:ln w="9525">
            <a:noFill/>
            <a:miter lim="800000"/>
            <a:headEnd/>
            <a:tailEnd/>
          </a:ln>
          <a:effectLst/>
        </p:spPr>
        <p:txBody>
          <a:bodyPr anchor="b"/>
          <a:lstStyle/>
          <a:p>
            <a:pPr algn="l">
              <a:buClrTx/>
              <a:buFontTx/>
              <a:buNone/>
            </a:pPr>
            <a:r>
              <a:rPr lang="en-US" altLang="zh-CN" sz="2400" dirty="0">
                <a:solidFill>
                  <a:srgbClr val="FF0000"/>
                </a:solidFill>
                <a:latin typeface="Arial" charset="0"/>
              </a:rPr>
              <a:t>A0</a:t>
            </a:r>
            <a:r>
              <a:rPr lang="en-US" altLang="zh-CN" sz="2400" dirty="0">
                <a:solidFill>
                  <a:srgbClr val="0000FF"/>
                </a:solidFill>
                <a:latin typeface="Arial" charset="0"/>
              </a:rPr>
              <a:t>   	D7	D6     	D5     	D4   	D3  	D2   	D1   	D0</a:t>
            </a:r>
            <a:br>
              <a:rPr lang="en-US" altLang="zh-CN" sz="2400" dirty="0">
                <a:solidFill>
                  <a:srgbClr val="0000FF"/>
                </a:solidFill>
                <a:latin typeface="Arial" charset="0"/>
              </a:rPr>
            </a:br>
            <a:r>
              <a:rPr lang="en-US" altLang="zh-CN" sz="2400" dirty="0">
                <a:solidFill>
                  <a:srgbClr val="0000FF"/>
                </a:solidFill>
                <a:latin typeface="Arial" charset="0"/>
              </a:rPr>
              <a:t> </a:t>
            </a:r>
            <a:r>
              <a:rPr lang="en-US" altLang="zh-CN" sz="2400" dirty="0">
                <a:solidFill>
                  <a:srgbClr val="FF0000"/>
                </a:solidFill>
                <a:latin typeface="Arial" charset="0"/>
              </a:rPr>
              <a:t>1</a:t>
            </a:r>
            <a:r>
              <a:rPr lang="en-US" altLang="zh-CN" sz="2400" dirty="0">
                <a:solidFill>
                  <a:srgbClr val="0000FF"/>
                </a:solidFill>
                <a:latin typeface="Arial" charset="0"/>
              </a:rPr>
              <a:t>	 M</a:t>
            </a:r>
            <a:r>
              <a:rPr lang="en-US" altLang="zh-CN" sz="2400" baseline="-20000" dirty="0">
                <a:solidFill>
                  <a:srgbClr val="0000FF"/>
                </a:solidFill>
                <a:latin typeface="Arial" charset="0"/>
              </a:rPr>
              <a:t>7</a:t>
            </a:r>
            <a:r>
              <a:rPr lang="zh-CN" altLang="en-US" sz="2400" dirty="0">
                <a:solidFill>
                  <a:srgbClr val="0000FF"/>
                </a:solidFill>
                <a:latin typeface="Arial" charset="0"/>
              </a:rPr>
              <a:t>      </a:t>
            </a:r>
            <a:r>
              <a:rPr lang="en-US" altLang="zh-CN" sz="2400" dirty="0">
                <a:solidFill>
                  <a:srgbClr val="0000FF"/>
                </a:solidFill>
                <a:latin typeface="Arial" charset="0"/>
              </a:rPr>
              <a:t>M</a:t>
            </a:r>
            <a:r>
              <a:rPr lang="en-US" altLang="zh-CN" sz="2400" baseline="-20000" dirty="0">
                <a:solidFill>
                  <a:srgbClr val="0000FF"/>
                </a:solidFill>
                <a:latin typeface="Arial" charset="0"/>
              </a:rPr>
              <a:t>6</a:t>
            </a:r>
            <a:r>
              <a:rPr lang="en-US" altLang="zh-CN" sz="2400" dirty="0">
                <a:solidFill>
                  <a:srgbClr val="0000FF"/>
                </a:solidFill>
                <a:latin typeface="Arial" charset="0"/>
              </a:rPr>
              <a:t> 	 M</a:t>
            </a:r>
            <a:r>
              <a:rPr lang="en-US" altLang="zh-CN" sz="2400" baseline="-20000" dirty="0">
                <a:solidFill>
                  <a:srgbClr val="0000FF"/>
                </a:solidFill>
                <a:latin typeface="Arial" charset="0"/>
              </a:rPr>
              <a:t>5</a:t>
            </a:r>
            <a:r>
              <a:rPr lang="en-US" altLang="zh-CN" sz="2400" dirty="0">
                <a:solidFill>
                  <a:srgbClr val="0000FF"/>
                </a:solidFill>
                <a:latin typeface="Arial" charset="0"/>
              </a:rPr>
              <a:t> 	 M</a:t>
            </a:r>
            <a:r>
              <a:rPr lang="en-US" altLang="zh-CN" sz="2400" baseline="-20000" dirty="0">
                <a:solidFill>
                  <a:srgbClr val="0000FF"/>
                </a:solidFill>
                <a:latin typeface="Arial" charset="0"/>
              </a:rPr>
              <a:t>4</a:t>
            </a:r>
            <a:r>
              <a:rPr lang="en-US" altLang="zh-CN" sz="2400" dirty="0">
                <a:solidFill>
                  <a:srgbClr val="0000FF"/>
                </a:solidFill>
                <a:latin typeface="Arial" charset="0"/>
              </a:rPr>
              <a:t> 	 M</a:t>
            </a:r>
            <a:r>
              <a:rPr lang="en-US" altLang="zh-CN" sz="2400" baseline="-20000" dirty="0">
                <a:solidFill>
                  <a:srgbClr val="0000FF"/>
                </a:solidFill>
                <a:latin typeface="Arial" charset="0"/>
              </a:rPr>
              <a:t>3</a:t>
            </a:r>
            <a:r>
              <a:rPr lang="en-US" altLang="zh-CN" sz="2400" dirty="0">
                <a:solidFill>
                  <a:srgbClr val="0000FF"/>
                </a:solidFill>
                <a:latin typeface="Arial" charset="0"/>
              </a:rPr>
              <a:t> 	 M</a:t>
            </a:r>
            <a:r>
              <a:rPr lang="en-US" altLang="zh-CN" sz="2400" baseline="-20000" dirty="0">
                <a:solidFill>
                  <a:srgbClr val="0000FF"/>
                </a:solidFill>
                <a:latin typeface="Arial" charset="0"/>
              </a:rPr>
              <a:t>2</a:t>
            </a:r>
            <a:r>
              <a:rPr lang="en-US" altLang="zh-CN" sz="2400" dirty="0">
                <a:solidFill>
                  <a:srgbClr val="0000FF"/>
                </a:solidFill>
                <a:latin typeface="Arial" charset="0"/>
              </a:rPr>
              <a:t> 	 M</a:t>
            </a:r>
            <a:r>
              <a:rPr lang="en-US" altLang="zh-CN" sz="2400" baseline="-20000" dirty="0">
                <a:solidFill>
                  <a:srgbClr val="0000FF"/>
                </a:solidFill>
                <a:latin typeface="Arial" charset="0"/>
              </a:rPr>
              <a:t>1</a:t>
            </a:r>
            <a:r>
              <a:rPr lang="zh-CN" altLang="en-US" sz="2400" dirty="0">
                <a:solidFill>
                  <a:srgbClr val="0000FF"/>
                </a:solidFill>
                <a:latin typeface="Arial" charset="0"/>
              </a:rPr>
              <a:t> 	 </a:t>
            </a:r>
            <a:r>
              <a:rPr lang="en-US" altLang="zh-CN" sz="2400" dirty="0">
                <a:solidFill>
                  <a:srgbClr val="0000FF"/>
                </a:solidFill>
                <a:latin typeface="Arial" charset="0"/>
              </a:rPr>
              <a:t>M</a:t>
            </a:r>
            <a:r>
              <a:rPr lang="en-US" altLang="zh-CN" sz="2400" baseline="-20000" dirty="0">
                <a:solidFill>
                  <a:srgbClr val="0000FF"/>
                </a:solidFill>
                <a:latin typeface="Arial" charset="0"/>
              </a:rPr>
              <a:t>0</a:t>
            </a:r>
          </a:p>
        </p:txBody>
      </p:sp>
      <p:sp>
        <p:nvSpPr>
          <p:cNvPr id="1029136" name="AutoShape 16"/>
          <p:cNvSpPr>
            <a:spLocks noChangeArrowheads="1"/>
          </p:cNvSpPr>
          <p:nvPr/>
        </p:nvSpPr>
        <p:spPr bwMode="auto">
          <a:xfrm>
            <a:off x="1258888" y="1628775"/>
            <a:ext cx="7418387" cy="863600"/>
          </a:xfrm>
          <a:prstGeom prst="bracketPair">
            <a:avLst>
              <a:gd name="adj" fmla="val 16667"/>
            </a:avLst>
          </a:prstGeom>
          <a:noFill/>
          <a:ln w="28575">
            <a:solidFill>
              <a:srgbClr val="0000FF"/>
            </a:solidFill>
            <a:round/>
            <a:headEnd/>
            <a:tailEnd type="none" w="med" len="lg"/>
          </a:ln>
          <a:effectLst/>
        </p:spPr>
        <p:txBody>
          <a:bodyPr anchor="ctr">
            <a:spAutoFit/>
          </a:bodyPr>
          <a:lstStyle/>
          <a:p>
            <a:endParaRPr lang="zh-CN" altLang="en-US"/>
          </a:p>
        </p:txBody>
      </p:sp>
      <p:sp>
        <p:nvSpPr>
          <p:cNvPr id="1029137" name="AutoShape 17">
            <a:hlinkClick r:id="" action="ppaction://hlinkshowjump?jump=lastslideviewed" highlightClick="1"/>
          </p:cNvPr>
          <p:cNvSpPr>
            <a:spLocks noChangeArrowheads="1"/>
          </p:cNvSpPr>
          <p:nvPr/>
        </p:nvSpPr>
        <p:spPr bwMode="auto">
          <a:xfrm>
            <a:off x="8388350" y="260350"/>
            <a:ext cx="504825" cy="504825"/>
          </a:xfrm>
          <a:prstGeom prst="actionButtonReturn">
            <a:avLst/>
          </a:prstGeom>
          <a:ln>
            <a:headEnd/>
            <a:tailEnd type="none" w="med" len="lg"/>
          </a:ln>
        </p:spPr>
        <p:style>
          <a:lnRef idx="1">
            <a:schemeClr val="accent6"/>
          </a:lnRef>
          <a:fillRef idx="2">
            <a:schemeClr val="accent6"/>
          </a:fillRef>
          <a:effectRef idx="1">
            <a:schemeClr val="accent6"/>
          </a:effectRef>
          <a:fontRef idx="minor">
            <a:schemeClr val="dk1"/>
          </a:fontRef>
        </p:style>
        <p:txBody>
          <a:bodyPr wrap="none" anchor="ctr">
            <a:spAutoFit/>
          </a:bodyPr>
          <a:lstStyle/>
          <a:p>
            <a:endParaRPr lang="zh-CN" altLang="en-US"/>
          </a:p>
        </p:txBody>
      </p:sp>
    </p:spTree>
    <p:extLst>
      <p:ext uri="{BB962C8B-B14F-4D97-AF65-F5344CB8AC3E}">
        <p14:creationId xmlns:p14="http://schemas.microsoft.com/office/powerpoint/2010/main" val="1189327373"/>
      </p:ext>
    </p:extLst>
  </p:cSld>
  <p:clrMapOvr>
    <a:masterClrMapping/>
  </p:clrMapOvr>
  <p:transition spd="med"/>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灯片编号占位符 4"/>
          <p:cNvSpPr>
            <a:spLocks noGrp="1"/>
          </p:cNvSpPr>
          <p:nvPr>
            <p:ph type="sldNum" sz="quarter" idx="11"/>
          </p:nvPr>
        </p:nvSpPr>
        <p:spPr/>
        <p:txBody>
          <a:bodyPr/>
          <a:lstStyle/>
          <a:p>
            <a:fld id="{E128F4E7-8C2A-455D-B28E-65E082B52962}" type="slidenum">
              <a:rPr lang="zh-CN" altLang="en-US"/>
              <a:pPr/>
              <a:t>102</a:t>
            </a:fld>
            <a:endParaRPr lang="en-US" altLang="zh-CN"/>
          </a:p>
        </p:txBody>
      </p:sp>
      <p:sp>
        <p:nvSpPr>
          <p:cNvPr id="1030146" name="Rectangle 2"/>
          <p:cNvSpPr>
            <a:spLocks noGrp="1" noChangeArrowheads="1"/>
          </p:cNvSpPr>
          <p:nvPr>
            <p:ph type="title"/>
          </p:nvPr>
        </p:nvSpPr>
        <p:spPr>
          <a:xfrm>
            <a:off x="611188" y="44530"/>
            <a:ext cx="8064500" cy="574675"/>
          </a:xfrm>
          <a:noFill/>
          <a:ln/>
        </p:spPr>
        <p:txBody>
          <a:bodyPr anchor="t"/>
          <a:lstStyle/>
          <a:p>
            <a:r>
              <a:rPr lang="zh-CN" altLang="en-US" dirty="0">
                <a:ea typeface="黑体" pitchFamily="2" charset="-122"/>
              </a:rPr>
              <a:t>二、可编程中断控制器</a:t>
            </a:r>
            <a:r>
              <a:rPr lang="en-US" altLang="zh-CN" dirty="0">
                <a:ea typeface="黑体" pitchFamily="2" charset="-122"/>
              </a:rPr>
              <a:t>8259</a:t>
            </a:r>
            <a:endParaRPr lang="en-US" altLang="zh-CN" sz="2800" b="1" dirty="0">
              <a:solidFill>
                <a:srgbClr val="006600"/>
              </a:solidFill>
              <a:ea typeface="黑体" pitchFamily="2" charset="-122"/>
            </a:endParaRPr>
          </a:p>
        </p:txBody>
      </p:sp>
      <p:sp>
        <p:nvSpPr>
          <p:cNvPr id="1030147" name="Rectangle 3"/>
          <p:cNvSpPr>
            <a:spLocks noChangeArrowheads="1"/>
          </p:cNvSpPr>
          <p:nvPr/>
        </p:nvSpPr>
        <p:spPr bwMode="auto">
          <a:xfrm>
            <a:off x="395288" y="765175"/>
            <a:ext cx="8569325" cy="574675"/>
          </a:xfrm>
          <a:prstGeom prst="rect">
            <a:avLst/>
          </a:prstGeom>
          <a:noFill/>
          <a:ln w="9525">
            <a:noFill/>
            <a:miter lim="800000"/>
            <a:headEnd/>
            <a:tailEnd/>
          </a:ln>
          <a:effectLst/>
        </p:spPr>
        <p:txBody>
          <a:bodyPr/>
          <a:lstStyle/>
          <a:p>
            <a:pPr algn="l">
              <a:spcBef>
                <a:spcPct val="20000"/>
              </a:spcBef>
              <a:buClr>
                <a:schemeClr val="bg2"/>
              </a:buClr>
              <a:buSzPct val="75000"/>
            </a:pPr>
            <a:r>
              <a:rPr lang="en-US" altLang="zh-CN" sz="2800">
                <a:solidFill>
                  <a:schemeClr val="bg2"/>
                </a:solidFill>
                <a:latin typeface="Arial" charset="0"/>
              </a:rPr>
              <a:t>5.</a:t>
            </a:r>
            <a:r>
              <a:rPr lang="en-US" altLang="zh-CN" sz="2800">
                <a:latin typeface="Arial" charset="0"/>
              </a:rPr>
              <a:t>  8259 </a:t>
            </a:r>
            <a:r>
              <a:rPr lang="zh-CN" altLang="en-US" sz="2800">
                <a:latin typeface="Arial" charset="0"/>
              </a:rPr>
              <a:t>编程使用 －</a:t>
            </a:r>
            <a:r>
              <a:rPr lang="en-US" altLang="zh-CN" sz="2800">
                <a:solidFill>
                  <a:srgbClr val="0000FF"/>
                </a:solidFill>
                <a:latin typeface="Arial" charset="0"/>
              </a:rPr>
              <a:t> </a:t>
            </a:r>
            <a:r>
              <a:rPr lang="en-US" altLang="zh-CN" sz="3200">
                <a:solidFill>
                  <a:srgbClr val="FF0066"/>
                </a:solidFill>
                <a:latin typeface="Arial" charset="0"/>
              </a:rPr>
              <a:t>OCW2</a:t>
            </a:r>
            <a:r>
              <a:rPr lang="en-US" altLang="zh-CN" sz="3200">
                <a:solidFill>
                  <a:srgbClr val="FF0066"/>
                </a:solidFill>
                <a:latin typeface="宋体" pitchFamily="2" charset="-122"/>
              </a:rPr>
              <a:t>:</a:t>
            </a:r>
            <a:r>
              <a:rPr lang="zh-CN" altLang="en-US" sz="2800">
                <a:solidFill>
                  <a:srgbClr val="FF0066"/>
                </a:solidFill>
                <a:latin typeface="Arial" charset="0"/>
              </a:rPr>
              <a:t>中断结束和优先级循环</a:t>
            </a:r>
          </a:p>
        </p:txBody>
      </p:sp>
      <p:sp>
        <p:nvSpPr>
          <p:cNvPr id="1030154" name="Rectangle 10"/>
          <p:cNvSpPr>
            <a:spLocks noGrp="1" noChangeArrowheads="1"/>
          </p:cNvSpPr>
          <p:nvPr>
            <p:ph type="body" idx="1"/>
          </p:nvPr>
        </p:nvSpPr>
        <p:spPr>
          <a:xfrm>
            <a:off x="215900" y="2351088"/>
            <a:ext cx="8820150" cy="4391025"/>
          </a:xfrm>
          <a:noFill/>
          <a:ln/>
        </p:spPr>
        <p:txBody>
          <a:bodyPr/>
          <a:lstStyle/>
          <a:p>
            <a:pPr>
              <a:spcBef>
                <a:spcPct val="0"/>
              </a:spcBef>
            </a:pPr>
            <a:r>
              <a:rPr lang="en-US" altLang="zh-CN" sz="2400" b="1" dirty="0">
                <a:solidFill>
                  <a:srgbClr val="000000"/>
                </a:solidFill>
                <a:latin typeface="Times New Roman" pitchFamily="18" charset="0"/>
              </a:rPr>
              <a:t>L</a:t>
            </a:r>
            <a:r>
              <a:rPr lang="en-US" altLang="zh-CN" sz="2400" b="1" baseline="-20000" dirty="0">
                <a:solidFill>
                  <a:srgbClr val="000000"/>
                </a:solidFill>
                <a:latin typeface="Times New Roman" pitchFamily="18" charset="0"/>
              </a:rPr>
              <a:t>2</a:t>
            </a:r>
            <a:r>
              <a:rPr lang="zh-CN" altLang="en-US" sz="2400" b="1" dirty="0">
                <a:solidFill>
                  <a:srgbClr val="000000"/>
                </a:solidFill>
                <a:latin typeface="Times New Roman" pitchFamily="18" charset="0"/>
              </a:rPr>
              <a:t>～</a:t>
            </a:r>
            <a:r>
              <a:rPr lang="en-US" altLang="zh-CN" sz="2400" b="1" dirty="0">
                <a:solidFill>
                  <a:srgbClr val="000000"/>
                </a:solidFill>
                <a:latin typeface="Times New Roman" pitchFamily="18" charset="0"/>
              </a:rPr>
              <a:t>L</a:t>
            </a:r>
            <a:r>
              <a:rPr lang="en-US" altLang="zh-CN" sz="2400" b="1" baseline="-20000" dirty="0">
                <a:solidFill>
                  <a:srgbClr val="000000"/>
                </a:solidFill>
                <a:latin typeface="Times New Roman" pitchFamily="18" charset="0"/>
              </a:rPr>
              <a:t>0</a:t>
            </a:r>
            <a:r>
              <a:rPr lang="zh-CN" altLang="en-US" sz="2400" b="1" dirty="0">
                <a:solidFill>
                  <a:srgbClr val="000000"/>
                </a:solidFill>
                <a:latin typeface="Times New Roman" pitchFamily="18" charset="0"/>
              </a:rPr>
              <a:t>：指定优先级</a:t>
            </a:r>
            <a:r>
              <a:rPr lang="en-US" altLang="zh-CN" sz="2400" b="1" dirty="0">
                <a:solidFill>
                  <a:srgbClr val="000000"/>
                </a:solidFill>
                <a:latin typeface="Times New Roman" pitchFamily="18" charset="0"/>
              </a:rPr>
              <a:t>/EOI</a:t>
            </a:r>
            <a:r>
              <a:rPr lang="zh-CN" altLang="en-US" sz="2400" b="1" dirty="0">
                <a:solidFill>
                  <a:srgbClr val="000000"/>
                </a:solidFill>
                <a:latin typeface="Times New Roman" pitchFamily="18" charset="0"/>
              </a:rPr>
              <a:t>编码</a:t>
            </a:r>
          </a:p>
          <a:p>
            <a:pPr>
              <a:spcBef>
                <a:spcPct val="0"/>
              </a:spcBef>
            </a:pPr>
            <a:r>
              <a:rPr lang="en-US" altLang="zh-CN" sz="2400" b="1" dirty="0">
                <a:solidFill>
                  <a:srgbClr val="000000"/>
                </a:solidFill>
                <a:latin typeface="Times New Roman" pitchFamily="18" charset="0"/>
              </a:rPr>
              <a:t>R</a:t>
            </a:r>
            <a:r>
              <a:rPr lang="zh-CN" altLang="en-US" sz="2400" b="1" dirty="0">
                <a:solidFill>
                  <a:srgbClr val="000000"/>
                </a:solidFill>
                <a:latin typeface="Times New Roman" pitchFamily="18" charset="0"/>
              </a:rPr>
              <a:t>：循环优先级</a:t>
            </a:r>
          </a:p>
          <a:p>
            <a:pPr>
              <a:spcBef>
                <a:spcPct val="0"/>
              </a:spcBef>
            </a:pPr>
            <a:r>
              <a:rPr lang="en-US" altLang="zh-CN" sz="2400" b="1" dirty="0">
                <a:solidFill>
                  <a:srgbClr val="000000"/>
                </a:solidFill>
                <a:latin typeface="Times New Roman" pitchFamily="18" charset="0"/>
              </a:rPr>
              <a:t>SL</a:t>
            </a:r>
            <a:r>
              <a:rPr lang="zh-CN" altLang="en-US" sz="2400" b="1" dirty="0">
                <a:solidFill>
                  <a:srgbClr val="000000"/>
                </a:solidFill>
                <a:latin typeface="Times New Roman" pitchFamily="18" charset="0"/>
              </a:rPr>
              <a:t>：指定优先级</a:t>
            </a:r>
            <a:r>
              <a:rPr lang="en-US" altLang="zh-CN" sz="2400" b="1" dirty="0">
                <a:solidFill>
                  <a:srgbClr val="000000"/>
                </a:solidFill>
                <a:latin typeface="Times New Roman" pitchFamily="18" charset="0"/>
              </a:rPr>
              <a:t>/</a:t>
            </a:r>
            <a:r>
              <a:rPr lang="zh-CN" altLang="en-US" sz="2400" b="1" dirty="0">
                <a:solidFill>
                  <a:srgbClr val="000000"/>
                </a:solidFill>
                <a:latin typeface="Times New Roman" pitchFamily="18" charset="0"/>
              </a:rPr>
              <a:t>指定</a:t>
            </a:r>
            <a:r>
              <a:rPr lang="en-US" altLang="zh-CN" sz="2400" b="1" dirty="0">
                <a:solidFill>
                  <a:srgbClr val="000000"/>
                </a:solidFill>
                <a:latin typeface="Times New Roman" pitchFamily="18" charset="0"/>
              </a:rPr>
              <a:t>EOI</a:t>
            </a:r>
          </a:p>
          <a:p>
            <a:pPr>
              <a:spcBef>
                <a:spcPct val="0"/>
              </a:spcBef>
            </a:pPr>
            <a:r>
              <a:rPr lang="en-US" altLang="zh-CN" sz="2400" b="1" dirty="0">
                <a:solidFill>
                  <a:srgbClr val="000000"/>
                </a:solidFill>
                <a:latin typeface="Times New Roman" pitchFamily="18" charset="0"/>
              </a:rPr>
              <a:t>EOI</a:t>
            </a:r>
            <a:r>
              <a:rPr lang="zh-CN" altLang="en-US" sz="2400" b="1" dirty="0">
                <a:solidFill>
                  <a:srgbClr val="000000"/>
                </a:solidFill>
                <a:latin typeface="Times New Roman" pitchFamily="18" charset="0"/>
              </a:rPr>
              <a:t>：执行结束中断命令（</a:t>
            </a:r>
            <a:r>
              <a:rPr lang="en-US" altLang="zh-CN" sz="2400" b="1" dirty="0">
                <a:solidFill>
                  <a:srgbClr val="000000"/>
                </a:solidFill>
                <a:latin typeface="Times New Roman" pitchFamily="18" charset="0"/>
              </a:rPr>
              <a:t>EOI</a:t>
            </a:r>
            <a:r>
              <a:rPr lang="zh-CN" altLang="en-US" sz="2400" b="1" dirty="0">
                <a:solidFill>
                  <a:srgbClr val="000000"/>
                </a:solidFill>
                <a:latin typeface="Times New Roman" pitchFamily="18" charset="0"/>
              </a:rPr>
              <a:t>）</a:t>
            </a:r>
          </a:p>
          <a:p>
            <a:pPr>
              <a:buFont typeface="Wingdings" pitchFamily="2" charset="2"/>
              <a:buNone/>
            </a:pPr>
            <a:r>
              <a:rPr lang="en-US" altLang="zh-CN" sz="2000" b="1" dirty="0">
                <a:solidFill>
                  <a:srgbClr val="000000"/>
                </a:solidFill>
              </a:rPr>
              <a:t>   </a:t>
            </a:r>
            <a:r>
              <a:rPr lang="en-US" altLang="zh-CN" sz="2000" b="1" dirty="0">
                <a:solidFill>
                  <a:srgbClr val="0000FF"/>
                </a:solidFill>
              </a:rPr>
              <a:t>R  SL EOI</a:t>
            </a:r>
          </a:p>
          <a:p>
            <a:pPr>
              <a:spcBef>
                <a:spcPct val="0"/>
              </a:spcBef>
              <a:buFont typeface="Wingdings" pitchFamily="2" charset="2"/>
              <a:buNone/>
            </a:pPr>
            <a:r>
              <a:rPr lang="en-GB" altLang="zh-CN" sz="2000" b="1" dirty="0">
                <a:solidFill>
                  <a:srgbClr val="0000FF"/>
                </a:solidFill>
              </a:rPr>
              <a:t>   0    0    1     </a:t>
            </a:r>
            <a:r>
              <a:rPr lang="zh-CN" altLang="en-GB" sz="2000" b="1" dirty="0">
                <a:solidFill>
                  <a:srgbClr val="FF3399"/>
                </a:solidFill>
              </a:rPr>
              <a:t>非指定</a:t>
            </a:r>
            <a:r>
              <a:rPr lang="en-GB" altLang="zh-CN" sz="2000" b="1" dirty="0">
                <a:solidFill>
                  <a:srgbClr val="FF3399"/>
                </a:solidFill>
              </a:rPr>
              <a:t>EOI</a:t>
            </a:r>
            <a:r>
              <a:rPr lang="zh-CN" altLang="en-GB" sz="2000" b="1" dirty="0">
                <a:solidFill>
                  <a:srgbClr val="FF3399"/>
                </a:solidFill>
              </a:rPr>
              <a:t>命令 </a:t>
            </a:r>
            <a:r>
              <a:rPr lang="en-GB" altLang="zh-CN" sz="2000" b="1" dirty="0">
                <a:solidFill>
                  <a:srgbClr val="0000FF"/>
                </a:solidFill>
                <a:latin typeface="+mn-ea"/>
              </a:rPr>
              <a:t>(</a:t>
            </a:r>
            <a:r>
              <a:rPr lang="zh-CN" altLang="en-GB" sz="2000" b="1" dirty="0">
                <a:solidFill>
                  <a:srgbClr val="0000FF"/>
                </a:solidFill>
              </a:rPr>
              <a:t>一般</a:t>
            </a:r>
            <a:r>
              <a:rPr lang="en-GB" altLang="zh-CN" sz="2000" b="1" dirty="0">
                <a:solidFill>
                  <a:srgbClr val="0000FF"/>
                </a:solidFill>
              </a:rPr>
              <a:t>EOI</a:t>
            </a:r>
            <a:r>
              <a:rPr lang="zh-CN" altLang="en-GB" sz="2000" b="1" dirty="0">
                <a:solidFill>
                  <a:srgbClr val="0000FF"/>
                </a:solidFill>
              </a:rPr>
              <a:t>，</a:t>
            </a:r>
            <a:r>
              <a:rPr lang="en-GB" altLang="zh-CN" sz="2000" b="1" dirty="0">
                <a:solidFill>
                  <a:srgbClr val="0000FF"/>
                </a:solidFill>
              </a:rPr>
              <a:t>NSEOI</a:t>
            </a:r>
            <a:r>
              <a:rPr lang="en-GB" altLang="zh-CN" sz="2000" dirty="0">
                <a:solidFill>
                  <a:srgbClr val="0000FF"/>
                </a:solidFill>
                <a:latin typeface="+mn-ea"/>
              </a:rPr>
              <a:t>)</a:t>
            </a:r>
            <a:r>
              <a:rPr lang="zh-CN" altLang="en-GB" sz="2000" b="1" dirty="0">
                <a:solidFill>
                  <a:srgbClr val="0000FF"/>
                </a:solidFill>
              </a:rPr>
              <a:t>，对正在服务的</a:t>
            </a:r>
            <a:r>
              <a:rPr lang="en-GB" altLang="zh-CN" sz="2000" b="1" dirty="0">
                <a:solidFill>
                  <a:srgbClr val="0000FF"/>
                </a:solidFill>
              </a:rPr>
              <a:t>ISR</a:t>
            </a:r>
            <a:r>
              <a:rPr lang="zh-CN" altLang="en-GB" sz="2000" b="1" dirty="0">
                <a:solidFill>
                  <a:srgbClr val="0000FF"/>
                </a:solidFill>
              </a:rPr>
              <a:t>复位</a:t>
            </a:r>
          </a:p>
          <a:p>
            <a:pPr>
              <a:spcBef>
                <a:spcPct val="0"/>
              </a:spcBef>
              <a:buFont typeface="Wingdings" pitchFamily="2" charset="2"/>
              <a:buNone/>
            </a:pPr>
            <a:r>
              <a:rPr lang="en-GB" altLang="zh-CN" sz="2000" b="1" dirty="0">
                <a:solidFill>
                  <a:srgbClr val="0000FF"/>
                </a:solidFill>
              </a:rPr>
              <a:t>   0    1    1     </a:t>
            </a:r>
            <a:r>
              <a:rPr lang="zh-CN" altLang="en-GB" sz="2000" b="1" dirty="0">
                <a:solidFill>
                  <a:srgbClr val="FF3399"/>
                </a:solidFill>
              </a:rPr>
              <a:t>指定</a:t>
            </a:r>
            <a:r>
              <a:rPr lang="en-GB" altLang="zh-CN" sz="2000" b="1" dirty="0">
                <a:solidFill>
                  <a:srgbClr val="FF3399"/>
                </a:solidFill>
              </a:rPr>
              <a:t>EOI</a:t>
            </a:r>
            <a:r>
              <a:rPr lang="zh-CN" altLang="en-GB" sz="2000" b="1" dirty="0">
                <a:solidFill>
                  <a:srgbClr val="FF3399"/>
                </a:solidFill>
              </a:rPr>
              <a:t>命令 </a:t>
            </a:r>
            <a:r>
              <a:rPr lang="en-GB" altLang="zh-CN" sz="2000" dirty="0">
                <a:solidFill>
                  <a:srgbClr val="0000FF"/>
                </a:solidFill>
                <a:latin typeface="+mn-ea"/>
              </a:rPr>
              <a:t>(</a:t>
            </a:r>
            <a:r>
              <a:rPr lang="zh-CN" altLang="en-GB" sz="2000" b="1" dirty="0">
                <a:solidFill>
                  <a:srgbClr val="0000FF"/>
                </a:solidFill>
              </a:rPr>
              <a:t>特殊</a:t>
            </a:r>
            <a:r>
              <a:rPr lang="en-GB" altLang="zh-CN" sz="2000" b="1" dirty="0">
                <a:solidFill>
                  <a:srgbClr val="0000FF"/>
                </a:solidFill>
              </a:rPr>
              <a:t>EOI</a:t>
            </a:r>
            <a:r>
              <a:rPr lang="zh-CN" altLang="en-GB" sz="2000" b="1" dirty="0">
                <a:solidFill>
                  <a:srgbClr val="0000FF"/>
                </a:solidFill>
              </a:rPr>
              <a:t>，</a:t>
            </a:r>
            <a:r>
              <a:rPr lang="en-GB" altLang="zh-CN" sz="2000" b="1" dirty="0">
                <a:solidFill>
                  <a:srgbClr val="0000FF"/>
                </a:solidFill>
              </a:rPr>
              <a:t>SEOI</a:t>
            </a:r>
            <a:r>
              <a:rPr lang="en-GB" altLang="zh-CN" sz="2000" dirty="0">
                <a:solidFill>
                  <a:srgbClr val="0000FF"/>
                </a:solidFill>
                <a:latin typeface="+mn-ea"/>
              </a:rPr>
              <a:t>)</a:t>
            </a:r>
            <a:r>
              <a:rPr lang="zh-CN" altLang="en-GB" sz="2000" b="1" dirty="0">
                <a:solidFill>
                  <a:srgbClr val="0000FF"/>
                </a:solidFill>
              </a:rPr>
              <a:t> ，对</a:t>
            </a:r>
            <a:r>
              <a:rPr lang="en-GB" altLang="zh-CN" sz="2000" b="1" dirty="0">
                <a:solidFill>
                  <a:srgbClr val="0000FF"/>
                </a:solidFill>
              </a:rPr>
              <a:t>L2</a:t>
            </a:r>
            <a:r>
              <a:rPr lang="zh-CN" altLang="en-GB" sz="2000" b="1" dirty="0">
                <a:solidFill>
                  <a:srgbClr val="0000FF"/>
                </a:solidFill>
              </a:rPr>
              <a:t>～</a:t>
            </a:r>
            <a:r>
              <a:rPr lang="en-GB" altLang="zh-CN" sz="2000" b="1" dirty="0">
                <a:solidFill>
                  <a:srgbClr val="0000FF"/>
                </a:solidFill>
              </a:rPr>
              <a:t>L0</a:t>
            </a:r>
            <a:r>
              <a:rPr lang="zh-CN" altLang="en-GB" sz="2000" b="1" dirty="0">
                <a:solidFill>
                  <a:srgbClr val="0000FF"/>
                </a:solidFill>
              </a:rPr>
              <a:t>指定的</a:t>
            </a:r>
            <a:r>
              <a:rPr lang="en-GB" altLang="zh-CN" sz="2000" b="1" dirty="0">
                <a:solidFill>
                  <a:srgbClr val="0000FF"/>
                </a:solidFill>
              </a:rPr>
              <a:t>ISR</a:t>
            </a:r>
            <a:r>
              <a:rPr lang="zh-CN" altLang="en-GB" sz="2000" b="1" dirty="0">
                <a:solidFill>
                  <a:srgbClr val="0000FF"/>
                </a:solidFill>
              </a:rPr>
              <a:t>复位 </a:t>
            </a:r>
          </a:p>
          <a:p>
            <a:pPr>
              <a:spcBef>
                <a:spcPct val="0"/>
              </a:spcBef>
              <a:buFont typeface="Wingdings" pitchFamily="2" charset="2"/>
              <a:buNone/>
            </a:pPr>
            <a:r>
              <a:rPr lang="en-GB" altLang="zh-CN" sz="2000" b="1" dirty="0">
                <a:solidFill>
                  <a:srgbClr val="006600"/>
                </a:solidFill>
              </a:rPr>
              <a:t>   1    0    1     </a:t>
            </a:r>
            <a:r>
              <a:rPr lang="en-GB" altLang="en-GB" sz="2000" b="1" dirty="0" err="1">
                <a:solidFill>
                  <a:srgbClr val="006600"/>
                </a:solidFill>
              </a:rPr>
              <a:t>非指定EOI命令</a:t>
            </a:r>
            <a:r>
              <a:rPr lang="zh-CN" altLang="en-GB" sz="2000" b="1" dirty="0">
                <a:solidFill>
                  <a:srgbClr val="006600"/>
                </a:solidFill>
              </a:rPr>
              <a:t>，设置</a:t>
            </a:r>
            <a:r>
              <a:rPr lang="zh-CN" altLang="en-GB" sz="2000" b="1" dirty="0">
                <a:solidFill>
                  <a:srgbClr val="CC0000"/>
                </a:solidFill>
              </a:rPr>
              <a:t>自动循环优先级</a:t>
            </a:r>
            <a:endParaRPr lang="en-GB" altLang="zh-CN" sz="2000" b="1" dirty="0">
              <a:solidFill>
                <a:srgbClr val="CC0000"/>
              </a:solidFill>
            </a:endParaRPr>
          </a:p>
          <a:p>
            <a:pPr>
              <a:spcBef>
                <a:spcPct val="0"/>
              </a:spcBef>
              <a:buFont typeface="Wingdings" pitchFamily="2" charset="2"/>
              <a:buNone/>
            </a:pPr>
            <a:r>
              <a:rPr lang="en-GB" altLang="zh-CN" sz="2000" b="1" dirty="0">
                <a:solidFill>
                  <a:srgbClr val="006600"/>
                </a:solidFill>
              </a:rPr>
              <a:t>   1    0    0     </a:t>
            </a:r>
            <a:r>
              <a:rPr lang="zh-CN" altLang="en-GB" sz="2000" b="1" dirty="0">
                <a:solidFill>
                  <a:srgbClr val="006600"/>
                </a:solidFill>
              </a:rPr>
              <a:t>自动</a:t>
            </a:r>
            <a:r>
              <a:rPr lang="en-GB" altLang="zh-CN" sz="2000" b="1" dirty="0">
                <a:solidFill>
                  <a:srgbClr val="006600"/>
                </a:solidFill>
              </a:rPr>
              <a:t>EOI</a:t>
            </a:r>
            <a:r>
              <a:rPr lang="zh-CN" altLang="en-GB" sz="2000" b="1" dirty="0">
                <a:solidFill>
                  <a:srgbClr val="006600"/>
                </a:solidFill>
              </a:rPr>
              <a:t>，设置</a:t>
            </a:r>
            <a:r>
              <a:rPr lang="zh-CN" altLang="en-GB" sz="2000" b="1" dirty="0">
                <a:solidFill>
                  <a:srgbClr val="CC0000"/>
                </a:solidFill>
              </a:rPr>
              <a:t>自动循环优先级</a:t>
            </a:r>
          </a:p>
          <a:p>
            <a:pPr>
              <a:spcBef>
                <a:spcPct val="0"/>
              </a:spcBef>
              <a:buFont typeface="Wingdings" pitchFamily="2" charset="2"/>
              <a:buNone/>
            </a:pPr>
            <a:r>
              <a:rPr lang="en-GB" altLang="zh-CN" sz="2000" b="1" dirty="0">
                <a:solidFill>
                  <a:srgbClr val="006600"/>
                </a:solidFill>
              </a:rPr>
              <a:t>   0    0    0     </a:t>
            </a:r>
            <a:r>
              <a:rPr lang="zh-CN" altLang="en-GB" sz="2000" b="1" dirty="0">
                <a:solidFill>
                  <a:srgbClr val="006600"/>
                </a:solidFill>
              </a:rPr>
              <a:t>自动</a:t>
            </a:r>
            <a:r>
              <a:rPr lang="en-GB" altLang="zh-CN" sz="2000" b="1" dirty="0">
                <a:solidFill>
                  <a:srgbClr val="006600"/>
                </a:solidFill>
              </a:rPr>
              <a:t>EOI</a:t>
            </a:r>
            <a:r>
              <a:rPr lang="zh-CN" altLang="en-GB" sz="2000" b="1" dirty="0">
                <a:solidFill>
                  <a:srgbClr val="006600"/>
                </a:solidFill>
              </a:rPr>
              <a:t>，取消</a:t>
            </a:r>
            <a:r>
              <a:rPr lang="zh-CN" altLang="en-GB" sz="2000" b="1" dirty="0">
                <a:solidFill>
                  <a:srgbClr val="CC0000"/>
                </a:solidFill>
              </a:rPr>
              <a:t>自动循环优先级</a:t>
            </a:r>
            <a:r>
              <a:rPr lang="en-GB" altLang="zh-CN" sz="2000" b="1" dirty="0">
                <a:solidFill>
                  <a:srgbClr val="006600"/>
                </a:solidFill>
                <a:latin typeface="+mn-ea"/>
              </a:rPr>
              <a:t>(</a:t>
            </a:r>
            <a:r>
              <a:rPr lang="zh-CN" altLang="en-GB" sz="2000" b="1" dirty="0">
                <a:solidFill>
                  <a:srgbClr val="006600"/>
                </a:solidFill>
              </a:rPr>
              <a:t>设置为</a:t>
            </a:r>
            <a:r>
              <a:rPr lang="zh-CN" altLang="en-GB" sz="2000" b="1" dirty="0">
                <a:solidFill>
                  <a:srgbClr val="CC0000"/>
                </a:solidFill>
              </a:rPr>
              <a:t>固定优先级</a:t>
            </a:r>
            <a:r>
              <a:rPr lang="en-GB" altLang="zh-CN" sz="2000" dirty="0">
                <a:solidFill>
                  <a:srgbClr val="006600"/>
                </a:solidFill>
                <a:latin typeface="+mn-ea"/>
              </a:rPr>
              <a:t>)</a:t>
            </a:r>
          </a:p>
          <a:p>
            <a:pPr>
              <a:spcBef>
                <a:spcPct val="0"/>
              </a:spcBef>
              <a:buFont typeface="Wingdings" pitchFamily="2" charset="2"/>
              <a:buNone/>
            </a:pPr>
            <a:r>
              <a:rPr lang="en-GB" altLang="zh-CN" sz="2000" b="1" dirty="0">
                <a:solidFill>
                  <a:srgbClr val="006600"/>
                </a:solidFill>
              </a:rPr>
              <a:t>   1    1    1     </a:t>
            </a:r>
            <a:r>
              <a:rPr lang="zh-CN" altLang="en-GB" sz="2000" b="1" dirty="0">
                <a:solidFill>
                  <a:srgbClr val="006600"/>
                </a:solidFill>
              </a:rPr>
              <a:t>指定</a:t>
            </a:r>
            <a:r>
              <a:rPr lang="en-GB" altLang="zh-CN" sz="2000" b="1" dirty="0">
                <a:solidFill>
                  <a:srgbClr val="006600"/>
                </a:solidFill>
              </a:rPr>
              <a:t>EOI</a:t>
            </a:r>
            <a:r>
              <a:rPr lang="zh-CN" altLang="en-GB" sz="2000" b="1" dirty="0">
                <a:solidFill>
                  <a:srgbClr val="006600"/>
                </a:solidFill>
              </a:rPr>
              <a:t>命令，设置</a:t>
            </a:r>
            <a:r>
              <a:rPr lang="zh-CN" altLang="en-GB" sz="2000" b="1" dirty="0">
                <a:solidFill>
                  <a:srgbClr val="CC0000"/>
                </a:solidFill>
              </a:rPr>
              <a:t>自动循环优先级</a:t>
            </a:r>
            <a:endParaRPr lang="en-GB" altLang="zh-CN" sz="2000" b="1" dirty="0">
              <a:solidFill>
                <a:srgbClr val="006600"/>
              </a:solidFill>
            </a:endParaRPr>
          </a:p>
          <a:p>
            <a:pPr>
              <a:spcBef>
                <a:spcPct val="0"/>
              </a:spcBef>
              <a:buFont typeface="Wingdings" pitchFamily="2" charset="2"/>
              <a:buNone/>
            </a:pPr>
            <a:r>
              <a:rPr lang="en-GB" altLang="zh-CN" sz="2000" b="1" dirty="0">
                <a:solidFill>
                  <a:srgbClr val="FF0066"/>
                </a:solidFill>
              </a:rPr>
              <a:t>   1    1    0     </a:t>
            </a:r>
            <a:r>
              <a:rPr lang="zh-CN" altLang="en-GB" sz="2000" b="1" dirty="0">
                <a:solidFill>
                  <a:srgbClr val="9900FF"/>
                </a:solidFill>
              </a:rPr>
              <a:t>指定循环优先级 </a:t>
            </a:r>
            <a:r>
              <a:rPr lang="en-GB" altLang="zh-CN" sz="2000" dirty="0">
                <a:solidFill>
                  <a:srgbClr val="0000FF"/>
                </a:solidFill>
                <a:latin typeface="+mn-ea"/>
              </a:rPr>
              <a:t>(</a:t>
            </a:r>
            <a:r>
              <a:rPr lang="en-GB" altLang="zh-CN" sz="2000" b="1" dirty="0">
                <a:solidFill>
                  <a:srgbClr val="0000FF"/>
                </a:solidFill>
              </a:rPr>
              <a:t>L2</a:t>
            </a:r>
            <a:r>
              <a:rPr lang="zh-CN" altLang="en-GB" sz="2000" b="1" dirty="0">
                <a:solidFill>
                  <a:srgbClr val="0000FF"/>
                </a:solidFill>
              </a:rPr>
              <a:t>～</a:t>
            </a:r>
            <a:r>
              <a:rPr lang="en-GB" altLang="zh-CN" sz="2000" b="1" dirty="0">
                <a:solidFill>
                  <a:srgbClr val="0000FF"/>
                </a:solidFill>
              </a:rPr>
              <a:t>L0</a:t>
            </a:r>
            <a:r>
              <a:rPr lang="zh-CN" altLang="en-GB" sz="2000" b="1" dirty="0">
                <a:solidFill>
                  <a:srgbClr val="0000FF"/>
                </a:solidFill>
              </a:rPr>
              <a:t>指定的</a:t>
            </a:r>
            <a:r>
              <a:rPr lang="en-GB" altLang="zh-CN" sz="2000" b="1" dirty="0" err="1">
                <a:solidFill>
                  <a:srgbClr val="0000FF"/>
                </a:solidFill>
              </a:rPr>
              <a:t>IR</a:t>
            </a:r>
            <a:r>
              <a:rPr lang="en-GB" altLang="zh-CN" sz="2000" b="1" i="1" dirty="0" err="1">
                <a:solidFill>
                  <a:srgbClr val="0000FF"/>
                </a:solidFill>
                <a:latin typeface="Times New Roman" pitchFamily="18" charset="0"/>
              </a:rPr>
              <a:t>i</a:t>
            </a:r>
            <a:r>
              <a:rPr lang="zh-CN" altLang="en-GB" sz="2000" b="1" dirty="0">
                <a:solidFill>
                  <a:srgbClr val="0000FF"/>
                </a:solidFill>
              </a:rPr>
              <a:t>设为最低优先级</a:t>
            </a:r>
            <a:r>
              <a:rPr lang="en-GB" altLang="zh-CN" sz="2000" dirty="0">
                <a:solidFill>
                  <a:srgbClr val="0000FF"/>
                </a:solidFill>
                <a:latin typeface="+mn-ea"/>
              </a:rPr>
              <a:t>)</a:t>
            </a:r>
            <a:r>
              <a:rPr lang="en-US" altLang="zh-CN" sz="2000" b="1" dirty="0">
                <a:solidFill>
                  <a:srgbClr val="FF0066"/>
                </a:solidFill>
              </a:rPr>
              <a:t> </a:t>
            </a:r>
            <a:endParaRPr lang="zh-CN" altLang="en-US" sz="2000" b="1" dirty="0">
              <a:solidFill>
                <a:srgbClr val="FF0066"/>
              </a:solidFill>
            </a:endParaRPr>
          </a:p>
        </p:txBody>
      </p:sp>
      <p:sp>
        <p:nvSpPr>
          <p:cNvPr id="1030155" name="Rectangle 11"/>
          <p:cNvSpPr>
            <a:spLocks noChangeArrowheads="1"/>
          </p:cNvSpPr>
          <p:nvPr/>
        </p:nvSpPr>
        <p:spPr bwMode="auto">
          <a:xfrm>
            <a:off x="611188" y="1341438"/>
            <a:ext cx="8001000" cy="863600"/>
          </a:xfrm>
          <a:prstGeom prst="rect">
            <a:avLst/>
          </a:prstGeom>
          <a:noFill/>
          <a:ln w="9525">
            <a:noFill/>
            <a:miter lim="800000"/>
            <a:headEnd/>
            <a:tailEnd/>
          </a:ln>
          <a:effectLst/>
        </p:spPr>
        <p:txBody>
          <a:bodyPr anchor="b"/>
          <a:lstStyle/>
          <a:p>
            <a:pPr algn="l">
              <a:buClrTx/>
              <a:buFontTx/>
              <a:buNone/>
            </a:pPr>
            <a:r>
              <a:rPr lang="en-US" altLang="zh-CN" sz="2400" dirty="0">
                <a:solidFill>
                  <a:srgbClr val="FF0000"/>
                </a:solidFill>
                <a:latin typeface="Arial" charset="0"/>
              </a:rPr>
              <a:t>A0</a:t>
            </a:r>
            <a:r>
              <a:rPr lang="en-US" altLang="zh-CN" sz="2400" dirty="0">
                <a:solidFill>
                  <a:srgbClr val="0000FF"/>
                </a:solidFill>
                <a:latin typeface="Arial" charset="0"/>
              </a:rPr>
              <a:t>   	D7	D6     	D5     	</a:t>
            </a:r>
            <a:r>
              <a:rPr lang="en-US" altLang="zh-CN" sz="2400" dirty="0">
                <a:solidFill>
                  <a:srgbClr val="FF0000"/>
                </a:solidFill>
                <a:latin typeface="Arial" charset="0"/>
              </a:rPr>
              <a:t>D4</a:t>
            </a:r>
            <a:r>
              <a:rPr lang="en-US" altLang="zh-CN" sz="2400" dirty="0">
                <a:solidFill>
                  <a:srgbClr val="0000FF"/>
                </a:solidFill>
                <a:latin typeface="Arial" charset="0"/>
              </a:rPr>
              <a:t>   	</a:t>
            </a:r>
            <a:r>
              <a:rPr lang="en-US" altLang="zh-CN" sz="2400" dirty="0">
                <a:solidFill>
                  <a:srgbClr val="FF0000"/>
                </a:solidFill>
                <a:latin typeface="Arial" charset="0"/>
              </a:rPr>
              <a:t>D3</a:t>
            </a:r>
            <a:r>
              <a:rPr lang="en-US" altLang="zh-CN" sz="2400" dirty="0">
                <a:solidFill>
                  <a:srgbClr val="0000FF"/>
                </a:solidFill>
                <a:latin typeface="Arial" charset="0"/>
              </a:rPr>
              <a:t>  	D2   	D1   	D0</a:t>
            </a:r>
            <a:br>
              <a:rPr lang="en-US" altLang="zh-CN" sz="2400" dirty="0">
                <a:solidFill>
                  <a:srgbClr val="0000FF"/>
                </a:solidFill>
                <a:latin typeface="Arial" charset="0"/>
              </a:rPr>
            </a:br>
            <a:r>
              <a:rPr lang="en-US" altLang="zh-CN" sz="2400" dirty="0">
                <a:solidFill>
                  <a:srgbClr val="0000FF"/>
                </a:solidFill>
                <a:latin typeface="Arial" charset="0"/>
              </a:rPr>
              <a:t> </a:t>
            </a:r>
            <a:r>
              <a:rPr lang="en-US" altLang="zh-CN" sz="2400" dirty="0">
                <a:solidFill>
                  <a:srgbClr val="FF0000"/>
                </a:solidFill>
                <a:latin typeface="Arial" charset="0"/>
              </a:rPr>
              <a:t>0</a:t>
            </a:r>
            <a:r>
              <a:rPr lang="en-US" altLang="zh-CN" sz="2400" dirty="0">
                <a:solidFill>
                  <a:srgbClr val="0000FF"/>
                </a:solidFill>
                <a:latin typeface="Arial" charset="0"/>
              </a:rPr>
              <a:t>	 R</a:t>
            </a:r>
            <a:r>
              <a:rPr lang="zh-CN" altLang="en-US" sz="2400" dirty="0">
                <a:solidFill>
                  <a:srgbClr val="0000FF"/>
                </a:solidFill>
                <a:latin typeface="Arial" charset="0"/>
              </a:rPr>
              <a:t>        </a:t>
            </a:r>
            <a:r>
              <a:rPr lang="en-US" altLang="zh-CN" sz="2400" dirty="0">
                <a:solidFill>
                  <a:srgbClr val="0000FF"/>
                </a:solidFill>
                <a:latin typeface="Arial" charset="0"/>
              </a:rPr>
              <a:t>SL     EOI  	 </a:t>
            </a:r>
            <a:r>
              <a:rPr lang="en-US" altLang="zh-CN" sz="2400" dirty="0">
                <a:solidFill>
                  <a:srgbClr val="FF0000"/>
                </a:solidFill>
                <a:latin typeface="Arial" charset="0"/>
              </a:rPr>
              <a:t>0</a:t>
            </a:r>
            <a:r>
              <a:rPr lang="en-US" altLang="zh-CN" sz="2400" dirty="0">
                <a:solidFill>
                  <a:srgbClr val="0000FF"/>
                </a:solidFill>
                <a:latin typeface="Arial" charset="0"/>
              </a:rPr>
              <a:t> 	 </a:t>
            </a:r>
            <a:r>
              <a:rPr lang="en-US" altLang="zh-CN" sz="2400" dirty="0">
                <a:solidFill>
                  <a:srgbClr val="FF0000"/>
                </a:solidFill>
                <a:latin typeface="Arial" charset="0"/>
              </a:rPr>
              <a:t>0</a:t>
            </a:r>
            <a:r>
              <a:rPr lang="en-US" altLang="zh-CN" sz="2400" dirty="0">
                <a:solidFill>
                  <a:srgbClr val="0000FF"/>
                </a:solidFill>
                <a:latin typeface="Arial" charset="0"/>
              </a:rPr>
              <a:t> 	 L</a:t>
            </a:r>
            <a:r>
              <a:rPr lang="en-US" altLang="zh-CN" sz="2400" baseline="-20000" dirty="0">
                <a:solidFill>
                  <a:srgbClr val="0000FF"/>
                </a:solidFill>
                <a:latin typeface="Arial" charset="0"/>
              </a:rPr>
              <a:t>2</a:t>
            </a:r>
            <a:r>
              <a:rPr lang="en-US" altLang="zh-CN" sz="2400" dirty="0">
                <a:solidFill>
                  <a:srgbClr val="0000FF"/>
                </a:solidFill>
                <a:latin typeface="Arial" charset="0"/>
              </a:rPr>
              <a:t> 	 L</a:t>
            </a:r>
            <a:r>
              <a:rPr lang="en-US" altLang="zh-CN" sz="2400" baseline="-20000" dirty="0">
                <a:solidFill>
                  <a:srgbClr val="0000FF"/>
                </a:solidFill>
                <a:latin typeface="Arial" charset="0"/>
              </a:rPr>
              <a:t>1</a:t>
            </a:r>
            <a:r>
              <a:rPr lang="zh-CN" altLang="en-US" sz="2400" dirty="0">
                <a:solidFill>
                  <a:srgbClr val="0000FF"/>
                </a:solidFill>
                <a:latin typeface="Arial" charset="0"/>
              </a:rPr>
              <a:t> 	 </a:t>
            </a:r>
            <a:r>
              <a:rPr lang="en-US" altLang="zh-CN" sz="2400" dirty="0">
                <a:solidFill>
                  <a:srgbClr val="0000FF"/>
                </a:solidFill>
                <a:latin typeface="Arial" charset="0"/>
              </a:rPr>
              <a:t>L</a:t>
            </a:r>
            <a:r>
              <a:rPr lang="en-US" altLang="zh-CN" sz="2400" baseline="-20000" dirty="0">
                <a:solidFill>
                  <a:srgbClr val="0000FF"/>
                </a:solidFill>
                <a:latin typeface="Arial" charset="0"/>
              </a:rPr>
              <a:t>0</a:t>
            </a:r>
          </a:p>
        </p:txBody>
      </p:sp>
      <p:sp>
        <p:nvSpPr>
          <p:cNvPr id="1030156" name="AutoShape 12"/>
          <p:cNvSpPr>
            <a:spLocks noChangeArrowheads="1"/>
          </p:cNvSpPr>
          <p:nvPr/>
        </p:nvSpPr>
        <p:spPr bwMode="auto">
          <a:xfrm>
            <a:off x="1403350" y="1341438"/>
            <a:ext cx="7200900" cy="936625"/>
          </a:xfrm>
          <a:prstGeom prst="bracketPair">
            <a:avLst>
              <a:gd name="adj" fmla="val 16667"/>
            </a:avLst>
          </a:prstGeom>
          <a:noFill/>
          <a:ln w="28575">
            <a:solidFill>
              <a:srgbClr val="0000FF"/>
            </a:solidFill>
            <a:round/>
            <a:headEnd/>
            <a:tailEnd type="none" w="med" len="lg"/>
          </a:ln>
          <a:effectLst/>
        </p:spPr>
        <p:txBody>
          <a:bodyPr anchor="ctr">
            <a:spAutoFit/>
          </a:bodyPr>
          <a:lstStyle/>
          <a:p>
            <a:endParaRPr lang="zh-CN" altLang="en-US"/>
          </a:p>
        </p:txBody>
      </p:sp>
      <p:sp>
        <p:nvSpPr>
          <p:cNvPr id="1030159" name="Text Box 15"/>
          <p:cNvSpPr txBox="1">
            <a:spLocks noChangeArrowheads="1"/>
          </p:cNvSpPr>
          <p:nvPr/>
        </p:nvSpPr>
        <p:spPr bwMode="auto">
          <a:xfrm>
            <a:off x="4500563" y="2781300"/>
            <a:ext cx="4464050" cy="701675"/>
          </a:xfrm>
          <a:prstGeom prst="rect">
            <a:avLst/>
          </a:prstGeom>
          <a:solidFill>
            <a:srgbClr val="FFFF99"/>
          </a:solidFill>
          <a:ln w="28575" algn="ctr">
            <a:noFill/>
            <a:miter lim="800000"/>
            <a:headEnd/>
            <a:tailEnd type="none" w="med" len="lg"/>
          </a:ln>
          <a:effectLst>
            <a:outerShdw dist="107763" dir="2700000" algn="ctr" rotWithShape="0">
              <a:schemeClr val="bg2">
                <a:alpha val="50000"/>
              </a:schemeClr>
            </a:outerShdw>
          </a:effectLst>
        </p:spPr>
        <p:txBody>
          <a:bodyPr>
            <a:spAutoFit/>
          </a:bodyPr>
          <a:lstStyle/>
          <a:p>
            <a:pPr algn="l">
              <a:spcBef>
                <a:spcPts val="0"/>
              </a:spcBef>
            </a:pPr>
            <a:r>
              <a:rPr lang="zh-CN" altLang="en-GB" sz="2000" dirty="0">
                <a:solidFill>
                  <a:srgbClr val="CC0000"/>
                </a:solidFill>
              </a:rPr>
              <a:t>自动循环优先级</a:t>
            </a:r>
            <a:r>
              <a:rPr lang="zh-CN" altLang="en-GB" sz="2000" dirty="0">
                <a:solidFill>
                  <a:srgbClr val="006600"/>
                </a:solidFill>
              </a:rPr>
              <a:t>：</a:t>
            </a:r>
          </a:p>
          <a:p>
            <a:pPr algn="l">
              <a:spcBef>
                <a:spcPts val="0"/>
              </a:spcBef>
            </a:pPr>
            <a:r>
              <a:rPr lang="zh-CN" altLang="en-GB" sz="2000" dirty="0">
                <a:solidFill>
                  <a:srgbClr val="006600"/>
                </a:solidFill>
              </a:rPr>
              <a:t>将当前正在服务的</a:t>
            </a:r>
            <a:r>
              <a:rPr lang="en-US" altLang="zh-CN" sz="2000" dirty="0" err="1">
                <a:solidFill>
                  <a:srgbClr val="006600"/>
                </a:solidFill>
              </a:rPr>
              <a:t>IR</a:t>
            </a:r>
            <a:r>
              <a:rPr lang="en-US" altLang="zh-CN" sz="2000" i="1" dirty="0" err="1">
                <a:solidFill>
                  <a:srgbClr val="006600"/>
                </a:solidFill>
              </a:rPr>
              <a:t>i</a:t>
            </a:r>
            <a:r>
              <a:rPr lang="zh-CN" altLang="en-GB" sz="2000" dirty="0">
                <a:solidFill>
                  <a:srgbClr val="006600"/>
                </a:solidFill>
              </a:rPr>
              <a:t>优先级设为最低</a:t>
            </a:r>
            <a:endParaRPr lang="zh-CN" altLang="en-US" sz="2000" dirty="0">
              <a:solidFill>
                <a:srgbClr val="006600"/>
              </a:solidFill>
            </a:endParaRPr>
          </a:p>
        </p:txBody>
      </p:sp>
      <p:sp>
        <p:nvSpPr>
          <p:cNvPr id="1030160" name="AutoShape 16"/>
          <p:cNvSpPr>
            <a:spLocks/>
          </p:cNvSpPr>
          <p:nvPr/>
        </p:nvSpPr>
        <p:spPr bwMode="auto">
          <a:xfrm>
            <a:off x="7596188" y="4941888"/>
            <a:ext cx="215900" cy="1079500"/>
          </a:xfrm>
          <a:prstGeom prst="rightBrace">
            <a:avLst>
              <a:gd name="adj1" fmla="val 41667"/>
              <a:gd name="adj2" fmla="val 50000"/>
            </a:avLst>
          </a:prstGeom>
          <a:noFill/>
          <a:ln w="28575">
            <a:solidFill>
              <a:schemeClr val="tx1"/>
            </a:solidFill>
            <a:round/>
            <a:headEnd/>
            <a:tailEnd type="none" w="med" len="lg"/>
          </a:ln>
          <a:effectLst/>
        </p:spPr>
        <p:txBody>
          <a:bodyPr anchor="ctr">
            <a:spAutoFit/>
          </a:bodyPr>
          <a:lstStyle/>
          <a:p>
            <a:endParaRPr lang="zh-CN" altLang="en-US"/>
          </a:p>
        </p:txBody>
      </p:sp>
      <p:sp>
        <p:nvSpPr>
          <p:cNvPr id="1030161" name="Freeform 17"/>
          <p:cNvSpPr>
            <a:spLocks/>
          </p:cNvSpPr>
          <p:nvPr/>
        </p:nvSpPr>
        <p:spPr bwMode="auto">
          <a:xfrm>
            <a:off x="7885113" y="3644900"/>
            <a:ext cx="863600" cy="1871663"/>
          </a:xfrm>
          <a:custGeom>
            <a:avLst/>
            <a:gdLst/>
            <a:ahLst/>
            <a:cxnLst>
              <a:cxn ang="0">
                <a:pos x="0" y="1043"/>
              </a:cxn>
              <a:cxn ang="0">
                <a:pos x="499" y="816"/>
              </a:cxn>
              <a:cxn ang="0">
                <a:pos x="589" y="0"/>
              </a:cxn>
            </a:cxnLst>
            <a:rect l="0" t="0" r="r" b="b"/>
            <a:pathLst>
              <a:path w="597" h="1043">
                <a:moveTo>
                  <a:pt x="0" y="1043"/>
                </a:moveTo>
                <a:cubicBezTo>
                  <a:pt x="200" y="1016"/>
                  <a:pt x="401" y="990"/>
                  <a:pt x="499" y="816"/>
                </a:cubicBezTo>
                <a:cubicBezTo>
                  <a:pt x="597" y="642"/>
                  <a:pt x="593" y="321"/>
                  <a:pt x="589" y="0"/>
                </a:cubicBezTo>
              </a:path>
            </a:pathLst>
          </a:custGeom>
          <a:noFill/>
          <a:ln w="28575" cap="flat" cmpd="sng">
            <a:solidFill>
              <a:schemeClr val="tx1"/>
            </a:solidFill>
            <a:prstDash val="solid"/>
            <a:round/>
            <a:headEnd type="none" w="med" len="med"/>
            <a:tailEnd type="triangle" w="med" len="lg"/>
          </a:ln>
          <a:effectLst/>
        </p:spPr>
        <p:txBody>
          <a:bodyPr anchor="ctr">
            <a:spAutoFit/>
          </a:bodyPr>
          <a:lstStyle/>
          <a:p>
            <a:endParaRPr lang="zh-CN" altLang="en-US"/>
          </a:p>
        </p:txBody>
      </p:sp>
      <p:sp>
        <p:nvSpPr>
          <p:cNvPr id="1030162" name="AutoShape 18">
            <a:hlinkClick r:id="" action="ppaction://hlinkshowjump?jump=lastslideviewed" highlightClick="1"/>
          </p:cNvPr>
          <p:cNvSpPr>
            <a:spLocks noChangeArrowheads="1"/>
          </p:cNvSpPr>
          <p:nvPr/>
        </p:nvSpPr>
        <p:spPr bwMode="auto">
          <a:xfrm>
            <a:off x="8388350" y="260350"/>
            <a:ext cx="504825" cy="504825"/>
          </a:xfrm>
          <a:prstGeom prst="actionButtonReturn">
            <a:avLst/>
          </a:prstGeom>
          <a:ln>
            <a:headEnd/>
            <a:tailEnd type="none" w="med" len="lg"/>
          </a:ln>
        </p:spPr>
        <p:style>
          <a:lnRef idx="1">
            <a:schemeClr val="accent6"/>
          </a:lnRef>
          <a:fillRef idx="2">
            <a:schemeClr val="accent6"/>
          </a:fillRef>
          <a:effectRef idx="1">
            <a:schemeClr val="accent6"/>
          </a:effectRef>
          <a:fontRef idx="minor">
            <a:schemeClr val="dk1"/>
          </a:fontRef>
        </p:style>
        <p:txBody>
          <a:bodyPr wrap="none" anchor="ctr">
            <a:spAutoFit/>
          </a:bodyPr>
          <a:lstStyle/>
          <a:p>
            <a:endParaRPr lang="zh-CN" altLang="en-US"/>
          </a:p>
        </p:txBody>
      </p:sp>
    </p:spTree>
    <p:extLst>
      <p:ext uri="{BB962C8B-B14F-4D97-AF65-F5344CB8AC3E}">
        <p14:creationId xmlns:p14="http://schemas.microsoft.com/office/powerpoint/2010/main" val="3187526776"/>
      </p:ext>
    </p:extLst>
  </p:cSld>
  <p:clrMapOvr>
    <a:masterClrMapping/>
  </p:clrMapOvr>
  <p:transition spd="med"/>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灯片编号占位符 4"/>
          <p:cNvSpPr>
            <a:spLocks noGrp="1"/>
          </p:cNvSpPr>
          <p:nvPr>
            <p:ph type="sldNum" sz="quarter" idx="11"/>
          </p:nvPr>
        </p:nvSpPr>
        <p:spPr/>
        <p:txBody>
          <a:bodyPr/>
          <a:lstStyle/>
          <a:p>
            <a:fld id="{414B670A-8795-46CD-8D41-98BB16956CFB}" type="slidenum">
              <a:rPr lang="zh-CN" altLang="en-US"/>
              <a:pPr/>
              <a:t>103</a:t>
            </a:fld>
            <a:endParaRPr lang="en-US" altLang="zh-CN"/>
          </a:p>
        </p:txBody>
      </p:sp>
      <p:sp>
        <p:nvSpPr>
          <p:cNvPr id="1031170" name="Rectangle 2"/>
          <p:cNvSpPr>
            <a:spLocks noGrp="1" noChangeArrowheads="1"/>
          </p:cNvSpPr>
          <p:nvPr>
            <p:ph type="title"/>
          </p:nvPr>
        </p:nvSpPr>
        <p:spPr>
          <a:xfrm>
            <a:off x="611450" y="44530"/>
            <a:ext cx="8064238" cy="574675"/>
          </a:xfrm>
          <a:noFill/>
          <a:ln/>
        </p:spPr>
        <p:txBody>
          <a:bodyPr anchor="t"/>
          <a:lstStyle/>
          <a:p>
            <a:r>
              <a:rPr lang="zh-CN" altLang="en-US" dirty="0">
                <a:ea typeface="黑体" pitchFamily="2" charset="-122"/>
              </a:rPr>
              <a:t>二、可编程中断控制器</a:t>
            </a:r>
            <a:r>
              <a:rPr lang="en-US" altLang="zh-CN" dirty="0">
                <a:ea typeface="黑体" pitchFamily="2" charset="-122"/>
              </a:rPr>
              <a:t>8259</a:t>
            </a:r>
            <a:endParaRPr lang="en-US" altLang="zh-CN" sz="2800" b="1" dirty="0">
              <a:solidFill>
                <a:srgbClr val="006600"/>
              </a:solidFill>
              <a:ea typeface="黑体" pitchFamily="2" charset="-122"/>
            </a:endParaRPr>
          </a:p>
        </p:txBody>
      </p:sp>
      <p:sp>
        <p:nvSpPr>
          <p:cNvPr id="1031171" name="Rectangle 3"/>
          <p:cNvSpPr>
            <a:spLocks noChangeArrowheads="1"/>
          </p:cNvSpPr>
          <p:nvPr/>
        </p:nvSpPr>
        <p:spPr bwMode="auto">
          <a:xfrm>
            <a:off x="395288" y="765175"/>
            <a:ext cx="8569325" cy="574675"/>
          </a:xfrm>
          <a:prstGeom prst="rect">
            <a:avLst/>
          </a:prstGeom>
          <a:noFill/>
          <a:ln w="9525">
            <a:noFill/>
            <a:miter lim="800000"/>
            <a:headEnd/>
            <a:tailEnd/>
          </a:ln>
          <a:effectLst/>
        </p:spPr>
        <p:txBody>
          <a:bodyPr/>
          <a:lstStyle/>
          <a:p>
            <a:pPr algn="l">
              <a:spcBef>
                <a:spcPct val="20000"/>
              </a:spcBef>
              <a:buClr>
                <a:schemeClr val="bg2"/>
              </a:buClr>
              <a:buSzPct val="75000"/>
            </a:pPr>
            <a:r>
              <a:rPr lang="en-US" altLang="zh-CN" sz="2800">
                <a:solidFill>
                  <a:schemeClr val="bg2"/>
                </a:solidFill>
                <a:latin typeface="Arial" charset="0"/>
              </a:rPr>
              <a:t>5.</a:t>
            </a:r>
            <a:r>
              <a:rPr lang="en-US" altLang="zh-CN" sz="2800">
                <a:latin typeface="Arial" charset="0"/>
              </a:rPr>
              <a:t>  8259 </a:t>
            </a:r>
            <a:r>
              <a:rPr lang="zh-CN" altLang="en-US" sz="2800">
                <a:latin typeface="Arial" charset="0"/>
              </a:rPr>
              <a:t>编程使用 －</a:t>
            </a:r>
            <a:r>
              <a:rPr lang="en-US" altLang="zh-CN" sz="2800">
                <a:solidFill>
                  <a:srgbClr val="0000FF"/>
                </a:solidFill>
                <a:latin typeface="Arial" charset="0"/>
              </a:rPr>
              <a:t> </a:t>
            </a:r>
            <a:r>
              <a:rPr lang="en-US" altLang="zh-CN" sz="3200">
                <a:solidFill>
                  <a:srgbClr val="FF0066"/>
                </a:solidFill>
                <a:latin typeface="Arial" charset="0"/>
              </a:rPr>
              <a:t>OCW3</a:t>
            </a:r>
            <a:r>
              <a:rPr lang="en-US" altLang="zh-CN" sz="3200">
                <a:solidFill>
                  <a:srgbClr val="FF0066"/>
                </a:solidFill>
                <a:latin typeface="宋体" pitchFamily="2" charset="-122"/>
              </a:rPr>
              <a:t>:</a:t>
            </a:r>
            <a:r>
              <a:rPr lang="zh-CN" altLang="en-US" sz="2800">
                <a:solidFill>
                  <a:srgbClr val="FF0066"/>
                </a:solidFill>
                <a:latin typeface="Arial" charset="0"/>
              </a:rPr>
              <a:t>屏蔽方式和读出控制字</a:t>
            </a:r>
          </a:p>
        </p:txBody>
      </p:sp>
      <p:sp>
        <p:nvSpPr>
          <p:cNvPr id="1031182" name="Rectangle 14"/>
          <p:cNvSpPr>
            <a:spLocks noGrp="1" noChangeArrowheads="1"/>
          </p:cNvSpPr>
          <p:nvPr>
            <p:ph type="body" idx="1"/>
          </p:nvPr>
        </p:nvSpPr>
        <p:spPr>
          <a:xfrm>
            <a:off x="468313" y="2592388"/>
            <a:ext cx="4535487" cy="2997200"/>
          </a:xfrm>
          <a:noFill/>
          <a:ln/>
        </p:spPr>
        <p:txBody>
          <a:bodyPr/>
          <a:lstStyle/>
          <a:p>
            <a:pPr>
              <a:lnSpc>
                <a:spcPct val="80000"/>
              </a:lnSpc>
            </a:pPr>
            <a:r>
              <a:rPr lang="en-US" altLang="zh-CN" sz="2000" b="1">
                <a:solidFill>
                  <a:srgbClr val="000000"/>
                </a:solidFill>
              </a:rPr>
              <a:t>ESMM</a:t>
            </a:r>
            <a:r>
              <a:rPr lang="zh-CN" altLang="en-US" sz="2000" b="1">
                <a:solidFill>
                  <a:srgbClr val="000000"/>
                </a:solidFill>
              </a:rPr>
              <a:t>：</a:t>
            </a:r>
            <a:r>
              <a:rPr lang="zh-CN" altLang="en-US" sz="2000" b="1">
                <a:solidFill>
                  <a:srgbClr val="000000"/>
                </a:solidFill>
                <a:latin typeface="Times New Roman" pitchFamily="18" charset="0"/>
              </a:rPr>
              <a:t>允许使能特殊屏蔽方式</a:t>
            </a:r>
          </a:p>
          <a:p>
            <a:pPr>
              <a:lnSpc>
                <a:spcPct val="80000"/>
              </a:lnSpc>
            </a:pPr>
            <a:r>
              <a:rPr lang="en-US" altLang="zh-CN" sz="2000" b="1">
                <a:solidFill>
                  <a:srgbClr val="000000"/>
                </a:solidFill>
              </a:rPr>
              <a:t>SMM</a:t>
            </a:r>
            <a:r>
              <a:rPr lang="zh-CN" altLang="en-US" sz="2000" b="1">
                <a:solidFill>
                  <a:srgbClr val="000000"/>
                </a:solidFill>
              </a:rPr>
              <a:t>：</a:t>
            </a:r>
            <a:r>
              <a:rPr lang="zh-CN" altLang="en-US" sz="2000" b="1">
                <a:solidFill>
                  <a:srgbClr val="000000"/>
                </a:solidFill>
                <a:latin typeface="Times New Roman" pitchFamily="18" charset="0"/>
              </a:rPr>
              <a:t>特殊屏蔽方式</a:t>
            </a:r>
          </a:p>
          <a:p>
            <a:pPr algn="just">
              <a:buFont typeface="Wingdings" pitchFamily="2" charset="2"/>
              <a:buNone/>
            </a:pPr>
            <a:r>
              <a:rPr lang="en-US" altLang="zh-CN" sz="2000" b="1">
                <a:solidFill>
                  <a:srgbClr val="0000FF"/>
                </a:solidFill>
              </a:rPr>
              <a:t>	ESMM  SMM</a:t>
            </a:r>
          </a:p>
          <a:p>
            <a:pPr algn="just">
              <a:lnSpc>
                <a:spcPct val="80000"/>
              </a:lnSpc>
              <a:buFont typeface="Wingdings" pitchFamily="2" charset="2"/>
              <a:buNone/>
            </a:pPr>
            <a:r>
              <a:rPr lang="en-US" altLang="zh-CN" sz="2000" b="1">
                <a:solidFill>
                  <a:srgbClr val="0000FF"/>
                </a:solidFill>
              </a:rPr>
              <a:t>	   1           1      </a:t>
            </a:r>
            <a:r>
              <a:rPr lang="zh-CN" altLang="en-US" sz="2000" b="1">
                <a:solidFill>
                  <a:srgbClr val="0000FF"/>
                </a:solidFill>
              </a:rPr>
              <a:t>设置特殊屏蔽方式</a:t>
            </a:r>
          </a:p>
          <a:p>
            <a:pPr algn="just">
              <a:lnSpc>
                <a:spcPct val="80000"/>
              </a:lnSpc>
              <a:buFont typeface="Wingdings" pitchFamily="2" charset="2"/>
              <a:buNone/>
            </a:pPr>
            <a:r>
              <a:rPr lang="en-US" altLang="zh-CN" sz="2000" b="1">
                <a:solidFill>
                  <a:srgbClr val="0000FF"/>
                </a:solidFill>
              </a:rPr>
              <a:t>	   1           0      </a:t>
            </a:r>
            <a:r>
              <a:rPr lang="zh-CN" altLang="en-US" sz="2000" b="1">
                <a:solidFill>
                  <a:srgbClr val="0000FF"/>
                </a:solidFill>
              </a:rPr>
              <a:t>复位特殊屏蔽方式</a:t>
            </a:r>
          </a:p>
          <a:p>
            <a:pPr algn="just">
              <a:lnSpc>
                <a:spcPct val="80000"/>
              </a:lnSpc>
              <a:buFont typeface="Wingdings" pitchFamily="2" charset="2"/>
              <a:buNone/>
            </a:pPr>
            <a:r>
              <a:rPr lang="en-US" altLang="zh-CN" sz="2000" b="1">
                <a:solidFill>
                  <a:srgbClr val="0000FF"/>
                </a:solidFill>
              </a:rPr>
              <a:t>	   0           x      </a:t>
            </a:r>
            <a:r>
              <a:rPr lang="zh-CN" altLang="en-US" sz="2000" b="1">
                <a:solidFill>
                  <a:srgbClr val="0000FF"/>
                </a:solidFill>
              </a:rPr>
              <a:t>非特殊屏蔽方式</a:t>
            </a:r>
          </a:p>
          <a:p>
            <a:pPr algn="just">
              <a:lnSpc>
                <a:spcPct val="80000"/>
              </a:lnSpc>
              <a:buFont typeface="Wingdings" pitchFamily="2" charset="2"/>
              <a:buNone/>
            </a:pPr>
            <a:endParaRPr lang="en-US" altLang="zh-CN" sz="2000" b="1">
              <a:solidFill>
                <a:srgbClr val="000000"/>
              </a:solidFill>
            </a:endParaRPr>
          </a:p>
          <a:p>
            <a:pPr algn="just">
              <a:lnSpc>
                <a:spcPct val="80000"/>
              </a:lnSpc>
              <a:buFont typeface="Wingdings" pitchFamily="2" charset="2"/>
              <a:buNone/>
            </a:pPr>
            <a:r>
              <a:rPr lang="en-US" altLang="zh-CN" sz="2000" b="1">
                <a:solidFill>
                  <a:srgbClr val="000000"/>
                </a:solidFill>
              </a:rPr>
              <a:t>	P(Polling)</a:t>
            </a:r>
            <a:r>
              <a:rPr lang="zh-CN" altLang="en-US" sz="2000" b="1">
                <a:solidFill>
                  <a:srgbClr val="000000"/>
                </a:solidFill>
              </a:rPr>
              <a:t>：	</a:t>
            </a:r>
            <a:r>
              <a:rPr lang="en-US" altLang="zh-CN" sz="2000" b="1">
                <a:solidFill>
                  <a:srgbClr val="000000"/>
                </a:solidFill>
              </a:rPr>
              <a:t>=1  </a:t>
            </a:r>
            <a:r>
              <a:rPr lang="zh-CN" altLang="en-US" sz="2000" b="1">
                <a:solidFill>
                  <a:srgbClr val="000000"/>
                </a:solidFill>
                <a:latin typeface="Times New Roman" pitchFamily="18" charset="0"/>
              </a:rPr>
              <a:t>查询方式</a:t>
            </a:r>
            <a:endParaRPr lang="zh-CN" altLang="en-US" sz="2000" b="1">
              <a:solidFill>
                <a:srgbClr val="000000"/>
              </a:solidFill>
            </a:endParaRPr>
          </a:p>
          <a:p>
            <a:pPr algn="just">
              <a:lnSpc>
                <a:spcPct val="80000"/>
              </a:lnSpc>
              <a:buFont typeface="Wingdings" pitchFamily="2" charset="2"/>
              <a:buNone/>
            </a:pPr>
            <a:r>
              <a:rPr lang="zh-CN" altLang="en-US" sz="2000" b="1">
                <a:solidFill>
                  <a:srgbClr val="000000"/>
                </a:solidFill>
              </a:rPr>
              <a:t>			</a:t>
            </a:r>
            <a:r>
              <a:rPr lang="en-US" altLang="zh-CN" sz="2000" b="1">
                <a:solidFill>
                  <a:srgbClr val="000000"/>
                </a:solidFill>
              </a:rPr>
              <a:t>=0  </a:t>
            </a:r>
            <a:r>
              <a:rPr lang="zh-CN" altLang="en-US" sz="2000" b="1">
                <a:solidFill>
                  <a:srgbClr val="000000"/>
                </a:solidFill>
              </a:rPr>
              <a:t>非查询方式</a:t>
            </a:r>
          </a:p>
        </p:txBody>
      </p:sp>
      <p:sp>
        <p:nvSpPr>
          <p:cNvPr id="1031183" name="Rectangle 15"/>
          <p:cNvSpPr>
            <a:spLocks noChangeArrowheads="1"/>
          </p:cNvSpPr>
          <p:nvPr/>
        </p:nvSpPr>
        <p:spPr bwMode="auto">
          <a:xfrm>
            <a:off x="684213" y="1412875"/>
            <a:ext cx="8001000" cy="792163"/>
          </a:xfrm>
          <a:prstGeom prst="rect">
            <a:avLst/>
          </a:prstGeom>
          <a:noFill/>
          <a:ln w="9525">
            <a:noFill/>
            <a:miter lim="800000"/>
            <a:headEnd/>
            <a:tailEnd/>
          </a:ln>
          <a:effectLst/>
        </p:spPr>
        <p:txBody>
          <a:bodyPr anchor="b"/>
          <a:lstStyle/>
          <a:p>
            <a:pPr algn="l">
              <a:buClrTx/>
              <a:buFontTx/>
              <a:buNone/>
            </a:pPr>
            <a:r>
              <a:rPr lang="en-US" altLang="zh-CN" sz="2000">
                <a:solidFill>
                  <a:srgbClr val="FF0000"/>
                </a:solidFill>
                <a:latin typeface="Arial" charset="0"/>
              </a:rPr>
              <a:t>A0</a:t>
            </a:r>
            <a:r>
              <a:rPr lang="en-US" altLang="zh-CN" sz="2000">
                <a:solidFill>
                  <a:srgbClr val="0000FF"/>
                </a:solidFill>
                <a:latin typeface="Arial" charset="0"/>
              </a:rPr>
              <a:t>   	D7	D6     	D5     	</a:t>
            </a:r>
            <a:r>
              <a:rPr lang="en-US" altLang="zh-CN" sz="2000">
                <a:solidFill>
                  <a:srgbClr val="FF0000"/>
                </a:solidFill>
                <a:latin typeface="Arial" charset="0"/>
              </a:rPr>
              <a:t>D4</a:t>
            </a:r>
            <a:r>
              <a:rPr lang="en-US" altLang="zh-CN" sz="2000">
                <a:solidFill>
                  <a:srgbClr val="0000FF"/>
                </a:solidFill>
                <a:latin typeface="Arial" charset="0"/>
              </a:rPr>
              <a:t>   	</a:t>
            </a:r>
            <a:r>
              <a:rPr lang="en-US" altLang="zh-CN" sz="2000">
                <a:solidFill>
                  <a:srgbClr val="FF0000"/>
                </a:solidFill>
                <a:latin typeface="Arial" charset="0"/>
              </a:rPr>
              <a:t>D3</a:t>
            </a:r>
            <a:r>
              <a:rPr lang="en-US" altLang="zh-CN" sz="2000">
                <a:solidFill>
                  <a:srgbClr val="0000FF"/>
                </a:solidFill>
                <a:latin typeface="Arial" charset="0"/>
              </a:rPr>
              <a:t>  	D2   	D1   	D0</a:t>
            </a:r>
            <a:br>
              <a:rPr lang="en-US" altLang="zh-CN" sz="2000">
                <a:solidFill>
                  <a:srgbClr val="0000FF"/>
                </a:solidFill>
                <a:latin typeface="Arial" charset="0"/>
              </a:rPr>
            </a:br>
            <a:r>
              <a:rPr lang="en-US" altLang="zh-CN" sz="2000">
                <a:solidFill>
                  <a:srgbClr val="0000FF"/>
                </a:solidFill>
                <a:latin typeface="Arial" charset="0"/>
              </a:rPr>
              <a:t> </a:t>
            </a:r>
            <a:r>
              <a:rPr lang="en-US" altLang="zh-CN" sz="2000">
                <a:solidFill>
                  <a:srgbClr val="FF0000"/>
                </a:solidFill>
                <a:latin typeface="Arial" charset="0"/>
              </a:rPr>
              <a:t>0</a:t>
            </a:r>
            <a:r>
              <a:rPr lang="en-US" altLang="zh-CN" sz="2000">
                <a:solidFill>
                  <a:srgbClr val="0000FF"/>
                </a:solidFill>
                <a:latin typeface="Arial" charset="0"/>
              </a:rPr>
              <a:t>	 0       ESMM    SMM 	 </a:t>
            </a:r>
            <a:r>
              <a:rPr lang="en-US" altLang="zh-CN" sz="2000">
                <a:solidFill>
                  <a:srgbClr val="FF0000"/>
                </a:solidFill>
                <a:latin typeface="Arial" charset="0"/>
              </a:rPr>
              <a:t>0</a:t>
            </a:r>
            <a:r>
              <a:rPr lang="en-US" altLang="zh-CN" sz="2000">
                <a:solidFill>
                  <a:srgbClr val="0000FF"/>
                </a:solidFill>
                <a:latin typeface="Arial" charset="0"/>
              </a:rPr>
              <a:t> 	 </a:t>
            </a:r>
            <a:r>
              <a:rPr lang="en-US" altLang="zh-CN" sz="2000">
                <a:solidFill>
                  <a:srgbClr val="FF0000"/>
                </a:solidFill>
                <a:latin typeface="Arial" charset="0"/>
              </a:rPr>
              <a:t>1</a:t>
            </a:r>
            <a:r>
              <a:rPr lang="en-US" altLang="zh-CN" sz="2000">
                <a:solidFill>
                  <a:srgbClr val="0000FF"/>
                </a:solidFill>
                <a:latin typeface="Arial" charset="0"/>
              </a:rPr>
              <a:t> 	 P 	RR 	RIS</a:t>
            </a:r>
          </a:p>
        </p:txBody>
      </p:sp>
      <p:sp>
        <p:nvSpPr>
          <p:cNvPr id="1031184" name="Rectangle 16"/>
          <p:cNvSpPr>
            <a:spLocks noChangeArrowheads="1"/>
          </p:cNvSpPr>
          <p:nvPr/>
        </p:nvSpPr>
        <p:spPr bwMode="auto">
          <a:xfrm>
            <a:off x="5435600" y="2592388"/>
            <a:ext cx="3241675" cy="2420937"/>
          </a:xfrm>
          <a:prstGeom prst="rect">
            <a:avLst/>
          </a:prstGeom>
          <a:noFill/>
          <a:ln w="9525">
            <a:noFill/>
            <a:miter lim="800000"/>
            <a:headEnd/>
            <a:tailEnd/>
          </a:ln>
          <a:effectLst/>
        </p:spPr>
        <p:txBody>
          <a:bodyPr/>
          <a:lstStyle/>
          <a:p>
            <a:pPr marL="342900" indent="-342900" algn="l">
              <a:lnSpc>
                <a:spcPct val="80000"/>
              </a:lnSpc>
              <a:spcBef>
                <a:spcPct val="20000"/>
              </a:spcBef>
              <a:buClr>
                <a:schemeClr val="bg2"/>
              </a:buClr>
              <a:buSzPct val="75000"/>
              <a:buFont typeface="Wingdings" pitchFamily="2" charset="2"/>
              <a:buChar char="n"/>
            </a:pPr>
            <a:r>
              <a:rPr lang="en-US" altLang="zh-CN" sz="2000">
                <a:solidFill>
                  <a:srgbClr val="000000"/>
                </a:solidFill>
                <a:latin typeface="+mn-lt"/>
              </a:rPr>
              <a:t>RR:  </a:t>
            </a:r>
            <a:r>
              <a:rPr lang="zh-CN" altLang="en-US" sz="2000">
                <a:solidFill>
                  <a:srgbClr val="000000"/>
                </a:solidFill>
                <a:latin typeface="+mn-lt"/>
              </a:rPr>
              <a:t>读寄存器</a:t>
            </a:r>
            <a:endParaRPr lang="en-US" altLang="zh-CN" sz="2000">
              <a:solidFill>
                <a:srgbClr val="000000"/>
              </a:solidFill>
              <a:latin typeface="+mn-lt"/>
            </a:endParaRPr>
          </a:p>
          <a:p>
            <a:pPr marL="342900" indent="-342900" algn="l">
              <a:lnSpc>
                <a:spcPct val="80000"/>
              </a:lnSpc>
              <a:spcBef>
                <a:spcPct val="20000"/>
              </a:spcBef>
              <a:buClr>
                <a:schemeClr val="bg2"/>
              </a:buClr>
              <a:buSzPct val="75000"/>
              <a:buFont typeface="Wingdings" pitchFamily="2" charset="2"/>
              <a:buChar char="n"/>
            </a:pPr>
            <a:r>
              <a:rPr lang="en-US" altLang="zh-CN" sz="2000">
                <a:solidFill>
                  <a:srgbClr val="000000"/>
                </a:solidFill>
                <a:latin typeface="+mn-lt"/>
              </a:rPr>
              <a:t>RIS:  ISR/IRR</a:t>
            </a:r>
            <a:r>
              <a:rPr lang="zh-CN" altLang="en-US" sz="2000">
                <a:solidFill>
                  <a:srgbClr val="000000"/>
                </a:solidFill>
                <a:latin typeface="+mn-lt"/>
              </a:rPr>
              <a:t>选择</a:t>
            </a:r>
          </a:p>
          <a:p>
            <a:pPr marL="342900" indent="-342900" algn="just">
              <a:spcBef>
                <a:spcPct val="20000"/>
              </a:spcBef>
              <a:buClr>
                <a:schemeClr val="bg2"/>
              </a:buClr>
              <a:buSzPct val="75000"/>
            </a:pPr>
            <a:r>
              <a:rPr lang="en-US" altLang="zh-CN" sz="2000">
                <a:solidFill>
                  <a:srgbClr val="0000FF"/>
                </a:solidFill>
                <a:latin typeface="+mn-lt"/>
              </a:rPr>
              <a:t>	RR      RIS</a:t>
            </a:r>
          </a:p>
          <a:p>
            <a:pPr marL="342900" indent="-342900" algn="just">
              <a:lnSpc>
                <a:spcPct val="80000"/>
              </a:lnSpc>
              <a:spcBef>
                <a:spcPct val="20000"/>
              </a:spcBef>
              <a:buClr>
                <a:schemeClr val="bg2"/>
              </a:buClr>
              <a:buSzPct val="75000"/>
            </a:pPr>
            <a:r>
              <a:rPr lang="en-US" altLang="zh-CN" sz="2000">
                <a:solidFill>
                  <a:srgbClr val="0000FF"/>
                </a:solidFill>
                <a:latin typeface="+mn-lt"/>
              </a:rPr>
              <a:t>	 1          1       </a:t>
            </a:r>
            <a:r>
              <a:rPr lang="zh-CN" altLang="en-US" sz="2000">
                <a:solidFill>
                  <a:srgbClr val="0000FF"/>
                </a:solidFill>
                <a:latin typeface="+mn-lt"/>
              </a:rPr>
              <a:t>读</a:t>
            </a:r>
            <a:r>
              <a:rPr lang="en-US" altLang="zh-CN" sz="2000">
                <a:solidFill>
                  <a:srgbClr val="0000FF"/>
                </a:solidFill>
                <a:latin typeface="+mn-lt"/>
              </a:rPr>
              <a:t>ISR</a:t>
            </a:r>
          </a:p>
          <a:p>
            <a:pPr marL="342900" indent="-342900" algn="just">
              <a:lnSpc>
                <a:spcPct val="80000"/>
              </a:lnSpc>
              <a:spcBef>
                <a:spcPct val="20000"/>
              </a:spcBef>
              <a:buClr>
                <a:schemeClr val="bg2"/>
              </a:buClr>
              <a:buSzPct val="75000"/>
            </a:pPr>
            <a:r>
              <a:rPr lang="en-US" altLang="zh-CN" sz="2000">
                <a:solidFill>
                  <a:srgbClr val="0000FF"/>
                </a:solidFill>
                <a:latin typeface="+mn-lt"/>
              </a:rPr>
              <a:t>	 1          0       </a:t>
            </a:r>
            <a:r>
              <a:rPr lang="zh-CN" altLang="en-US" sz="2000">
                <a:solidFill>
                  <a:srgbClr val="0000FF"/>
                </a:solidFill>
                <a:latin typeface="+mn-lt"/>
              </a:rPr>
              <a:t>读</a:t>
            </a:r>
            <a:r>
              <a:rPr lang="en-US" altLang="zh-CN" sz="2000">
                <a:solidFill>
                  <a:srgbClr val="0000FF"/>
                </a:solidFill>
                <a:latin typeface="+mn-lt"/>
              </a:rPr>
              <a:t>IRR</a:t>
            </a:r>
          </a:p>
          <a:p>
            <a:pPr marL="342900" indent="-342900" algn="just">
              <a:lnSpc>
                <a:spcPct val="80000"/>
              </a:lnSpc>
              <a:spcBef>
                <a:spcPct val="20000"/>
              </a:spcBef>
              <a:buClr>
                <a:schemeClr val="bg2"/>
              </a:buClr>
              <a:buSzPct val="75000"/>
            </a:pPr>
            <a:r>
              <a:rPr lang="en-US" altLang="zh-CN" sz="2000">
                <a:solidFill>
                  <a:srgbClr val="0000FF"/>
                </a:solidFill>
                <a:latin typeface="+mn-lt"/>
              </a:rPr>
              <a:t>	 0          x       </a:t>
            </a:r>
            <a:r>
              <a:rPr lang="zh-CN" altLang="en-US" sz="2000">
                <a:solidFill>
                  <a:srgbClr val="0000FF"/>
                </a:solidFill>
                <a:latin typeface="+mn-lt"/>
              </a:rPr>
              <a:t>无效</a:t>
            </a:r>
          </a:p>
        </p:txBody>
      </p:sp>
      <p:sp>
        <p:nvSpPr>
          <p:cNvPr id="1031185" name="AutoShape 17"/>
          <p:cNvSpPr>
            <a:spLocks noChangeArrowheads="1"/>
          </p:cNvSpPr>
          <p:nvPr/>
        </p:nvSpPr>
        <p:spPr bwMode="auto">
          <a:xfrm>
            <a:off x="1476375" y="1484313"/>
            <a:ext cx="7200900" cy="720725"/>
          </a:xfrm>
          <a:prstGeom prst="bracketPair">
            <a:avLst>
              <a:gd name="adj" fmla="val 16667"/>
            </a:avLst>
          </a:prstGeom>
          <a:noFill/>
          <a:ln w="28575">
            <a:solidFill>
              <a:srgbClr val="0000FF"/>
            </a:solidFill>
            <a:round/>
            <a:headEnd/>
            <a:tailEnd type="none" w="med" len="lg"/>
          </a:ln>
          <a:effectLst/>
        </p:spPr>
        <p:txBody>
          <a:bodyPr wrap="none" anchor="ctr">
            <a:spAutoFit/>
          </a:bodyPr>
          <a:lstStyle/>
          <a:p>
            <a:endParaRPr lang="zh-CN" altLang="en-US"/>
          </a:p>
        </p:txBody>
      </p:sp>
      <p:sp>
        <p:nvSpPr>
          <p:cNvPr id="1031186" name="AutoShape 18">
            <a:hlinkClick r:id="" action="ppaction://hlinkshowjump?jump=lastslideviewed" highlightClick="1"/>
          </p:cNvPr>
          <p:cNvSpPr>
            <a:spLocks noChangeArrowheads="1"/>
          </p:cNvSpPr>
          <p:nvPr/>
        </p:nvSpPr>
        <p:spPr bwMode="auto">
          <a:xfrm>
            <a:off x="8388350" y="260350"/>
            <a:ext cx="504825" cy="504825"/>
          </a:xfrm>
          <a:prstGeom prst="actionButtonReturn">
            <a:avLst/>
          </a:prstGeom>
          <a:ln>
            <a:headEnd/>
            <a:tailEnd type="none" w="med" len="lg"/>
          </a:ln>
        </p:spPr>
        <p:style>
          <a:lnRef idx="1">
            <a:schemeClr val="accent6"/>
          </a:lnRef>
          <a:fillRef idx="2">
            <a:schemeClr val="accent6"/>
          </a:fillRef>
          <a:effectRef idx="1">
            <a:schemeClr val="accent6"/>
          </a:effectRef>
          <a:fontRef idx="minor">
            <a:schemeClr val="dk1"/>
          </a:fontRef>
        </p:style>
        <p:txBody>
          <a:bodyPr wrap="none" anchor="ctr">
            <a:spAutoFit/>
          </a:bodyPr>
          <a:lstStyle/>
          <a:p>
            <a:endParaRPr lang="zh-CN" altLang="en-US"/>
          </a:p>
        </p:txBody>
      </p:sp>
    </p:spTree>
    <p:extLst>
      <p:ext uri="{BB962C8B-B14F-4D97-AF65-F5344CB8AC3E}">
        <p14:creationId xmlns:p14="http://schemas.microsoft.com/office/powerpoint/2010/main" val="4002337360"/>
      </p:ext>
    </p:extLst>
  </p:cSld>
  <p:clrMapOvr>
    <a:masterClrMapping/>
  </p:clrMapOvr>
  <p:transition spd="med"/>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4"/>
          <p:cNvSpPr>
            <a:spLocks noGrp="1"/>
          </p:cNvSpPr>
          <p:nvPr>
            <p:ph type="sldNum" sz="quarter" idx="11"/>
          </p:nvPr>
        </p:nvSpPr>
        <p:spPr/>
        <p:txBody>
          <a:bodyPr/>
          <a:lstStyle/>
          <a:p>
            <a:fld id="{8FCE0E4C-9824-478A-9D87-5CE66EDB9666}" type="slidenum">
              <a:rPr lang="zh-CN" altLang="en-US"/>
              <a:pPr/>
              <a:t>104</a:t>
            </a:fld>
            <a:endParaRPr lang="en-US" altLang="zh-CN"/>
          </a:p>
        </p:txBody>
      </p:sp>
      <p:sp>
        <p:nvSpPr>
          <p:cNvPr id="1032194" name="Rectangle 2"/>
          <p:cNvSpPr>
            <a:spLocks noGrp="1" noChangeArrowheads="1"/>
          </p:cNvSpPr>
          <p:nvPr>
            <p:ph type="title"/>
          </p:nvPr>
        </p:nvSpPr>
        <p:spPr>
          <a:xfrm>
            <a:off x="611450" y="44530"/>
            <a:ext cx="8064238" cy="574675"/>
          </a:xfrm>
          <a:noFill/>
          <a:ln/>
        </p:spPr>
        <p:txBody>
          <a:bodyPr anchor="t"/>
          <a:lstStyle/>
          <a:p>
            <a:r>
              <a:rPr lang="zh-CN" altLang="en-US" dirty="0">
                <a:ea typeface="黑体" pitchFamily="2" charset="-122"/>
              </a:rPr>
              <a:t>二、可编程中断控制器</a:t>
            </a:r>
            <a:r>
              <a:rPr lang="en-US" altLang="zh-CN" dirty="0">
                <a:ea typeface="黑体" pitchFamily="2" charset="-122"/>
              </a:rPr>
              <a:t>8259</a:t>
            </a:r>
            <a:endParaRPr lang="en-US" altLang="zh-CN" sz="2800" b="1" dirty="0">
              <a:solidFill>
                <a:srgbClr val="006600"/>
              </a:solidFill>
              <a:ea typeface="黑体" pitchFamily="2" charset="-122"/>
            </a:endParaRPr>
          </a:p>
        </p:txBody>
      </p:sp>
      <p:sp>
        <p:nvSpPr>
          <p:cNvPr id="1032195" name="Rectangle 3"/>
          <p:cNvSpPr>
            <a:spLocks noChangeArrowheads="1"/>
          </p:cNvSpPr>
          <p:nvPr/>
        </p:nvSpPr>
        <p:spPr bwMode="auto">
          <a:xfrm>
            <a:off x="395288" y="765175"/>
            <a:ext cx="8569325" cy="574675"/>
          </a:xfrm>
          <a:prstGeom prst="rect">
            <a:avLst/>
          </a:prstGeom>
          <a:noFill/>
          <a:ln w="9525">
            <a:noFill/>
            <a:miter lim="800000"/>
            <a:headEnd/>
            <a:tailEnd/>
          </a:ln>
          <a:effectLst/>
        </p:spPr>
        <p:txBody>
          <a:bodyPr/>
          <a:lstStyle/>
          <a:p>
            <a:pPr algn="l">
              <a:spcBef>
                <a:spcPct val="20000"/>
              </a:spcBef>
              <a:buClr>
                <a:schemeClr val="bg2"/>
              </a:buClr>
              <a:buSzPct val="75000"/>
            </a:pPr>
            <a:r>
              <a:rPr lang="en-US" altLang="zh-CN" sz="2800">
                <a:solidFill>
                  <a:schemeClr val="bg2"/>
                </a:solidFill>
                <a:latin typeface="Arial" charset="0"/>
              </a:rPr>
              <a:t>5.</a:t>
            </a:r>
            <a:r>
              <a:rPr lang="en-US" altLang="zh-CN" sz="2800">
                <a:latin typeface="Arial" charset="0"/>
              </a:rPr>
              <a:t>  8259 </a:t>
            </a:r>
            <a:r>
              <a:rPr lang="zh-CN" altLang="en-US" sz="2800">
                <a:latin typeface="Arial" charset="0"/>
              </a:rPr>
              <a:t>编程使用 －</a:t>
            </a:r>
            <a:r>
              <a:rPr lang="en-US" altLang="zh-CN" sz="2800">
                <a:solidFill>
                  <a:srgbClr val="0000FF"/>
                </a:solidFill>
                <a:latin typeface="Arial" charset="0"/>
              </a:rPr>
              <a:t> </a:t>
            </a:r>
            <a:r>
              <a:rPr lang="en-US" altLang="zh-CN" sz="3200">
                <a:solidFill>
                  <a:srgbClr val="FF0066"/>
                </a:solidFill>
                <a:latin typeface="Arial" charset="0"/>
              </a:rPr>
              <a:t>OCW3</a:t>
            </a:r>
            <a:r>
              <a:rPr lang="zh-CN" altLang="en-US" sz="3200">
                <a:latin typeface="宋体" pitchFamily="2" charset="-122"/>
              </a:rPr>
              <a:t>（续）</a:t>
            </a:r>
            <a:endParaRPr lang="zh-CN" altLang="en-US" sz="2800">
              <a:latin typeface="Arial" charset="0"/>
            </a:endParaRPr>
          </a:p>
        </p:txBody>
      </p:sp>
      <p:sp>
        <p:nvSpPr>
          <p:cNvPr id="1032202" name="Rectangle 10"/>
          <p:cNvSpPr>
            <a:spLocks noGrp="1" noChangeArrowheads="1"/>
          </p:cNvSpPr>
          <p:nvPr>
            <p:ph type="body" idx="1"/>
          </p:nvPr>
        </p:nvSpPr>
        <p:spPr>
          <a:xfrm>
            <a:off x="468313" y="1484313"/>
            <a:ext cx="8486775" cy="4897437"/>
          </a:xfrm>
          <a:noFill/>
          <a:ln/>
        </p:spPr>
        <p:txBody>
          <a:bodyPr/>
          <a:lstStyle/>
          <a:p>
            <a:pPr marL="352425" indent="-352425"/>
            <a:r>
              <a:rPr lang="zh-CN" altLang="en-US" sz="2800" b="1">
                <a:solidFill>
                  <a:srgbClr val="000000"/>
                </a:solidFill>
              </a:rPr>
              <a:t>读</a:t>
            </a:r>
            <a:r>
              <a:rPr lang="en-US" altLang="zh-CN" sz="2800" b="1">
                <a:solidFill>
                  <a:srgbClr val="000000"/>
                </a:solidFill>
              </a:rPr>
              <a:t>IRR/ISR</a:t>
            </a:r>
            <a:r>
              <a:rPr lang="zh-CN" altLang="en-US" sz="2800" b="1">
                <a:solidFill>
                  <a:srgbClr val="000000"/>
                </a:solidFill>
              </a:rPr>
              <a:t>：写入此命令后，随后再对同一地址读，即可得到</a:t>
            </a:r>
            <a:r>
              <a:rPr lang="en-US" altLang="zh-CN" sz="2800" b="1">
                <a:solidFill>
                  <a:srgbClr val="000000"/>
                </a:solidFill>
              </a:rPr>
              <a:t>IRR</a:t>
            </a:r>
            <a:r>
              <a:rPr lang="zh-CN" altLang="en-US" sz="2800" b="1">
                <a:solidFill>
                  <a:srgbClr val="000000"/>
                </a:solidFill>
              </a:rPr>
              <a:t>或</a:t>
            </a:r>
            <a:r>
              <a:rPr lang="en-US" altLang="zh-CN" sz="2800" b="1">
                <a:solidFill>
                  <a:srgbClr val="000000"/>
                </a:solidFill>
              </a:rPr>
              <a:t>ISR</a:t>
            </a:r>
            <a:r>
              <a:rPr lang="zh-CN" altLang="en-US" sz="2800" b="1">
                <a:solidFill>
                  <a:srgbClr val="000000"/>
                </a:solidFill>
              </a:rPr>
              <a:t>的内容。</a:t>
            </a:r>
          </a:p>
          <a:p>
            <a:pPr marL="352425" indent="-352425"/>
            <a:r>
              <a:rPr lang="zh-CN" altLang="en-US" sz="2800" b="1">
                <a:solidFill>
                  <a:srgbClr val="000000"/>
                </a:solidFill>
              </a:rPr>
              <a:t>查询方式允许</a:t>
            </a:r>
            <a:r>
              <a:rPr lang="en-US" altLang="zh-CN" sz="2800" b="1">
                <a:solidFill>
                  <a:srgbClr val="000000"/>
                </a:solidFill>
              </a:rPr>
              <a:t>8259A</a:t>
            </a:r>
            <a:r>
              <a:rPr lang="zh-CN" altLang="en-US" sz="2800" b="1">
                <a:solidFill>
                  <a:srgbClr val="000000"/>
                </a:solidFill>
              </a:rPr>
              <a:t>不工作于中断方式，而是以查询方式工作。</a:t>
            </a:r>
          </a:p>
          <a:p>
            <a:pPr marL="901700" lvl="1" indent="-369888">
              <a:buClr>
                <a:srgbClr val="008000"/>
              </a:buClr>
              <a:buSzPct val="75000"/>
              <a:buFont typeface="Wingdings" pitchFamily="2" charset="2"/>
              <a:buChar char="l"/>
            </a:pPr>
            <a:r>
              <a:rPr lang="en-US" altLang="zh-CN" b="1">
                <a:solidFill>
                  <a:srgbClr val="0000FF"/>
                </a:solidFill>
              </a:rPr>
              <a:t>CPU</a:t>
            </a:r>
            <a:r>
              <a:rPr lang="zh-CN" altLang="en-US" b="1">
                <a:solidFill>
                  <a:srgbClr val="0000FF"/>
                </a:solidFill>
              </a:rPr>
              <a:t>先写一个</a:t>
            </a:r>
            <a:r>
              <a:rPr lang="en-US" altLang="zh-CN" b="1">
                <a:solidFill>
                  <a:srgbClr val="0000FF"/>
                </a:solidFill>
              </a:rPr>
              <a:t>D</a:t>
            </a:r>
            <a:r>
              <a:rPr lang="en-US" altLang="zh-CN" b="1" baseline="-20000">
                <a:solidFill>
                  <a:srgbClr val="0000FF"/>
                </a:solidFill>
              </a:rPr>
              <a:t>2</a:t>
            </a:r>
            <a:r>
              <a:rPr lang="zh-CN" altLang="en-US" b="1">
                <a:solidFill>
                  <a:srgbClr val="0000FF"/>
                </a:solidFill>
              </a:rPr>
              <a:t>＝</a:t>
            </a:r>
            <a:r>
              <a:rPr lang="en-US" altLang="zh-CN" b="1">
                <a:solidFill>
                  <a:srgbClr val="0000FF"/>
                </a:solidFill>
              </a:rPr>
              <a:t>1</a:t>
            </a:r>
            <a:r>
              <a:rPr lang="zh-CN" altLang="en-US" b="1">
                <a:solidFill>
                  <a:srgbClr val="0000FF"/>
                </a:solidFill>
              </a:rPr>
              <a:t>的</a:t>
            </a:r>
            <a:r>
              <a:rPr lang="en-US" altLang="zh-CN" b="1">
                <a:solidFill>
                  <a:srgbClr val="0000FF"/>
                </a:solidFill>
              </a:rPr>
              <a:t>OCW3</a:t>
            </a:r>
            <a:r>
              <a:rPr lang="zh-CN" altLang="en-US" b="1">
                <a:solidFill>
                  <a:srgbClr val="0000FF"/>
                </a:solidFill>
              </a:rPr>
              <a:t>，再对同一地址读入，即可得到如下状态字节：</a:t>
            </a:r>
          </a:p>
          <a:p>
            <a:pPr marL="901700" lvl="1" indent="-369888">
              <a:buFont typeface="Wingdings" pitchFamily="2" charset="2"/>
              <a:buNone/>
            </a:pPr>
            <a:r>
              <a:rPr lang="zh-CN" altLang="en-US" b="1">
                <a:solidFill>
                  <a:srgbClr val="0000FF"/>
                </a:solidFill>
              </a:rPr>
              <a:t>             </a:t>
            </a:r>
            <a:r>
              <a:rPr lang="en-US" altLang="zh-CN" b="1">
                <a:solidFill>
                  <a:srgbClr val="0000FF"/>
                </a:solidFill>
                <a:latin typeface="Times New Roman" pitchFamily="18" charset="0"/>
              </a:rPr>
              <a:t>I</a:t>
            </a:r>
            <a:r>
              <a:rPr lang="en-US" altLang="zh-CN" b="1">
                <a:solidFill>
                  <a:srgbClr val="0000FF"/>
                </a:solidFill>
              </a:rPr>
              <a:t>    x    x     x    x   R</a:t>
            </a:r>
            <a:r>
              <a:rPr lang="en-US" altLang="zh-CN" b="1" baseline="-20000">
                <a:solidFill>
                  <a:srgbClr val="0000FF"/>
                </a:solidFill>
              </a:rPr>
              <a:t>2</a:t>
            </a:r>
            <a:r>
              <a:rPr lang="en-US" altLang="zh-CN" b="1">
                <a:solidFill>
                  <a:srgbClr val="0000FF"/>
                </a:solidFill>
              </a:rPr>
              <a:t>   R</a:t>
            </a:r>
            <a:r>
              <a:rPr lang="en-US" altLang="zh-CN" b="1" baseline="-20000">
                <a:solidFill>
                  <a:srgbClr val="0000FF"/>
                </a:solidFill>
              </a:rPr>
              <a:t>1</a:t>
            </a:r>
            <a:r>
              <a:rPr lang="en-US" altLang="zh-CN" b="1">
                <a:solidFill>
                  <a:srgbClr val="0000FF"/>
                </a:solidFill>
              </a:rPr>
              <a:t>   R</a:t>
            </a:r>
            <a:r>
              <a:rPr lang="en-US" altLang="zh-CN" b="1" baseline="-20000">
                <a:solidFill>
                  <a:srgbClr val="0000FF"/>
                </a:solidFill>
              </a:rPr>
              <a:t>0</a:t>
            </a:r>
            <a:r>
              <a:rPr lang="en-US" altLang="zh-CN" b="1">
                <a:solidFill>
                  <a:srgbClr val="0000FF"/>
                </a:solidFill>
              </a:rPr>
              <a:t> </a:t>
            </a:r>
          </a:p>
          <a:p>
            <a:pPr marL="901700" lvl="1" indent="-369888">
              <a:buFont typeface="Wingdings" pitchFamily="2" charset="2"/>
              <a:buNone/>
            </a:pPr>
            <a:r>
              <a:rPr lang="en-US" altLang="zh-CN" b="1">
                <a:solidFill>
                  <a:srgbClr val="0000FF"/>
                </a:solidFill>
              </a:rPr>
              <a:t>    </a:t>
            </a:r>
            <a:r>
              <a:rPr lang="en-US" altLang="zh-CN" b="1">
                <a:solidFill>
                  <a:srgbClr val="0000FF"/>
                </a:solidFill>
                <a:latin typeface="Times New Roman" pitchFamily="18" charset="0"/>
              </a:rPr>
              <a:t>I</a:t>
            </a:r>
            <a:r>
              <a:rPr lang="zh-CN" altLang="en-US" b="1">
                <a:solidFill>
                  <a:srgbClr val="0000FF"/>
                </a:solidFill>
              </a:rPr>
              <a:t>＝</a:t>
            </a:r>
            <a:r>
              <a:rPr lang="en-US" altLang="zh-CN" b="1">
                <a:solidFill>
                  <a:srgbClr val="0000FF"/>
                </a:solidFill>
              </a:rPr>
              <a:t>1</a:t>
            </a:r>
            <a:r>
              <a:rPr lang="zh-CN" altLang="en-US" b="1">
                <a:solidFill>
                  <a:srgbClr val="0000FF"/>
                </a:solidFill>
              </a:rPr>
              <a:t>表示有中断请求，中断请求号为</a:t>
            </a:r>
            <a:r>
              <a:rPr lang="en-US" altLang="zh-CN" b="1">
                <a:solidFill>
                  <a:srgbClr val="0000FF"/>
                </a:solidFill>
              </a:rPr>
              <a:t>R</a:t>
            </a:r>
            <a:r>
              <a:rPr lang="en-US" altLang="zh-CN" b="1" baseline="-20000">
                <a:solidFill>
                  <a:srgbClr val="0000FF"/>
                </a:solidFill>
              </a:rPr>
              <a:t>2</a:t>
            </a:r>
            <a:r>
              <a:rPr lang="zh-CN" altLang="en-US" b="1">
                <a:solidFill>
                  <a:srgbClr val="0000FF"/>
                </a:solidFill>
              </a:rPr>
              <a:t>～</a:t>
            </a:r>
            <a:r>
              <a:rPr lang="en-US" altLang="zh-CN" b="1">
                <a:solidFill>
                  <a:srgbClr val="0000FF"/>
                </a:solidFill>
              </a:rPr>
              <a:t>R</a:t>
            </a:r>
            <a:r>
              <a:rPr lang="en-US" altLang="zh-CN" b="1" baseline="-20000">
                <a:solidFill>
                  <a:srgbClr val="0000FF"/>
                </a:solidFill>
              </a:rPr>
              <a:t>0</a:t>
            </a:r>
          </a:p>
          <a:p>
            <a:pPr marL="901700" lvl="1" indent="-369888">
              <a:buFont typeface="Wingdings" pitchFamily="2" charset="2"/>
              <a:buNone/>
            </a:pPr>
            <a:r>
              <a:rPr lang="zh-CN" altLang="en-US" b="1">
                <a:solidFill>
                  <a:srgbClr val="0000FF"/>
                </a:solidFill>
              </a:rPr>
              <a:t>    </a:t>
            </a:r>
            <a:r>
              <a:rPr lang="zh-CN" altLang="en-US" b="1">
                <a:solidFill>
                  <a:srgbClr val="008000"/>
                </a:solidFill>
              </a:rPr>
              <a:t>此查询步骤可反复执行，以响应多个同时发生    的中断。</a:t>
            </a:r>
            <a:endParaRPr lang="zh-CN" altLang="en-US" sz="2400" b="1">
              <a:solidFill>
                <a:srgbClr val="008000"/>
              </a:solidFill>
            </a:endParaRPr>
          </a:p>
        </p:txBody>
      </p:sp>
    </p:spTree>
    <p:extLst>
      <p:ext uri="{BB962C8B-B14F-4D97-AF65-F5344CB8AC3E}">
        <p14:creationId xmlns:p14="http://schemas.microsoft.com/office/powerpoint/2010/main" val="263993463"/>
      </p:ext>
    </p:extLst>
  </p:cSld>
  <p:clrMapOvr>
    <a:masterClrMapping/>
  </p:clrMapOvr>
  <p:transition spd="med"/>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1"/>
          </p:nvPr>
        </p:nvSpPr>
        <p:spPr/>
        <p:txBody>
          <a:bodyPr/>
          <a:lstStyle/>
          <a:p>
            <a:fld id="{CFF4D8B0-4FD8-41CB-A872-C0A4E54C81AE}" type="slidenum">
              <a:rPr lang="zh-CN" altLang="en-US"/>
              <a:pPr/>
              <a:t>105</a:t>
            </a:fld>
            <a:endParaRPr lang="en-US" altLang="zh-CN"/>
          </a:p>
        </p:txBody>
      </p:sp>
      <p:sp>
        <p:nvSpPr>
          <p:cNvPr id="1033218" name="Rectangle 2"/>
          <p:cNvSpPr>
            <a:spLocks noGrp="1" noChangeArrowheads="1"/>
          </p:cNvSpPr>
          <p:nvPr>
            <p:ph type="title"/>
          </p:nvPr>
        </p:nvSpPr>
        <p:spPr>
          <a:xfrm>
            <a:off x="611450" y="44530"/>
            <a:ext cx="8064238" cy="574675"/>
          </a:xfrm>
          <a:noFill/>
          <a:ln/>
        </p:spPr>
        <p:txBody>
          <a:bodyPr anchor="t"/>
          <a:lstStyle/>
          <a:p>
            <a:r>
              <a:rPr lang="zh-CN" altLang="en-US" sz="2800" b="1" dirty="0" smtClean="0">
                <a:ea typeface="黑体" pitchFamily="2" charset="-122"/>
              </a:rPr>
              <a:t>三、</a:t>
            </a:r>
            <a:r>
              <a:rPr lang="zh-CN" altLang="en-US" sz="2800" b="1" dirty="0">
                <a:ea typeface="黑体" pitchFamily="2" charset="-122"/>
              </a:rPr>
              <a:t>中断</a:t>
            </a:r>
            <a:r>
              <a:rPr lang="zh-CN" altLang="en-US" sz="2800" b="1" dirty="0" smtClean="0">
                <a:ea typeface="黑体" pitchFamily="2" charset="-122"/>
              </a:rPr>
              <a:t>方式实现方法</a:t>
            </a:r>
            <a:endParaRPr lang="en-US" altLang="zh-CN" sz="2800" b="1" dirty="0">
              <a:ea typeface="黑体" pitchFamily="2" charset="-122"/>
            </a:endParaRPr>
          </a:p>
        </p:txBody>
      </p:sp>
      <p:sp>
        <p:nvSpPr>
          <p:cNvPr id="1033220" name="Rectangle 4"/>
          <p:cNvSpPr>
            <a:spLocks noGrp="1" noChangeArrowheads="1"/>
          </p:cNvSpPr>
          <p:nvPr>
            <p:ph type="body" idx="1"/>
          </p:nvPr>
        </p:nvSpPr>
        <p:spPr>
          <a:xfrm>
            <a:off x="755650" y="1268413"/>
            <a:ext cx="8199438" cy="5400675"/>
          </a:xfrm>
          <a:noFill/>
          <a:ln/>
        </p:spPr>
        <p:txBody>
          <a:bodyPr/>
          <a:lstStyle/>
          <a:p>
            <a:pPr marL="534988" indent="-534988">
              <a:buSzTx/>
              <a:buFont typeface="Wingdings" pitchFamily="2" charset="2"/>
              <a:buAutoNum type="arabicPeriod"/>
            </a:pPr>
            <a:r>
              <a:rPr lang="en-US" altLang="zh-CN" sz="2800" b="1"/>
              <a:t>8259</a:t>
            </a:r>
            <a:r>
              <a:rPr lang="zh-CN" altLang="en-US" sz="2800" b="1"/>
              <a:t>连接（硬件）</a:t>
            </a:r>
          </a:p>
          <a:p>
            <a:pPr marL="534988" indent="-534988">
              <a:buSzTx/>
              <a:buFont typeface="Wingdings" pitchFamily="2" charset="2"/>
              <a:buAutoNum type="arabicPeriod"/>
            </a:pPr>
            <a:r>
              <a:rPr lang="zh-CN" altLang="en-US" sz="2800" b="1"/>
              <a:t>编写初始化程序</a:t>
            </a:r>
          </a:p>
          <a:p>
            <a:pPr marL="1247775" lvl="1" indent="-533400">
              <a:buClr>
                <a:srgbClr val="008000"/>
              </a:buClr>
              <a:buSzTx/>
              <a:buFont typeface="Wingdings" pitchFamily="2" charset="2"/>
              <a:buAutoNum type="circleNumDbPlain"/>
            </a:pPr>
            <a:r>
              <a:rPr lang="en-US" altLang="zh-CN" b="1"/>
              <a:t>8259</a:t>
            </a:r>
            <a:r>
              <a:rPr lang="zh-CN" altLang="en-US" b="1"/>
              <a:t>初始化</a:t>
            </a:r>
          </a:p>
          <a:p>
            <a:pPr marL="1247775" lvl="1" indent="-533400">
              <a:buClr>
                <a:srgbClr val="008000"/>
              </a:buClr>
              <a:buSzTx/>
              <a:buFont typeface="Wingdings" pitchFamily="2" charset="2"/>
              <a:buAutoNum type="circleNumDbPlain"/>
            </a:pPr>
            <a:r>
              <a:rPr lang="zh-CN" altLang="en-US" b="1"/>
              <a:t>设置中断向量表</a:t>
            </a:r>
          </a:p>
          <a:p>
            <a:pPr marL="534988" indent="-534988">
              <a:buSzTx/>
              <a:buFont typeface="Wingdings" pitchFamily="2" charset="2"/>
              <a:buAutoNum type="arabicPeriod"/>
            </a:pPr>
            <a:r>
              <a:rPr lang="zh-CN" altLang="en-US" sz="2800" b="1"/>
              <a:t>编写中断处理程序</a:t>
            </a:r>
          </a:p>
        </p:txBody>
      </p:sp>
    </p:spTree>
    <p:extLst>
      <p:ext uri="{BB962C8B-B14F-4D97-AF65-F5344CB8AC3E}">
        <p14:creationId xmlns:p14="http://schemas.microsoft.com/office/powerpoint/2010/main" val="1546525480"/>
      </p:ext>
    </p:extLst>
  </p:cSld>
  <p:clrMapOvr>
    <a:masterClrMapping/>
  </p:clrMapOvr>
  <p:transition spd="med"/>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4249" name="Picture 9"/>
          <p:cNvPicPr>
            <a:picLocks noChangeAspect="1" noChangeArrowheads="1"/>
          </p:cNvPicPr>
          <p:nvPr/>
        </p:nvPicPr>
        <p:blipFill>
          <a:blip r:embed="rId2" cstate="print"/>
          <a:srcRect/>
          <a:stretch>
            <a:fillRect/>
          </a:stretch>
        </p:blipFill>
        <p:spPr bwMode="auto">
          <a:xfrm>
            <a:off x="0" y="188913"/>
            <a:ext cx="9144000" cy="5746750"/>
          </a:xfrm>
          <a:prstGeom prst="rect">
            <a:avLst/>
          </a:prstGeom>
          <a:noFill/>
          <a:ln w="28575" algn="ctr">
            <a:noFill/>
            <a:miter lim="800000"/>
            <a:headEnd/>
            <a:tailEnd type="none" w="med" len="lg"/>
          </a:ln>
          <a:effectLst/>
        </p:spPr>
      </p:pic>
      <p:sp>
        <p:nvSpPr>
          <p:cNvPr id="1034250" name="Text Box 10"/>
          <p:cNvSpPr txBox="1">
            <a:spLocks noChangeArrowheads="1"/>
          </p:cNvSpPr>
          <p:nvPr/>
        </p:nvSpPr>
        <p:spPr bwMode="auto">
          <a:xfrm>
            <a:off x="611188" y="6021388"/>
            <a:ext cx="4465637" cy="457200"/>
          </a:xfrm>
          <a:prstGeom prst="rect">
            <a:avLst/>
          </a:prstGeom>
          <a:noFill/>
          <a:ln w="28575" algn="ctr">
            <a:noFill/>
            <a:miter lim="800000"/>
            <a:headEnd/>
            <a:tailEnd type="none" w="med" len="lg"/>
          </a:ln>
          <a:effectLst/>
        </p:spPr>
        <p:txBody>
          <a:bodyPr>
            <a:spAutoFit/>
          </a:bodyPr>
          <a:lstStyle/>
          <a:p>
            <a:pPr>
              <a:spcBef>
                <a:spcPct val="50000"/>
              </a:spcBef>
            </a:pPr>
            <a:r>
              <a:rPr lang="zh-CN" altLang="en-US" sz="2400" dirty="0"/>
              <a:t>图</a:t>
            </a:r>
            <a:r>
              <a:rPr lang="en-US" altLang="zh-CN" sz="2400" dirty="0"/>
              <a:t>6.36   8259</a:t>
            </a:r>
            <a:r>
              <a:rPr lang="zh-CN" altLang="en-US" sz="2400" dirty="0"/>
              <a:t>在系统中的连接</a:t>
            </a:r>
          </a:p>
        </p:txBody>
      </p:sp>
      <p:sp>
        <p:nvSpPr>
          <p:cNvPr id="1034251" name="Rectangle 11"/>
          <p:cNvSpPr>
            <a:spLocks noChangeArrowheads="1"/>
          </p:cNvSpPr>
          <p:nvPr/>
        </p:nvSpPr>
        <p:spPr bwMode="auto">
          <a:xfrm>
            <a:off x="466725" y="44530"/>
            <a:ext cx="2736850" cy="503238"/>
          </a:xfrm>
          <a:prstGeom prst="rect">
            <a:avLst/>
          </a:prstGeom>
          <a:noFill/>
          <a:ln w="9525">
            <a:noFill/>
            <a:miter lim="800000"/>
            <a:headEnd/>
            <a:tailEnd/>
          </a:ln>
          <a:effectLst/>
        </p:spPr>
        <p:txBody>
          <a:bodyPr/>
          <a:lstStyle/>
          <a:p>
            <a:pPr algn="l">
              <a:spcBef>
                <a:spcPct val="20000"/>
              </a:spcBef>
              <a:buClr>
                <a:schemeClr val="bg2"/>
              </a:buClr>
              <a:buSzPct val="75000"/>
            </a:pPr>
            <a:r>
              <a:rPr lang="en-US" altLang="zh-CN" sz="2800" dirty="0">
                <a:solidFill>
                  <a:schemeClr val="bg2"/>
                </a:solidFill>
                <a:latin typeface="Arial" charset="0"/>
              </a:rPr>
              <a:t>1.</a:t>
            </a:r>
            <a:r>
              <a:rPr lang="en-US" altLang="zh-CN" sz="2800" dirty="0">
                <a:latin typeface="Arial" charset="0"/>
              </a:rPr>
              <a:t>  </a:t>
            </a:r>
            <a:r>
              <a:rPr lang="zh-CN" altLang="en-US" sz="2800" dirty="0">
                <a:latin typeface="Arial" charset="0"/>
              </a:rPr>
              <a:t>连接</a:t>
            </a:r>
            <a:r>
              <a:rPr lang="en-US" altLang="zh-CN" sz="2800" dirty="0">
                <a:latin typeface="Arial" charset="0"/>
              </a:rPr>
              <a:t>8259</a:t>
            </a:r>
            <a:endParaRPr lang="zh-CN" altLang="en-US" sz="2800" dirty="0">
              <a:latin typeface="Arial" charset="0"/>
            </a:endParaRPr>
          </a:p>
        </p:txBody>
      </p:sp>
      <p:sp>
        <p:nvSpPr>
          <p:cNvPr id="1034252" name="Text Box 12"/>
          <p:cNvSpPr txBox="1">
            <a:spLocks noChangeArrowheads="1"/>
          </p:cNvSpPr>
          <p:nvPr/>
        </p:nvSpPr>
        <p:spPr bwMode="auto">
          <a:xfrm>
            <a:off x="5219700" y="5591175"/>
            <a:ext cx="3744913" cy="1006475"/>
          </a:xfrm>
          <a:prstGeom prst="rect">
            <a:avLst/>
          </a:prstGeom>
          <a:noFill/>
          <a:ln w="28575" algn="ctr">
            <a:noFill/>
            <a:miter lim="800000"/>
            <a:headEnd/>
            <a:tailEnd type="none" w="med" len="lg"/>
          </a:ln>
          <a:effectLst/>
        </p:spPr>
        <p:txBody>
          <a:bodyPr>
            <a:spAutoFit/>
          </a:bodyPr>
          <a:lstStyle/>
          <a:p>
            <a:pPr algn="l">
              <a:spcBef>
                <a:spcPts val="0"/>
              </a:spcBef>
            </a:pPr>
            <a:r>
              <a:rPr lang="en-US" altLang="zh-CN" sz="2000" dirty="0">
                <a:latin typeface="Arial" charset="0"/>
              </a:rPr>
              <a:t>              </a:t>
            </a:r>
            <a:r>
              <a:rPr lang="zh-CN" altLang="en-US" sz="2000" dirty="0">
                <a:latin typeface="Arial" charset="0"/>
              </a:rPr>
              <a:t>高位                      低位</a:t>
            </a:r>
          </a:p>
          <a:p>
            <a:pPr algn="l">
              <a:spcBef>
                <a:spcPts val="0"/>
              </a:spcBef>
            </a:pPr>
            <a:r>
              <a:rPr lang="en-US" altLang="zh-CN" sz="2000" dirty="0">
                <a:solidFill>
                  <a:srgbClr val="0000FF"/>
                </a:solidFill>
                <a:latin typeface="Arial" charset="0"/>
              </a:rPr>
              <a:t>FF00H</a:t>
            </a:r>
            <a:r>
              <a:rPr lang="zh-CN" altLang="en-US" sz="2000" dirty="0">
                <a:solidFill>
                  <a:srgbClr val="0000FF"/>
                </a:solidFill>
                <a:latin typeface="Arial" charset="0"/>
              </a:rPr>
              <a:t>：</a:t>
            </a:r>
            <a:r>
              <a:rPr lang="en-US" altLang="zh-CN" sz="2000" dirty="0">
                <a:solidFill>
                  <a:srgbClr val="008000"/>
                </a:solidFill>
                <a:latin typeface="Arial" charset="0"/>
              </a:rPr>
              <a:t>1111 1111 0000 00</a:t>
            </a:r>
            <a:r>
              <a:rPr lang="en-US" altLang="zh-CN" sz="2000" dirty="0">
                <a:solidFill>
                  <a:srgbClr val="CC0000"/>
                </a:solidFill>
                <a:latin typeface="Arial" charset="0"/>
              </a:rPr>
              <a:t>00</a:t>
            </a:r>
          </a:p>
          <a:p>
            <a:pPr algn="l">
              <a:spcBef>
                <a:spcPts val="0"/>
              </a:spcBef>
            </a:pPr>
            <a:r>
              <a:rPr lang="en-US" altLang="zh-CN" sz="2000" dirty="0">
                <a:solidFill>
                  <a:srgbClr val="0000FF"/>
                </a:solidFill>
                <a:latin typeface="Arial" charset="0"/>
              </a:rPr>
              <a:t>FF02H</a:t>
            </a:r>
            <a:r>
              <a:rPr lang="zh-CN" altLang="en-US" sz="2000" dirty="0">
                <a:solidFill>
                  <a:srgbClr val="0000FF"/>
                </a:solidFill>
                <a:latin typeface="Arial" charset="0"/>
              </a:rPr>
              <a:t>：</a:t>
            </a:r>
            <a:r>
              <a:rPr lang="en-US" altLang="zh-CN" sz="2000" dirty="0">
                <a:solidFill>
                  <a:srgbClr val="008000"/>
                </a:solidFill>
                <a:latin typeface="Arial" charset="0"/>
              </a:rPr>
              <a:t>1111 1111 0000 00</a:t>
            </a:r>
            <a:r>
              <a:rPr lang="en-US" altLang="zh-CN" sz="2000" dirty="0">
                <a:solidFill>
                  <a:srgbClr val="CC0000"/>
                </a:solidFill>
                <a:latin typeface="Arial" charset="0"/>
              </a:rPr>
              <a:t>10</a:t>
            </a:r>
          </a:p>
        </p:txBody>
      </p:sp>
      <p:sp>
        <p:nvSpPr>
          <p:cNvPr id="1034253" name="AutoShape 13">
            <a:hlinkClick r:id="" action="ppaction://hlinkshowjump?jump=lastslideviewed" highlightClick="1"/>
          </p:cNvPr>
          <p:cNvSpPr>
            <a:spLocks noChangeArrowheads="1"/>
          </p:cNvSpPr>
          <p:nvPr/>
        </p:nvSpPr>
        <p:spPr bwMode="auto">
          <a:xfrm>
            <a:off x="8172450" y="4076700"/>
            <a:ext cx="504825" cy="503238"/>
          </a:xfrm>
          <a:prstGeom prst="actionButtonReturn">
            <a:avLst/>
          </a:prstGeom>
          <a:ln>
            <a:headEnd/>
            <a:tailEnd type="none" w="med" len="lg"/>
          </a:ln>
        </p:spPr>
        <p:style>
          <a:lnRef idx="1">
            <a:schemeClr val="accent6"/>
          </a:lnRef>
          <a:fillRef idx="2">
            <a:schemeClr val="accent6"/>
          </a:fillRef>
          <a:effectRef idx="1">
            <a:schemeClr val="accent6"/>
          </a:effectRef>
          <a:fontRef idx="minor">
            <a:schemeClr val="dk1"/>
          </a:fontRef>
        </p:style>
        <p:txBody>
          <a:bodyPr wrap="none" anchor="ctr">
            <a:spAutoFit/>
          </a:bodyPr>
          <a:lstStyle/>
          <a:p>
            <a:endParaRPr lang="zh-CN" altLang="en-US"/>
          </a:p>
        </p:txBody>
      </p:sp>
      <p:sp>
        <p:nvSpPr>
          <p:cNvPr id="8" name="TextBox 7"/>
          <p:cNvSpPr txBox="1"/>
          <p:nvPr/>
        </p:nvSpPr>
        <p:spPr>
          <a:xfrm>
            <a:off x="107380" y="2498148"/>
            <a:ext cx="1080150" cy="1938992"/>
          </a:xfrm>
          <a:prstGeom prst="rect">
            <a:avLst/>
          </a:prstGeom>
          <a:noFill/>
        </p:spPr>
        <p:txBody>
          <a:bodyPr wrap="square" rtlCol="0">
            <a:spAutoFit/>
          </a:bodyPr>
          <a:lstStyle/>
          <a:p>
            <a:pPr>
              <a:spcBef>
                <a:spcPts val="0"/>
              </a:spcBef>
            </a:pPr>
            <a:r>
              <a:rPr lang="en-US" altLang="zh-CN" sz="2400" dirty="0" smtClean="0">
                <a:solidFill>
                  <a:srgbClr val="0000FF"/>
                </a:solidFill>
              </a:rPr>
              <a:t>8086</a:t>
            </a:r>
          </a:p>
          <a:p>
            <a:pPr>
              <a:spcBef>
                <a:spcPts val="0"/>
              </a:spcBef>
            </a:pPr>
            <a:r>
              <a:rPr lang="zh-CN" altLang="en-US" sz="2400" dirty="0" smtClean="0">
                <a:solidFill>
                  <a:srgbClr val="0000FF"/>
                </a:solidFill>
              </a:rPr>
              <a:t>系</a:t>
            </a:r>
            <a:endParaRPr lang="en-US" altLang="zh-CN" sz="2400" dirty="0" smtClean="0">
              <a:solidFill>
                <a:srgbClr val="0000FF"/>
              </a:solidFill>
            </a:endParaRPr>
          </a:p>
          <a:p>
            <a:pPr>
              <a:spcBef>
                <a:spcPts val="0"/>
              </a:spcBef>
            </a:pPr>
            <a:r>
              <a:rPr lang="zh-CN" altLang="en-US" sz="2400" dirty="0" smtClean="0">
                <a:solidFill>
                  <a:srgbClr val="0000FF"/>
                </a:solidFill>
              </a:rPr>
              <a:t>统</a:t>
            </a:r>
            <a:endParaRPr lang="en-US" altLang="zh-CN" sz="2400" dirty="0" smtClean="0">
              <a:solidFill>
                <a:srgbClr val="0000FF"/>
              </a:solidFill>
            </a:endParaRPr>
          </a:p>
          <a:p>
            <a:pPr>
              <a:spcBef>
                <a:spcPts val="0"/>
              </a:spcBef>
            </a:pPr>
            <a:r>
              <a:rPr lang="zh-CN" altLang="en-US" sz="2400" dirty="0" smtClean="0">
                <a:solidFill>
                  <a:srgbClr val="0000FF"/>
                </a:solidFill>
              </a:rPr>
              <a:t>总</a:t>
            </a:r>
            <a:endParaRPr lang="en-US" altLang="zh-CN" sz="2400" dirty="0" smtClean="0">
              <a:solidFill>
                <a:srgbClr val="0000FF"/>
              </a:solidFill>
            </a:endParaRPr>
          </a:p>
          <a:p>
            <a:pPr>
              <a:spcBef>
                <a:spcPts val="0"/>
              </a:spcBef>
            </a:pPr>
            <a:r>
              <a:rPr lang="zh-CN" altLang="en-US" sz="2400" dirty="0" smtClean="0">
                <a:solidFill>
                  <a:srgbClr val="0000FF"/>
                </a:solidFill>
              </a:rPr>
              <a:t>线</a:t>
            </a:r>
            <a:endParaRPr lang="zh-CN" altLang="en-US" sz="2400" dirty="0">
              <a:solidFill>
                <a:srgbClr val="0000FF"/>
              </a:solidFill>
            </a:endParaRPr>
          </a:p>
        </p:txBody>
      </p:sp>
    </p:spTree>
    <p:extLst>
      <p:ext uri="{BB962C8B-B14F-4D97-AF65-F5344CB8AC3E}">
        <p14:creationId xmlns:p14="http://schemas.microsoft.com/office/powerpoint/2010/main" val="2695004992"/>
      </p:ext>
    </p:extLst>
  </p:cSld>
  <p:clrMapOvr>
    <a:masterClrMapping/>
  </p:clrMapOvr>
  <p:transition spd="med"/>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灯片编号占位符 4"/>
          <p:cNvSpPr>
            <a:spLocks noGrp="1"/>
          </p:cNvSpPr>
          <p:nvPr>
            <p:ph type="sldNum" sz="quarter" idx="11"/>
          </p:nvPr>
        </p:nvSpPr>
        <p:spPr/>
        <p:txBody>
          <a:bodyPr/>
          <a:lstStyle/>
          <a:p>
            <a:fld id="{2E8F1308-2999-45D6-A0FB-14351575B1B3}" type="slidenum">
              <a:rPr lang="zh-CN" altLang="en-US"/>
              <a:pPr/>
              <a:t>107</a:t>
            </a:fld>
            <a:endParaRPr lang="en-US" altLang="zh-CN"/>
          </a:p>
        </p:txBody>
      </p:sp>
      <p:sp>
        <p:nvSpPr>
          <p:cNvPr id="1035266" name="Rectangle 2"/>
          <p:cNvSpPr>
            <a:spLocks noGrp="1" noChangeArrowheads="1"/>
          </p:cNvSpPr>
          <p:nvPr>
            <p:ph type="title"/>
          </p:nvPr>
        </p:nvSpPr>
        <p:spPr>
          <a:xfrm>
            <a:off x="611450" y="44530"/>
            <a:ext cx="8064238" cy="574675"/>
          </a:xfrm>
          <a:noFill/>
          <a:ln/>
        </p:spPr>
        <p:txBody>
          <a:bodyPr anchor="t"/>
          <a:lstStyle/>
          <a:p>
            <a:r>
              <a:rPr lang="zh-CN" altLang="en-US" dirty="0">
                <a:ea typeface="黑体" pitchFamily="2" charset="-122"/>
              </a:rPr>
              <a:t>三、中断方式实现方法</a:t>
            </a:r>
            <a:endParaRPr lang="en-US" altLang="zh-CN" sz="2800" b="1" dirty="0">
              <a:solidFill>
                <a:srgbClr val="006600"/>
              </a:solidFill>
              <a:ea typeface="黑体" pitchFamily="2" charset="-122"/>
            </a:endParaRPr>
          </a:p>
        </p:txBody>
      </p:sp>
      <p:sp>
        <p:nvSpPr>
          <p:cNvPr id="1035267" name="Rectangle 3"/>
          <p:cNvSpPr>
            <a:spLocks noChangeArrowheads="1"/>
          </p:cNvSpPr>
          <p:nvPr/>
        </p:nvSpPr>
        <p:spPr bwMode="auto">
          <a:xfrm>
            <a:off x="395288" y="838200"/>
            <a:ext cx="8569325" cy="503238"/>
          </a:xfrm>
          <a:prstGeom prst="rect">
            <a:avLst/>
          </a:prstGeom>
          <a:noFill/>
          <a:ln w="9525">
            <a:noFill/>
            <a:miter lim="800000"/>
            <a:headEnd/>
            <a:tailEnd/>
          </a:ln>
          <a:effectLst/>
        </p:spPr>
        <p:txBody>
          <a:bodyPr/>
          <a:lstStyle/>
          <a:p>
            <a:pPr algn="l">
              <a:spcBef>
                <a:spcPct val="20000"/>
              </a:spcBef>
              <a:buClr>
                <a:schemeClr val="bg2"/>
              </a:buClr>
              <a:buSzPct val="75000"/>
            </a:pPr>
            <a:r>
              <a:rPr lang="en-US" altLang="zh-CN" sz="2800">
                <a:solidFill>
                  <a:schemeClr val="bg2"/>
                </a:solidFill>
                <a:latin typeface="Arial" charset="0"/>
              </a:rPr>
              <a:t>2.</a:t>
            </a:r>
            <a:r>
              <a:rPr lang="en-US" altLang="zh-CN" sz="2800">
                <a:latin typeface="Arial" charset="0"/>
              </a:rPr>
              <a:t>  </a:t>
            </a:r>
            <a:r>
              <a:rPr lang="zh-CN" altLang="en-US" sz="2800">
                <a:latin typeface="Arial" charset="0"/>
              </a:rPr>
              <a:t>编写中断初始化程序：① 初始化</a:t>
            </a:r>
            <a:r>
              <a:rPr lang="en-US" altLang="zh-CN" sz="2800">
                <a:latin typeface="Arial" charset="0"/>
              </a:rPr>
              <a:t>8259</a:t>
            </a:r>
          </a:p>
        </p:txBody>
      </p:sp>
      <p:sp>
        <p:nvSpPr>
          <p:cNvPr id="1035268" name="Rectangle 4"/>
          <p:cNvSpPr>
            <a:spLocks noGrp="1" noChangeArrowheads="1"/>
          </p:cNvSpPr>
          <p:nvPr>
            <p:ph type="body" idx="1"/>
          </p:nvPr>
        </p:nvSpPr>
        <p:spPr>
          <a:xfrm>
            <a:off x="468313" y="1557338"/>
            <a:ext cx="8486775" cy="5111750"/>
          </a:xfrm>
          <a:noFill/>
          <a:ln/>
        </p:spPr>
        <p:txBody>
          <a:bodyPr/>
          <a:lstStyle/>
          <a:p>
            <a:pPr marL="0" indent="0">
              <a:buFont typeface="Wingdings" pitchFamily="2" charset="2"/>
              <a:buNone/>
            </a:pPr>
            <a:r>
              <a:rPr lang="en-US" altLang="zh-CN" sz="1800" b="1" dirty="0">
                <a:latin typeface="Times New Roman" pitchFamily="18" charset="0"/>
              </a:rPr>
              <a:t>SET59A:	 MOV	DX, 0FF00H	; 8259</a:t>
            </a:r>
            <a:r>
              <a:rPr lang="zh-CN" altLang="en-US" sz="1800" b="1" dirty="0">
                <a:latin typeface="Times New Roman" pitchFamily="18" charset="0"/>
              </a:rPr>
              <a:t>的地址</a:t>
            </a:r>
            <a:r>
              <a:rPr lang="en-US" altLang="zh-CN" sz="1800" b="1" dirty="0">
                <a:latin typeface="Times New Roman" pitchFamily="18" charset="0"/>
              </a:rPr>
              <a:t>A0=0</a:t>
            </a:r>
          </a:p>
          <a:p>
            <a:pPr marL="0" indent="0">
              <a:buFont typeface="Wingdings" pitchFamily="2" charset="2"/>
              <a:buNone/>
            </a:pPr>
            <a:r>
              <a:rPr lang="en-US" altLang="zh-CN" sz="1800" b="1" dirty="0">
                <a:latin typeface="Times New Roman" pitchFamily="18" charset="0"/>
              </a:rPr>
              <a:t>	 MOV	AL, </a:t>
            </a:r>
            <a:r>
              <a:rPr lang="en-US" altLang="zh-CN" sz="1800" b="1" dirty="0">
                <a:solidFill>
                  <a:srgbClr val="CC0000"/>
                </a:solidFill>
                <a:latin typeface="Times New Roman" pitchFamily="18" charset="0"/>
              </a:rPr>
              <a:t>13H</a:t>
            </a:r>
            <a:r>
              <a:rPr lang="en-US" altLang="zh-CN" sz="1800" b="1" dirty="0">
                <a:latin typeface="Times New Roman" pitchFamily="18" charset="0"/>
              </a:rPr>
              <a:t>		; </a:t>
            </a:r>
            <a:r>
              <a:rPr lang="zh-CN" altLang="en-US" sz="1800" b="1" dirty="0">
                <a:latin typeface="Times New Roman" pitchFamily="18" charset="0"/>
              </a:rPr>
              <a:t>写</a:t>
            </a:r>
            <a:r>
              <a:rPr lang="en-US" altLang="zh-CN" sz="1800" b="1" dirty="0">
                <a:solidFill>
                  <a:srgbClr val="CC0000"/>
                </a:solidFill>
                <a:latin typeface="Times New Roman" pitchFamily="18" charset="0"/>
                <a:hlinkClick r:id="rId2" action="ppaction://hlinksldjump"/>
              </a:rPr>
              <a:t>ICW1</a:t>
            </a:r>
            <a:r>
              <a:rPr lang="zh-CN" altLang="en-US" sz="1800" b="1" dirty="0">
                <a:latin typeface="Times New Roman" pitchFamily="18" charset="0"/>
              </a:rPr>
              <a:t>，边沿触发，单片，需要</a:t>
            </a:r>
            <a:r>
              <a:rPr lang="en-US" altLang="zh-CN" sz="1800" b="1" dirty="0">
                <a:latin typeface="Times New Roman" pitchFamily="18" charset="0"/>
              </a:rPr>
              <a:t>ICW4</a:t>
            </a:r>
          </a:p>
          <a:p>
            <a:pPr marL="0" indent="0">
              <a:buFont typeface="Wingdings" pitchFamily="2" charset="2"/>
              <a:buNone/>
            </a:pPr>
            <a:r>
              <a:rPr lang="en-US" altLang="zh-CN" sz="1800" b="1" dirty="0">
                <a:latin typeface="Times New Roman" pitchFamily="18" charset="0"/>
              </a:rPr>
              <a:t>	 OUT	DX, AL</a:t>
            </a:r>
          </a:p>
          <a:p>
            <a:pPr marL="0" indent="0">
              <a:buFont typeface="Wingdings" pitchFamily="2" charset="2"/>
              <a:buNone/>
            </a:pPr>
            <a:r>
              <a:rPr lang="en-US" altLang="zh-CN" sz="1800" b="1" dirty="0">
                <a:latin typeface="Times New Roman" pitchFamily="18" charset="0"/>
              </a:rPr>
              <a:t>	 MOV	DX, 0FF02H	; 8259</a:t>
            </a:r>
            <a:r>
              <a:rPr lang="zh-CN" altLang="en-US" sz="1800" b="1" dirty="0">
                <a:latin typeface="Times New Roman" pitchFamily="18" charset="0"/>
              </a:rPr>
              <a:t>地址</a:t>
            </a:r>
            <a:r>
              <a:rPr lang="en-US" altLang="zh-CN" sz="1800" b="1" dirty="0">
                <a:latin typeface="Times New Roman" pitchFamily="18" charset="0"/>
              </a:rPr>
              <a:t>A0=1</a:t>
            </a:r>
          </a:p>
          <a:p>
            <a:pPr marL="0" indent="0">
              <a:buFont typeface="Wingdings" pitchFamily="2" charset="2"/>
              <a:buNone/>
            </a:pPr>
            <a:r>
              <a:rPr lang="en-US" altLang="zh-CN" sz="1800" b="1" dirty="0">
                <a:latin typeface="Times New Roman" pitchFamily="18" charset="0"/>
              </a:rPr>
              <a:t>	 MOV	AL, </a:t>
            </a:r>
            <a:r>
              <a:rPr lang="en-US" altLang="zh-CN" sz="1800" b="1" dirty="0">
                <a:solidFill>
                  <a:srgbClr val="FF0000"/>
                </a:solidFill>
                <a:latin typeface="Times New Roman" pitchFamily="18" charset="0"/>
              </a:rPr>
              <a:t>48H</a:t>
            </a:r>
            <a:r>
              <a:rPr lang="en-US" altLang="zh-CN" sz="1800" b="1" dirty="0">
                <a:latin typeface="Times New Roman" pitchFamily="18" charset="0"/>
              </a:rPr>
              <a:t>		; </a:t>
            </a:r>
            <a:r>
              <a:rPr lang="zh-CN" altLang="en-US" sz="1800" b="1" dirty="0">
                <a:latin typeface="Times New Roman" pitchFamily="18" charset="0"/>
              </a:rPr>
              <a:t>写</a:t>
            </a:r>
            <a:r>
              <a:rPr lang="en-US" altLang="zh-CN" sz="1800" b="1" dirty="0">
                <a:solidFill>
                  <a:srgbClr val="CC0000"/>
                </a:solidFill>
                <a:latin typeface="Times New Roman" pitchFamily="18" charset="0"/>
                <a:hlinkClick r:id="rId3" action="ppaction://hlinksldjump"/>
              </a:rPr>
              <a:t>ICW2</a:t>
            </a:r>
            <a:r>
              <a:rPr lang="zh-CN" altLang="en-US" sz="1800" b="1" dirty="0">
                <a:latin typeface="Times New Roman" pitchFamily="18" charset="0"/>
              </a:rPr>
              <a:t>，设置</a:t>
            </a:r>
            <a:r>
              <a:rPr lang="zh-CN" altLang="en-US" sz="1800" b="1" dirty="0">
                <a:solidFill>
                  <a:srgbClr val="FF0000"/>
                </a:solidFill>
                <a:latin typeface="Times New Roman" pitchFamily="18" charset="0"/>
              </a:rPr>
              <a:t>中断向量码</a:t>
            </a:r>
          </a:p>
          <a:p>
            <a:pPr marL="0" indent="0">
              <a:buFont typeface="Wingdings" pitchFamily="2" charset="2"/>
              <a:buNone/>
            </a:pPr>
            <a:r>
              <a:rPr lang="en-US" altLang="zh-CN" sz="1800" b="1" dirty="0">
                <a:latin typeface="Times New Roman" pitchFamily="18" charset="0"/>
              </a:rPr>
              <a:t>	 OUT	DX, AL</a:t>
            </a:r>
          </a:p>
          <a:p>
            <a:pPr marL="0" indent="0">
              <a:buFont typeface="Wingdings" pitchFamily="2" charset="2"/>
              <a:buNone/>
            </a:pPr>
            <a:r>
              <a:rPr lang="en-US" altLang="zh-CN" sz="1800" b="1" dirty="0">
                <a:latin typeface="Times New Roman" pitchFamily="18" charset="0"/>
              </a:rPr>
              <a:t>	 MOV	AL, </a:t>
            </a:r>
            <a:r>
              <a:rPr lang="en-US" altLang="zh-CN" sz="1800" b="1" dirty="0">
                <a:solidFill>
                  <a:srgbClr val="CC0000"/>
                </a:solidFill>
                <a:latin typeface="Times New Roman" pitchFamily="18" charset="0"/>
              </a:rPr>
              <a:t>03H</a:t>
            </a:r>
            <a:r>
              <a:rPr lang="en-US" altLang="zh-CN" sz="1800" b="1" dirty="0">
                <a:latin typeface="Times New Roman" pitchFamily="18" charset="0"/>
              </a:rPr>
              <a:t>		; </a:t>
            </a:r>
            <a:r>
              <a:rPr lang="zh-CN" altLang="en-US" sz="1800" b="1" dirty="0">
                <a:latin typeface="Times New Roman" pitchFamily="18" charset="0"/>
              </a:rPr>
              <a:t>写</a:t>
            </a:r>
            <a:r>
              <a:rPr lang="en-US" altLang="zh-CN" sz="1800" b="1" dirty="0">
                <a:solidFill>
                  <a:srgbClr val="CC0000"/>
                </a:solidFill>
                <a:latin typeface="Times New Roman" pitchFamily="18" charset="0"/>
                <a:hlinkClick r:id="rId4" action="ppaction://hlinksldjump"/>
              </a:rPr>
              <a:t>ICW4</a:t>
            </a:r>
            <a:r>
              <a:rPr lang="zh-CN" altLang="en-US" sz="1800" b="1" dirty="0">
                <a:latin typeface="Times New Roman" pitchFamily="18" charset="0"/>
              </a:rPr>
              <a:t>，</a:t>
            </a:r>
            <a:r>
              <a:rPr lang="en-US" altLang="zh-CN" sz="1800" b="1" dirty="0">
                <a:latin typeface="Times New Roman" pitchFamily="18" charset="0"/>
              </a:rPr>
              <a:t>8086/88</a:t>
            </a:r>
            <a:r>
              <a:rPr lang="zh-CN" altLang="en-US" sz="1800" b="1" dirty="0">
                <a:latin typeface="Times New Roman" pitchFamily="18" charset="0"/>
              </a:rPr>
              <a:t>模式，自动</a:t>
            </a:r>
            <a:r>
              <a:rPr lang="en-US" altLang="zh-CN" sz="1800" b="1" dirty="0">
                <a:latin typeface="Times New Roman" pitchFamily="18" charset="0"/>
              </a:rPr>
              <a:t>EOI</a:t>
            </a:r>
            <a:r>
              <a:rPr lang="zh-CN" altLang="en-US" sz="1800" b="1" dirty="0">
                <a:latin typeface="Times New Roman" pitchFamily="18" charset="0"/>
              </a:rPr>
              <a:t>，</a:t>
            </a:r>
            <a:br>
              <a:rPr lang="zh-CN" altLang="en-US" sz="1800" b="1" dirty="0">
                <a:latin typeface="Times New Roman" pitchFamily="18" charset="0"/>
              </a:rPr>
            </a:br>
            <a:r>
              <a:rPr lang="zh-CN" altLang="en-US" sz="1800" b="1" dirty="0">
                <a:latin typeface="Times New Roman" pitchFamily="18" charset="0"/>
              </a:rPr>
              <a:t>	 			</a:t>
            </a:r>
            <a:r>
              <a:rPr lang="en-US" altLang="zh-CN" sz="1800" b="1" dirty="0">
                <a:latin typeface="Times New Roman" pitchFamily="18" charset="0"/>
              </a:rPr>
              <a:t>; </a:t>
            </a:r>
            <a:r>
              <a:rPr lang="zh-CN" altLang="en-US" sz="1800" b="1" dirty="0">
                <a:latin typeface="Times New Roman" pitchFamily="18" charset="0"/>
              </a:rPr>
              <a:t>非缓冲，一般嵌套</a:t>
            </a:r>
          </a:p>
          <a:p>
            <a:pPr marL="0" indent="0">
              <a:buFont typeface="Wingdings" pitchFamily="2" charset="2"/>
              <a:buNone/>
            </a:pPr>
            <a:r>
              <a:rPr lang="en-US" altLang="zh-CN" sz="1800" b="1" dirty="0">
                <a:latin typeface="Times New Roman" pitchFamily="18" charset="0"/>
              </a:rPr>
              <a:t>	 OUT	DX, AL</a:t>
            </a:r>
          </a:p>
          <a:p>
            <a:pPr marL="0" indent="0">
              <a:buFont typeface="Wingdings" pitchFamily="2" charset="2"/>
              <a:buNone/>
            </a:pPr>
            <a:r>
              <a:rPr lang="en-US" altLang="zh-CN" sz="1800" b="1" dirty="0">
                <a:latin typeface="Times New Roman" pitchFamily="18" charset="0"/>
              </a:rPr>
              <a:t>	 MOV	AL,</a:t>
            </a:r>
            <a:r>
              <a:rPr lang="en-US" altLang="zh-CN" sz="1800" b="1" dirty="0">
                <a:solidFill>
                  <a:srgbClr val="CC0000"/>
                </a:solidFill>
                <a:latin typeface="Times New Roman" pitchFamily="18" charset="0"/>
              </a:rPr>
              <a:t> 0E0H</a:t>
            </a:r>
            <a:r>
              <a:rPr lang="en-US" altLang="zh-CN" sz="1800" b="1" dirty="0">
                <a:latin typeface="Times New Roman" pitchFamily="18" charset="0"/>
              </a:rPr>
              <a:t>	; </a:t>
            </a:r>
            <a:r>
              <a:rPr lang="zh-CN" altLang="en-US" sz="1800" b="1" dirty="0">
                <a:latin typeface="Times New Roman" pitchFamily="18" charset="0"/>
              </a:rPr>
              <a:t>写</a:t>
            </a:r>
            <a:r>
              <a:rPr lang="en-US" altLang="zh-CN" sz="1800" b="1" dirty="0">
                <a:solidFill>
                  <a:srgbClr val="CC0000"/>
                </a:solidFill>
                <a:latin typeface="Times New Roman" pitchFamily="18" charset="0"/>
                <a:hlinkClick r:id="rId5" action="ppaction://hlinksldjump"/>
              </a:rPr>
              <a:t>OCW1</a:t>
            </a:r>
            <a:r>
              <a:rPr lang="zh-CN" altLang="en-US" sz="1800" b="1" dirty="0">
                <a:latin typeface="Times New Roman" pitchFamily="18" charset="0"/>
              </a:rPr>
              <a:t>，屏蔽</a:t>
            </a:r>
            <a:r>
              <a:rPr lang="en-US" altLang="zh-CN" sz="1800" b="1" dirty="0">
                <a:latin typeface="Times New Roman" pitchFamily="18" charset="0"/>
              </a:rPr>
              <a:t>IR5</a:t>
            </a:r>
            <a:r>
              <a:rPr lang="zh-CN" altLang="en-US" sz="1800" b="1" dirty="0">
                <a:latin typeface="Times New Roman" pitchFamily="18" charset="0"/>
              </a:rPr>
              <a:t>、</a:t>
            </a:r>
            <a:r>
              <a:rPr lang="en-US" altLang="zh-CN" sz="1800" b="1" dirty="0">
                <a:latin typeface="Times New Roman" pitchFamily="18" charset="0"/>
              </a:rPr>
              <a:t>IR6</a:t>
            </a:r>
            <a:r>
              <a:rPr lang="zh-CN" altLang="en-US" sz="1800" b="1" dirty="0">
                <a:latin typeface="Times New Roman" pitchFamily="18" charset="0"/>
              </a:rPr>
              <a:t>、</a:t>
            </a:r>
            <a:r>
              <a:rPr lang="en-US" altLang="zh-CN" sz="1800" b="1" dirty="0">
                <a:latin typeface="Times New Roman" pitchFamily="18" charset="0"/>
              </a:rPr>
              <a:t>IR7</a:t>
            </a:r>
            <a:br>
              <a:rPr lang="en-US" altLang="zh-CN" sz="1800" b="1" dirty="0">
                <a:latin typeface="Times New Roman" pitchFamily="18" charset="0"/>
              </a:rPr>
            </a:br>
            <a:r>
              <a:rPr lang="en-US" altLang="zh-CN" sz="1800" b="1" dirty="0">
                <a:latin typeface="Times New Roman" pitchFamily="18" charset="0"/>
              </a:rPr>
              <a:t>	 			; </a:t>
            </a:r>
            <a:r>
              <a:rPr lang="zh-CN" altLang="en-US" sz="1800" b="1" dirty="0">
                <a:latin typeface="Times New Roman" pitchFamily="18" charset="0"/>
              </a:rPr>
              <a:t>（假定这</a:t>
            </a:r>
            <a:r>
              <a:rPr lang="en-US" altLang="zh-CN" sz="1800" b="1" dirty="0">
                <a:latin typeface="Times New Roman" pitchFamily="18" charset="0"/>
              </a:rPr>
              <a:t>3</a:t>
            </a:r>
            <a:r>
              <a:rPr lang="zh-CN" altLang="en-US" sz="1800" b="1" dirty="0">
                <a:latin typeface="Times New Roman" pitchFamily="18" charset="0"/>
              </a:rPr>
              <a:t>个中断输入未用）</a:t>
            </a:r>
          </a:p>
          <a:p>
            <a:pPr marL="0" indent="0">
              <a:buFont typeface="Wingdings" pitchFamily="2" charset="2"/>
              <a:buNone/>
            </a:pPr>
            <a:r>
              <a:rPr lang="en-US" altLang="zh-CN" sz="1800" b="1" dirty="0">
                <a:latin typeface="Times New Roman" pitchFamily="18" charset="0"/>
              </a:rPr>
              <a:t>	 OUT	DX, AL </a:t>
            </a:r>
            <a:endParaRPr lang="zh-CN" altLang="en-US" sz="1800" b="1" dirty="0">
              <a:latin typeface="Times New Roman" pitchFamily="18" charset="0"/>
            </a:endParaRPr>
          </a:p>
        </p:txBody>
      </p:sp>
      <p:sp>
        <p:nvSpPr>
          <p:cNvPr id="1035271" name="AutoShape 7">
            <a:hlinkClick r:id="" action="ppaction://hlinkshowjump?jump=lastslideviewed" highlightClick="1"/>
          </p:cNvPr>
          <p:cNvSpPr>
            <a:spLocks noChangeArrowheads="1"/>
          </p:cNvSpPr>
          <p:nvPr/>
        </p:nvSpPr>
        <p:spPr bwMode="auto">
          <a:xfrm>
            <a:off x="8388350" y="5589588"/>
            <a:ext cx="431800" cy="431800"/>
          </a:xfrm>
          <a:prstGeom prst="actionButtonReturn">
            <a:avLst/>
          </a:prstGeom>
          <a:ln>
            <a:headEnd/>
            <a:tailEnd type="none" w="med" len="lg"/>
          </a:ln>
        </p:spPr>
        <p:style>
          <a:lnRef idx="1">
            <a:schemeClr val="accent6"/>
          </a:lnRef>
          <a:fillRef idx="2">
            <a:schemeClr val="accent6"/>
          </a:fillRef>
          <a:effectRef idx="1">
            <a:schemeClr val="accent6"/>
          </a:effectRef>
          <a:fontRef idx="minor">
            <a:schemeClr val="dk1"/>
          </a:fontRef>
        </p:style>
        <p:txBody>
          <a:bodyPr wrap="none" anchor="ctr">
            <a:spAutoFit/>
          </a:bodyPr>
          <a:lstStyle/>
          <a:p>
            <a:endParaRPr lang="zh-CN" altLang="en-US"/>
          </a:p>
        </p:txBody>
      </p:sp>
      <p:sp>
        <p:nvSpPr>
          <p:cNvPr id="1035274" name="AutoShape 10">
            <a:hlinkClick r:id="rId6" action="ppaction://hlinksldjump" highlightClick="1"/>
          </p:cNvPr>
          <p:cNvSpPr>
            <a:spLocks noChangeArrowheads="1"/>
          </p:cNvSpPr>
          <p:nvPr/>
        </p:nvSpPr>
        <p:spPr bwMode="auto">
          <a:xfrm>
            <a:off x="8462963" y="1054100"/>
            <a:ext cx="503237" cy="504825"/>
          </a:xfrm>
          <a:prstGeom prst="actionButtonInformation">
            <a:avLst/>
          </a:prstGeom>
          <a:ln>
            <a:headEnd/>
            <a:tailEnd type="none" w="med" len="lg"/>
          </a:ln>
        </p:spPr>
        <p:style>
          <a:lnRef idx="1">
            <a:schemeClr val="accent6"/>
          </a:lnRef>
          <a:fillRef idx="2">
            <a:schemeClr val="accent6"/>
          </a:fillRef>
          <a:effectRef idx="1">
            <a:schemeClr val="accent6"/>
          </a:effectRef>
          <a:fontRef idx="minor">
            <a:schemeClr val="dk1"/>
          </a:fontRef>
        </p:style>
        <p:txBody>
          <a:bodyPr wrap="none" anchor="ctr">
            <a:spAutoFit/>
          </a:bodyPr>
          <a:lstStyle/>
          <a:p>
            <a:endParaRPr lang="zh-CN" altLang="en-US"/>
          </a:p>
        </p:txBody>
      </p:sp>
      <p:sp>
        <p:nvSpPr>
          <p:cNvPr id="1035275" name="AutoShape 11">
            <a:hlinkClick r:id="rId7" action="ppaction://hlinksldjump" highlightClick="1"/>
          </p:cNvPr>
          <p:cNvSpPr>
            <a:spLocks noChangeArrowheads="1"/>
          </p:cNvSpPr>
          <p:nvPr/>
        </p:nvSpPr>
        <p:spPr bwMode="auto">
          <a:xfrm>
            <a:off x="8462963" y="333375"/>
            <a:ext cx="503237" cy="504825"/>
          </a:xfrm>
          <a:prstGeom prst="actionButtonInformation">
            <a:avLst/>
          </a:prstGeom>
          <a:ln>
            <a:headEnd/>
            <a:tailEnd type="none" w="med" len="lg"/>
          </a:ln>
        </p:spPr>
        <p:style>
          <a:lnRef idx="1">
            <a:schemeClr val="accent6"/>
          </a:lnRef>
          <a:fillRef idx="2">
            <a:schemeClr val="accent6"/>
          </a:fillRef>
          <a:effectRef idx="1">
            <a:schemeClr val="accent6"/>
          </a:effectRef>
          <a:fontRef idx="minor">
            <a:schemeClr val="dk1"/>
          </a:fontRef>
        </p:style>
        <p:txBody>
          <a:bodyPr wrap="none" anchor="ctr">
            <a:spAutoFit/>
          </a:bodyPr>
          <a:lstStyle/>
          <a:p>
            <a:endParaRPr lang="zh-CN" altLang="en-US"/>
          </a:p>
        </p:txBody>
      </p:sp>
      <p:sp>
        <p:nvSpPr>
          <p:cNvPr id="1035276" name="Text Box 12"/>
          <p:cNvSpPr txBox="1">
            <a:spLocks noChangeArrowheads="1"/>
          </p:cNvSpPr>
          <p:nvPr/>
        </p:nvSpPr>
        <p:spPr bwMode="auto">
          <a:xfrm>
            <a:off x="7524750" y="333375"/>
            <a:ext cx="935038" cy="457200"/>
          </a:xfrm>
          <a:prstGeom prst="rect">
            <a:avLst/>
          </a:prstGeom>
          <a:noFill/>
          <a:ln w="28575" algn="ctr">
            <a:noFill/>
            <a:miter lim="800000"/>
            <a:headEnd/>
            <a:tailEnd type="none" w="med" len="lg"/>
          </a:ln>
          <a:effectLst/>
        </p:spPr>
        <p:txBody>
          <a:bodyPr>
            <a:spAutoFit/>
          </a:bodyPr>
          <a:lstStyle/>
          <a:p>
            <a:pPr algn="r">
              <a:spcBef>
                <a:spcPct val="50000"/>
              </a:spcBef>
            </a:pPr>
            <a:r>
              <a:rPr lang="zh-CN" altLang="en-US" sz="2400" dirty="0">
                <a:solidFill>
                  <a:schemeClr val="bg2"/>
                </a:solidFill>
              </a:rPr>
              <a:t>寻址</a:t>
            </a:r>
          </a:p>
        </p:txBody>
      </p:sp>
      <p:sp>
        <p:nvSpPr>
          <p:cNvPr id="1035277" name="Text Box 13"/>
          <p:cNvSpPr txBox="1">
            <a:spLocks noChangeArrowheads="1"/>
          </p:cNvSpPr>
          <p:nvPr/>
        </p:nvSpPr>
        <p:spPr bwMode="auto">
          <a:xfrm>
            <a:off x="7235825" y="879475"/>
            <a:ext cx="1225550" cy="830997"/>
          </a:xfrm>
          <a:prstGeom prst="rect">
            <a:avLst/>
          </a:prstGeom>
          <a:noFill/>
          <a:ln w="28575" algn="ctr">
            <a:noFill/>
            <a:miter lim="800000"/>
            <a:headEnd/>
            <a:tailEnd type="none" w="med" len="lg"/>
          </a:ln>
          <a:effectLst/>
        </p:spPr>
        <p:txBody>
          <a:bodyPr>
            <a:spAutoFit/>
          </a:bodyPr>
          <a:lstStyle/>
          <a:p>
            <a:pPr algn="r">
              <a:spcBef>
                <a:spcPct val="50000"/>
              </a:spcBef>
            </a:pPr>
            <a:r>
              <a:rPr lang="zh-CN" altLang="en-US" sz="2400">
                <a:solidFill>
                  <a:schemeClr val="bg2"/>
                </a:solidFill>
              </a:rPr>
              <a:t>初始化</a:t>
            </a:r>
            <a:br>
              <a:rPr lang="zh-CN" altLang="en-US" sz="2400">
                <a:solidFill>
                  <a:schemeClr val="bg2"/>
                </a:solidFill>
              </a:rPr>
            </a:br>
            <a:r>
              <a:rPr lang="zh-CN" altLang="en-US" sz="2400">
                <a:solidFill>
                  <a:schemeClr val="bg2"/>
                </a:solidFill>
              </a:rPr>
              <a:t>流程</a:t>
            </a:r>
          </a:p>
        </p:txBody>
      </p:sp>
    </p:spTree>
    <p:extLst>
      <p:ext uri="{BB962C8B-B14F-4D97-AF65-F5344CB8AC3E}">
        <p14:creationId xmlns:p14="http://schemas.microsoft.com/office/powerpoint/2010/main" val="2541653043"/>
      </p:ext>
    </p:extLst>
  </p:cSld>
  <p:clrMapOvr>
    <a:masterClrMapping/>
  </p:clrMapOvr>
  <p:transition spd="med"/>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灯片编号占位符 4"/>
          <p:cNvSpPr>
            <a:spLocks noGrp="1"/>
          </p:cNvSpPr>
          <p:nvPr>
            <p:ph type="sldNum" sz="quarter" idx="11"/>
          </p:nvPr>
        </p:nvSpPr>
        <p:spPr/>
        <p:txBody>
          <a:bodyPr/>
          <a:lstStyle/>
          <a:p>
            <a:fld id="{B33C54DB-4B05-4C13-9D38-FB300D0A3154}" type="slidenum">
              <a:rPr lang="zh-CN" altLang="en-US"/>
              <a:pPr/>
              <a:t>108</a:t>
            </a:fld>
            <a:endParaRPr lang="en-US" altLang="zh-CN"/>
          </a:p>
        </p:txBody>
      </p:sp>
      <p:sp>
        <p:nvSpPr>
          <p:cNvPr id="1036290" name="Rectangle 2"/>
          <p:cNvSpPr>
            <a:spLocks noGrp="1" noChangeArrowheads="1"/>
          </p:cNvSpPr>
          <p:nvPr>
            <p:ph type="title"/>
          </p:nvPr>
        </p:nvSpPr>
        <p:spPr>
          <a:xfrm>
            <a:off x="611450" y="44530"/>
            <a:ext cx="8064238" cy="574675"/>
          </a:xfrm>
          <a:noFill/>
          <a:ln/>
        </p:spPr>
        <p:txBody>
          <a:bodyPr anchor="t"/>
          <a:lstStyle/>
          <a:p>
            <a:r>
              <a:rPr lang="zh-CN" altLang="en-US" dirty="0">
                <a:ea typeface="黑体" pitchFamily="2" charset="-122"/>
              </a:rPr>
              <a:t>三、中断方式实现方法</a:t>
            </a:r>
            <a:endParaRPr lang="en-US" altLang="zh-CN" sz="2800" b="1" dirty="0">
              <a:solidFill>
                <a:srgbClr val="006600"/>
              </a:solidFill>
              <a:ea typeface="黑体" pitchFamily="2" charset="-122"/>
            </a:endParaRPr>
          </a:p>
        </p:txBody>
      </p:sp>
      <p:sp>
        <p:nvSpPr>
          <p:cNvPr id="1036291" name="Rectangle 3"/>
          <p:cNvSpPr>
            <a:spLocks noChangeArrowheads="1"/>
          </p:cNvSpPr>
          <p:nvPr/>
        </p:nvSpPr>
        <p:spPr bwMode="auto">
          <a:xfrm>
            <a:off x="395288" y="838200"/>
            <a:ext cx="8569325" cy="503238"/>
          </a:xfrm>
          <a:prstGeom prst="rect">
            <a:avLst/>
          </a:prstGeom>
          <a:noFill/>
          <a:ln w="9525">
            <a:noFill/>
            <a:miter lim="800000"/>
            <a:headEnd/>
            <a:tailEnd/>
          </a:ln>
          <a:effectLst/>
        </p:spPr>
        <p:txBody>
          <a:bodyPr/>
          <a:lstStyle/>
          <a:p>
            <a:pPr algn="l">
              <a:spcBef>
                <a:spcPct val="20000"/>
              </a:spcBef>
              <a:buClr>
                <a:schemeClr val="bg2"/>
              </a:buClr>
              <a:buSzPct val="75000"/>
            </a:pPr>
            <a:r>
              <a:rPr lang="en-US" altLang="zh-CN" sz="2800">
                <a:solidFill>
                  <a:schemeClr val="bg2"/>
                </a:solidFill>
                <a:latin typeface="Arial" charset="0"/>
              </a:rPr>
              <a:t>2.</a:t>
            </a:r>
            <a:r>
              <a:rPr lang="en-US" altLang="zh-CN" sz="2800">
                <a:latin typeface="Arial" charset="0"/>
              </a:rPr>
              <a:t>  </a:t>
            </a:r>
            <a:r>
              <a:rPr lang="zh-CN" altLang="en-US" sz="2800">
                <a:latin typeface="Arial" charset="0"/>
              </a:rPr>
              <a:t>编写中断初始化程序：① 初始化</a:t>
            </a:r>
            <a:r>
              <a:rPr lang="en-US" altLang="zh-CN" sz="2800">
                <a:latin typeface="Arial" charset="0"/>
              </a:rPr>
              <a:t>8259</a:t>
            </a:r>
          </a:p>
        </p:txBody>
      </p:sp>
      <p:sp>
        <p:nvSpPr>
          <p:cNvPr id="1036292" name="Rectangle 4"/>
          <p:cNvSpPr>
            <a:spLocks noGrp="1" noChangeArrowheads="1"/>
          </p:cNvSpPr>
          <p:nvPr>
            <p:ph type="body" idx="1"/>
          </p:nvPr>
        </p:nvSpPr>
        <p:spPr>
          <a:xfrm>
            <a:off x="900113" y="1557338"/>
            <a:ext cx="7056437" cy="4679950"/>
          </a:xfrm>
          <a:noFill/>
          <a:ln/>
        </p:spPr>
        <p:txBody>
          <a:bodyPr/>
          <a:lstStyle/>
          <a:p>
            <a:pPr marL="0" indent="0">
              <a:buFont typeface="Wingdings" pitchFamily="2" charset="2"/>
              <a:buNone/>
            </a:pPr>
            <a:r>
              <a:rPr lang="zh-CN" altLang="en-US" sz="2400" b="1" dirty="0">
                <a:solidFill>
                  <a:srgbClr val="0000FF"/>
                </a:solidFill>
                <a:latin typeface="Times New Roman" pitchFamily="18" charset="0"/>
              </a:rPr>
              <a:t>将</a:t>
            </a:r>
            <a:r>
              <a:rPr lang="en-US" altLang="zh-CN" sz="2400" b="1" dirty="0">
                <a:solidFill>
                  <a:srgbClr val="0000FF"/>
                </a:solidFill>
                <a:latin typeface="Times New Roman" pitchFamily="18" charset="0"/>
              </a:rPr>
              <a:t>00H</a:t>
            </a:r>
            <a:r>
              <a:rPr lang="zh-CN" altLang="en-US" sz="2400" b="1" dirty="0">
                <a:solidFill>
                  <a:srgbClr val="0000FF"/>
                </a:solidFill>
                <a:latin typeface="Times New Roman" pitchFamily="18" charset="0"/>
              </a:rPr>
              <a:t>与</a:t>
            </a:r>
            <a:r>
              <a:rPr lang="en-US" altLang="zh-CN" sz="2400" b="1" dirty="0">
                <a:solidFill>
                  <a:srgbClr val="0000FF"/>
                </a:solidFill>
                <a:latin typeface="Times New Roman" pitchFamily="18" charset="0"/>
              </a:rPr>
              <a:t>FFH</a:t>
            </a:r>
            <a:r>
              <a:rPr lang="zh-CN" altLang="en-US" sz="2400" b="1" dirty="0">
                <a:solidFill>
                  <a:srgbClr val="0000FF"/>
                </a:solidFill>
                <a:latin typeface="Times New Roman" pitchFamily="18" charset="0"/>
              </a:rPr>
              <a:t>分别写入</a:t>
            </a:r>
            <a:r>
              <a:rPr lang="en-US" altLang="zh-CN" sz="2400" b="1" dirty="0">
                <a:solidFill>
                  <a:srgbClr val="0000FF"/>
                </a:solidFill>
                <a:latin typeface="Times New Roman" pitchFamily="18" charset="0"/>
              </a:rPr>
              <a:t>IMR</a:t>
            </a:r>
            <a:r>
              <a:rPr lang="zh-CN" altLang="en-US" sz="2400" b="1" dirty="0">
                <a:solidFill>
                  <a:srgbClr val="0000FF"/>
                </a:solidFill>
                <a:latin typeface="Times New Roman" pitchFamily="18" charset="0"/>
              </a:rPr>
              <a:t>，并将其读出比较：</a:t>
            </a:r>
          </a:p>
          <a:p>
            <a:pPr marL="0" indent="0">
              <a:spcBef>
                <a:spcPct val="50000"/>
              </a:spcBef>
              <a:buFont typeface="Wingdings" pitchFamily="2" charset="2"/>
              <a:buNone/>
            </a:pPr>
            <a:r>
              <a:rPr lang="en-US" altLang="zh-CN" sz="2000" b="1" dirty="0">
                <a:latin typeface="Times New Roman" pitchFamily="18" charset="0"/>
              </a:rPr>
              <a:t>MOV	DX, 0FF02H</a:t>
            </a:r>
          </a:p>
          <a:p>
            <a:pPr marL="0" indent="0">
              <a:buFont typeface="Wingdings" pitchFamily="2" charset="2"/>
              <a:buNone/>
            </a:pPr>
            <a:r>
              <a:rPr lang="en-US" altLang="zh-CN" sz="2000" b="1" dirty="0">
                <a:latin typeface="Times New Roman" pitchFamily="18" charset="0"/>
              </a:rPr>
              <a:t>MOV	AL, 0</a:t>
            </a:r>
          </a:p>
          <a:p>
            <a:pPr marL="0" indent="0">
              <a:buFont typeface="Wingdings" pitchFamily="2" charset="2"/>
              <a:buNone/>
            </a:pPr>
            <a:r>
              <a:rPr lang="en-US" altLang="zh-CN" sz="2000" b="1" dirty="0">
                <a:latin typeface="Times New Roman" pitchFamily="18" charset="0"/>
              </a:rPr>
              <a:t>OUT	DX, AL		; </a:t>
            </a:r>
            <a:r>
              <a:rPr lang="zh-CN" altLang="en-US" sz="2000" b="1" dirty="0">
                <a:latin typeface="Times New Roman" pitchFamily="18" charset="0"/>
              </a:rPr>
              <a:t>写</a:t>
            </a:r>
            <a:r>
              <a:rPr lang="en-US" altLang="zh-CN" sz="2000" b="1" dirty="0">
                <a:latin typeface="Times New Roman" pitchFamily="18" charset="0"/>
                <a:hlinkClick r:id="rId2" action="ppaction://hlinksldjump"/>
              </a:rPr>
              <a:t>OCW1</a:t>
            </a:r>
            <a:r>
              <a:rPr lang="zh-CN" altLang="en-US" sz="2000" b="1" dirty="0">
                <a:latin typeface="Times New Roman" pitchFamily="18" charset="0"/>
              </a:rPr>
              <a:t>，将</a:t>
            </a:r>
            <a:r>
              <a:rPr lang="en-US" altLang="zh-CN" sz="2000" b="1" dirty="0">
                <a:latin typeface="Times New Roman" pitchFamily="18" charset="0"/>
              </a:rPr>
              <a:t>00H</a:t>
            </a:r>
            <a:r>
              <a:rPr lang="zh-CN" altLang="en-US" sz="2000" b="1" dirty="0">
                <a:latin typeface="Times New Roman" pitchFamily="18" charset="0"/>
              </a:rPr>
              <a:t>写入</a:t>
            </a:r>
            <a:r>
              <a:rPr lang="en-US" altLang="zh-CN" sz="2000" b="1" dirty="0">
                <a:latin typeface="Times New Roman" pitchFamily="18" charset="0"/>
              </a:rPr>
              <a:t>IMR</a:t>
            </a:r>
          </a:p>
          <a:p>
            <a:pPr marL="0" indent="0">
              <a:buFont typeface="Wingdings" pitchFamily="2" charset="2"/>
              <a:buNone/>
            </a:pPr>
            <a:r>
              <a:rPr lang="en-US" altLang="zh-CN" sz="2000" b="1" dirty="0">
                <a:latin typeface="Times New Roman" pitchFamily="18" charset="0"/>
              </a:rPr>
              <a:t>IN	AL, DX		; </a:t>
            </a:r>
            <a:r>
              <a:rPr lang="zh-CN" altLang="en-US" sz="2000" b="1" dirty="0">
                <a:latin typeface="Times New Roman" pitchFamily="18" charset="0"/>
              </a:rPr>
              <a:t>读</a:t>
            </a:r>
            <a:r>
              <a:rPr lang="en-US" altLang="zh-CN" sz="2000" b="1" dirty="0">
                <a:latin typeface="Times New Roman" pitchFamily="18" charset="0"/>
              </a:rPr>
              <a:t>IMR</a:t>
            </a:r>
          </a:p>
          <a:p>
            <a:pPr marL="0" indent="0">
              <a:buFont typeface="Wingdings" pitchFamily="2" charset="2"/>
              <a:buNone/>
            </a:pPr>
            <a:r>
              <a:rPr lang="en-US" altLang="zh-CN" sz="2000" b="1" dirty="0">
                <a:latin typeface="Times New Roman" pitchFamily="18" charset="0"/>
              </a:rPr>
              <a:t>OR	AL, AL		; </a:t>
            </a:r>
            <a:r>
              <a:rPr lang="zh-CN" altLang="en-US" sz="2000" b="1" dirty="0">
                <a:latin typeface="Times New Roman" pitchFamily="18" charset="0"/>
              </a:rPr>
              <a:t>判断</a:t>
            </a:r>
            <a:r>
              <a:rPr lang="en-US" altLang="zh-CN" sz="2000" b="1" dirty="0">
                <a:latin typeface="Times New Roman" pitchFamily="18" charset="0"/>
              </a:rPr>
              <a:t>IMR</a:t>
            </a:r>
            <a:r>
              <a:rPr lang="zh-CN" altLang="en-US" sz="2000" b="1" dirty="0">
                <a:latin typeface="Times New Roman" pitchFamily="18" charset="0"/>
              </a:rPr>
              <a:t>内容为</a:t>
            </a:r>
            <a:r>
              <a:rPr lang="en-US" altLang="zh-CN" sz="2000" b="1" dirty="0">
                <a:latin typeface="Times New Roman" pitchFamily="18" charset="0"/>
              </a:rPr>
              <a:t>00H</a:t>
            </a:r>
            <a:r>
              <a:rPr lang="zh-CN" altLang="en-US" sz="2000" b="1" dirty="0">
                <a:latin typeface="Times New Roman" pitchFamily="18" charset="0"/>
              </a:rPr>
              <a:t>否</a:t>
            </a:r>
          </a:p>
          <a:p>
            <a:pPr marL="0" indent="0">
              <a:buFont typeface="Wingdings" pitchFamily="2" charset="2"/>
              <a:buNone/>
            </a:pPr>
            <a:r>
              <a:rPr lang="en-US" altLang="zh-CN" sz="2000" b="1" dirty="0">
                <a:latin typeface="Times New Roman" pitchFamily="18" charset="0"/>
              </a:rPr>
              <a:t>JNZ	</a:t>
            </a:r>
            <a:r>
              <a:rPr lang="en-US" altLang="zh-CN" sz="2000" b="1" dirty="0">
                <a:solidFill>
                  <a:srgbClr val="CC0000"/>
                </a:solidFill>
                <a:latin typeface="Times New Roman" pitchFamily="18" charset="0"/>
              </a:rPr>
              <a:t>IMRERR</a:t>
            </a:r>
          </a:p>
          <a:p>
            <a:pPr marL="0" indent="0">
              <a:buFont typeface="Wingdings" pitchFamily="2" charset="2"/>
              <a:buNone/>
            </a:pPr>
            <a:r>
              <a:rPr lang="en-US" altLang="zh-CN" sz="2000" b="1" dirty="0">
                <a:latin typeface="Times New Roman" pitchFamily="18" charset="0"/>
              </a:rPr>
              <a:t>MOV	AL, 0FFH</a:t>
            </a:r>
          </a:p>
          <a:p>
            <a:pPr marL="0" indent="0">
              <a:buFont typeface="Wingdings" pitchFamily="2" charset="2"/>
              <a:buNone/>
            </a:pPr>
            <a:r>
              <a:rPr lang="en-US" altLang="zh-CN" sz="2000" b="1" dirty="0">
                <a:latin typeface="Times New Roman" pitchFamily="18" charset="0"/>
              </a:rPr>
              <a:t>OUT	DX, AL</a:t>
            </a:r>
          </a:p>
          <a:p>
            <a:pPr marL="0" indent="0">
              <a:buFont typeface="Wingdings" pitchFamily="2" charset="2"/>
              <a:buNone/>
            </a:pPr>
            <a:r>
              <a:rPr lang="en-US" altLang="zh-CN" sz="2000" b="1" dirty="0">
                <a:latin typeface="Times New Roman" pitchFamily="18" charset="0"/>
              </a:rPr>
              <a:t>IN	AL, DX</a:t>
            </a:r>
          </a:p>
          <a:p>
            <a:pPr marL="0" indent="0">
              <a:buFont typeface="Wingdings" pitchFamily="2" charset="2"/>
              <a:buNone/>
            </a:pPr>
            <a:r>
              <a:rPr lang="en-US" altLang="zh-CN" sz="2000" b="1" dirty="0">
                <a:latin typeface="Times New Roman" pitchFamily="18" charset="0"/>
              </a:rPr>
              <a:t>ADD	AL, 1</a:t>
            </a:r>
          </a:p>
          <a:p>
            <a:pPr marL="0" indent="0">
              <a:buFont typeface="Wingdings" pitchFamily="2" charset="2"/>
              <a:buNone/>
            </a:pPr>
            <a:r>
              <a:rPr lang="en-US" altLang="zh-CN" sz="2000" b="1" dirty="0">
                <a:latin typeface="Times New Roman" pitchFamily="18" charset="0"/>
              </a:rPr>
              <a:t>JNZ	</a:t>
            </a:r>
            <a:r>
              <a:rPr lang="en-US" altLang="zh-CN" sz="2000" b="1" dirty="0">
                <a:solidFill>
                  <a:srgbClr val="CC0000"/>
                </a:solidFill>
                <a:latin typeface="Times New Roman" pitchFamily="18" charset="0"/>
              </a:rPr>
              <a:t>IMRERR</a:t>
            </a:r>
            <a:endParaRPr lang="zh-CN" altLang="en-US" sz="2000" b="1" dirty="0">
              <a:solidFill>
                <a:srgbClr val="CC0000"/>
              </a:solidFill>
              <a:latin typeface="Times New Roman" pitchFamily="18" charset="0"/>
            </a:endParaRPr>
          </a:p>
        </p:txBody>
      </p:sp>
      <p:sp>
        <p:nvSpPr>
          <p:cNvPr id="1036297" name="Text Box 9"/>
          <p:cNvSpPr txBox="1">
            <a:spLocks noChangeArrowheads="1"/>
          </p:cNvSpPr>
          <p:nvPr/>
        </p:nvSpPr>
        <p:spPr bwMode="auto">
          <a:xfrm>
            <a:off x="7524750" y="333375"/>
            <a:ext cx="935038" cy="457200"/>
          </a:xfrm>
          <a:prstGeom prst="rect">
            <a:avLst/>
          </a:prstGeom>
          <a:noFill/>
          <a:ln w="28575" algn="ctr">
            <a:noFill/>
            <a:miter lim="800000"/>
            <a:headEnd/>
            <a:tailEnd type="none" w="med" len="lg"/>
          </a:ln>
          <a:effectLst/>
        </p:spPr>
        <p:txBody>
          <a:bodyPr>
            <a:spAutoFit/>
          </a:bodyPr>
          <a:lstStyle/>
          <a:p>
            <a:pPr algn="r">
              <a:spcBef>
                <a:spcPct val="50000"/>
              </a:spcBef>
            </a:pPr>
            <a:r>
              <a:rPr lang="zh-CN" altLang="en-US" sz="2400" dirty="0">
                <a:solidFill>
                  <a:schemeClr val="bg2"/>
                </a:solidFill>
              </a:rPr>
              <a:t>寻址</a:t>
            </a:r>
          </a:p>
        </p:txBody>
      </p:sp>
      <p:sp>
        <p:nvSpPr>
          <p:cNvPr id="1036298" name="Text Box 10"/>
          <p:cNvSpPr txBox="1">
            <a:spLocks noChangeArrowheads="1"/>
          </p:cNvSpPr>
          <p:nvPr/>
        </p:nvSpPr>
        <p:spPr bwMode="auto">
          <a:xfrm>
            <a:off x="7235825" y="879475"/>
            <a:ext cx="1225550" cy="830997"/>
          </a:xfrm>
          <a:prstGeom prst="rect">
            <a:avLst/>
          </a:prstGeom>
          <a:noFill/>
          <a:ln w="28575" algn="ctr">
            <a:noFill/>
            <a:miter lim="800000"/>
            <a:headEnd/>
            <a:tailEnd type="none" w="med" len="lg"/>
          </a:ln>
          <a:effectLst/>
        </p:spPr>
        <p:txBody>
          <a:bodyPr>
            <a:spAutoFit/>
          </a:bodyPr>
          <a:lstStyle/>
          <a:p>
            <a:pPr algn="r">
              <a:spcBef>
                <a:spcPct val="50000"/>
              </a:spcBef>
            </a:pPr>
            <a:r>
              <a:rPr lang="zh-CN" altLang="en-US" sz="2400">
                <a:solidFill>
                  <a:schemeClr val="bg2"/>
                </a:solidFill>
              </a:rPr>
              <a:t>初始化</a:t>
            </a:r>
            <a:br>
              <a:rPr lang="zh-CN" altLang="en-US" sz="2400">
                <a:solidFill>
                  <a:schemeClr val="bg2"/>
                </a:solidFill>
              </a:rPr>
            </a:br>
            <a:r>
              <a:rPr lang="zh-CN" altLang="en-US" sz="2400">
                <a:solidFill>
                  <a:schemeClr val="bg2"/>
                </a:solidFill>
              </a:rPr>
              <a:t>流程</a:t>
            </a:r>
          </a:p>
        </p:txBody>
      </p:sp>
      <p:sp>
        <p:nvSpPr>
          <p:cNvPr id="11" name="AutoShape 10">
            <a:hlinkClick r:id="rId3" action="ppaction://hlinksldjump" highlightClick="1"/>
          </p:cNvPr>
          <p:cNvSpPr>
            <a:spLocks noChangeArrowheads="1"/>
          </p:cNvSpPr>
          <p:nvPr/>
        </p:nvSpPr>
        <p:spPr bwMode="auto">
          <a:xfrm>
            <a:off x="8462963" y="1054100"/>
            <a:ext cx="503237" cy="504825"/>
          </a:xfrm>
          <a:prstGeom prst="actionButtonInformation">
            <a:avLst/>
          </a:prstGeom>
          <a:ln>
            <a:headEnd/>
            <a:tailEnd type="none" w="med" len="lg"/>
          </a:ln>
        </p:spPr>
        <p:style>
          <a:lnRef idx="1">
            <a:schemeClr val="accent6"/>
          </a:lnRef>
          <a:fillRef idx="2">
            <a:schemeClr val="accent6"/>
          </a:fillRef>
          <a:effectRef idx="1">
            <a:schemeClr val="accent6"/>
          </a:effectRef>
          <a:fontRef idx="minor">
            <a:schemeClr val="dk1"/>
          </a:fontRef>
        </p:style>
        <p:txBody>
          <a:bodyPr wrap="none" anchor="ctr">
            <a:spAutoFit/>
          </a:bodyPr>
          <a:lstStyle/>
          <a:p>
            <a:endParaRPr lang="zh-CN" altLang="en-US"/>
          </a:p>
        </p:txBody>
      </p:sp>
      <p:sp>
        <p:nvSpPr>
          <p:cNvPr id="12" name="AutoShape 11">
            <a:hlinkClick r:id="rId4" action="ppaction://hlinksldjump" highlightClick="1"/>
          </p:cNvPr>
          <p:cNvSpPr>
            <a:spLocks noChangeArrowheads="1"/>
          </p:cNvSpPr>
          <p:nvPr/>
        </p:nvSpPr>
        <p:spPr bwMode="auto">
          <a:xfrm>
            <a:off x="8462963" y="333375"/>
            <a:ext cx="503237" cy="504825"/>
          </a:xfrm>
          <a:prstGeom prst="actionButtonInformation">
            <a:avLst/>
          </a:prstGeom>
          <a:ln>
            <a:headEnd/>
            <a:tailEnd type="none" w="med" len="lg"/>
          </a:ln>
        </p:spPr>
        <p:style>
          <a:lnRef idx="1">
            <a:schemeClr val="accent6"/>
          </a:lnRef>
          <a:fillRef idx="2">
            <a:schemeClr val="accent6"/>
          </a:fillRef>
          <a:effectRef idx="1">
            <a:schemeClr val="accent6"/>
          </a:effectRef>
          <a:fontRef idx="minor">
            <a:schemeClr val="dk1"/>
          </a:fontRef>
        </p:style>
        <p:txBody>
          <a:bodyPr wrap="none" anchor="ctr">
            <a:spAutoFit/>
          </a:bodyPr>
          <a:lstStyle/>
          <a:p>
            <a:endParaRPr lang="zh-CN" altLang="en-US"/>
          </a:p>
        </p:txBody>
      </p:sp>
    </p:spTree>
    <p:extLst>
      <p:ext uri="{BB962C8B-B14F-4D97-AF65-F5344CB8AC3E}">
        <p14:creationId xmlns:p14="http://schemas.microsoft.com/office/powerpoint/2010/main" val="2454738776"/>
      </p:ext>
    </p:extLst>
  </p:cSld>
  <p:clrMapOvr>
    <a:masterClrMapping/>
  </p:clrMapOvr>
  <p:transition spd="med"/>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灯片编号占位符 4"/>
          <p:cNvSpPr>
            <a:spLocks noGrp="1"/>
          </p:cNvSpPr>
          <p:nvPr>
            <p:ph type="sldNum" sz="quarter" idx="11"/>
          </p:nvPr>
        </p:nvSpPr>
        <p:spPr/>
        <p:txBody>
          <a:bodyPr/>
          <a:lstStyle/>
          <a:p>
            <a:fld id="{C8280637-BEA0-4600-95CC-9A33A08DEBE8}" type="slidenum">
              <a:rPr lang="zh-CN" altLang="en-US"/>
              <a:pPr/>
              <a:t>109</a:t>
            </a:fld>
            <a:endParaRPr lang="en-US" altLang="zh-CN"/>
          </a:p>
        </p:txBody>
      </p:sp>
      <p:sp>
        <p:nvSpPr>
          <p:cNvPr id="1037314" name="Rectangle 2"/>
          <p:cNvSpPr>
            <a:spLocks noGrp="1" noChangeArrowheads="1"/>
          </p:cNvSpPr>
          <p:nvPr>
            <p:ph type="title"/>
          </p:nvPr>
        </p:nvSpPr>
        <p:spPr>
          <a:xfrm>
            <a:off x="611450" y="44530"/>
            <a:ext cx="8064238" cy="574675"/>
          </a:xfrm>
          <a:noFill/>
          <a:ln/>
        </p:spPr>
        <p:txBody>
          <a:bodyPr anchor="t"/>
          <a:lstStyle/>
          <a:p>
            <a:r>
              <a:rPr lang="zh-CN" altLang="en-US" dirty="0">
                <a:ea typeface="黑体" pitchFamily="2" charset="-122"/>
              </a:rPr>
              <a:t>三、中断方式实现方法</a:t>
            </a:r>
            <a:endParaRPr lang="en-US" altLang="zh-CN" sz="2800" b="1" dirty="0">
              <a:solidFill>
                <a:srgbClr val="006600"/>
              </a:solidFill>
              <a:ea typeface="黑体" pitchFamily="2" charset="-122"/>
            </a:endParaRPr>
          </a:p>
        </p:txBody>
      </p:sp>
      <p:sp>
        <p:nvSpPr>
          <p:cNvPr id="1037315" name="Rectangle 3"/>
          <p:cNvSpPr>
            <a:spLocks noChangeArrowheads="1"/>
          </p:cNvSpPr>
          <p:nvPr/>
        </p:nvSpPr>
        <p:spPr bwMode="auto">
          <a:xfrm>
            <a:off x="395288" y="838200"/>
            <a:ext cx="8569325" cy="503238"/>
          </a:xfrm>
          <a:prstGeom prst="rect">
            <a:avLst/>
          </a:prstGeom>
          <a:noFill/>
          <a:ln w="9525">
            <a:noFill/>
            <a:miter lim="800000"/>
            <a:headEnd/>
            <a:tailEnd/>
          </a:ln>
          <a:effectLst/>
        </p:spPr>
        <p:txBody>
          <a:bodyPr/>
          <a:lstStyle/>
          <a:p>
            <a:pPr algn="l">
              <a:spcBef>
                <a:spcPct val="20000"/>
              </a:spcBef>
              <a:buClr>
                <a:schemeClr val="bg2"/>
              </a:buClr>
              <a:buSzPct val="75000"/>
            </a:pPr>
            <a:r>
              <a:rPr lang="en-US" altLang="zh-CN" sz="2800">
                <a:solidFill>
                  <a:schemeClr val="bg2"/>
                </a:solidFill>
                <a:latin typeface="Arial" charset="0"/>
              </a:rPr>
              <a:t>2.</a:t>
            </a:r>
            <a:r>
              <a:rPr lang="en-US" altLang="zh-CN" sz="2800">
                <a:latin typeface="Arial" charset="0"/>
              </a:rPr>
              <a:t>  </a:t>
            </a:r>
            <a:r>
              <a:rPr lang="zh-CN" altLang="en-US" sz="2800">
                <a:latin typeface="Arial" charset="0"/>
              </a:rPr>
              <a:t>编写中断初始化程序：① 初始化</a:t>
            </a:r>
            <a:r>
              <a:rPr lang="en-US" altLang="zh-CN" sz="2800">
                <a:latin typeface="Arial" charset="0"/>
              </a:rPr>
              <a:t>8259</a:t>
            </a:r>
          </a:p>
        </p:txBody>
      </p:sp>
      <p:sp>
        <p:nvSpPr>
          <p:cNvPr id="1037316" name="Rectangle 4"/>
          <p:cNvSpPr>
            <a:spLocks noGrp="1" noChangeArrowheads="1"/>
          </p:cNvSpPr>
          <p:nvPr>
            <p:ph type="body" idx="1"/>
          </p:nvPr>
        </p:nvSpPr>
        <p:spPr>
          <a:xfrm>
            <a:off x="900113" y="1557338"/>
            <a:ext cx="7559675" cy="4679950"/>
          </a:xfrm>
          <a:noFill/>
          <a:ln/>
        </p:spPr>
        <p:txBody>
          <a:bodyPr/>
          <a:lstStyle/>
          <a:p>
            <a:pPr marL="0" indent="0">
              <a:buFont typeface="Wingdings" pitchFamily="2" charset="2"/>
              <a:buNone/>
            </a:pPr>
            <a:r>
              <a:rPr lang="en-US" altLang="zh-CN" sz="2400" b="1" dirty="0">
                <a:solidFill>
                  <a:srgbClr val="0000FF"/>
                </a:solidFill>
                <a:latin typeface="Times New Roman" pitchFamily="18" charset="0"/>
              </a:rPr>
              <a:t>CPU</a:t>
            </a:r>
            <a:r>
              <a:rPr lang="zh-CN" altLang="en-US" sz="2400" b="1" dirty="0">
                <a:solidFill>
                  <a:srgbClr val="0000FF"/>
                </a:solidFill>
                <a:latin typeface="Times New Roman" pitchFamily="18" charset="0"/>
              </a:rPr>
              <a:t>读</a:t>
            </a:r>
            <a:r>
              <a:rPr lang="en-US" altLang="zh-CN" sz="2400" b="1" dirty="0">
                <a:solidFill>
                  <a:srgbClr val="0000FF"/>
                </a:solidFill>
                <a:latin typeface="Times New Roman" pitchFamily="18" charset="0"/>
              </a:rPr>
              <a:t>ISR</a:t>
            </a:r>
            <a:r>
              <a:rPr lang="zh-CN" altLang="en-US" sz="2400" b="1" dirty="0">
                <a:solidFill>
                  <a:srgbClr val="0000FF"/>
                </a:solidFill>
                <a:latin typeface="Times New Roman" pitchFamily="18" charset="0"/>
              </a:rPr>
              <a:t>内容：</a:t>
            </a:r>
          </a:p>
          <a:p>
            <a:pPr marL="0" indent="0">
              <a:buFont typeface="Wingdings" pitchFamily="2" charset="2"/>
              <a:buNone/>
            </a:pPr>
            <a:endParaRPr lang="en-US" altLang="zh-CN" sz="2400" b="1" dirty="0">
              <a:solidFill>
                <a:srgbClr val="0000FF"/>
              </a:solidFill>
              <a:latin typeface="Times New Roman" pitchFamily="18" charset="0"/>
            </a:endParaRPr>
          </a:p>
          <a:p>
            <a:pPr marL="0" indent="0">
              <a:buFont typeface="Wingdings" pitchFamily="2" charset="2"/>
              <a:buNone/>
            </a:pPr>
            <a:r>
              <a:rPr lang="en-US" altLang="zh-CN" sz="2400" b="1" dirty="0">
                <a:latin typeface="Times New Roman" pitchFamily="18" charset="0"/>
              </a:rPr>
              <a:t>MOV	DX, 0FF00H		; 8259</a:t>
            </a:r>
            <a:r>
              <a:rPr lang="zh-CN" altLang="en-US" sz="2400" b="1" dirty="0">
                <a:latin typeface="Times New Roman" pitchFamily="18" charset="0"/>
              </a:rPr>
              <a:t>的地址</a:t>
            </a:r>
            <a:r>
              <a:rPr lang="en-US" altLang="zh-CN" sz="2400" b="1" dirty="0">
                <a:latin typeface="Times New Roman" pitchFamily="18" charset="0"/>
              </a:rPr>
              <a:t>A0=0</a:t>
            </a:r>
          </a:p>
          <a:p>
            <a:pPr marL="0" indent="0">
              <a:buFont typeface="Wingdings" pitchFamily="2" charset="2"/>
              <a:buNone/>
            </a:pPr>
            <a:r>
              <a:rPr lang="en-US" altLang="zh-CN" sz="2400" b="1" dirty="0">
                <a:latin typeface="Times New Roman" pitchFamily="18" charset="0"/>
              </a:rPr>
              <a:t>MOV	AL, 0BH		; </a:t>
            </a:r>
            <a:r>
              <a:rPr lang="en-US" altLang="zh-CN" sz="2400" b="1" dirty="0"/>
              <a:t>000</a:t>
            </a:r>
            <a:r>
              <a:rPr lang="en-US" altLang="zh-CN" sz="2400" b="1" dirty="0">
                <a:solidFill>
                  <a:srgbClr val="FF0000"/>
                </a:solidFill>
              </a:rPr>
              <a:t>0 1</a:t>
            </a:r>
            <a:r>
              <a:rPr lang="en-US" altLang="zh-CN" sz="2400" b="1" dirty="0"/>
              <a:t>011</a:t>
            </a:r>
          </a:p>
          <a:p>
            <a:pPr marL="0" indent="0">
              <a:buFont typeface="Wingdings" pitchFamily="2" charset="2"/>
              <a:buNone/>
            </a:pPr>
            <a:r>
              <a:rPr lang="en-US" altLang="zh-CN" sz="2400" b="1" dirty="0">
                <a:latin typeface="Times New Roman" pitchFamily="18" charset="0"/>
              </a:rPr>
              <a:t>OUT	DX, AL		; </a:t>
            </a:r>
            <a:r>
              <a:rPr lang="zh-CN" altLang="en-US" sz="2400" b="1" dirty="0">
                <a:latin typeface="Times New Roman" pitchFamily="18" charset="0"/>
              </a:rPr>
              <a:t>写</a:t>
            </a:r>
            <a:r>
              <a:rPr lang="en-US" altLang="zh-CN" sz="2400" b="1" dirty="0">
                <a:latin typeface="Times New Roman" pitchFamily="18" charset="0"/>
                <a:hlinkClick r:id="rId2" action="ppaction://hlinksldjump"/>
              </a:rPr>
              <a:t>OCW3</a:t>
            </a:r>
            <a:endParaRPr lang="en-US" altLang="zh-CN" sz="2400" b="1" dirty="0">
              <a:latin typeface="Times New Roman" pitchFamily="18" charset="0"/>
            </a:endParaRPr>
          </a:p>
          <a:p>
            <a:pPr marL="0" indent="0">
              <a:buFont typeface="Wingdings" pitchFamily="2" charset="2"/>
              <a:buNone/>
            </a:pPr>
            <a:r>
              <a:rPr lang="en-US" altLang="zh-CN" sz="2400" b="1" dirty="0">
                <a:latin typeface="Times New Roman" pitchFamily="18" charset="0"/>
              </a:rPr>
              <a:t>IN	AL, DX		; </a:t>
            </a:r>
            <a:r>
              <a:rPr lang="zh-CN" altLang="en-US" sz="2400" b="1" dirty="0">
                <a:latin typeface="Times New Roman" pitchFamily="18" charset="0"/>
              </a:rPr>
              <a:t>读出</a:t>
            </a:r>
            <a:r>
              <a:rPr lang="en-US" altLang="zh-CN" sz="2400" b="1" dirty="0">
                <a:latin typeface="Times New Roman" pitchFamily="18" charset="0"/>
              </a:rPr>
              <a:t>ISR</a:t>
            </a:r>
            <a:r>
              <a:rPr lang="zh-CN" altLang="en-US" sz="2400" b="1" dirty="0">
                <a:latin typeface="Times New Roman" pitchFamily="18" charset="0"/>
              </a:rPr>
              <a:t>内容放入</a:t>
            </a:r>
            <a:r>
              <a:rPr lang="en-US" altLang="zh-CN" sz="2400" b="1" dirty="0">
                <a:latin typeface="Times New Roman" pitchFamily="18" charset="0"/>
              </a:rPr>
              <a:t>AL</a:t>
            </a:r>
            <a:r>
              <a:rPr lang="zh-CN" altLang="en-US" sz="2400" b="1" dirty="0">
                <a:latin typeface="Times New Roman" pitchFamily="18" charset="0"/>
              </a:rPr>
              <a:t>中 </a:t>
            </a:r>
          </a:p>
        </p:txBody>
      </p:sp>
      <p:sp>
        <p:nvSpPr>
          <p:cNvPr id="1037321" name="Text Box 9"/>
          <p:cNvSpPr txBox="1">
            <a:spLocks noChangeArrowheads="1"/>
          </p:cNvSpPr>
          <p:nvPr/>
        </p:nvSpPr>
        <p:spPr bwMode="auto">
          <a:xfrm>
            <a:off x="7524750" y="333375"/>
            <a:ext cx="935038" cy="457200"/>
          </a:xfrm>
          <a:prstGeom prst="rect">
            <a:avLst/>
          </a:prstGeom>
          <a:noFill/>
          <a:ln w="28575" algn="ctr">
            <a:noFill/>
            <a:miter lim="800000"/>
            <a:headEnd/>
            <a:tailEnd type="none" w="med" len="lg"/>
          </a:ln>
          <a:effectLst/>
        </p:spPr>
        <p:txBody>
          <a:bodyPr>
            <a:spAutoFit/>
          </a:bodyPr>
          <a:lstStyle/>
          <a:p>
            <a:pPr algn="r">
              <a:spcBef>
                <a:spcPct val="50000"/>
              </a:spcBef>
            </a:pPr>
            <a:r>
              <a:rPr lang="zh-CN" altLang="en-US" sz="2400">
                <a:solidFill>
                  <a:schemeClr val="bg2"/>
                </a:solidFill>
              </a:rPr>
              <a:t>寻址</a:t>
            </a:r>
          </a:p>
        </p:txBody>
      </p:sp>
      <p:sp>
        <p:nvSpPr>
          <p:cNvPr id="1037322" name="Text Box 10"/>
          <p:cNvSpPr txBox="1">
            <a:spLocks noChangeArrowheads="1"/>
          </p:cNvSpPr>
          <p:nvPr/>
        </p:nvSpPr>
        <p:spPr bwMode="auto">
          <a:xfrm>
            <a:off x="7235825" y="879475"/>
            <a:ext cx="1225550" cy="830997"/>
          </a:xfrm>
          <a:prstGeom prst="rect">
            <a:avLst/>
          </a:prstGeom>
          <a:noFill/>
          <a:ln w="28575" algn="ctr">
            <a:noFill/>
            <a:miter lim="800000"/>
            <a:headEnd/>
            <a:tailEnd type="none" w="med" len="lg"/>
          </a:ln>
          <a:effectLst/>
        </p:spPr>
        <p:txBody>
          <a:bodyPr>
            <a:spAutoFit/>
          </a:bodyPr>
          <a:lstStyle/>
          <a:p>
            <a:pPr algn="r">
              <a:spcBef>
                <a:spcPct val="50000"/>
              </a:spcBef>
            </a:pPr>
            <a:r>
              <a:rPr lang="zh-CN" altLang="en-US" sz="2400">
                <a:solidFill>
                  <a:schemeClr val="bg2"/>
                </a:solidFill>
              </a:rPr>
              <a:t>初始化</a:t>
            </a:r>
            <a:br>
              <a:rPr lang="zh-CN" altLang="en-US" sz="2400">
                <a:solidFill>
                  <a:schemeClr val="bg2"/>
                </a:solidFill>
              </a:rPr>
            </a:br>
            <a:r>
              <a:rPr lang="zh-CN" altLang="en-US" sz="2400">
                <a:solidFill>
                  <a:schemeClr val="bg2"/>
                </a:solidFill>
              </a:rPr>
              <a:t>流程</a:t>
            </a:r>
          </a:p>
        </p:txBody>
      </p:sp>
      <p:sp>
        <p:nvSpPr>
          <p:cNvPr id="11" name="AutoShape 10">
            <a:hlinkClick r:id="rId3" action="ppaction://hlinksldjump" highlightClick="1"/>
          </p:cNvPr>
          <p:cNvSpPr>
            <a:spLocks noChangeArrowheads="1"/>
          </p:cNvSpPr>
          <p:nvPr/>
        </p:nvSpPr>
        <p:spPr bwMode="auto">
          <a:xfrm>
            <a:off x="8462963" y="1054100"/>
            <a:ext cx="503237" cy="504825"/>
          </a:xfrm>
          <a:prstGeom prst="actionButtonInformation">
            <a:avLst/>
          </a:prstGeom>
          <a:ln>
            <a:headEnd/>
            <a:tailEnd type="none" w="med" len="lg"/>
          </a:ln>
        </p:spPr>
        <p:style>
          <a:lnRef idx="1">
            <a:schemeClr val="accent6"/>
          </a:lnRef>
          <a:fillRef idx="2">
            <a:schemeClr val="accent6"/>
          </a:fillRef>
          <a:effectRef idx="1">
            <a:schemeClr val="accent6"/>
          </a:effectRef>
          <a:fontRef idx="minor">
            <a:schemeClr val="dk1"/>
          </a:fontRef>
        </p:style>
        <p:txBody>
          <a:bodyPr wrap="none" anchor="ctr">
            <a:spAutoFit/>
          </a:bodyPr>
          <a:lstStyle/>
          <a:p>
            <a:endParaRPr lang="zh-CN" altLang="en-US"/>
          </a:p>
        </p:txBody>
      </p:sp>
      <p:sp>
        <p:nvSpPr>
          <p:cNvPr id="12" name="AutoShape 11">
            <a:hlinkClick r:id="rId4" action="ppaction://hlinksldjump" highlightClick="1"/>
          </p:cNvPr>
          <p:cNvSpPr>
            <a:spLocks noChangeArrowheads="1"/>
          </p:cNvSpPr>
          <p:nvPr/>
        </p:nvSpPr>
        <p:spPr bwMode="auto">
          <a:xfrm>
            <a:off x="8462963" y="333375"/>
            <a:ext cx="503237" cy="504825"/>
          </a:xfrm>
          <a:prstGeom prst="actionButtonInformation">
            <a:avLst/>
          </a:prstGeom>
          <a:ln>
            <a:headEnd/>
            <a:tailEnd type="none" w="med" len="lg"/>
          </a:ln>
        </p:spPr>
        <p:style>
          <a:lnRef idx="1">
            <a:schemeClr val="accent6"/>
          </a:lnRef>
          <a:fillRef idx="2">
            <a:schemeClr val="accent6"/>
          </a:fillRef>
          <a:effectRef idx="1">
            <a:schemeClr val="accent6"/>
          </a:effectRef>
          <a:fontRef idx="minor">
            <a:schemeClr val="dk1"/>
          </a:fontRef>
        </p:style>
        <p:txBody>
          <a:bodyPr wrap="none" anchor="ctr">
            <a:spAutoFit/>
          </a:bodyPr>
          <a:lstStyle/>
          <a:p>
            <a:endParaRPr lang="zh-CN" altLang="en-US"/>
          </a:p>
        </p:txBody>
      </p:sp>
    </p:spTree>
    <p:extLst>
      <p:ext uri="{BB962C8B-B14F-4D97-AF65-F5344CB8AC3E}">
        <p14:creationId xmlns:p14="http://schemas.microsoft.com/office/powerpoint/2010/main" val="4270380242"/>
      </p:ext>
    </p:extLst>
  </p:cSld>
  <p:clrMapOvr>
    <a:masterClrMapping/>
  </p:clrMapOvr>
  <p:transition spd="med"/>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灯片编号占位符 4"/>
          <p:cNvSpPr>
            <a:spLocks noGrp="1"/>
          </p:cNvSpPr>
          <p:nvPr>
            <p:ph type="sldNum" sz="quarter" idx="11"/>
          </p:nvPr>
        </p:nvSpPr>
        <p:spPr/>
        <p:txBody>
          <a:bodyPr/>
          <a:lstStyle/>
          <a:p>
            <a:fld id="{0EA82E6A-0D4B-442D-9199-DB2D4DC6062D}" type="slidenum">
              <a:rPr lang="zh-CN" altLang="en-US"/>
              <a:pPr/>
              <a:t>11</a:t>
            </a:fld>
            <a:endParaRPr lang="en-US" altLang="zh-CN"/>
          </a:p>
        </p:txBody>
      </p:sp>
      <p:sp>
        <p:nvSpPr>
          <p:cNvPr id="943106" name="Rectangle 2"/>
          <p:cNvSpPr>
            <a:spLocks noGrp="1" noChangeArrowheads="1"/>
          </p:cNvSpPr>
          <p:nvPr>
            <p:ph type="title"/>
          </p:nvPr>
        </p:nvSpPr>
        <p:spPr>
          <a:xfrm>
            <a:off x="323850" y="44530"/>
            <a:ext cx="8351838" cy="574675"/>
          </a:xfrm>
          <a:noFill/>
          <a:ln/>
        </p:spPr>
        <p:txBody>
          <a:bodyPr anchor="t"/>
          <a:lstStyle/>
          <a:p>
            <a:r>
              <a:rPr lang="en-US" altLang="en-US" dirty="0">
                <a:ea typeface="黑体" pitchFamily="2" charset="-122"/>
              </a:rPr>
              <a:t>6.1.3  I/</a:t>
            </a:r>
            <a:r>
              <a:rPr lang="en-US" altLang="en-US" dirty="0" err="1">
                <a:ea typeface="黑体" pitchFamily="2" charset="-122"/>
              </a:rPr>
              <a:t>O接口</a:t>
            </a:r>
            <a:r>
              <a:rPr lang="zh-CN" altLang="en-US" dirty="0" smtClean="0">
                <a:ea typeface="黑体" pitchFamily="2" charset="-122"/>
              </a:rPr>
              <a:t>概述</a:t>
            </a:r>
            <a:r>
              <a:rPr lang="zh-CN" altLang="en-US" sz="2800" b="1" dirty="0" smtClean="0">
                <a:solidFill>
                  <a:schemeClr val="bg2"/>
                </a:solidFill>
                <a:ea typeface="黑体" pitchFamily="2" charset="-122"/>
              </a:rPr>
              <a:t>            </a:t>
            </a:r>
            <a:r>
              <a:rPr lang="zh-CN" altLang="en-US" sz="2800" b="1" dirty="0">
                <a:solidFill>
                  <a:srgbClr val="006600"/>
                </a:solidFill>
                <a:ea typeface="黑体" pitchFamily="2" charset="-122"/>
              </a:rPr>
              <a:t>二、外设接口与端口</a:t>
            </a:r>
          </a:p>
        </p:txBody>
      </p:sp>
      <p:sp>
        <p:nvSpPr>
          <p:cNvPr id="943107" name="Rectangle 3"/>
          <p:cNvSpPr>
            <a:spLocks noGrp="1" noChangeArrowheads="1"/>
          </p:cNvSpPr>
          <p:nvPr>
            <p:ph type="body" idx="1"/>
          </p:nvPr>
        </p:nvSpPr>
        <p:spPr>
          <a:xfrm>
            <a:off x="466725" y="3141663"/>
            <a:ext cx="8507413" cy="3527425"/>
          </a:xfrm>
        </p:spPr>
        <p:txBody>
          <a:bodyPr/>
          <a:lstStyle/>
          <a:p>
            <a:pPr marL="444500" indent="-444500"/>
            <a:r>
              <a:rPr lang="en-US" altLang="zh-CN" sz="2800" b="1"/>
              <a:t>CPU</a:t>
            </a:r>
            <a:r>
              <a:rPr lang="zh-CN" altLang="en-US" sz="2800" b="1"/>
              <a:t>对</a:t>
            </a:r>
            <a:r>
              <a:rPr lang="zh-CN" altLang="en-US" sz="2800" b="1">
                <a:solidFill>
                  <a:srgbClr val="CC0000"/>
                </a:solidFill>
              </a:rPr>
              <a:t>外设</a:t>
            </a:r>
            <a:r>
              <a:rPr lang="zh-CN" altLang="en-US" sz="2800" b="1"/>
              <a:t>的访问实质上就是对</a:t>
            </a:r>
            <a:r>
              <a:rPr lang="en-US" altLang="zh-CN" sz="2800" b="1">
                <a:solidFill>
                  <a:srgbClr val="CC0000"/>
                </a:solidFill>
              </a:rPr>
              <a:t>I/O</a:t>
            </a:r>
            <a:r>
              <a:rPr lang="zh-CN" altLang="en-US" sz="2800" b="1">
                <a:solidFill>
                  <a:srgbClr val="CC0000"/>
                </a:solidFill>
              </a:rPr>
              <a:t>接口电路</a:t>
            </a:r>
            <a:r>
              <a:rPr lang="zh-CN" altLang="en-US" sz="2800" b="1"/>
              <a:t>中相应</a:t>
            </a:r>
            <a:r>
              <a:rPr lang="zh-CN" altLang="en-US" sz="2800" b="1">
                <a:solidFill>
                  <a:srgbClr val="CC0000"/>
                </a:solidFill>
              </a:rPr>
              <a:t>端口</a:t>
            </a:r>
            <a:r>
              <a:rPr lang="zh-CN" altLang="en-US" sz="2800" b="1"/>
              <a:t>进行访问。</a:t>
            </a:r>
          </a:p>
          <a:p>
            <a:pPr marL="444500" indent="-444500"/>
            <a:r>
              <a:rPr lang="zh-CN" altLang="en-US" sz="2800" b="1"/>
              <a:t>需要</a:t>
            </a:r>
            <a:r>
              <a:rPr lang="zh-CN" altLang="en-US" sz="2800" b="1">
                <a:solidFill>
                  <a:srgbClr val="CC0000"/>
                </a:solidFill>
              </a:rPr>
              <a:t>译码电路</a:t>
            </a:r>
            <a:r>
              <a:rPr lang="zh-CN" altLang="en-US" sz="2800" b="1"/>
              <a:t>形成</a:t>
            </a:r>
            <a:r>
              <a:rPr lang="en-US" altLang="zh-CN" sz="2800" b="1"/>
              <a:t>I/O</a:t>
            </a:r>
            <a:r>
              <a:rPr lang="zh-CN" altLang="en-US" sz="2800" b="1"/>
              <a:t>端口的地址。</a:t>
            </a:r>
          </a:p>
          <a:p>
            <a:pPr marL="444500" indent="-444500"/>
            <a:r>
              <a:rPr lang="zh-CN" altLang="en-US" sz="2800" b="1"/>
              <a:t>不同端口可以是同一个</a:t>
            </a:r>
            <a:r>
              <a:rPr lang="en-US" altLang="zh-CN" sz="2800" b="1"/>
              <a:t>I/O</a:t>
            </a:r>
            <a:r>
              <a:rPr lang="zh-CN" altLang="en-US" sz="2800" b="1"/>
              <a:t>地址（一个输入端口、一个输出端口共同使用一个</a:t>
            </a:r>
            <a:r>
              <a:rPr lang="en-US" altLang="zh-CN" sz="2800" b="1"/>
              <a:t>I/O</a:t>
            </a:r>
            <a:r>
              <a:rPr lang="zh-CN" altLang="en-US" sz="2800" b="1"/>
              <a:t>地址）。</a:t>
            </a:r>
          </a:p>
          <a:p>
            <a:pPr marL="444500" indent="-444500"/>
            <a:r>
              <a:rPr lang="zh-CN" altLang="en-US" sz="2800" b="1"/>
              <a:t>内存地址、</a:t>
            </a:r>
            <a:r>
              <a:rPr lang="en-US" altLang="zh-CN" sz="2800" b="1"/>
              <a:t>I/O</a:t>
            </a:r>
            <a:r>
              <a:rPr lang="zh-CN" altLang="en-US" sz="2800" b="1"/>
              <a:t>地址：</a:t>
            </a:r>
            <a:r>
              <a:rPr lang="zh-CN" altLang="en-US" sz="2800" b="1">
                <a:solidFill>
                  <a:srgbClr val="0000FF"/>
                </a:solidFill>
                <a:ea typeface="黑体" pitchFamily="2" charset="-122"/>
              </a:rPr>
              <a:t>统一编址</a:t>
            </a:r>
            <a:r>
              <a:rPr lang="zh-CN" altLang="en-US" sz="2800" b="1"/>
              <a:t>、</a:t>
            </a:r>
            <a:r>
              <a:rPr lang="zh-CN" altLang="en-US" sz="2800" b="1">
                <a:solidFill>
                  <a:srgbClr val="0000FF"/>
                </a:solidFill>
                <a:ea typeface="黑体" pitchFamily="2" charset="-122"/>
              </a:rPr>
              <a:t>独立编址</a:t>
            </a:r>
            <a:r>
              <a:rPr lang="zh-CN" altLang="en-US" sz="2800" b="1"/>
              <a:t>。</a:t>
            </a:r>
          </a:p>
        </p:txBody>
      </p:sp>
      <p:sp>
        <p:nvSpPr>
          <p:cNvPr id="943109" name="Rectangle 5"/>
          <p:cNvSpPr>
            <a:spLocks noChangeArrowheads="1"/>
          </p:cNvSpPr>
          <p:nvPr/>
        </p:nvSpPr>
        <p:spPr bwMode="auto">
          <a:xfrm>
            <a:off x="971550" y="908050"/>
            <a:ext cx="2736850" cy="1944688"/>
          </a:xfrm>
          <a:prstGeom prst="rect">
            <a:avLst/>
          </a:prstGeom>
          <a:noFill/>
          <a:ln w="28575" algn="ctr">
            <a:solidFill>
              <a:schemeClr val="tx1"/>
            </a:solidFill>
            <a:miter lim="800000"/>
            <a:headEnd/>
            <a:tailEnd type="none" w="med" len="lg"/>
          </a:ln>
          <a:effectLst/>
        </p:spPr>
        <p:txBody>
          <a:bodyPr anchor="ctr">
            <a:spAutoFit/>
          </a:bodyPr>
          <a:lstStyle/>
          <a:p>
            <a:endParaRPr lang="zh-CN" altLang="en-US"/>
          </a:p>
        </p:txBody>
      </p:sp>
      <p:sp>
        <p:nvSpPr>
          <p:cNvPr id="943110" name="Rectangle 6"/>
          <p:cNvSpPr>
            <a:spLocks noChangeArrowheads="1"/>
          </p:cNvSpPr>
          <p:nvPr/>
        </p:nvSpPr>
        <p:spPr bwMode="auto">
          <a:xfrm>
            <a:off x="2051050" y="1484313"/>
            <a:ext cx="1366838" cy="550862"/>
          </a:xfrm>
          <a:prstGeom prst="rect">
            <a:avLst/>
          </a:prstGeom>
          <a:noFill/>
          <a:ln w="28575" algn="ctr">
            <a:solidFill>
              <a:schemeClr val="tx1"/>
            </a:solidFill>
            <a:miter lim="800000"/>
            <a:headEnd/>
            <a:tailEnd type="none" w="med" len="lg"/>
          </a:ln>
          <a:effectLst/>
        </p:spPr>
        <p:txBody>
          <a:bodyPr/>
          <a:lstStyle/>
          <a:p>
            <a:r>
              <a:rPr lang="zh-CN" altLang="en-US"/>
              <a:t>寄存器</a:t>
            </a:r>
          </a:p>
        </p:txBody>
      </p:sp>
      <p:sp>
        <p:nvSpPr>
          <p:cNvPr id="943112" name="Text Box 8"/>
          <p:cNvSpPr txBox="1">
            <a:spLocks noChangeArrowheads="1"/>
          </p:cNvSpPr>
          <p:nvPr/>
        </p:nvSpPr>
        <p:spPr bwMode="auto">
          <a:xfrm>
            <a:off x="1042988" y="908050"/>
            <a:ext cx="1512887" cy="457200"/>
          </a:xfrm>
          <a:prstGeom prst="rect">
            <a:avLst/>
          </a:prstGeom>
          <a:noFill/>
          <a:ln w="28575" algn="ctr">
            <a:noFill/>
            <a:miter lim="800000"/>
            <a:headEnd/>
            <a:tailEnd type="none" w="med" len="lg"/>
          </a:ln>
          <a:effectLst/>
        </p:spPr>
        <p:txBody>
          <a:bodyPr>
            <a:spAutoFit/>
          </a:bodyPr>
          <a:lstStyle/>
          <a:p>
            <a:pPr algn="l">
              <a:spcBef>
                <a:spcPct val="50000"/>
              </a:spcBef>
            </a:pPr>
            <a:r>
              <a:rPr lang="en-US" altLang="zh-CN"/>
              <a:t>I/O</a:t>
            </a:r>
            <a:r>
              <a:rPr lang="zh-CN" altLang="en-US"/>
              <a:t>接口</a:t>
            </a:r>
          </a:p>
        </p:txBody>
      </p:sp>
      <p:sp>
        <p:nvSpPr>
          <p:cNvPr id="943113" name="Text Box 9"/>
          <p:cNvSpPr txBox="1">
            <a:spLocks noChangeArrowheads="1"/>
          </p:cNvSpPr>
          <p:nvPr/>
        </p:nvSpPr>
        <p:spPr bwMode="auto">
          <a:xfrm>
            <a:off x="2484438" y="1989138"/>
            <a:ext cx="549275" cy="863600"/>
          </a:xfrm>
          <a:prstGeom prst="rect">
            <a:avLst/>
          </a:prstGeom>
          <a:noFill/>
          <a:ln w="28575" algn="ctr">
            <a:noFill/>
            <a:miter lim="800000"/>
            <a:headEnd/>
            <a:tailEnd type="none" w="med" len="lg"/>
          </a:ln>
          <a:effectLst/>
        </p:spPr>
        <p:txBody>
          <a:bodyPr vert="eaVert">
            <a:spAutoFit/>
          </a:bodyPr>
          <a:lstStyle/>
          <a:p>
            <a:pPr>
              <a:spcBef>
                <a:spcPct val="50000"/>
              </a:spcBef>
            </a:pPr>
            <a:r>
              <a:rPr lang="en-US" altLang="zh-CN">
                <a:latin typeface="宋体"/>
              </a:rPr>
              <a:t>……</a:t>
            </a:r>
            <a:endParaRPr lang="en-US" altLang="zh-CN"/>
          </a:p>
        </p:txBody>
      </p:sp>
      <p:sp>
        <p:nvSpPr>
          <p:cNvPr id="943114" name="Text Box 10"/>
          <p:cNvSpPr txBox="1">
            <a:spLocks noChangeArrowheads="1"/>
          </p:cNvSpPr>
          <p:nvPr/>
        </p:nvSpPr>
        <p:spPr bwMode="auto">
          <a:xfrm>
            <a:off x="4140200" y="1557338"/>
            <a:ext cx="1512888" cy="457200"/>
          </a:xfrm>
          <a:prstGeom prst="rect">
            <a:avLst/>
          </a:prstGeom>
          <a:noFill/>
          <a:ln w="28575" algn="ctr">
            <a:noFill/>
            <a:miter lim="800000"/>
            <a:headEnd/>
            <a:tailEnd type="none" w="med" len="lg"/>
          </a:ln>
          <a:effectLst/>
        </p:spPr>
        <p:txBody>
          <a:bodyPr>
            <a:spAutoFit/>
          </a:bodyPr>
          <a:lstStyle/>
          <a:p>
            <a:pPr algn="l">
              <a:spcBef>
                <a:spcPct val="50000"/>
              </a:spcBef>
            </a:pPr>
            <a:r>
              <a:rPr lang="en-US" altLang="zh-CN">
                <a:solidFill>
                  <a:srgbClr val="CC0000"/>
                </a:solidFill>
              </a:rPr>
              <a:t>I/O</a:t>
            </a:r>
            <a:r>
              <a:rPr lang="zh-CN" altLang="en-US">
                <a:solidFill>
                  <a:srgbClr val="CC0000"/>
                </a:solidFill>
              </a:rPr>
              <a:t>端口</a:t>
            </a:r>
          </a:p>
        </p:txBody>
      </p:sp>
      <p:sp>
        <p:nvSpPr>
          <p:cNvPr id="943115" name="Line 11"/>
          <p:cNvSpPr>
            <a:spLocks noChangeShapeType="1"/>
          </p:cNvSpPr>
          <p:nvPr/>
        </p:nvSpPr>
        <p:spPr bwMode="auto">
          <a:xfrm>
            <a:off x="3492500" y="1773238"/>
            <a:ext cx="647700" cy="0"/>
          </a:xfrm>
          <a:prstGeom prst="line">
            <a:avLst/>
          </a:prstGeom>
          <a:noFill/>
          <a:ln w="28575">
            <a:solidFill>
              <a:srgbClr val="CC0000"/>
            </a:solidFill>
            <a:round/>
            <a:headEnd/>
            <a:tailEnd type="triangle" w="med" len="lg"/>
          </a:ln>
          <a:effectLst/>
        </p:spPr>
        <p:txBody>
          <a:bodyPr anchor="ctr">
            <a:spAutoFit/>
          </a:bodyPr>
          <a:lstStyle/>
          <a:p>
            <a:endParaRPr lang="zh-CN" altLang="en-US"/>
          </a:p>
        </p:txBody>
      </p:sp>
      <p:sp>
        <p:nvSpPr>
          <p:cNvPr id="943116" name="Line 12"/>
          <p:cNvSpPr>
            <a:spLocks noChangeShapeType="1"/>
          </p:cNvSpPr>
          <p:nvPr/>
        </p:nvSpPr>
        <p:spPr bwMode="auto">
          <a:xfrm flipV="1">
            <a:off x="3492500" y="1916113"/>
            <a:ext cx="647700" cy="576262"/>
          </a:xfrm>
          <a:prstGeom prst="line">
            <a:avLst/>
          </a:prstGeom>
          <a:noFill/>
          <a:ln w="28575">
            <a:solidFill>
              <a:srgbClr val="CC0000"/>
            </a:solidFill>
            <a:round/>
            <a:headEnd/>
            <a:tailEnd type="triangle" w="med" len="lg"/>
          </a:ln>
          <a:effectLst/>
        </p:spPr>
        <p:txBody>
          <a:bodyPr anchor="ctr">
            <a:spAutoFit/>
          </a:bodyPr>
          <a:lstStyle/>
          <a:p>
            <a:endParaRPr lang="zh-CN" altLang="en-US"/>
          </a:p>
        </p:txBody>
      </p:sp>
      <p:sp>
        <p:nvSpPr>
          <p:cNvPr id="943117" name="Text Box 13"/>
          <p:cNvSpPr txBox="1">
            <a:spLocks noChangeArrowheads="1"/>
          </p:cNvSpPr>
          <p:nvPr/>
        </p:nvSpPr>
        <p:spPr bwMode="auto">
          <a:xfrm>
            <a:off x="5651500" y="1196975"/>
            <a:ext cx="1296988" cy="1333500"/>
          </a:xfrm>
          <a:prstGeom prst="rect">
            <a:avLst/>
          </a:prstGeom>
          <a:noFill/>
          <a:ln w="28575" algn="ctr">
            <a:noFill/>
            <a:miter lim="800000"/>
            <a:headEnd/>
            <a:tailEnd type="none" w="med" len="lg"/>
          </a:ln>
          <a:effectLst/>
        </p:spPr>
        <p:txBody>
          <a:bodyPr>
            <a:spAutoFit/>
          </a:bodyPr>
          <a:lstStyle/>
          <a:p>
            <a:pPr algn="l">
              <a:spcBef>
                <a:spcPct val="20000"/>
              </a:spcBef>
            </a:pPr>
            <a:r>
              <a:rPr lang="zh-CN" altLang="en-US">
                <a:solidFill>
                  <a:srgbClr val="CC0000"/>
                </a:solidFill>
              </a:rPr>
              <a:t>数据口</a:t>
            </a:r>
          </a:p>
          <a:p>
            <a:pPr algn="l">
              <a:spcBef>
                <a:spcPct val="20000"/>
              </a:spcBef>
            </a:pPr>
            <a:r>
              <a:rPr lang="zh-CN" altLang="en-US">
                <a:solidFill>
                  <a:srgbClr val="CC0000"/>
                </a:solidFill>
              </a:rPr>
              <a:t>状态口</a:t>
            </a:r>
          </a:p>
          <a:p>
            <a:pPr algn="l">
              <a:spcBef>
                <a:spcPct val="20000"/>
              </a:spcBef>
            </a:pPr>
            <a:r>
              <a:rPr lang="zh-CN" altLang="en-US">
                <a:solidFill>
                  <a:srgbClr val="CC0000"/>
                </a:solidFill>
              </a:rPr>
              <a:t>控制口</a:t>
            </a:r>
          </a:p>
        </p:txBody>
      </p:sp>
      <p:sp>
        <p:nvSpPr>
          <p:cNvPr id="943118" name="AutoShape 14"/>
          <p:cNvSpPr>
            <a:spLocks/>
          </p:cNvSpPr>
          <p:nvPr/>
        </p:nvSpPr>
        <p:spPr bwMode="auto">
          <a:xfrm>
            <a:off x="5461362" y="1250994"/>
            <a:ext cx="288925" cy="1440487"/>
          </a:xfrm>
          <a:prstGeom prst="leftBrace">
            <a:avLst>
              <a:gd name="adj1" fmla="val 35302"/>
              <a:gd name="adj2" fmla="val 39952"/>
            </a:avLst>
          </a:prstGeom>
          <a:noFill/>
          <a:ln w="28575">
            <a:solidFill>
              <a:srgbClr val="CC0000"/>
            </a:solidFill>
            <a:round/>
            <a:headEnd/>
            <a:tailEnd type="none" w="med" len="lg"/>
          </a:ln>
          <a:effectLst/>
        </p:spPr>
        <p:txBody>
          <a:bodyPr anchor="ctr">
            <a:noAutofit/>
          </a:bodyPr>
          <a:lstStyle/>
          <a:p>
            <a:endParaRPr lang="zh-CN" altLang="en-US"/>
          </a:p>
        </p:txBody>
      </p:sp>
    </p:spTree>
    <p:extLst>
      <p:ext uri="{BB962C8B-B14F-4D97-AF65-F5344CB8AC3E}">
        <p14:creationId xmlns:p14="http://schemas.microsoft.com/office/powerpoint/2010/main" val="3995442449"/>
      </p:ext>
    </p:extLst>
  </p:cSld>
  <p:clrMapOvr>
    <a:masterClrMapping/>
  </p:clrMapOvr>
  <p:transition spd="med"/>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灯片编号占位符 4"/>
          <p:cNvSpPr>
            <a:spLocks noGrp="1"/>
          </p:cNvSpPr>
          <p:nvPr>
            <p:ph type="sldNum" sz="quarter" idx="11"/>
          </p:nvPr>
        </p:nvSpPr>
        <p:spPr/>
        <p:txBody>
          <a:bodyPr/>
          <a:lstStyle/>
          <a:p>
            <a:fld id="{AE3055F4-BB33-4923-848A-FAF3FE2BFDAF}" type="slidenum">
              <a:rPr lang="zh-CN" altLang="en-US"/>
              <a:pPr/>
              <a:t>110</a:t>
            </a:fld>
            <a:endParaRPr lang="en-US" altLang="zh-CN"/>
          </a:p>
        </p:txBody>
      </p:sp>
      <p:sp>
        <p:nvSpPr>
          <p:cNvPr id="1038338" name="Rectangle 2"/>
          <p:cNvSpPr>
            <a:spLocks noGrp="1" noChangeArrowheads="1"/>
          </p:cNvSpPr>
          <p:nvPr>
            <p:ph type="title"/>
          </p:nvPr>
        </p:nvSpPr>
        <p:spPr>
          <a:xfrm>
            <a:off x="611188" y="44530"/>
            <a:ext cx="8064500" cy="574675"/>
          </a:xfrm>
          <a:noFill/>
          <a:ln/>
        </p:spPr>
        <p:txBody>
          <a:bodyPr anchor="t"/>
          <a:lstStyle/>
          <a:p>
            <a:r>
              <a:rPr lang="zh-CN" altLang="en-US" dirty="0">
                <a:ea typeface="黑体" pitchFamily="2" charset="-122"/>
              </a:rPr>
              <a:t>三、中断方式实现方法</a:t>
            </a:r>
            <a:endParaRPr lang="en-US" altLang="zh-CN" sz="2800" b="1" dirty="0">
              <a:solidFill>
                <a:srgbClr val="006600"/>
              </a:solidFill>
              <a:ea typeface="黑体" pitchFamily="2" charset="-122"/>
            </a:endParaRPr>
          </a:p>
        </p:txBody>
      </p:sp>
      <p:sp>
        <p:nvSpPr>
          <p:cNvPr id="1038339" name="Rectangle 3"/>
          <p:cNvSpPr>
            <a:spLocks noChangeArrowheads="1"/>
          </p:cNvSpPr>
          <p:nvPr/>
        </p:nvSpPr>
        <p:spPr bwMode="auto">
          <a:xfrm>
            <a:off x="395288" y="692620"/>
            <a:ext cx="8569325" cy="503238"/>
          </a:xfrm>
          <a:prstGeom prst="rect">
            <a:avLst/>
          </a:prstGeom>
          <a:noFill/>
          <a:ln w="9525">
            <a:noFill/>
            <a:miter lim="800000"/>
            <a:headEnd/>
            <a:tailEnd/>
          </a:ln>
          <a:effectLst/>
        </p:spPr>
        <p:txBody>
          <a:bodyPr/>
          <a:lstStyle/>
          <a:p>
            <a:pPr algn="l">
              <a:spcBef>
                <a:spcPct val="20000"/>
              </a:spcBef>
              <a:buClr>
                <a:schemeClr val="bg2"/>
              </a:buClr>
              <a:buSzPct val="75000"/>
            </a:pPr>
            <a:r>
              <a:rPr lang="en-US" altLang="zh-CN" sz="2800" dirty="0">
                <a:solidFill>
                  <a:schemeClr val="bg2"/>
                </a:solidFill>
                <a:latin typeface="Arial" charset="0"/>
              </a:rPr>
              <a:t>2.</a:t>
            </a:r>
            <a:r>
              <a:rPr lang="en-US" altLang="zh-CN" sz="2800" dirty="0">
                <a:latin typeface="Arial" charset="0"/>
              </a:rPr>
              <a:t>  </a:t>
            </a:r>
            <a:r>
              <a:rPr lang="zh-CN" altLang="en-US" sz="2800" dirty="0">
                <a:latin typeface="Arial" charset="0"/>
              </a:rPr>
              <a:t>编写中断初始化程序：② 设置中断向量表</a:t>
            </a:r>
            <a:endParaRPr lang="en-US" altLang="zh-CN" sz="2800" dirty="0">
              <a:latin typeface="Arial" charset="0"/>
            </a:endParaRPr>
          </a:p>
        </p:txBody>
      </p:sp>
      <p:sp>
        <p:nvSpPr>
          <p:cNvPr id="1038340" name="Rectangle 4"/>
          <p:cNvSpPr>
            <a:spLocks noGrp="1" noChangeArrowheads="1"/>
          </p:cNvSpPr>
          <p:nvPr>
            <p:ph type="body" idx="1"/>
          </p:nvPr>
        </p:nvSpPr>
        <p:spPr>
          <a:xfrm>
            <a:off x="611188" y="1195858"/>
            <a:ext cx="8353425" cy="1295400"/>
          </a:xfrm>
          <a:noFill/>
          <a:ln/>
        </p:spPr>
        <p:txBody>
          <a:bodyPr/>
          <a:lstStyle/>
          <a:p>
            <a:pPr marL="0" indent="0">
              <a:buFont typeface="Wingdings" pitchFamily="2" charset="2"/>
              <a:buNone/>
            </a:pPr>
            <a:r>
              <a:rPr lang="zh-CN" altLang="en-US" sz="2400" b="1">
                <a:solidFill>
                  <a:srgbClr val="0000FF"/>
                </a:solidFill>
                <a:latin typeface="Times New Roman" pitchFamily="18" charset="0"/>
              </a:rPr>
              <a:t>中断向量码初始化位</a:t>
            </a:r>
            <a:r>
              <a:rPr lang="en-US" altLang="zh-CN" sz="2400" b="1">
                <a:solidFill>
                  <a:srgbClr val="0000FF"/>
                </a:solidFill>
                <a:latin typeface="Times New Roman" pitchFamily="18" charset="0"/>
              </a:rPr>
              <a:t>48H</a:t>
            </a:r>
            <a:r>
              <a:rPr lang="zh-CN" altLang="en-US" sz="2400" b="1">
                <a:solidFill>
                  <a:srgbClr val="0000FF"/>
                </a:solidFill>
                <a:latin typeface="Times New Roman" pitchFamily="18" charset="0"/>
              </a:rPr>
              <a:t>，中断处理程序入口地址的标号为</a:t>
            </a:r>
            <a:r>
              <a:rPr lang="en-US" altLang="zh-CN" sz="2400" b="1">
                <a:solidFill>
                  <a:srgbClr val="0000FF"/>
                </a:solidFill>
                <a:latin typeface="Times New Roman" pitchFamily="18" charset="0"/>
              </a:rPr>
              <a:t>CLOCK</a:t>
            </a:r>
            <a:r>
              <a:rPr lang="zh-CN" altLang="en-US" sz="2400" b="1">
                <a:solidFill>
                  <a:srgbClr val="0000FF"/>
                </a:solidFill>
                <a:latin typeface="Times New Roman" pitchFamily="18" charset="0"/>
              </a:rPr>
              <a:t>，设置中断向量表：</a:t>
            </a:r>
          </a:p>
          <a:p>
            <a:pPr marL="0" indent="0">
              <a:buFont typeface="Wingdings" pitchFamily="2" charset="2"/>
              <a:buNone/>
            </a:pPr>
            <a:r>
              <a:rPr lang="en-US" altLang="zh-CN" sz="2400" b="1">
                <a:solidFill>
                  <a:srgbClr val="008000"/>
                </a:solidFill>
                <a:latin typeface="Times New Roman" pitchFamily="18" charset="0"/>
              </a:rPr>
              <a:t>【</a:t>
            </a:r>
            <a:r>
              <a:rPr lang="zh-CN" altLang="en-US" sz="2400" b="1">
                <a:solidFill>
                  <a:srgbClr val="008000"/>
                </a:solidFill>
                <a:latin typeface="Times New Roman" pitchFamily="18" charset="0"/>
              </a:rPr>
              <a:t>法</a:t>
            </a:r>
            <a:r>
              <a:rPr lang="en-US" altLang="zh-CN" sz="2400" b="1">
                <a:solidFill>
                  <a:srgbClr val="008000"/>
                </a:solidFill>
                <a:latin typeface="Times New Roman" pitchFamily="18" charset="0"/>
              </a:rPr>
              <a:t>1】</a:t>
            </a:r>
            <a:r>
              <a:rPr lang="zh-CN" altLang="en-US" sz="2400" b="1">
                <a:solidFill>
                  <a:srgbClr val="008000"/>
                </a:solidFill>
                <a:latin typeface="Times New Roman" pitchFamily="18" charset="0"/>
              </a:rPr>
              <a:t>直接写中断向量表</a:t>
            </a:r>
            <a:endParaRPr lang="zh-CN" altLang="en-US" sz="2000" b="1">
              <a:latin typeface="Times New Roman" pitchFamily="18" charset="0"/>
            </a:endParaRPr>
          </a:p>
        </p:txBody>
      </p:sp>
      <p:sp>
        <p:nvSpPr>
          <p:cNvPr id="1038343" name="Rectangle 7"/>
          <p:cNvSpPr>
            <a:spLocks noChangeArrowheads="1"/>
          </p:cNvSpPr>
          <p:nvPr/>
        </p:nvSpPr>
        <p:spPr bwMode="auto">
          <a:xfrm>
            <a:off x="466725" y="2562695"/>
            <a:ext cx="8353425" cy="3600450"/>
          </a:xfrm>
          <a:prstGeom prst="rect">
            <a:avLst/>
          </a:prstGeom>
          <a:noFill/>
          <a:ln w="9525">
            <a:noFill/>
            <a:miter lim="800000"/>
            <a:headEnd/>
            <a:tailEnd/>
          </a:ln>
          <a:effectLst/>
        </p:spPr>
        <p:txBody>
          <a:bodyPr/>
          <a:lstStyle/>
          <a:p>
            <a:pPr algn="l">
              <a:spcBef>
                <a:spcPct val="20000"/>
              </a:spcBef>
              <a:buClr>
                <a:schemeClr val="bg2"/>
              </a:buClr>
              <a:buSzPct val="75000"/>
            </a:pPr>
            <a:r>
              <a:rPr lang="en-US" altLang="zh-CN" sz="2000"/>
              <a:t>INTITB: MOV   AX, </a:t>
            </a:r>
            <a:r>
              <a:rPr lang="en-US" altLang="zh-CN" sz="2000">
                <a:solidFill>
                  <a:srgbClr val="0000FF"/>
                </a:solidFill>
              </a:rPr>
              <a:t>0</a:t>
            </a:r>
          </a:p>
          <a:p>
            <a:pPr algn="l">
              <a:spcBef>
                <a:spcPct val="20000"/>
              </a:spcBef>
              <a:buClr>
                <a:schemeClr val="bg2"/>
              </a:buClr>
              <a:buSzPct val="75000"/>
            </a:pPr>
            <a:r>
              <a:rPr lang="en-US" altLang="zh-CN" sz="2000"/>
              <a:t>	  MOV    DS, AX		; </a:t>
            </a:r>
            <a:r>
              <a:rPr lang="zh-CN" altLang="en-US" sz="2000"/>
              <a:t>将内存段设置在最低端</a:t>
            </a:r>
          </a:p>
          <a:p>
            <a:pPr algn="l">
              <a:spcBef>
                <a:spcPct val="20000"/>
              </a:spcBef>
              <a:buClr>
                <a:schemeClr val="bg2"/>
              </a:buClr>
              <a:buSzPct val="75000"/>
            </a:pPr>
            <a:r>
              <a:rPr lang="zh-CN" altLang="en-US" sz="2000"/>
              <a:t>	  </a:t>
            </a:r>
            <a:r>
              <a:rPr lang="en-US" altLang="zh-CN" sz="2000"/>
              <a:t>MOV    SI, </a:t>
            </a:r>
            <a:r>
              <a:rPr lang="en-US" altLang="zh-CN" sz="2000">
                <a:solidFill>
                  <a:srgbClr val="0000FF"/>
                </a:solidFill>
              </a:rPr>
              <a:t>0120H</a:t>
            </a:r>
            <a:r>
              <a:rPr lang="en-US" altLang="zh-CN" sz="2000"/>
              <a:t>	; n=48H, 4×n=120H</a:t>
            </a:r>
          </a:p>
          <a:p>
            <a:pPr algn="l">
              <a:spcBef>
                <a:spcPct val="20000"/>
              </a:spcBef>
              <a:buClr>
                <a:schemeClr val="bg2"/>
              </a:buClr>
              <a:buSzPct val="75000"/>
            </a:pPr>
            <a:r>
              <a:rPr lang="en-US" altLang="zh-CN" sz="2000"/>
              <a:t>	  MOV  AX, </a:t>
            </a:r>
            <a:r>
              <a:rPr lang="en-US" altLang="zh-CN" sz="2000">
                <a:solidFill>
                  <a:srgbClr val="CC0000"/>
                </a:solidFill>
              </a:rPr>
              <a:t>OFFSET</a:t>
            </a:r>
            <a:r>
              <a:rPr lang="en-US" altLang="zh-CN" sz="2000"/>
              <a:t> CLOCK	; </a:t>
            </a:r>
            <a:r>
              <a:rPr lang="zh-CN" altLang="en-US" sz="2000"/>
              <a:t>获取中断处理程序首地址之</a:t>
            </a:r>
            <a:br>
              <a:rPr lang="zh-CN" altLang="en-US" sz="2000"/>
            </a:br>
            <a:r>
              <a:rPr lang="zh-CN" altLang="en-US" sz="2000"/>
              <a:t>					</a:t>
            </a:r>
            <a:r>
              <a:rPr lang="en-US" altLang="zh-CN" sz="2000"/>
              <a:t>; </a:t>
            </a:r>
            <a:r>
              <a:rPr lang="zh-CN" altLang="en-US" sz="2000"/>
              <a:t>段内偏移地址</a:t>
            </a:r>
          </a:p>
          <a:p>
            <a:pPr algn="l">
              <a:spcBef>
                <a:spcPct val="20000"/>
              </a:spcBef>
              <a:buClr>
                <a:schemeClr val="bg2"/>
              </a:buClr>
              <a:buSzPct val="75000"/>
            </a:pPr>
            <a:r>
              <a:rPr lang="zh-CN" altLang="en-US" sz="2000"/>
              <a:t>	  </a:t>
            </a:r>
            <a:r>
              <a:rPr lang="en-US" altLang="zh-CN" sz="2000"/>
              <a:t>MOV</a:t>
            </a:r>
            <a:r>
              <a:rPr lang="zh-CN" altLang="en-US" sz="2000"/>
              <a:t>［</a:t>
            </a:r>
            <a:r>
              <a:rPr lang="en-US" altLang="zh-CN" sz="2000"/>
              <a:t>SI</a:t>
            </a:r>
            <a:r>
              <a:rPr lang="zh-CN" altLang="en-US" sz="2000"/>
              <a:t>］</a:t>
            </a:r>
            <a:r>
              <a:rPr lang="en-US" altLang="zh-CN" sz="2000"/>
              <a:t>, AX	; </a:t>
            </a:r>
            <a:r>
              <a:rPr lang="zh-CN" altLang="en-US" sz="2000"/>
              <a:t>段内偏移地址写入</a:t>
            </a:r>
            <a:br>
              <a:rPr lang="zh-CN" altLang="en-US" sz="2000"/>
            </a:br>
            <a:r>
              <a:rPr lang="zh-CN" altLang="en-US" sz="2000"/>
              <a:t>				</a:t>
            </a:r>
            <a:r>
              <a:rPr lang="en-US" altLang="zh-CN" sz="2000"/>
              <a:t>; </a:t>
            </a:r>
            <a:r>
              <a:rPr lang="zh-CN" altLang="en-US" sz="2000"/>
              <a:t>中断向量表</a:t>
            </a:r>
            <a:r>
              <a:rPr lang="en-US" altLang="zh-CN" sz="2000"/>
              <a:t>4×n</a:t>
            </a:r>
            <a:r>
              <a:rPr lang="zh-CN" altLang="en-US" sz="2000"/>
              <a:t>地址处</a:t>
            </a:r>
          </a:p>
          <a:p>
            <a:pPr algn="l">
              <a:spcBef>
                <a:spcPct val="20000"/>
              </a:spcBef>
              <a:buClr>
                <a:schemeClr val="bg2"/>
              </a:buClr>
              <a:buSzPct val="75000"/>
            </a:pPr>
            <a:r>
              <a:rPr lang="zh-CN" altLang="en-US" sz="2000"/>
              <a:t>	  </a:t>
            </a:r>
            <a:r>
              <a:rPr lang="en-US" altLang="zh-CN" sz="2000"/>
              <a:t>MOV AX, </a:t>
            </a:r>
            <a:r>
              <a:rPr lang="en-US" altLang="zh-CN" sz="2000">
                <a:solidFill>
                  <a:srgbClr val="CC0000"/>
                </a:solidFill>
              </a:rPr>
              <a:t>SEG</a:t>
            </a:r>
            <a:r>
              <a:rPr lang="en-US" altLang="zh-CN" sz="2000"/>
              <a:t> CLOCK	; </a:t>
            </a:r>
            <a:r>
              <a:rPr lang="zh-CN" altLang="en-US" sz="2000"/>
              <a:t>获取中断处理程序首地址之</a:t>
            </a:r>
            <a:br>
              <a:rPr lang="zh-CN" altLang="en-US" sz="2000"/>
            </a:br>
            <a:r>
              <a:rPr lang="zh-CN" altLang="en-US" sz="2000"/>
              <a:t>					</a:t>
            </a:r>
            <a:r>
              <a:rPr lang="en-US" altLang="zh-CN" sz="2000"/>
              <a:t>; </a:t>
            </a:r>
            <a:r>
              <a:rPr lang="zh-CN" altLang="en-US" sz="2000"/>
              <a:t>段地址</a:t>
            </a:r>
          </a:p>
          <a:p>
            <a:pPr algn="l">
              <a:spcBef>
                <a:spcPct val="20000"/>
              </a:spcBef>
              <a:buClr>
                <a:schemeClr val="bg2"/>
              </a:buClr>
              <a:buSzPct val="75000"/>
            </a:pPr>
            <a:r>
              <a:rPr lang="zh-CN" altLang="en-US" sz="2000"/>
              <a:t>	  </a:t>
            </a:r>
            <a:r>
              <a:rPr lang="en-US" altLang="zh-CN" sz="2000"/>
              <a:t>MOV</a:t>
            </a:r>
            <a:r>
              <a:rPr lang="zh-CN" altLang="en-US" sz="2000"/>
              <a:t>［</a:t>
            </a:r>
            <a:r>
              <a:rPr lang="en-US" altLang="zh-CN" sz="2000"/>
              <a:t>SI+2</a:t>
            </a:r>
            <a:r>
              <a:rPr lang="zh-CN" altLang="en-US" sz="2000"/>
              <a:t>］</a:t>
            </a:r>
            <a:r>
              <a:rPr lang="en-US" altLang="zh-CN" sz="2000"/>
              <a:t>, AX	; </a:t>
            </a:r>
            <a:r>
              <a:rPr lang="zh-CN" altLang="en-US" sz="2000"/>
              <a:t>段地址写入中断向量表</a:t>
            </a:r>
            <a:r>
              <a:rPr lang="en-US" altLang="zh-CN" sz="2000"/>
              <a:t>4</a:t>
            </a:r>
            <a:r>
              <a:rPr lang="en-US" altLang="zh-CN" sz="2000">
                <a:latin typeface="宋体" pitchFamily="2" charset="-122"/>
              </a:rPr>
              <a:t>×</a:t>
            </a:r>
            <a:r>
              <a:rPr lang="en-US" altLang="zh-CN" sz="2000"/>
              <a:t>n</a:t>
            </a:r>
            <a:r>
              <a:rPr lang="zh-CN" altLang="en-US" sz="2000"/>
              <a:t>＋</a:t>
            </a:r>
            <a:r>
              <a:rPr lang="en-US" altLang="zh-CN" sz="2000"/>
              <a:t>2</a:t>
            </a:r>
            <a:r>
              <a:rPr lang="zh-CN" altLang="en-US" sz="2000"/>
              <a:t>地址处</a:t>
            </a:r>
          </a:p>
        </p:txBody>
      </p:sp>
      <p:sp>
        <p:nvSpPr>
          <p:cNvPr id="1038344" name="AutoShape 8">
            <a:hlinkClick r:id="" action="ppaction://hlinkshowjump?jump=lastslideviewed" highlightClick="1"/>
          </p:cNvPr>
          <p:cNvSpPr>
            <a:spLocks noChangeArrowheads="1"/>
          </p:cNvSpPr>
          <p:nvPr/>
        </p:nvSpPr>
        <p:spPr bwMode="auto">
          <a:xfrm>
            <a:off x="8459788" y="476250"/>
            <a:ext cx="431800" cy="431800"/>
          </a:xfrm>
          <a:prstGeom prst="actionButtonReturn">
            <a:avLst/>
          </a:prstGeom>
          <a:ln>
            <a:headEnd/>
            <a:tailEnd type="none" w="med" len="lg"/>
          </a:ln>
        </p:spPr>
        <p:style>
          <a:lnRef idx="1">
            <a:schemeClr val="accent6"/>
          </a:lnRef>
          <a:fillRef idx="2">
            <a:schemeClr val="accent6"/>
          </a:fillRef>
          <a:effectRef idx="1">
            <a:schemeClr val="accent6"/>
          </a:effectRef>
          <a:fontRef idx="minor">
            <a:schemeClr val="dk1"/>
          </a:fontRef>
        </p:style>
        <p:txBody>
          <a:bodyPr wrap="none" anchor="ctr">
            <a:spAutoFit/>
          </a:bodyPr>
          <a:lstStyle/>
          <a:p>
            <a:endParaRPr lang="zh-CN" altLang="en-US"/>
          </a:p>
        </p:txBody>
      </p:sp>
    </p:spTree>
    <p:extLst>
      <p:ext uri="{BB962C8B-B14F-4D97-AF65-F5344CB8AC3E}">
        <p14:creationId xmlns:p14="http://schemas.microsoft.com/office/powerpoint/2010/main" val="3932427788"/>
      </p:ext>
    </p:extLst>
  </p:cSld>
  <p:clrMapOvr>
    <a:masterClrMapping/>
  </p:clrMapOvr>
  <p:transition spd="med"/>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灯片编号占位符 4"/>
          <p:cNvSpPr>
            <a:spLocks noGrp="1"/>
          </p:cNvSpPr>
          <p:nvPr>
            <p:ph type="sldNum" sz="quarter" idx="11"/>
          </p:nvPr>
        </p:nvSpPr>
        <p:spPr/>
        <p:txBody>
          <a:bodyPr/>
          <a:lstStyle/>
          <a:p>
            <a:fld id="{6E8671A1-FCFF-482D-819D-F89AAC25F966}" type="slidenum">
              <a:rPr lang="zh-CN" altLang="en-US"/>
              <a:pPr/>
              <a:t>111</a:t>
            </a:fld>
            <a:endParaRPr lang="en-US" altLang="zh-CN"/>
          </a:p>
        </p:txBody>
      </p:sp>
      <p:sp>
        <p:nvSpPr>
          <p:cNvPr id="1039362" name="Rectangle 2"/>
          <p:cNvSpPr>
            <a:spLocks noGrp="1" noChangeArrowheads="1"/>
          </p:cNvSpPr>
          <p:nvPr>
            <p:ph type="title"/>
          </p:nvPr>
        </p:nvSpPr>
        <p:spPr>
          <a:xfrm>
            <a:off x="611188" y="44530"/>
            <a:ext cx="8064500" cy="574675"/>
          </a:xfrm>
          <a:noFill/>
          <a:ln/>
        </p:spPr>
        <p:txBody>
          <a:bodyPr anchor="t"/>
          <a:lstStyle/>
          <a:p>
            <a:r>
              <a:rPr lang="zh-CN" altLang="en-US" dirty="0">
                <a:ea typeface="黑体" pitchFamily="2" charset="-122"/>
              </a:rPr>
              <a:t>三、中断方式实现方法</a:t>
            </a:r>
            <a:endParaRPr lang="en-US" altLang="zh-CN" sz="2800" b="1" dirty="0">
              <a:solidFill>
                <a:srgbClr val="006600"/>
              </a:solidFill>
              <a:ea typeface="黑体" pitchFamily="2" charset="-122"/>
            </a:endParaRPr>
          </a:p>
        </p:txBody>
      </p:sp>
      <p:sp>
        <p:nvSpPr>
          <p:cNvPr id="1039363" name="Rectangle 3"/>
          <p:cNvSpPr>
            <a:spLocks noChangeArrowheads="1"/>
          </p:cNvSpPr>
          <p:nvPr/>
        </p:nvSpPr>
        <p:spPr bwMode="auto">
          <a:xfrm>
            <a:off x="395288" y="692620"/>
            <a:ext cx="8569325" cy="503238"/>
          </a:xfrm>
          <a:prstGeom prst="rect">
            <a:avLst/>
          </a:prstGeom>
          <a:noFill/>
          <a:ln w="9525">
            <a:noFill/>
            <a:miter lim="800000"/>
            <a:headEnd/>
            <a:tailEnd/>
          </a:ln>
          <a:effectLst/>
        </p:spPr>
        <p:txBody>
          <a:bodyPr/>
          <a:lstStyle/>
          <a:p>
            <a:pPr algn="l">
              <a:spcBef>
                <a:spcPct val="20000"/>
              </a:spcBef>
              <a:buClr>
                <a:schemeClr val="bg2"/>
              </a:buClr>
              <a:buSzPct val="75000"/>
            </a:pPr>
            <a:r>
              <a:rPr lang="en-US" altLang="zh-CN" sz="2800" dirty="0">
                <a:solidFill>
                  <a:schemeClr val="bg2"/>
                </a:solidFill>
                <a:latin typeface="Arial" charset="0"/>
              </a:rPr>
              <a:t>2.</a:t>
            </a:r>
            <a:r>
              <a:rPr lang="en-US" altLang="zh-CN" sz="2800" dirty="0">
                <a:latin typeface="Arial" charset="0"/>
              </a:rPr>
              <a:t>  </a:t>
            </a:r>
            <a:r>
              <a:rPr lang="zh-CN" altLang="en-US" sz="2800" dirty="0">
                <a:latin typeface="Arial" charset="0"/>
              </a:rPr>
              <a:t>编写中断初始化程序：② 设置中断向量表</a:t>
            </a:r>
            <a:endParaRPr lang="en-US" altLang="zh-CN" sz="2800" dirty="0">
              <a:latin typeface="Arial" charset="0"/>
            </a:endParaRPr>
          </a:p>
        </p:txBody>
      </p:sp>
      <p:sp>
        <p:nvSpPr>
          <p:cNvPr id="1039364" name="Rectangle 4"/>
          <p:cNvSpPr>
            <a:spLocks noGrp="1" noChangeArrowheads="1"/>
          </p:cNvSpPr>
          <p:nvPr>
            <p:ph type="body" idx="1"/>
          </p:nvPr>
        </p:nvSpPr>
        <p:spPr>
          <a:xfrm>
            <a:off x="611188" y="1195858"/>
            <a:ext cx="8353425" cy="1295400"/>
          </a:xfrm>
          <a:noFill/>
          <a:ln/>
        </p:spPr>
        <p:txBody>
          <a:bodyPr/>
          <a:lstStyle/>
          <a:p>
            <a:pPr marL="0" indent="0">
              <a:buFont typeface="Wingdings" pitchFamily="2" charset="2"/>
              <a:buNone/>
            </a:pPr>
            <a:r>
              <a:rPr lang="zh-CN" altLang="en-US" sz="2400" b="1">
                <a:solidFill>
                  <a:srgbClr val="0000FF"/>
                </a:solidFill>
                <a:latin typeface="Times New Roman" pitchFamily="18" charset="0"/>
              </a:rPr>
              <a:t>中断向量码初始化位</a:t>
            </a:r>
            <a:r>
              <a:rPr lang="en-US" altLang="zh-CN" sz="2400" b="1">
                <a:solidFill>
                  <a:srgbClr val="0000FF"/>
                </a:solidFill>
                <a:latin typeface="Times New Roman" pitchFamily="18" charset="0"/>
              </a:rPr>
              <a:t>48H</a:t>
            </a:r>
            <a:r>
              <a:rPr lang="zh-CN" altLang="en-US" sz="2400" b="1">
                <a:solidFill>
                  <a:srgbClr val="0000FF"/>
                </a:solidFill>
                <a:latin typeface="Times New Roman" pitchFamily="18" charset="0"/>
              </a:rPr>
              <a:t>，中断处理程序入口地址的标号为</a:t>
            </a:r>
            <a:r>
              <a:rPr lang="en-US" altLang="zh-CN" sz="2400" b="1">
                <a:solidFill>
                  <a:srgbClr val="0000FF"/>
                </a:solidFill>
                <a:latin typeface="Times New Roman" pitchFamily="18" charset="0"/>
              </a:rPr>
              <a:t>CLOCK</a:t>
            </a:r>
            <a:r>
              <a:rPr lang="zh-CN" altLang="en-US" sz="2400" b="1">
                <a:solidFill>
                  <a:srgbClr val="0000FF"/>
                </a:solidFill>
                <a:latin typeface="Times New Roman" pitchFamily="18" charset="0"/>
              </a:rPr>
              <a:t>，设置中断向量表：</a:t>
            </a:r>
          </a:p>
          <a:p>
            <a:pPr marL="0" indent="0">
              <a:buFont typeface="Wingdings" pitchFamily="2" charset="2"/>
              <a:buNone/>
            </a:pPr>
            <a:r>
              <a:rPr lang="en-US" altLang="zh-CN" sz="2400" b="1">
                <a:solidFill>
                  <a:srgbClr val="008000"/>
                </a:solidFill>
                <a:latin typeface="Times New Roman" pitchFamily="18" charset="0"/>
              </a:rPr>
              <a:t>【</a:t>
            </a:r>
            <a:r>
              <a:rPr lang="zh-CN" altLang="en-US" sz="2400" b="1">
                <a:solidFill>
                  <a:srgbClr val="008000"/>
                </a:solidFill>
                <a:latin typeface="Times New Roman" pitchFamily="18" charset="0"/>
              </a:rPr>
              <a:t>法</a:t>
            </a:r>
            <a:r>
              <a:rPr lang="en-US" altLang="zh-CN" sz="2400" b="1">
                <a:solidFill>
                  <a:srgbClr val="008000"/>
                </a:solidFill>
                <a:latin typeface="Times New Roman" pitchFamily="18" charset="0"/>
              </a:rPr>
              <a:t>2】</a:t>
            </a:r>
            <a:r>
              <a:rPr lang="zh-CN" altLang="en-US" sz="2400" b="1">
                <a:solidFill>
                  <a:srgbClr val="008000"/>
                </a:solidFill>
                <a:latin typeface="Times New Roman" pitchFamily="18" charset="0"/>
              </a:rPr>
              <a:t>利用</a:t>
            </a:r>
            <a:r>
              <a:rPr lang="en-US" altLang="zh-CN" sz="2400" b="1">
                <a:solidFill>
                  <a:srgbClr val="008000"/>
                </a:solidFill>
                <a:latin typeface="Times New Roman" pitchFamily="18" charset="0"/>
              </a:rPr>
              <a:t>DOS</a:t>
            </a:r>
            <a:r>
              <a:rPr lang="zh-CN" altLang="en-US" sz="2400" b="1">
                <a:solidFill>
                  <a:srgbClr val="008000"/>
                </a:solidFill>
                <a:latin typeface="Times New Roman" pitchFamily="18" charset="0"/>
              </a:rPr>
              <a:t>功能调用</a:t>
            </a:r>
            <a:endParaRPr lang="zh-CN" altLang="en-US" sz="2000" b="1">
              <a:latin typeface="Times New Roman" pitchFamily="18" charset="0"/>
            </a:endParaRPr>
          </a:p>
        </p:txBody>
      </p:sp>
      <p:sp>
        <p:nvSpPr>
          <p:cNvPr id="1039366" name="Rectangle 6"/>
          <p:cNvSpPr>
            <a:spLocks noChangeArrowheads="1"/>
          </p:cNvSpPr>
          <p:nvPr/>
        </p:nvSpPr>
        <p:spPr bwMode="auto">
          <a:xfrm>
            <a:off x="611188" y="2519833"/>
            <a:ext cx="8281987" cy="3859212"/>
          </a:xfrm>
          <a:prstGeom prst="rect">
            <a:avLst/>
          </a:prstGeom>
          <a:noFill/>
          <a:ln w="9525">
            <a:noFill/>
            <a:miter lim="800000"/>
            <a:headEnd/>
            <a:tailEnd/>
          </a:ln>
          <a:effectLst/>
        </p:spPr>
        <p:txBody>
          <a:bodyPr/>
          <a:lstStyle/>
          <a:p>
            <a:pPr algn="l">
              <a:spcBef>
                <a:spcPct val="20000"/>
              </a:spcBef>
              <a:buClr>
                <a:schemeClr val="bg2"/>
              </a:buClr>
              <a:buSzPct val="75000"/>
            </a:pPr>
            <a:r>
              <a:rPr lang="en-US" altLang="zh-CN" sz="2000"/>
              <a:t>功能号25H</a:t>
            </a:r>
            <a:r>
              <a:rPr lang="en-US" altLang="zh-CN" sz="2000">
                <a:latin typeface="+mn-ea"/>
                <a:ea typeface="+mn-ea"/>
              </a:rPr>
              <a:t>→</a:t>
            </a:r>
            <a:r>
              <a:rPr lang="en-US" altLang="zh-CN" sz="2000"/>
              <a:t>AH</a:t>
            </a:r>
          </a:p>
          <a:p>
            <a:pPr algn="l">
              <a:spcBef>
                <a:spcPct val="20000"/>
              </a:spcBef>
              <a:buClr>
                <a:schemeClr val="bg2"/>
              </a:buClr>
              <a:buSzPct val="75000"/>
            </a:pPr>
            <a:r>
              <a:rPr lang="en-US" altLang="zh-CN" sz="2000"/>
              <a:t>中断向量码</a:t>
            </a:r>
            <a:r>
              <a:rPr lang="en-US" altLang="zh-CN" sz="2000">
                <a:latin typeface="+mn-ea"/>
                <a:ea typeface="+mn-ea"/>
              </a:rPr>
              <a:t>→</a:t>
            </a:r>
            <a:r>
              <a:rPr lang="en-US" altLang="zh-CN" sz="2000"/>
              <a:t>AL</a:t>
            </a:r>
          </a:p>
          <a:p>
            <a:pPr algn="l">
              <a:spcBef>
                <a:spcPct val="20000"/>
              </a:spcBef>
              <a:buClr>
                <a:schemeClr val="bg2"/>
              </a:buClr>
              <a:buSzPct val="75000"/>
            </a:pPr>
            <a:r>
              <a:rPr lang="en-US" altLang="zh-CN" sz="2000"/>
              <a:t>中断处理程序首地址之段地址</a:t>
            </a:r>
            <a:r>
              <a:rPr lang="en-US" altLang="zh-CN" sz="2000">
                <a:latin typeface="宋体" pitchFamily="2" charset="-122"/>
              </a:rPr>
              <a:t>:</a:t>
            </a:r>
            <a:r>
              <a:rPr lang="en-US" altLang="zh-CN" sz="2000"/>
              <a:t>偏移地址</a:t>
            </a:r>
            <a:r>
              <a:rPr lang="en-US" altLang="zh-CN" sz="2000">
                <a:latin typeface="+mn-ea"/>
                <a:ea typeface="+mn-ea"/>
              </a:rPr>
              <a:t>→</a:t>
            </a:r>
            <a:r>
              <a:rPr lang="en-US" altLang="zh-CN" sz="2000"/>
              <a:t>DS:DX</a:t>
            </a:r>
          </a:p>
          <a:p>
            <a:pPr algn="l">
              <a:spcBef>
                <a:spcPct val="20000"/>
              </a:spcBef>
              <a:buClr>
                <a:schemeClr val="bg2"/>
              </a:buClr>
              <a:buSzPct val="75000"/>
            </a:pPr>
            <a:r>
              <a:rPr lang="en-US" altLang="zh-CN" sz="2000"/>
              <a:t>INT  21H</a:t>
            </a:r>
          </a:p>
          <a:p>
            <a:pPr algn="l">
              <a:spcBef>
                <a:spcPct val="60000"/>
              </a:spcBef>
              <a:buClr>
                <a:schemeClr val="bg2"/>
              </a:buClr>
              <a:buSzPct val="75000"/>
            </a:pPr>
            <a:r>
              <a:rPr lang="en-US" altLang="zh-CN" sz="2000"/>
              <a:t>MOV	AH, 25H		; </a:t>
            </a:r>
            <a:r>
              <a:rPr lang="zh-CN" altLang="en-US" sz="2000"/>
              <a:t>功能号</a:t>
            </a:r>
          </a:p>
          <a:p>
            <a:pPr algn="l">
              <a:spcBef>
                <a:spcPct val="20000"/>
              </a:spcBef>
              <a:buClr>
                <a:schemeClr val="bg2"/>
              </a:buClr>
              <a:buSzPct val="75000"/>
            </a:pPr>
            <a:r>
              <a:rPr lang="en-US" altLang="zh-CN" sz="2000"/>
              <a:t>MOV	AL, 48H		; </a:t>
            </a:r>
            <a:r>
              <a:rPr lang="zh-CN" altLang="en-US" sz="2000"/>
              <a:t>中断向量码</a:t>
            </a:r>
          </a:p>
          <a:p>
            <a:pPr algn="l">
              <a:spcBef>
                <a:spcPct val="20000"/>
              </a:spcBef>
              <a:buClr>
                <a:schemeClr val="bg2"/>
              </a:buClr>
              <a:buSzPct val="75000"/>
            </a:pPr>
            <a:r>
              <a:rPr lang="en-US" altLang="zh-CN" sz="2000"/>
              <a:t>MOV	DX, SEG CLOCK</a:t>
            </a:r>
          </a:p>
          <a:p>
            <a:pPr algn="l">
              <a:spcBef>
                <a:spcPct val="20000"/>
              </a:spcBef>
              <a:buClr>
                <a:schemeClr val="bg2"/>
              </a:buClr>
              <a:buSzPct val="75000"/>
            </a:pPr>
            <a:r>
              <a:rPr lang="en-US" altLang="zh-CN" sz="2000"/>
              <a:t>MOV	DS, DX			; </a:t>
            </a:r>
            <a:r>
              <a:rPr lang="zh-CN" altLang="en-US" sz="2000"/>
              <a:t>段地址 </a:t>
            </a:r>
            <a:r>
              <a:rPr lang="zh-CN" altLang="en-US" sz="2000">
                <a:latin typeface="+mn-ea"/>
                <a:ea typeface="+mn-ea"/>
              </a:rPr>
              <a:t>→</a:t>
            </a:r>
            <a:r>
              <a:rPr lang="zh-CN" altLang="en-US" sz="2000"/>
              <a:t> </a:t>
            </a:r>
            <a:r>
              <a:rPr lang="en-US" altLang="zh-CN" sz="2000"/>
              <a:t>DS</a:t>
            </a:r>
          </a:p>
          <a:p>
            <a:pPr algn="l">
              <a:spcBef>
                <a:spcPct val="20000"/>
              </a:spcBef>
              <a:buClr>
                <a:schemeClr val="bg2"/>
              </a:buClr>
              <a:buSzPct val="75000"/>
            </a:pPr>
            <a:r>
              <a:rPr lang="en-US" altLang="zh-CN" sz="2000"/>
              <a:t>MOV	DX, OFFSET CLOCK	; </a:t>
            </a:r>
            <a:r>
              <a:rPr lang="zh-CN" altLang="en-US" sz="2000"/>
              <a:t>偏移地址 </a:t>
            </a:r>
            <a:r>
              <a:rPr lang="zh-CN" altLang="en-US" sz="2000">
                <a:latin typeface="+mn-ea"/>
                <a:ea typeface="+mn-ea"/>
              </a:rPr>
              <a:t>→</a:t>
            </a:r>
            <a:r>
              <a:rPr lang="zh-CN" altLang="en-US" sz="2000"/>
              <a:t> </a:t>
            </a:r>
            <a:r>
              <a:rPr lang="en-US" altLang="zh-CN" sz="2000"/>
              <a:t>DX</a:t>
            </a:r>
            <a:endParaRPr lang="zh-CN" altLang="en-US" sz="2000"/>
          </a:p>
          <a:p>
            <a:pPr algn="l">
              <a:spcBef>
                <a:spcPct val="20000"/>
              </a:spcBef>
              <a:buClr>
                <a:schemeClr val="bg2"/>
              </a:buClr>
              <a:buSzPct val="75000"/>
            </a:pPr>
            <a:r>
              <a:rPr lang="en-US" altLang="zh-CN" sz="2000"/>
              <a:t>INT	21H</a:t>
            </a:r>
            <a:endParaRPr lang="zh-CN" altLang="en-US" sz="2000"/>
          </a:p>
        </p:txBody>
      </p:sp>
      <p:sp>
        <p:nvSpPr>
          <p:cNvPr id="1039367" name="Line 7"/>
          <p:cNvSpPr>
            <a:spLocks noChangeShapeType="1"/>
          </p:cNvSpPr>
          <p:nvPr/>
        </p:nvSpPr>
        <p:spPr bwMode="auto">
          <a:xfrm>
            <a:off x="684213" y="4075583"/>
            <a:ext cx="7920037" cy="0"/>
          </a:xfrm>
          <a:prstGeom prst="line">
            <a:avLst/>
          </a:prstGeom>
          <a:noFill/>
          <a:ln w="28575">
            <a:solidFill>
              <a:srgbClr val="FF6600"/>
            </a:solidFill>
            <a:round/>
            <a:headEnd/>
            <a:tailEnd type="none" w="med" len="lg"/>
          </a:ln>
          <a:effectLst/>
        </p:spPr>
        <p:txBody>
          <a:bodyPr anchor="ctr">
            <a:spAutoFit/>
          </a:bodyPr>
          <a:lstStyle/>
          <a:p>
            <a:endParaRPr lang="zh-CN" altLang="en-US"/>
          </a:p>
        </p:txBody>
      </p:sp>
    </p:spTree>
    <p:extLst>
      <p:ext uri="{BB962C8B-B14F-4D97-AF65-F5344CB8AC3E}">
        <p14:creationId xmlns:p14="http://schemas.microsoft.com/office/powerpoint/2010/main" val="2913761470"/>
      </p:ext>
    </p:extLst>
  </p:cSld>
  <p:clrMapOvr>
    <a:masterClrMapping/>
  </p:clrMapOvr>
  <p:transition spd="med"/>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4"/>
          <p:cNvSpPr>
            <a:spLocks noGrp="1"/>
          </p:cNvSpPr>
          <p:nvPr>
            <p:ph type="sldNum" sz="quarter" idx="11"/>
          </p:nvPr>
        </p:nvSpPr>
        <p:spPr/>
        <p:txBody>
          <a:bodyPr/>
          <a:lstStyle/>
          <a:p>
            <a:fld id="{3B3D80DF-DDB9-442A-B06F-2AACF1933AEF}" type="slidenum">
              <a:rPr lang="zh-CN" altLang="en-US"/>
              <a:pPr/>
              <a:t>112</a:t>
            </a:fld>
            <a:endParaRPr lang="en-US" altLang="zh-CN"/>
          </a:p>
        </p:txBody>
      </p:sp>
      <p:sp>
        <p:nvSpPr>
          <p:cNvPr id="1040386" name="Rectangle 2"/>
          <p:cNvSpPr>
            <a:spLocks noGrp="1" noChangeArrowheads="1"/>
          </p:cNvSpPr>
          <p:nvPr>
            <p:ph type="title"/>
          </p:nvPr>
        </p:nvSpPr>
        <p:spPr>
          <a:xfrm>
            <a:off x="611450" y="44530"/>
            <a:ext cx="8064238" cy="574675"/>
          </a:xfrm>
          <a:noFill/>
          <a:ln/>
        </p:spPr>
        <p:txBody>
          <a:bodyPr anchor="t"/>
          <a:lstStyle/>
          <a:p>
            <a:r>
              <a:rPr lang="zh-CN" altLang="en-US" dirty="0">
                <a:ea typeface="黑体" pitchFamily="2" charset="-122"/>
              </a:rPr>
              <a:t>三、中断方式实现方法</a:t>
            </a:r>
            <a:endParaRPr lang="en-US" altLang="zh-CN" sz="2800" b="1" dirty="0">
              <a:solidFill>
                <a:srgbClr val="006600"/>
              </a:solidFill>
              <a:ea typeface="黑体" pitchFamily="2" charset="-122"/>
            </a:endParaRPr>
          </a:p>
        </p:txBody>
      </p:sp>
      <p:sp>
        <p:nvSpPr>
          <p:cNvPr id="1040387" name="Rectangle 3"/>
          <p:cNvSpPr>
            <a:spLocks noChangeArrowheads="1"/>
          </p:cNvSpPr>
          <p:nvPr/>
        </p:nvSpPr>
        <p:spPr bwMode="auto">
          <a:xfrm>
            <a:off x="395288" y="838200"/>
            <a:ext cx="8569325" cy="503238"/>
          </a:xfrm>
          <a:prstGeom prst="rect">
            <a:avLst/>
          </a:prstGeom>
          <a:noFill/>
          <a:ln w="9525">
            <a:noFill/>
            <a:miter lim="800000"/>
            <a:headEnd/>
            <a:tailEnd/>
          </a:ln>
          <a:effectLst/>
        </p:spPr>
        <p:txBody>
          <a:bodyPr/>
          <a:lstStyle/>
          <a:p>
            <a:pPr algn="l">
              <a:spcBef>
                <a:spcPct val="20000"/>
              </a:spcBef>
              <a:buClr>
                <a:schemeClr val="bg2"/>
              </a:buClr>
              <a:buSzPct val="75000"/>
            </a:pPr>
            <a:r>
              <a:rPr lang="en-US" altLang="zh-CN" sz="2800">
                <a:solidFill>
                  <a:schemeClr val="bg2"/>
                </a:solidFill>
                <a:latin typeface="Arial" charset="0"/>
              </a:rPr>
              <a:t>2.</a:t>
            </a:r>
            <a:r>
              <a:rPr lang="en-US" altLang="zh-CN" sz="2800">
                <a:latin typeface="Arial" charset="0"/>
              </a:rPr>
              <a:t>  </a:t>
            </a:r>
            <a:r>
              <a:rPr lang="zh-CN" altLang="en-US" sz="2800">
                <a:latin typeface="Arial" charset="0"/>
              </a:rPr>
              <a:t>编写中断初始化程序：③ 编写中断处理程序</a:t>
            </a:r>
            <a:endParaRPr lang="en-US" altLang="zh-CN" sz="2800">
              <a:latin typeface="Arial" charset="0"/>
            </a:endParaRPr>
          </a:p>
        </p:txBody>
      </p:sp>
      <p:sp>
        <p:nvSpPr>
          <p:cNvPr id="1040388" name="Rectangle 4"/>
          <p:cNvSpPr>
            <a:spLocks noGrp="1" noChangeArrowheads="1"/>
          </p:cNvSpPr>
          <p:nvPr>
            <p:ph type="body" idx="1"/>
          </p:nvPr>
        </p:nvSpPr>
        <p:spPr>
          <a:xfrm>
            <a:off x="684213" y="1341438"/>
            <a:ext cx="8280400" cy="5327650"/>
          </a:xfrm>
          <a:noFill/>
          <a:ln/>
        </p:spPr>
        <p:txBody>
          <a:bodyPr/>
          <a:lstStyle/>
          <a:p>
            <a:pPr marL="0" indent="0">
              <a:buFont typeface="Wingdings" pitchFamily="2" charset="2"/>
              <a:buNone/>
            </a:pPr>
            <a:r>
              <a:rPr lang="en-US" altLang="zh-CN" sz="2800" b="1">
                <a:solidFill>
                  <a:schemeClr val="bg2"/>
                </a:solidFill>
                <a:latin typeface="Times New Roman" pitchFamily="18" charset="0"/>
              </a:rPr>
              <a:t>a) </a:t>
            </a:r>
            <a:r>
              <a:rPr lang="zh-CN" altLang="en-US" sz="2800" b="1">
                <a:solidFill>
                  <a:schemeClr val="bg2"/>
                </a:solidFill>
                <a:latin typeface="Times New Roman" pitchFamily="18" charset="0"/>
              </a:rPr>
              <a:t>中断嵌套的实现：</a:t>
            </a:r>
          </a:p>
          <a:p>
            <a:pPr marL="0" indent="0">
              <a:buFont typeface="Wingdings" pitchFamily="2" charset="2"/>
              <a:buNone/>
            </a:pPr>
            <a:endParaRPr lang="zh-CN" altLang="en-GB" sz="2400" b="1">
              <a:solidFill>
                <a:schemeClr val="bg2"/>
              </a:solidFill>
              <a:latin typeface="Times New Roman" pitchFamily="18" charset="0"/>
            </a:endParaRPr>
          </a:p>
          <a:p>
            <a:pPr marL="0" indent="0">
              <a:buFont typeface="Wingdings" pitchFamily="2" charset="2"/>
              <a:buNone/>
            </a:pPr>
            <a:r>
              <a:rPr lang="zh-CN" altLang="en-GB" sz="2400" b="1">
                <a:latin typeface="Times New Roman" pitchFamily="18" charset="0"/>
              </a:rPr>
              <a:t>保护现场（</a:t>
            </a:r>
            <a:r>
              <a:rPr lang="en-GB" altLang="zh-CN" sz="2400" b="1">
                <a:latin typeface="Times New Roman" pitchFamily="18" charset="0"/>
              </a:rPr>
              <a:t>PUSH </a:t>
            </a:r>
            <a:r>
              <a:rPr lang="en-GB" altLang="zh-CN" sz="2400" b="1" i="1">
                <a:latin typeface="Times New Roman" pitchFamily="18" charset="0"/>
              </a:rPr>
              <a:t>reg’s</a:t>
            </a:r>
            <a:r>
              <a:rPr lang="zh-CN" altLang="en-GB" sz="2400" b="1">
                <a:latin typeface="Times New Roman" pitchFamily="18" charset="0"/>
              </a:rPr>
              <a:t>）</a:t>
            </a:r>
            <a:endParaRPr lang="zh-CN" altLang="en-US" sz="2400" b="1">
              <a:latin typeface="Times New Roman" pitchFamily="18" charset="0"/>
            </a:endParaRPr>
          </a:p>
          <a:p>
            <a:pPr marL="0" indent="0">
              <a:buFont typeface="Wingdings" pitchFamily="2" charset="2"/>
              <a:buNone/>
            </a:pPr>
            <a:r>
              <a:rPr lang="zh-CN" altLang="en-GB" sz="2400" b="1">
                <a:solidFill>
                  <a:srgbClr val="CC0000"/>
                </a:solidFill>
                <a:latin typeface="Times New Roman" pitchFamily="18" charset="0"/>
              </a:rPr>
              <a:t>开中断（</a:t>
            </a:r>
            <a:r>
              <a:rPr lang="en-GB" altLang="zh-CN" sz="2400" b="1">
                <a:solidFill>
                  <a:srgbClr val="CC0000"/>
                </a:solidFill>
                <a:latin typeface="Times New Roman" pitchFamily="18" charset="0"/>
              </a:rPr>
              <a:t>STI</a:t>
            </a:r>
            <a:r>
              <a:rPr lang="zh-CN" altLang="en-GB" sz="2400" b="1">
                <a:solidFill>
                  <a:srgbClr val="CC0000"/>
                </a:solidFill>
                <a:latin typeface="Times New Roman" pitchFamily="18" charset="0"/>
              </a:rPr>
              <a:t>）</a:t>
            </a:r>
            <a:endParaRPr lang="zh-CN" altLang="en-US" sz="2400" b="1">
              <a:solidFill>
                <a:srgbClr val="CC0000"/>
              </a:solidFill>
              <a:latin typeface="Times New Roman" pitchFamily="18" charset="0"/>
            </a:endParaRPr>
          </a:p>
          <a:p>
            <a:pPr marL="0" indent="0">
              <a:buFont typeface="Wingdings" pitchFamily="2" charset="2"/>
              <a:buNone/>
            </a:pPr>
            <a:r>
              <a:rPr lang="zh-CN" altLang="en-GB" sz="2400" b="1">
                <a:latin typeface="Times New Roman" pitchFamily="18" charset="0"/>
              </a:rPr>
              <a:t>中断服务</a:t>
            </a:r>
          </a:p>
          <a:p>
            <a:pPr marL="0" indent="0">
              <a:buFont typeface="Wingdings" pitchFamily="2" charset="2"/>
              <a:buNone/>
            </a:pPr>
            <a:r>
              <a:rPr lang="zh-CN" altLang="en-GB" sz="2400" b="1">
                <a:solidFill>
                  <a:srgbClr val="0000FF"/>
                </a:solidFill>
                <a:latin typeface="Times New Roman" pitchFamily="18" charset="0"/>
              </a:rPr>
              <a:t>写操作命令字改变优先级</a:t>
            </a:r>
          </a:p>
          <a:p>
            <a:pPr marL="0" indent="0">
              <a:buFont typeface="Wingdings" pitchFamily="2" charset="2"/>
              <a:buNone/>
            </a:pPr>
            <a:r>
              <a:rPr lang="zh-CN" altLang="en-GB" sz="2400" b="1">
                <a:latin typeface="Times New Roman" pitchFamily="18" charset="0"/>
              </a:rPr>
              <a:t>中断服务</a:t>
            </a:r>
          </a:p>
          <a:p>
            <a:pPr marL="0" indent="0">
              <a:buFont typeface="Wingdings" pitchFamily="2" charset="2"/>
              <a:buNone/>
            </a:pPr>
            <a:r>
              <a:rPr lang="zh-CN" altLang="en-GB" sz="2400" b="1">
                <a:solidFill>
                  <a:srgbClr val="CC0000"/>
                </a:solidFill>
                <a:latin typeface="Times New Roman" pitchFamily="18" charset="0"/>
              </a:rPr>
              <a:t>关中断（</a:t>
            </a:r>
            <a:r>
              <a:rPr lang="en-GB" altLang="zh-CN" sz="2400" b="1">
                <a:solidFill>
                  <a:srgbClr val="CC0000"/>
                </a:solidFill>
                <a:latin typeface="Times New Roman" pitchFamily="18" charset="0"/>
              </a:rPr>
              <a:t>CLI</a:t>
            </a:r>
            <a:r>
              <a:rPr lang="zh-CN" altLang="en-GB" sz="2400" b="1">
                <a:solidFill>
                  <a:srgbClr val="CC0000"/>
                </a:solidFill>
                <a:latin typeface="Times New Roman" pitchFamily="18" charset="0"/>
              </a:rPr>
              <a:t>）</a:t>
            </a:r>
            <a:endParaRPr lang="zh-CN" altLang="en-US" sz="2400" b="1">
              <a:solidFill>
                <a:srgbClr val="CC0000"/>
              </a:solidFill>
              <a:latin typeface="Times New Roman" pitchFamily="18" charset="0"/>
            </a:endParaRPr>
          </a:p>
          <a:p>
            <a:pPr marL="0" indent="0">
              <a:buFont typeface="Wingdings" pitchFamily="2" charset="2"/>
              <a:buNone/>
            </a:pPr>
            <a:r>
              <a:rPr lang="zh-CN" altLang="en-GB" sz="2400" b="1">
                <a:latin typeface="Times New Roman" pitchFamily="18" charset="0"/>
              </a:rPr>
              <a:t>恢复现场（</a:t>
            </a:r>
            <a:r>
              <a:rPr lang="en-GB" altLang="zh-CN" sz="2400" b="1">
                <a:latin typeface="Times New Roman" pitchFamily="18" charset="0"/>
              </a:rPr>
              <a:t>POP </a:t>
            </a:r>
            <a:r>
              <a:rPr lang="en-GB" altLang="zh-CN" sz="2400" b="1" i="1">
                <a:latin typeface="Times New Roman" pitchFamily="18" charset="0"/>
              </a:rPr>
              <a:t>reg’s</a:t>
            </a:r>
            <a:r>
              <a:rPr lang="zh-CN" altLang="en-GB" sz="2400" b="1">
                <a:latin typeface="Times New Roman" pitchFamily="18" charset="0"/>
              </a:rPr>
              <a:t>）</a:t>
            </a:r>
          </a:p>
          <a:p>
            <a:pPr marL="0" indent="0">
              <a:buFont typeface="Wingdings" pitchFamily="2" charset="2"/>
              <a:buNone/>
            </a:pPr>
            <a:r>
              <a:rPr lang="zh-CN" altLang="en-GB" sz="2400" b="1">
                <a:solidFill>
                  <a:srgbClr val="008000"/>
                </a:solidFill>
                <a:latin typeface="Times New Roman" pitchFamily="18" charset="0"/>
              </a:rPr>
              <a:t>产生</a:t>
            </a:r>
            <a:r>
              <a:rPr lang="en-GB" altLang="zh-CN" sz="2400" b="1">
                <a:solidFill>
                  <a:srgbClr val="008000"/>
                </a:solidFill>
                <a:latin typeface="Times New Roman" pitchFamily="18" charset="0"/>
              </a:rPr>
              <a:t>EOI</a:t>
            </a:r>
            <a:r>
              <a:rPr lang="zh-CN" altLang="en-GB" sz="2400" b="1">
                <a:solidFill>
                  <a:srgbClr val="008000"/>
                </a:solidFill>
                <a:latin typeface="Times New Roman" pitchFamily="18" charset="0"/>
              </a:rPr>
              <a:t>命令</a:t>
            </a:r>
            <a:endParaRPr lang="zh-CN" altLang="en-US" sz="2400" b="1">
              <a:solidFill>
                <a:srgbClr val="008000"/>
              </a:solidFill>
              <a:latin typeface="Times New Roman" pitchFamily="18" charset="0"/>
            </a:endParaRPr>
          </a:p>
          <a:p>
            <a:pPr marL="0" indent="0">
              <a:buFont typeface="Wingdings" pitchFamily="2" charset="2"/>
              <a:buNone/>
            </a:pPr>
            <a:r>
              <a:rPr lang="zh-CN" altLang="en-GB" sz="2400" b="1">
                <a:latin typeface="Times New Roman" pitchFamily="18" charset="0"/>
              </a:rPr>
              <a:t>中断返回（</a:t>
            </a:r>
            <a:r>
              <a:rPr lang="en-GB" altLang="zh-CN" sz="2400" b="1">
                <a:latin typeface="Times New Roman" pitchFamily="18" charset="0"/>
              </a:rPr>
              <a:t>IRET</a:t>
            </a:r>
            <a:r>
              <a:rPr lang="zh-CN" altLang="en-GB" sz="2400" b="1">
                <a:latin typeface="Times New Roman" pitchFamily="18" charset="0"/>
              </a:rPr>
              <a:t>）</a:t>
            </a:r>
            <a:endParaRPr lang="zh-CN" altLang="en-US" sz="2400" b="1">
              <a:latin typeface="Times New Roman" pitchFamily="18" charset="0"/>
            </a:endParaRPr>
          </a:p>
          <a:p>
            <a:pPr marL="0" indent="0">
              <a:buFont typeface="Wingdings" pitchFamily="2" charset="2"/>
              <a:buNone/>
            </a:pPr>
            <a:endParaRPr lang="zh-CN" altLang="en-US" sz="2400" b="1">
              <a:latin typeface="Times New Roman" pitchFamily="18" charset="0"/>
            </a:endParaRPr>
          </a:p>
        </p:txBody>
      </p:sp>
    </p:spTree>
    <p:extLst>
      <p:ext uri="{BB962C8B-B14F-4D97-AF65-F5344CB8AC3E}">
        <p14:creationId xmlns:p14="http://schemas.microsoft.com/office/powerpoint/2010/main" val="3107809542"/>
      </p:ext>
    </p:extLst>
  </p:cSld>
  <p:clrMapOvr>
    <a:masterClrMapping/>
  </p:clrMapOvr>
  <p:transition spd="med"/>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灯片编号占位符 4"/>
          <p:cNvSpPr>
            <a:spLocks noGrp="1"/>
          </p:cNvSpPr>
          <p:nvPr>
            <p:ph type="sldNum" sz="quarter" idx="11"/>
          </p:nvPr>
        </p:nvSpPr>
        <p:spPr/>
        <p:txBody>
          <a:bodyPr/>
          <a:lstStyle/>
          <a:p>
            <a:fld id="{C5C83D88-50DB-4720-A739-96F2F2FB66A9}" type="slidenum">
              <a:rPr lang="zh-CN" altLang="en-US"/>
              <a:pPr/>
              <a:t>113</a:t>
            </a:fld>
            <a:endParaRPr lang="en-US" altLang="zh-CN"/>
          </a:p>
        </p:txBody>
      </p:sp>
      <p:sp>
        <p:nvSpPr>
          <p:cNvPr id="1041410" name="Rectangle 2"/>
          <p:cNvSpPr>
            <a:spLocks noGrp="1" noChangeArrowheads="1"/>
          </p:cNvSpPr>
          <p:nvPr>
            <p:ph type="title"/>
          </p:nvPr>
        </p:nvSpPr>
        <p:spPr>
          <a:xfrm>
            <a:off x="611450" y="44530"/>
            <a:ext cx="8064238" cy="574675"/>
          </a:xfrm>
          <a:noFill/>
          <a:ln/>
        </p:spPr>
        <p:txBody>
          <a:bodyPr anchor="t"/>
          <a:lstStyle/>
          <a:p>
            <a:r>
              <a:rPr lang="zh-CN" altLang="en-US" dirty="0">
                <a:ea typeface="黑体" pitchFamily="2" charset="-122"/>
              </a:rPr>
              <a:t>三、中断方式实现方法</a:t>
            </a:r>
            <a:endParaRPr lang="en-US" altLang="zh-CN" sz="2800" b="1" dirty="0">
              <a:solidFill>
                <a:srgbClr val="006600"/>
              </a:solidFill>
              <a:ea typeface="黑体" pitchFamily="2" charset="-122"/>
            </a:endParaRPr>
          </a:p>
        </p:txBody>
      </p:sp>
      <p:sp>
        <p:nvSpPr>
          <p:cNvPr id="1041411" name="Rectangle 3"/>
          <p:cNvSpPr>
            <a:spLocks noChangeArrowheads="1"/>
          </p:cNvSpPr>
          <p:nvPr/>
        </p:nvSpPr>
        <p:spPr bwMode="auto">
          <a:xfrm>
            <a:off x="395288" y="838200"/>
            <a:ext cx="8569325" cy="503238"/>
          </a:xfrm>
          <a:prstGeom prst="rect">
            <a:avLst/>
          </a:prstGeom>
          <a:noFill/>
          <a:ln w="9525">
            <a:noFill/>
            <a:miter lim="800000"/>
            <a:headEnd/>
            <a:tailEnd/>
          </a:ln>
          <a:effectLst/>
        </p:spPr>
        <p:txBody>
          <a:bodyPr/>
          <a:lstStyle/>
          <a:p>
            <a:pPr algn="l">
              <a:spcBef>
                <a:spcPct val="20000"/>
              </a:spcBef>
              <a:buClr>
                <a:schemeClr val="bg2"/>
              </a:buClr>
              <a:buSzPct val="75000"/>
            </a:pPr>
            <a:r>
              <a:rPr lang="en-US" altLang="zh-CN" sz="2800">
                <a:solidFill>
                  <a:schemeClr val="bg2"/>
                </a:solidFill>
                <a:latin typeface="Arial" charset="0"/>
              </a:rPr>
              <a:t>2.</a:t>
            </a:r>
            <a:r>
              <a:rPr lang="en-US" altLang="zh-CN" sz="2800">
                <a:latin typeface="Arial" charset="0"/>
              </a:rPr>
              <a:t>  </a:t>
            </a:r>
            <a:r>
              <a:rPr lang="zh-CN" altLang="en-US" sz="2800">
                <a:latin typeface="Arial" charset="0"/>
              </a:rPr>
              <a:t>编写中断初始化程序：③ 编写中断处理程序</a:t>
            </a:r>
            <a:endParaRPr lang="en-US" altLang="zh-CN" sz="2800">
              <a:latin typeface="Arial" charset="0"/>
            </a:endParaRPr>
          </a:p>
        </p:txBody>
      </p:sp>
      <p:sp>
        <p:nvSpPr>
          <p:cNvPr id="1041412" name="Rectangle 4"/>
          <p:cNvSpPr>
            <a:spLocks noGrp="1" noChangeArrowheads="1"/>
          </p:cNvSpPr>
          <p:nvPr>
            <p:ph type="body" idx="1"/>
          </p:nvPr>
        </p:nvSpPr>
        <p:spPr>
          <a:xfrm>
            <a:off x="684213" y="1341438"/>
            <a:ext cx="8280400" cy="5327650"/>
          </a:xfrm>
          <a:noFill/>
          <a:ln/>
        </p:spPr>
        <p:txBody>
          <a:bodyPr/>
          <a:lstStyle/>
          <a:p>
            <a:pPr marL="0" indent="0">
              <a:buFont typeface="Wingdings" pitchFamily="2" charset="2"/>
              <a:buNone/>
            </a:pPr>
            <a:r>
              <a:rPr lang="en-US" altLang="zh-CN" sz="2800" b="1" dirty="0">
                <a:solidFill>
                  <a:schemeClr val="bg2"/>
                </a:solidFill>
                <a:latin typeface="Times New Roman" pitchFamily="18" charset="0"/>
              </a:rPr>
              <a:t>b) </a:t>
            </a:r>
            <a:r>
              <a:rPr lang="zh-CN" altLang="en-US" sz="2800" b="1" dirty="0">
                <a:solidFill>
                  <a:schemeClr val="bg2"/>
                </a:solidFill>
                <a:latin typeface="Times New Roman" pitchFamily="18" charset="0"/>
              </a:rPr>
              <a:t>改变中断优先级：</a:t>
            </a:r>
          </a:p>
          <a:p>
            <a:pPr marL="0" indent="0">
              <a:buFont typeface="Wingdings" pitchFamily="2" charset="2"/>
              <a:buNone/>
            </a:pPr>
            <a:endParaRPr lang="zh-CN" altLang="en-US" sz="2400" b="1" dirty="0">
              <a:latin typeface="Times New Roman" pitchFamily="18" charset="0"/>
            </a:endParaRPr>
          </a:p>
          <a:p>
            <a:pPr marL="0" indent="0">
              <a:buFont typeface="Wingdings" pitchFamily="2" charset="2"/>
              <a:buNone/>
            </a:pPr>
            <a:r>
              <a:rPr lang="en-US" altLang="zh-CN" sz="2400" b="1" dirty="0">
                <a:latin typeface="Times New Roman" pitchFamily="18" charset="0"/>
              </a:rPr>
              <a:t>MOV	DX, 0FF00H		; 8259</a:t>
            </a:r>
            <a:r>
              <a:rPr lang="zh-CN" altLang="en-US" sz="2400" b="1" dirty="0">
                <a:latin typeface="Times New Roman" pitchFamily="18" charset="0"/>
              </a:rPr>
              <a:t>的地址</a:t>
            </a:r>
            <a:r>
              <a:rPr lang="en-US" altLang="zh-CN" sz="2400" b="1" dirty="0">
                <a:latin typeface="Times New Roman" pitchFamily="18" charset="0"/>
              </a:rPr>
              <a:t>A0=</a:t>
            </a:r>
            <a:r>
              <a:rPr lang="en-US" altLang="zh-CN" sz="2400" b="1" dirty="0">
                <a:solidFill>
                  <a:srgbClr val="FF0000"/>
                </a:solidFill>
                <a:latin typeface="Times New Roman" pitchFamily="18" charset="0"/>
              </a:rPr>
              <a:t>0</a:t>
            </a:r>
          </a:p>
          <a:p>
            <a:pPr marL="0" indent="0">
              <a:buFont typeface="Wingdings" pitchFamily="2" charset="2"/>
              <a:buNone/>
            </a:pPr>
            <a:r>
              <a:rPr lang="en-US" altLang="zh-CN" sz="2400" b="1" dirty="0">
                <a:latin typeface="Times New Roman" pitchFamily="18" charset="0"/>
              </a:rPr>
              <a:t>MOV	AL, 0C6H		; </a:t>
            </a:r>
            <a:r>
              <a:rPr lang="zh-CN" altLang="en-US" sz="2400" b="1" dirty="0">
                <a:latin typeface="Times New Roman" pitchFamily="18" charset="0"/>
              </a:rPr>
              <a:t>设置指定（特殊）循环优先级</a:t>
            </a:r>
            <a:br>
              <a:rPr lang="zh-CN" altLang="en-US" sz="2400" b="1" dirty="0">
                <a:latin typeface="Times New Roman" pitchFamily="18" charset="0"/>
              </a:rPr>
            </a:br>
            <a:r>
              <a:rPr lang="zh-CN" altLang="en-US" sz="2400" b="1" dirty="0">
                <a:latin typeface="Times New Roman" pitchFamily="18" charset="0"/>
              </a:rPr>
              <a:t>				</a:t>
            </a:r>
            <a:r>
              <a:rPr lang="en-US" altLang="zh-CN" sz="2400" b="1" dirty="0">
                <a:latin typeface="Times New Roman" pitchFamily="18" charset="0"/>
              </a:rPr>
              <a:t>; </a:t>
            </a:r>
            <a:r>
              <a:rPr lang="zh-CN" altLang="en-US" sz="2400" b="1" dirty="0">
                <a:latin typeface="Times New Roman" pitchFamily="18" charset="0"/>
              </a:rPr>
              <a:t>及</a:t>
            </a:r>
            <a:r>
              <a:rPr lang="en-US" altLang="zh-CN" sz="2400" b="1" dirty="0">
                <a:latin typeface="Times New Roman" pitchFamily="18" charset="0"/>
              </a:rPr>
              <a:t>OCW2</a:t>
            </a:r>
            <a:r>
              <a:rPr lang="zh-CN" altLang="en-US" sz="2400" b="1" dirty="0">
                <a:latin typeface="Times New Roman" pitchFamily="18" charset="0"/>
              </a:rPr>
              <a:t>寻址信息</a:t>
            </a:r>
          </a:p>
          <a:p>
            <a:pPr marL="0" indent="0">
              <a:buFont typeface="Wingdings" pitchFamily="2" charset="2"/>
              <a:buNone/>
            </a:pPr>
            <a:r>
              <a:rPr lang="en-US" altLang="zh-CN" sz="2400" b="1" dirty="0">
                <a:latin typeface="Times New Roman" pitchFamily="18" charset="0"/>
              </a:rPr>
              <a:t>OUT	DX, AL		; </a:t>
            </a:r>
            <a:r>
              <a:rPr lang="zh-CN" altLang="en-US" sz="2400" b="1" dirty="0">
                <a:latin typeface="Times New Roman" pitchFamily="18" charset="0"/>
              </a:rPr>
              <a:t>写</a:t>
            </a:r>
            <a:r>
              <a:rPr lang="en-US" altLang="zh-CN" sz="2400" b="1" dirty="0">
                <a:latin typeface="Times New Roman" pitchFamily="18" charset="0"/>
                <a:hlinkClick r:id="rId2" action="ppaction://hlinksldjump"/>
              </a:rPr>
              <a:t>OCW2</a:t>
            </a:r>
            <a:endParaRPr lang="en-US" altLang="zh-CN" sz="2400" b="1" dirty="0">
              <a:latin typeface="Times New Roman" pitchFamily="18" charset="0"/>
            </a:endParaRPr>
          </a:p>
          <a:p>
            <a:pPr marL="0" indent="0">
              <a:buFont typeface="Wingdings" pitchFamily="2" charset="2"/>
              <a:buNone/>
            </a:pPr>
            <a:endParaRPr lang="zh-CN" altLang="en-US" sz="2400" b="1" dirty="0">
              <a:latin typeface="Times New Roman" pitchFamily="18" charset="0"/>
            </a:endParaRPr>
          </a:p>
        </p:txBody>
      </p:sp>
      <p:sp>
        <p:nvSpPr>
          <p:cNvPr id="1041413" name="Text Box 5"/>
          <p:cNvSpPr txBox="1">
            <a:spLocks noChangeArrowheads="1"/>
          </p:cNvSpPr>
          <p:nvPr/>
        </p:nvSpPr>
        <p:spPr bwMode="auto">
          <a:xfrm>
            <a:off x="3492500" y="5013325"/>
            <a:ext cx="4824413" cy="461665"/>
          </a:xfrm>
          <a:prstGeom prst="rect">
            <a:avLst/>
          </a:prstGeom>
          <a:noFill/>
          <a:ln w="28575" algn="ctr">
            <a:solidFill>
              <a:srgbClr val="9900FF"/>
            </a:solidFill>
            <a:miter lim="800000"/>
            <a:headEnd/>
            <a:tailEnd type="none" w="med" len="lg"/>
          </a:ln>
          <a:effectLst/>
        </p:spPr>
        <p:txBody>
          <a:bodyPr>
            <a:spAutoFit/>
          </a:bodyPr>
          <a:lstStyle/>
          <a:p>
            <a:pPr algn="l">
              <a:spcBef>
                <a:spcPct val="50000"/>
              </a:spcBef>
            </a:pPr>
            <a:r>
              <a:rPr lang="en-US" altLang="zh-CN" sz="2400">
                <a:solidFill>
                  <a:schemeClr val="bg2"/>
                </a:solidFill>
              </a:rPr>
              <a:t>110</a:t>
            </a:r>
            <a:r>
              <a:rPr lang="en-US" altLang="zh-CN" sz="2400">
                <a:solidFill>
                  <a:srgbClr val="FF0000"/>
                </a:solidFill>
              </a:rPr>
              <a:t>0 0</a:t>
            </a:r>
            <a:r>
              <a:rPr lang="en-US" altLang="zh-CN" sz="2400">
                <a:solidFill>
                  <a:schemeClr val="bg2"/>
                </a:solidFill>
              </a:rPr>
              <a:t>110</a:t>
            </a:r>
            <a:r>
              <a:rPr lang="zh-CN" altLang="en-US" sz="2400">
                <a:solidFill>
                  <a:schemeClr val="bg2"/>
                </a:solidFill>
              </a:rPr>
              <a:t>：将</a:t>
            </a:r>
            <a:r>
              <a:rPr lang="en-US" altLang="zh-CN" sz="2400">
                <a:solidFill>
                  <a:schemeClr val="bg2"/>
                </a:solidFill>
              </a:rPr>
              <a:t>IR6</a:t>
            </a:r>
            <a:r>
              <a:rPr lang="zh-CN" altLang="en-US" sz="2400">
                <a:solidFill>
                  <a:schemeClr val="bg2"/>
                </a:solidFill>
              </a:rPr>
              <a:t>置为最低优先级</a:t>
            </a:r>
          </a:p>
        </p:txBody>
      </p:sp>
      <p:sp>
        <p:nvSpPr>
          <p:cNvPr id="1041414" name="Line 6"/>
          <p:cNvSpPr>
            <a:spLocks noChangeShapeType="1"/>
          </p:cNvSpPr>
          <p:nvPr/>
        </p:nvSpPr>
        <p:spPr bwMode="auto">
          <a:xfrm>
            <a:off x="2771775" y="3141663"/>
            <a:ext cx="863600" cy="1871662"/>
          </a:xfrm>
          <a:prstGeom prst="line">
            <a:avLst/>
          </a:prstGeom>
          <a:noFill/>
          <a:ln w="28575">
            <a:solidFill>
              <a:srgbClr val="9900FF"/>
            </a:solidFill>
            <a:round/>
            <a:headEnd/>
            <a:tailEnd type="triangle" w="med" len="lg"/>
          </a:ln>
          <a:effectLst/>
        </p:spPr>
        <p:txBody>
          <a:bodyPr anchor="ctr">
            <a:spAutoFit/>
          </a:bodyPr>
          <a:lstStyle/>
          <a:p>
            <a:endParaRPr lang="zh-CN" altLang="en-US"/>
          </a:p>
        </p:txBody>
      </p:sp>
    </p:spTree>
    <p:extLst>
      <p:ext uri="{BB962C8B-B14F-4D97-AF65-F5344CB8AC3E}">
        <p14:creationId xmlns:p14="http://schemas.microsoft.com/office/powerpoint/2010/main" val="384369788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1041414"/>
                                        </p:tgtEl>
                                        <p:attrNameLst>
                                          <p:attrName>style.visibility</p:attrName>
                                        </p:attrNameLst>
                                      </p:cBhvr>
                                      <p:to>
                                        <p:strVal val="visible"/>
                                      </p:to>
                                    </p:set>
                                    <p:animEffect transition="in" filter="strips(downRight)">
                                      <p:cBhvr>
                                        <p:cTn id="7" dur="500"/>
                                        <p:tgtEl>
                                          <p:spTgt spid="1041414"/>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10414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1413" grpId="0" animBg="1"/>
      <p:bldP spid="1041414" grpId="0" animBg="1"/>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4"/>
          <p:cNvSpPr>
            <a:spLocks noGrp="1"/>
          </p:cNvSpPr>
          <p:nvPr>
            <p:ph type="sldNum" sz="quarter" idx="11"/>
          </p:nvPr>
        </p:nvSpPr>
        <p:spPr/>
        <p:txBody>
          <a:bodyPr/>
          <a:lstStyle/>
          <a:p>
            <a:fld id="{ECF31FE2-1DC7-4AA1-98B8-C2860545E53B}" type="slidenum">
              <a:rPr lang="zh-CN" altLang="en-US"/>
              <a:pPr/>
              <a:t>114</a:t>
            </a:fld>
            <a:endParaRPr lang="en-US" altLang="zh-CN"/>
          </a:p>
        </p:txBody>
      </p:sp>
      <p:sp>
        <p:nvSpPr>
          <p:cNvPr id="1042434" name="Rectangle 2"/>
          <p:cNvSpPr>
            <a:spLocks noGrp="1" noChangeArrowheads="1"/>
          </p:cNvSpPr>
          <p:nvPr>
            <p:ph type="title"/>
          </p:nvPr>
        </p:nvSpPr>
        <p:spPr>
          <a:xfrm>
            <a:off x="611450" y="44530"/>
            <a:ext cx="8064238" cy="574675"/>
          </a:xfrm>
          <a:noFill/>
          <a:ln/>
        </p:spPr>
        <p:txBody>
          <a:bodyPr anchor="t"/>
          <a:lstStyle/>
          <a:p>
            <a:r>
              <a:rPr lang="zh-CN" altLang="en-US" dirty="0">
                <a:ea typeface="黑体" pitchFamily="2" charset="-122"/>
              </a:rPr>
              <a:t>三、中断方式实现方法</a:t>
            </a:r>
            <a:endParaRPr lang="en-US" altLang="zh-CN" sz="2800" b="1" dirty="0">
              <a:solidFill>
                <a:srgbClr val="006600"/>
              </a:solidFill>
              <a:ea typeface="黑体" pitchFamily="2" charset="-122"/>
            </a:endParaRPr>
          </a:p>
        </p:txBody>
      </p:sp>
      <p:sp>
        <p:nvSpPr>
          <p:cNvPr id="1042435" name="Rectangle 3"/>
          <p:cNvSpPr>
            <a:spLocks noChangeArrowheads="1"/>
          </p:cNvSpPr>
          <p:nvPr/>
        </p:nvSpPr>
        <p:spPr bwMode="auto">
          <a:xfrm>
            <a:off x="395288" y="838200"/>
            <a:ext cx="8569325" cy="503238"/>
          </a:xfrm>
          <a:prstGeom prst="rect">
            <a:avLst/>
          </a:prstGeom>
          <a:noFill/>
          <a:ln w="9525">
            <a:noFill/>
            <a:miter lim="800000"/>
            <a:headEnd/>
            <a:tailEnd/>
          </a:ln>
          <a:effectLst/>
        </p:spPr>
        <p:txBody>
          <a:bodyPr/>
          <a:lstStyle/>
          <a:p>
            <a:pPr algn="l">
              <a:spcBef>
                <a:spcPct val="20000"/>
              </a:spcBef>
              <a:buClr>
                <a:schemeClr val="bg2"/>
              </a:buClr>
              <a:buSzPct val="75000"/>
            </a:pPr>
            <a:r>
              <a:rPr lang="en-US" altLang="zh-CN" sz="2800">
                <a:solidFill>
                  <a:schemeClr val="bg2"/>
                </a:solidFill>
                <a:latin typeface="Arial" charset="0"/>
              </a:rPr>
              <a:t>2.</a:t>
            </a:r>
            <a:r>
              <a:rPr lang="en-US" altLang="zh-CN" sz="2800">
                <a:latin typeface="Arial" charset="0"/>
              </a:rPr>
              <a:t>  </a:t>
            </a:r>
            <a:r>
              <a:rPr lang="zh-CN" altLang="en-US" sz="2800">
                <a:latin typeface="Arial" charset="0"/>
              </a:rPr>
              <a:t>编写中断初始化程序：③ 编写中断处理程序</a:t>
            </a:r>
            <a:endParaRPr lang="en-US" altLang="zh-CN" sz="2800">
              <a:latin typeface="Arial" charset="0"/>
            </a:endParaRPr>
          </a:p>
        </p:txBody>
      </p:sp>
      <p:sp>
        <p:nvSpPr>
          <p:cNvPr id="1042436" name="Rectangle 4"/>
          <p:cNvSpPr>
            <a:spLocks noGrp="1" noChangeArrowheads="1"/>
          </p:cNvSpPr>
          <p:nvPr>
            <p:ph type="body" idx="1"/>
          </p:nvPr>
        </p:nvSpPr>
        <p:spPr>
          <a:xfrm>
            <a:off x="684213" y="1341438"/>
            <a:ext cx="8280400" cy="5327650"/>
          </a:xfrm>
          <a:noFill/>
          <a:ln/>
        </p:spPr>
        <p:txBody>
          <a:bodyPr/>
          <a:lstStyle/>
          <a:p>
            <a:pPr marL="0" indent="0">
              <a:buFont typeface="Wingdings" pitchFamily="2" charset="2"/>
              <a:buNone/>
            </a:pPr>
            <a:r>
              <a:rPr lang="en-US" altLang="zh-CN" sz="2800" b="1" dirty="0">
                <a:solidFill>
                  <a:schemeClr val="bg2"/>
                </a:solidFill>
                <a:latin typeface="Times New Roman" pitchFamily="18" charset="0"/>
              </a:rPr>
              <a:t>b) </a:t>
            </a:r>
            <a:r>
              <a:rPr lang="zh-CN" altLang="en-US" sz="2800" b="1" dirty="0">
                <a:solidFill>
                  <a:schemeClr val="bg2"/>
                </a:solidFill>
                <a:latin typeface="Times New Roman" pitchFamily="18" charset="0"/>
              </a:rPr>
              <a:t>改变中断优先级 － 设置屏蔽方式：</a:t>
            </a:r>
          </a:p>
          <a:p>
            <a:pPr marL="0" indent="0">
              <a:buFont typeface="Wingdings" pitchFamily="2" charset="2"/>
              <a:buNone/>
            </a:pPr>
            <a:endParaRPr lang="zh-CN" altLang="en-US" sz="2400" b="1" dirty="0">
              <a:latin typeface="Times New Roman" pitchFamily="18" charset="0"/>
            </a:endParaRPr>
          </a:p>
          <a:p>
            <a:pPr marL="0" indent="0">
              <a:buFont typeface="Wingdings" pitchFamily="2" charset="2"/>
              <a:buNone/>
            </a:pPr>
            <a:r>
              <a:rPr lang="en-US" altLang="zh-CN" sz="2400" b="1" dirty="0">
                <a:latin typeface="Times New Roman" pitchFamily="18" charset="0"/>
              </a:rPr>
              <a:t>MOV	DX, 0FF00H		; 8259</a:t>
            </a:r>
            <a:r>
              <a:rPr lang="zh-CN" altLang="en-US" sz="2400" b="1" dirty="0">
                <a:latin typeface="Times New Roman" pitchFamily="18" charset="0"/>
              </a:rPr>
              <a:t>的地址</a:t>
            </a:r>
            <a:r>
              <a:rPr lang="en-US" altLang="zh-CN" sz="2400" b="1" dirty="0">
                <a:latin typeface="Times New Roman" pitchFamily="18" charset="0"/>
              </a:rPr>
              <a:t>A0=</a:t>
            </a:r>
            <a:r>
              <a:rPr lang="en-US" altLang="zh-CN" sz="2400" b="1" dirty="0">
                <a:solidFill>
                  <a:srgbClr val="FF0000"/>
                </a:solidFill>
                <a:latin typeface="Times New Roman" pitchFamily="18" charset="0"/>
              </a:rPr>
              <a:t>0</a:t>
            </a:r>
          </a:p>
          <a:p>
            <a:pPr marL="0" indent="0">
              <a:buFont typeface="Wingdings" pitchFamily="2" charset="2"/>
              <a:buNone/>
            </a:pPr>
            <a:r>
              <a:rPr lang="en-US" altLang="zh-CN" sz="2400" b="1" dirty="0">
                <a:latin typeface="Times New Roman" pitchFamily="18" charset="0"/>
              </a:rPr>
              <a:t>MOV	AL, 68H		; </a:t>
            </a:r>
            <a:r>
              <a:rPr lang="zh-CN" altLang="en-US" sz="2400" b="1" dirty="0">
                <a:latin typeface="Times New Roman" pitchFamily="18" charset="0"/>
              </a:rPr>
              <a:t>设置</a:t>
            </a:r>
            <a:r>
              <a:rPr lang="zh-CN" altLang="en-US" sz="2400" b="1" dirty="0">
                <a:solidFill>
                  <a:srgbClr val="0000FF"/>
                </a:solidFill>
                <a:latin typeface="Times New Roman" pitchFamily="18" charset="0"/>
              </a:rPr>
              <a:t>特殊屏蔽方式</a:t>
            </a:r>
            <a:r>
              <a:rPr lang="zh-CN" altLang="en-US" sz="2400" b="1" dirty="0">
                <a:latin typeface="Times New Roman" pitchFamily="18" charset="0"/>
              </a:rPr>
              <a:t>（</a:t>
            </a:r>
            <a:r>
              <a:rPr lang="en-US" altLang="zh-CN" sz="2400" b="1" dirty="0">
                <a:latin typeface="Times New Roman" pitchFamily="18" charset="0"/>
              </a:rPr>
              <a:t>SMM=1</a:t>
            </a:r>
            <a:r>
              <a:rPr lang="zh-CN" altLang="en-US" sz="2400" b="1" dirty="0">
                <a:latin typeface="Times New Roman" pitchFamily="18" charset="0"/>
              </a:rPr>
              <a:t>）</a:t>
            </a:r>
            <a:br>
              <a:rPr lang="zh-CN" altLang="en-US" sz="2400" b="1" dirty="0">
                <a:latin typeface="Times New Roman" pitchFamily="18" charset="0"/>
              </a:rPr>
            </a:br>
            <a:r>
              <a:rPr lang="zh-CN" altLang="en-US" sz="2400" b="1" dirty="0">
                <a:latin typeface="Times New Roman" pitchFamily="18" charset="0"/>
              </a:rPr>
              <a:t>				</a:t>
            </a:r>
            <a:r>
              <a:rPr lang="en-US" altLang="zh-CN" sz="2400" b="1" dirty="0">
                <a:latin typeface="Times New Roman" pitchFamily="18" charset="0"/>
              </a:rPr>
              <a:t>; </a:t>
            </a:r>
            <a:r>
              <a:rPr lang="zh-CN" altLang="en-US" sz="2400" b="1" dirty="0">
                <a:latin typeface="Times New Roman" pitchFamily="18" charset="0"/>
              </a:rPr>
              <a:t>及</a:t>
            </a:r>
            <a:r>
              <a:rPr lang="en-US" altLang="zh-CN" sz="2400" b="1" dirty="0">
                <a:latin typeface="Times New Roman" pitchFamily="18" charset="0"/>
              </a:rPr>
              <a:t>OCW3</a:t>
            </a:r>
            <a:r>
              <a:rPr lang="zh-CN" altLang="en-US" sz="2400" b="1" dirty="0">
                <a:latin typeface="Times New Roman" pitchFamily="18" charset="0"/>
              </a:rPr>
              <a:t>寻址信息</a:t>
            </a:r>
          </a:p>
          <a:p>
            <a:pPr marL="0" indent="0">
              <a:buFont typeface="Wingdings" pitchFamily="2" charset="2"/>
              <a:buNone/>
            </a:pPr>
            <a:r>
              <a:rPr lang="en-US" altLang="zh-CN" sz="2400" b="1" dirty="0">
                <a:latin typeface="Times New Roman" pitchFamily="18" charset="0"/>
              </a:rPr>
              <a:t>OUT	DX, AL		; </a:t>
            </a:r>
            <a:r>
              <a:rPr lang="zh-CN" altLang="en-US" sz="2400" b="1" dirty="0">
                <a:latin typeface="Times New Roman" pitchFamily="18" charset="0"/>
              </a:rPr>
              <a:t>写</a:t>
            </a:r>
            <a:r>
              <a:rPr lang="en-US" altLang="zh-CN" sz="2400" b="1" dirty="0">
                <a:latin typeface="Times New Roman" pitchFamily="18" charset="0"/>
                <a:hlinkClick r:id="rId2" action="ppaction://hlinksldjump"/>
              </a:rPr>
              <a:t>OCW3</a:t>
            </a:r>
            <a:r>
              <a:rPr lang="zh-CN" altLang="en-US" sz="2400" b="1" dirty="0">
                <a:latin typeface="Times New Roman" pitchFamily="18" charset="0"/>
              </a:rPr>
              <a:t>：</a:t>
            </a:r>
            <a:r>
              <a:rPr lang="en-US" altLang="zh-CN" sz="2400" b="1" dirty="0">
                <a:latin typeface="Times New Roman" pitchFamily="18" charset="0"/>
              </a:rPr>
              <a:t>011</a:t>
            </a:r>
            <a:r>
              <a:rPr lang="en-US" altLang="zh-CN" sz="2400" b="1" dirty="0">
                <a:solidFill>
                  <a:srgbClr val="FF0000"/>
                </a:solidFill>
                <a:latin typeface="Times New Roman" pitchFamily="18" charset="0"/>
              </a:rPr>
              <a:t>0 1</a:t>
            </a:r>
            <a:r>
              <a:rPr lang="en-US" altLang="zh-CN" sz="2400" b="1" dirty="0">
                <a:latin typeface="Times New Roman" pitchFamily="18" charset="0"/>
              </a:rPr>
              <a:t>000</a:t>
            </a:r>
          </a:p>
          <a:p>
            <a:pPr marL="0" indent="0">
              <a:buFont typeface="Wingdings" pitchFamily="2" charset="2"/>
              <a:buNone/>
            </a:pPr>
            <a:r>
              <a:rPr lang="en-US" altLang="zh-CN" sz="2400" b="1" dirty="0">
                <a:latin typeface="宋体"/>
              </a:rPr>
              <a:t>…………</a:t>
            </a:r>
            <a:endParaRPr lang="en-US" altLang="zh-CN" sz="2400" b="1" dirty="0">
              <a:latin typeface="Times New Roman" pitchFamily="18" charset="0"/>
            </a:endParaRPr>
          </a:p>
          <a:p>
            <a:pPr marL="0" indent="0">
              <a:buFont typeface="Wingdings" pitchFamily="2" charset="2"/>
              <a:buNone/>
            </a:pPr>
            <a:r>
              <a:rPr lang="en-US" altLang="zh-CN" sz="2400" b="1" dirty="0">
                <a:latin typeface="Times New Roman" pitchFamily="18" charset="0"/>
              </a:rPr>
              <a:t>MOV	DX, 0FF00H		; 8259</a:t>
            </a:r>
            <a:r>
              <a:rPr lang="zh-CN" altLang="en-US" sz="2400" b="1" dirty="0">
                <a:latin typeface="Times New Roman" pitchFamily="18" charset="0"/>
              </a:rPr>
              <a:t>的地址</a:t>
            </a:r>
            <a:r>
              <a:rPr lang="en-US" altLang="zh-CN" sz="2400" b="1" dirty="0">
                <a:latin typeface="Times New Roman" pitchFamily="18" charset="0"/>
              </a:rPr>
              <a:t>A0=0</a:t>
            </a:r>
          </a:p>
          <a:p>
            <a:pPr marL="0" indent="0">
              <a:buFont typeface="Wingdings" pitchFamily="2" charset="2"/>
              <a:buNone/>
            </a:pPr>
            <a:r>
              <a:rPr lang="en-US" altLang="zh-CN" sz="2400" b="1" dirty="0">
                <a:latin typeface="Times New Roman" pitchFamily="18" charset="0"/>
              </a:rPr>
              <a:t>MOV	AL, 48H		; </a:t>
            </a:r>
            <a:r>
              <a:rPr lang="zh-CN" altLang="en-US" sz="2400" b="1" dirty="0">
                <a:latin typeface="Times New Roman" pitchFamily="18" charset="0"/>
              </a:rPr>
              <a:t>设置</a:t>
            </a:r>
            <a:r>
              <a:rPr lang="en-US" altLang="zh-CN" sz="2400" b="1" dirty="0">
                <a:latin typeface="Times New Roman" pitchFamily="18" charset="0"/>
              </a:rPr>
              <a:t>SMM=0</a:t>
            </a:r>
            <a:r>
              <a:rPr lang="zh-CN" altLang="en-US" sz="2400" b="1" dirty="0">
                <a:latin typeface="Times New Roman" pitchFamily="18" charset="0"/>
              </a:rPr>
              <a:t>及</a:t>
            </a:r>
            <a:r>
              <a:rPr lang="en-US" altLang="zh-CN" sz="2400" b="1" dirty="0">
                <a:latin typeface="Times New Roman" pitchFamily="18" charset="0"/>
              </a:rPr>
              <a:t>OCW3</a:t>
            </a:r>
            <a:r>
              <a:rPr lang="zh-CN" altLang="en-US" sz="2400" b="1" dirty="0">
                <a:latin typeface="Times New Roman" pitchFamily="18" charset="0"/>
              </a:rPr>
              <a:t>寻址信息</a:t>
            </a:r>
            <a:br>
              <a:rPr lang="zh-CN" altLang="en-US" sz="2400" b="1" dirty="0">
                <a:latin typeface="Times New Roman" pitchFamily="18" charset="0"/>
              </a:rPr>
            </a:br>
            <a:r>
              <a:rPr lang="zh-CN" altLang="en-US" sz="2400" b="1" dirty="0">
                <a:latin typeface="Times New Roman" pitchFamily="18" charset="0"/>
              </a:rPr>
              <a:t>				</a:t>
            </a:r>
            <a:r>
              <a:rPr lang="en-US" altLang="zh-CN" sz="2400" b="1" dirty="0">
                <a:latin typeface="Times New Roman" pitchFamily="18" charset="0"/>
              </a:rPr>
              <a:t>; 010</a:t>
            </a:r>
            <a:r>
              <a:rPr lang="en-US" altLang="zh-CN" sz="2400" b="1" dirty="0">
                <a:solidFill>
                  <a:srgbClr val="FF0000"/>
                </a:solidFill>
                <a:latin typeface="Times New Roman" pitchFamily="18" charset="0"/>
              </a:rPr>
              <a:t>0 1</a:t>
            </a:r>
            <a:r>
              <a:rPr lang="en-US" altLang="zh-CN" sz="2400" b="1" dirty="0">
                <a:latin typeface="Times New Roman" pitchFamily="18" charset="0"/>
              </a:rPr>
              <a:t>000</a:t>
            </a:r>
            <a:r>
              <a:rPr lang="zh-CN" altLang="en-US" sz="2400" b="1" dirty="0">
                <a:latin typeface="Times New Roman" pitchFamily="18" charset="0"/>
              </a:rPr>
              <a:t>，</a:t>
            </a:r>
            <a:r>
              <a:rPr lang="zh-CN" altLang="en-US" sz="2400" b="1" dirty="0">
                <a:solidFill>
                  <a:srgbClr val="CC0000"/>
                </a:solidFill>
                <a:latin typeface="Times New Roman" pitchFamily="18" charset="0"/>
              </a:rPr>
              <a:t>复位</a:t>
            </a:r>
            <a:r>
              <a:rPr lang="zh-CN" altLang="en-US" sz="2400" b="1" dirty="0">
                <a:solidFill>
                  <a:srgbClr val="0000FF"/>
                </a:solidFill>
                <a:latin typeface="Times New Roman" pitchFamily="18" charset="0"/>
              </a:rPr>
              <a:t>特殊屏蔽方式</a:t>
            </a:r>
          </a:p>
          <a:p>
            <a:pPr marL="0" indent="0">
              <a:buFont typeface="Wingdings" pitchFamily="2" charset="2"/>
              <a:buNone/>
            </a:pPr>
            <a:r>
              <a:rPr lang="en-US" altLang="zh-CN" sz="2400" b="1" dirty="0">
                <a:latin typeface="Times New Roman" pitchFamily="18" charset="0"/>
              </a:rPr>
              <a:t>OUT	DX, AL		; </a:t>
            </a:r>
            <a:r>
              <a:rPr lang="zh-CN" altLang="en-US" sz="2400" b="1" dirty="0">
                <a:latin typeface="Times New Roman" pitchFamily="18" charset="0"/>
              </a:rPr>
              <a:t>写</a:t>
            </a:r>
            <a:r>
              <a:rPr lang="en-US" altLang="zh-CN" sz="2400" b="1" dirty="0">
                <a:latin typeface="Times New Roman" pitchFamily="18" charset="0"/>
              </a:rPr>
              <a:t>OCW3</a:t>
            </a:r>
            <a:endParaRPr lang="zh-CN" altLang="en-US" sz="2400" b="1" dirty="0">
              <a:latin typeface="Times New Roman" pitchFamily="18" charset="0"/>
            </a:endParaRPr>
          </a:p>
        </p:txBody>
      </p:sp>
    </p:spTree>
    <p:extLst>
      <p:ext uri="{BB962C8B-B14F-4D97-AF65-F5344CB8AC3E}">
        <p14:creationId xmlns:p14="http://schemas.microsoft.com/office/powerpoint/2010/main" val="4200755884"/>
      </p:ext>
    </p:extLst>
  </p:cSld>
  <p:clrMapOvr>
    <a:masterClrMapping/>
  </p:clrMapOvr>
  <p:transition spd="med"/>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灯片编号占位符 4"/>
          <p:cNvSpPr>
            <a:spLocks noGrp="1"/>
          </p:cNvSpPr>
          <p:nvPr>
            <p:ph type="sldNum" sz="quarter" idx="11"/>
          </p:nvPr>
        </p:nvSpPr>
        <p:spPr/>
        <p:txBody>
          <a:bodyPr/>
          <a:lstStyle/>
          <a:p>
            <a:fld id="{2316ACD0-A4B4-4C2B-9259-A1347910C4AE}" type="slidenum">
              <a:rPr lang="zh-CN" altLang="en-US"/>
              <a:pPr/>
              <a:t>115</a:t>
            </a:fld>
            <a:endParaRPr lang="en-US" altLang="zh-CN"/>
          </a:p>
        </p:txBody>
      </p:sp>
      <p:sp>
        <p:nvSpPr>
          <p:cNvPr id="1043458" name="Rectangle 2"/>
          <p:cNvSpPr>
            <a:spLocks noGrp="1" noChangeArrowheads="1"/>
          </p:cNvSpPr>
          <p:nvPr>
            <p:ph type="title"/>
          </p:nvPr>
        </p:nvSpPr>
        <p:spPr>
          <a:xfrm>
            <a:off x="611450" y="44530"/>
            <a:ext cx="8064238" cy="574675"/>
          </a:xfrm>
          <a:noFill/>
          <a:ln/>
        </p:spPr>
        <p:txBody>
          <a:bodyPr anchor="t"/>
          <a:lstStyle/>
          <a:p>
            <a:r>
              <a:rPr lang="zh-CN" altLang="en-US" dirty="0">
                <a:ea typeface="黑体" pitchFamily="2" charset="-122"/>
              </a:rPr>
              <a:t>三、中断方式实现方法</a:t>
            </a:r>
            <a:endParaRPr lang="en-US" altLang="zh-CN" sz="2800" b="1" dirty="0">
              <a:solidFill>
                <a:srgbClr val="006600"/>
              </a:solidFill>
              <a:ea typeface="黑体" pitchFamily="2" charset="-122"/>
            </a:endParaRPr>
          </a:p>
        </p:txBody>
      </p:sp>
      <p:sp>
        <p:nvSpPr>
          <p:cNvPr id="1043459" name="Rectangle 3"/>
          <p:cNvSpPr>
            <a:spLocks noChangeArrowheads="1"/>
          </p:cNvSpPr>
          <p:nvPr/>
        </p:nvSpPr>
        <p:spPr bwMode="auto">
          <a:xfrm>
            <a:off x="395288" y="838200"/>
            <a:ext cx="8569325" cy="503238"/>
          </a:xfrm>
          <a:prstGeom prst="rect">
            <a:avLst/>
          </a:prstGeom>
          <a:noFill/>
          <a:ln w="9525">
            <a:noFill/>
            <a:miter lim="800000"/>
            <a:headEnd/>
            <a:tailEnd/>
          </a:ln>
          <a:effectLst/>
        </p:spPr>
        <p:txBody>
          <a:bodyPr/>
          <a:lstStyle/>
          <a:p>
            <a:pPr algn="l">
              <a:spcBef>
                <a:spcPct val="20000"/>
              </a:spcBef>
              <a:buClr>
                <a:schemeClr val="bg2"/>
              </a:buClr>
              <a:buSzPct val="75000"/>
            </a:pPr>
            <a:r>
              <a:rPr lang="en-US" altLang="zh-CN" sz="2800">
                <a:solidFill>
                  <a:schemeClr val="bg2"/>
                </a:solidFill>
                <a:latin typeface="Arial" charset="0"/>
              </a:rPr>
              <a:t>2.</a:t>
            </a:r>
            <a:r>
              <a:rPr lang="en-US" altLang="zh-CN" sz="2800">
                <a:latin typeface="Arial" charset="0"/>
              </a:rPr>
              <a:t>  </a:t>
            </a:r>
            <a:r>
              <a:rPr lang="zh-CN" altLang="en-US" sz="2800">
                <a:latin typeface="Arial" charset="0"/>
              </a:rPr>
              <a:t>编写中断初始化程序：③ 编写中断处理程序</a:t>
            </a:r>
            <a:endParaRPr lang="en-US" altLang="zh-CN" sz="2800">
              <a:latin typeface="Arial" charset="0"/>
            </a:endParaRPr>
          </a:p>
        </p:txBody>
      </p:sp>
      <p:sp>
        <p:nvSpPr>
          <p:cNvPr id="1043460" name="Rectangle 4"/>
          <p:cNvSpPr>
            <a:spLocks noGrp="1" noChangeArrowheads="1"/>
          </p:cNvSpPr>
          <p:nvPr>
            <p:ph type="body" idx="1"/>
          </p:nvPr>
        </p:nvSpPr>
        <p:spPr>
          <a:xfrm>
            <a:off x="684213" y="1341438"/>
            <a:ext cx="8280400" cy="5327650"/>
          </a:xfrm>
          <a:noFill/>
          <a:ln/>
        </p:spPr>
        <p:txBody>
          <a:bodyPr/>
          <a:lstStyle/>
          <a:p>
            <a:pPr marL="0" indent="0">
              <a:buFont typeface="Wingdings" pitchFamily="2" charset="2"/>
              <a:buNone/>
            </a:pPr>
            <a:r>
              <a:rPr lang="en-US" altLang="zh-CN" sz="2800" b="1" dirty="0">
                <a:solidFill>
                  <a:schemeClr val="bg2"/>
                </a:solidFill>
                <a:latin typeface="Times New Roman" pitchFamily="18" charset="0"/>
              </a:rPr>
              <a:t>c) </a:t>
            </a:r>
            <a:r>
              <a:rPr lang="zh-CN" altLang="en-US" sz="2800" b="1" dirty="0">
                <a:solidFill>
                  <a:schemeClr val="bg2"/>
                </a:solidFill>
                <a:latin typeface="Times New Roman" pitchFamily="18" charset="0"/>
              </a:rPr>
              <a:t>产生</a:t>
            </a:r>
            <a:r>
              <a:rPr lang="en-US" altLang="zh-CN" sz="2800" b="1" dirty="0">
                <a:solidFill>
                  <a:schemeClr val="bg2"/>
                </a:solidFill>
                <a:latin typeface="Times New Roman" pitchFamily="18" charset="0"/>
              </a:rPr>
              <a:t>EOI</a:t>
            </a:r>
            <a:r>
              <a:rPr lang="zh-CN" altLang="en-US" sz="2800" b="1" dirty="0">
                <a:solidFill>
                  <a:schemeClr val="bg2"/>
                </a:solidFill>
                <a:latin typeface="Times New Roman" pitchFamily="18" charset="0"/>
              </a:rPr>
              <a:t>命令：</a:t>
            </a:r>
          </a:p>
          <a:p>
            <a:pPr marL="0" indent="0">
              <a:spcBef>
                <a:spcPct val="50000"/>
              </a:spcBef>
              <a:buFont typeface="Wingdings" pitchFamily="2" charset="2"/>
              <a:buNone/>
            </a:pPr>
            <a:r>
              <a:rPr lang="zh-CN" altLang="en-US" sz="2400" b="1" dirty="0">
                <a:latin typeface="Times New Roman" pitchFamily="18" charset="0"/>
              </a:rPr>
              <a:t>一般</a:t>
            </a:r>
            <a:r>
              <a:rPr lang="en-US" altLang="zh-CN" sz="2400" b="1" dirty="0">
                <a:latin typeface="Times New Roman" pitchFamily="18" charset="0"/>
              </a:rPr>
              <a:t>EOI</a:t>
            </a:r>
            <a:r>
              <a:rPr lang="zh-CN" altLang="en-US" sz="2400" b="1" dirty="0">
                <a:latin typeface="Times New Roman" pitchFamily="18" charset="0"/>
              </a:rPr>
              <a:t>命令：</a:t>
            </a:r>
          </a:p>
          <a:p>
            <a:pPr marL="0" indent="0">
              <a:buFont typeface="Wingdings" pitchFamily="2" charset="2"/>
              <a:buNone/>
            </a:pPr>
            <a:r>
              <a:rPr lang="en-US" altLang="zh-CN" sz="2400" b="1" dirty="0">
                <a:latin typeface="Times New Roman" pitchFamily="18" charset="0"/>
              </a:rPr>
              <a:t>MOV	DX, 0FF00H	; 8259</a:t>
            </a:r>
            <a:r>
              <a:rPr lang="zh-CN" altLang="en-US" sz="2400" b="1" dirty="0">
                <a:latin typeface="Times New Roman" pitchFamily="18" charset="0"/>
              </a:rPr>
              <a:t>的地址</a:t>
            </a:r>
            <a:r>
              <a:rPr lang="en-US" altLang="zh-CN" sz="2400" b="1" dirty="0">
                <a:latin typeface="Times New Roman" pitchFamily="18" charset="0"/>
              </a:rPr>
              <a:t>A0=0</a:t>
            </a:r>
          </a:p>
          <a:p>
            <a:pPr marL="0" indent="0">
              <a:buFont typeface="Wingdings" pitchFamily="2" charset="2"/>
              <a:buNone/>
            </a:pPr>
            <a:r>
              <a:rPr lang="en-US" altLang="zh-CN" sz="2400" b="1" dirty="0">
                <a:latin typeface="Times New Roman" pitchFamily="18" charset="0"/>
              </a:rPr>
              <a:t>MOV	AL, </a:t>
            </a:r>
            <a:r>
              <a:rPr lang="en-US" altLang="zh-CN" sz="2400" b="1" dirty="0">
                <a:solidFill>
                  <a:srgbClr val="CC0000"/>
                </a:solidFill>
                <a:latin typeface="Times New Roman" pitchFamily="18" charset="0"/>
              </a:rPr>
              <a:t>20H</a:t>
            </a:r>
            <a:r>
              <a:rPr lang="en-US" altLang="zh-CN" sz="2400" b="1" dirty="0">
                <a:latin typeface="Times New Roman" pitchFamily="18" charset="0"/>
              </a:rPr>
              <a:t>	; </a:t>
            </a:r>
            <a:r>
              <a:rPr lang="zh-CN" altLang="en-US" sz="2400" b="1" dirty="0">
                <a:latin typeface="Times New Roman" pitchFamily="18" charset="0"/>
              </a:rPr>
              <a:t>设置</a:t>
            </a:r>
            <a:r>
              <a:rPr lang="zh-CN" altLang="en-US" sz="2400" b="1" dirty="0">
                <a:solidFill>
                  <a:srgbClr val="0000FF"/>
                </a:solidFill>
                <a:latin typeface="Times New Roman" pitchFamily="18" charset="0"/>
              </a:rPr>
              <a:t>一般</a:t>
            </a:r>
            <a:r>
              <a:rPr lang="en-US" altLang="zh-CN" sz="2400" b="1" dirty="0">
                <a:solidFill>
                  <a:srgbClr val="0000FF"/>
                </a:solidFill>
                <a:latin typeface="Times New Roman" pitchFamily="18" charset="0"/>
              </a:rPr>
              <a:t>EOI</a:t>
            </a:r>
            <a:r>
              <a:rPr lang="zh-CN" altLang="en-US" sz="2400" b="1" dirty="0">
                <a:solidFill>
                  <a:srgbClr val="0000FF"/>
                </a:solidFill>
                <a:latin typeface="Times New Roman" pitchFamily="18" charset="0"/>
              </a:rPr>
              <a:t>命令</a:t>
            </a:r>
          </a:p>
          <a:p>
            <a:pPr marL="0" indent="0">
              <a:buFont typeface="Wingdings" pitchFamily="2" charset="2"/>
              <a:buNone/>
            </a:pPr>
            <a:r>
              <a:rPr lang="en-US" altLang="zh-CN" sz="2400" b="1" dirty="0">
                <a:latin typeface="Times New Roman" pitchFamily="18" charset="0"/>
              </a:rPr>
              <a:t>OUT	DX, AL	; </a:t>
            </a:r>
            <a:r>
              <a:rPr lang="zh-CN" altLang="en-US" sz="2400" b="1" dirty="0">
                <a:latin typeface="Times New Roman" pitchFamily="18" charset="0"/>
              </a:rPr>
              <a:t>写</a:t>
            </a:r>
            <a:r>
              <a:rPr lang="en-US" altLang="zh-CN" sz="2400" b="1" dirty="0">
                <a:latin typeface="Times New Roman" pitchFamily="18" charset="0"/>
                <a:hlinkClick r:id="rId2" action="ppaction://hlinksldjump"/>
              </a:rPr>
              <a:t>OCW2</a:t>
            </a:r>
            <a:r>
              <a:rPr lang="zh-CN" altLang="en-US" sz="2400" b="1" dirty="0">
                <a:latin typeface="Times New Roman" pitchFamily="18" charset="0"/>
              </a:rPr>
              <a:t>，</a:t>
            </a:r>
            <a:r>
              <a:rPr lang="en-US" altLang="zh-CN" sz="2400" b="1" dirty="0">
                <a:latin typeface="Times New Roman" pitchFamily="18" charset="0"/>
              </a:rPr>
              <a:t>OCW2 </a:t>
            </a:r>
            <a:r>
              <a:rPr lang="en-US" altLang="zh-CN" sz="2400" b="1" dirty="0">
                <a:latin typeface="+mn-ea"/>
              </a:rPr>
              <a:t>←</a:t>
            </a:r>
            <a:r>
              <a:rPr lang="en-US" altLang="zh-CN" sz="2400" b="1" dirty="0">
                <a:latin typeface="Times New Roman" pitchFamily="18" charset="0"/>
              </a:rPr>
              <a:t> </a:t>
            </a:r>
            <a:r>
              <a:rPr lang="en-US" altLang="zh-CN" sz="2400" b="1" dirty="0">
                <a:solidFill>
                  <a:srgbClr val="0000FF"/>
                </a:solidFill>
                <a:latin typeface="Times New Roman" pitchFamily="18" charset="0"/>
              </a:rPr>
              <a:t>001</a:t>
            </a:r>
            <a:r>
              <a:rPr lang="en-US" altLang="zh-CN" sz="2400" b="1" dirty="0">
                <a:solidFill>
                  <a:srgbClr val="FF0000"/>
                </a:solidFill>
                <a:latin typeface="Times New Roman" pitchFamily="18" charset="0"/>
              </a:rPr>
              <a:t>0 0</a:t>
            </a:r>
            <a:r>
              <a:rPr lang="en-US" altLang="zh-CN" sz="2400" b="1" dirty="0">
                <a:latin typeface="Times New Roman" pitchFamily="18" charset="0"/>
              </a:rPr>
              <a:t>000</a:t>
            </a:r>
          </a:p>
          <a:p>
            <a:pPr marL="0" indent="0">
              <a:spcBef>
                <a:spcPct val="50000"/>
              </a:spcBef>
              <a:buFont typeface="Wingdings" pitchFamily="2" charset="2"/>
              <a:buNone/>
            </a:pPr>
            <a:r>
              <a:rPr lang="zh-CN" altLang="en-US" sz="2400" b="1" dirty="0">
                <a:latin typeface="Times New Roman" pitchFamily="18" charset="0"/>
              </a:rPr>
              <a:t>特殊</a:t>
            </a:r>
            <a:r>
              <a:rPr lang="en-US" altLang="zh-CN" sz="2400" b="1" dirty="0">
                <a:latin typeface="Times New Roman" pitchFamily="18" charset="0"/>
              </a:rPr>
              <a:t>EOI</a:t>
            </a:r>
            <a:r>
              <a:rPr lang="zh-CN" altLang="en-US" sz="2400" b="1" dirty="0">
                <a:latin typeface="Times New Roman" pitchFamily="18" charset="0"/>
              </a:rPr>
              <a:t>命令：</a:t>
            </a:r>
          </a:p>
          <a:p>
            <a:pPr marL="0" indent="0">
              <a:buFont typeface="Wingdings" pitchFamily="2" charset="2"/>
              <a:buNone/>
            </a:pPr>
            <a:r>
              <a:rPr lang="en-US" altLang="zh-CN" sz="2400" b="1" dirty="0">
                <a:latin typeface="Times New Roman" pitchFamily="18" charset="0"/>
              </a:rPr>
              <a:t>MOV	DX, 0FF00H	; 8259</a:t>
            </a:r>
            <a:r>
              <a:rPr lang="zh-CN" altLang="en-US" sz="2400" b="1" dirty="0">
                <a:latin typeface="Times New Roman" pitchFamily="18" charset="0"/>
              </a:rPr>
              <a:t>的地址</a:t>
            </a:r>
            <a:r>
              <a:rPr lang="en-US" altLang="zh-CN" sz="2400" b="1" dirty="0">
                <a:latin typeface="Times New Roman" pitchFamily="18" charset="0"/>
              </a:rPr>
              <a:t>A0=0</a:t>
            </a:r>
          </a:p>
          <a:p>
            <a:pPr marL="0" indent="0">
              <a:buFont typeface="Wingdings" pitchFamily="2" charset="2"/>
              <a:buNone/>
            </a:pPr>
            <a:r>
              <a:rPr lang="en-US" altLang="zh-CN" sz="2400" b="1" dirty="0">
                <a:latin typeface="Times New Roman" pitchFamily="18" charset="0"/>
              </a:rPr>
              <a:t>MOV	AL, </a:t>
            </a:r>
            <a:r>
              <a:rPr lang="en-US" altLang="zh-CN" sz="2400" b="1" dirty="0">
                <a:solidFill>
                  <a:srgbClr val="CC0000"/>
                </a:solidFill>
                <a:latin typeface="Times New Roman" pitchFamily="18" charset="0"/>
              </a:rPr>
              <a:t>63H</a:t>
            </a:r>
            <a:r>
              <a:rPr lang="en-US" altLang="zh-CN" sz="2400" b="1" dirty="0">
                <a:latin typeface="Times New Roman" pitchFamily="18" charset="0"/>
              </a:rPr>
              <a:t>	; </a:t>
            </a:r>
            <a:r>
              <a:rPr lang="zh-CN" altLang="en-US" sz="2400" b="1" dirty="0">
                <a:latin typeface="Times New Roman" pitchFamily="18" charset="0"/>
              </a:rPr>
              <a:t>设置</a:t>
            </a:r>
            <a:r>
              <a:rPr lang="zh-CN" altLang="en-US" sz="2400" b="1" dirty="0">
                <a:solidFill>
                  <a:srgbClr val="0000FF"/>
                </a:solidFill>
                <a:latin typeface="Times New Roman" pitchFamily="18" charset="0"/>
              </a:rPr>
              <a:t>特殊</a:t>
            </a:r>
            <a:r>
              <a:rPr lang="en-US" altLang="zh-CN" sz="2400" b="1" dirty="0">
                <a:solidFill>
                  <a:srgbClr val="0000FF"/>
                </a:solidFill>
                <a:latin typeface="Times New Roman" pitchFamily="18" charset="0"/>
              </a:rPr>
              <a:t>EOI</a:t>
            </a:r>
            <a:r>
              <a:rPr lang="zh-CN" altLang="en-US" sz="2400" b="1" dirty="0">
                <a:solidFill>
                  <a:srgbClr val="0000FF"/>
                </a:solidFill>
                <a:latin typeface="Times New Roman" pitchFamily="18" charset="0"/>
              </a:rPr>
              <a:t>命令</a:t>
            </a:r>
          </a:p>
          <a:p>
            <a:pPr marL="0" indent="0">
              <a:buFont typeface="Wingdings" pitchFamily="2" charset="2"/>
              <a:buNone/>
            </a:pPr>
            <a:r>
              <a:rPr lang="en-US" altLang="zh-CN" sz="2400" b="1" dirty="0">
                <a:latin typeface="Times New Roman" pitchFamily="18" charset="0"/>
              </a:rPr>
              <a:t>OUT	DX, AL	; </a:t>
            </a:r>
            <a:r>
              <a:rPr lang="zh-CN" altLang="en-US" sz="2400" b="1" dirty="0">
                <a:latin typeface="Times New Roman" pitchFamily="18" charset="0"/>
              </a:rPr>
              <a:t>写</a:t>
            </a:r>
            <a:r>
              <a:rPr lang="en-US" altLang="zh-CN" sz="2400" b="1" dirty="0">
                <a:latin typeface="Times New Roman" pitchFamily="18" charset="0"/>
                <a:hlinkClick r:id="rId2" action="ppaction://hlinksldjump"/>
              </a:rPr>
              <a:t>OCW2</a:t>
            </a:r>
            <a:r>
              <a:rPr lang="en-US" altLang="zh-CN" sz="2400" b="1" dirty="0">
                <a:latin typeface="Times New Roman" pitchFamily="18" charset="0"/>
              </a:rPr>
              <a:t> </a:t>
            </a:r>
            <a:r>
              <a:rPr lang="zh-CN" altLang="en-US" sz="2400" b="1" dirty="0">
                <a:latin typeface="Times New Roman" pitchFamily="18" charset="0"/>
              </a:rPr>
              <a:t>，</a:t>
            </a:r>
            <a:r>
              <a:rPr lang="en-US" altLang="zh-CN" sz="2400" b="1" dirty="0">
                <a:latin typeface="Times New Roman" pitchFamily="18" charset="0"/>
              </a:rPr>
              <a:t>OCW2 </a:t>
            </a:r>
            <a:r>
              <a:rPr lang="en-US" altLang="zh-CN" sz="2400" b="1" dirty="0">
                <a:latin typeface="+mn-ea"/>
              </a:rPr>
              <a:t>←</a:t>
            </a:r>
            <a:r>
              <a:rPr lang="en-US" altLang="zh-CN" sz="2400" b="1" dirty="0">
                <a:latin typeface="Times New Roman" pitchFamily="18" charset="0"/>
              </a:rPr>
              <a:t> </a:t>
            </a:r>
            <a:r>
              <a:rPr lang="en-US" altLang="zh-CN" sz="2400" b="1" dirty="0">
                <a:solidFill>
                  <a:srgbClr val="0000FF"/>
                </a:solidFill>
                <a:latin typeface="Times New Roman" pitchFamily="18" charset="0"/>
              </a:rPr>
              <a:t>011</a:t>
            </a:r>
            <a:r>
              <a:rPr lang="en-US" altLang="zh-CN" sz="2400" b="1" dirty="0">
                <a:solidFill>
                  <a:srgbClr val="FF0000"/>
                </a:solidFill>
                <a:latin typeface="Times New Roman" pitchFamily="18" charset="0"/>
              </a:rPr>
              <a:t>0 0</a:t>
            </a:r>
            <a:r>
              <a:rPr lang="en-US" altLang="zh-CN" sz="2400" b="1" dirty="0">
                <a:solidFill>
                  <a:srgbClr val="008000"/>
                </a:solidFill>
                <a:latin typeface="Times New Roman" pitchFamily="18" charset="0"/>
              </a:rPr>
              <a:t>011</a:t>
            </a:r>
          </a:p>
        </p:txBody>
      </p:sp>
      <p:sp>
        <p:nvSpPr>
          <p:cNvPr id="1043461" name="Text Box 5"/>
          <p:cNvSpPr txBox="1">
            <a:spLocks noChangeArrowheads="1"/>
          </p:cNvSpPr>
          <p:nvPr/>
        </p:nvSpPr>
        <p:spPr bwMode="auto">
          <a:xfrm>
            <a:off x="6804025" y="5924550"/>
            <a:ext cx="1439863" cy="457200"/>
          </a:xfrm>
          <a:prstGeom prst="rect">
            <a:avLst/>
          </a:prstGeom>
          <a:noFill/>
          <a:ln w="28575" algn="ctr">
            <a:noFill/>
            <a:miter lim="800000"/>
            <a:headEnd/>
            <a:tailEnd type="none" w="med" len="lg"/>
          </a:ln>
          <a:effectLst/>
        </p:spPr>
        <p:txBody>
          <a:bodyPr>
            <a:spAutoFit/>
          </a:bodyPr>
          <a:lstStyle/>
          <a:p>
            <a:pPr>
              <a:spcBef>
                <a:spcPct val="50000"/>
              </a:spcBef>
            </a:pPr>
            <a:r>
              <a:rPr lang="en-US" altLang="zh-CN" sz="2400" dirty="0">
                <a:solidFill>
                  <a:srgbClr val="FF6600"/>
                </a:solidFill>
              </a:rPr>
              <a:t>ISR</a:t>
            </a:r>
            <a:r>
              <a:rPr lang="en-US" altLang="zh-CN" sz="2400" baseline="-25000" dirty="0">
                <a:solidFill>
                  <a:srgbClr val="FF6600"/>
                </a:solidFill>
              </a:rPr>
              <a:t>3</a:t>
            </a:r>
            <a:r>
              <a:rPr lang="en-US" altLang="zh-CN" sz="2400" dirty="0">
                <a:solidFill>
                  <a:srgbClr val="FF6600"/>
                </a:solidFill>
              </a:rPr>
              <a:t>=0</a:t>
            </a:r>
          </a:p>
        </p:txBody>
      </p:sp>
      <p:sp>
        <p:nvSpPr>
          <p:cNvPr id="1043462" name="Line 6"/>
          <p:cNvSpPr>
            <a:spLocks noChangeShapeType="1"/>
          </p:cNvSpPr>
          <p:nvPr/>
        </p:nvSpPr>
        <p:spPr bwMode="auto">
          <a:xfrm>
            <a:off x="7308850" y="5589588"/>
            <a:ext cx="0" cy="431800"/>
          </a:xfrm>
          <a:prstGeom prst="line">
            <a:avLst/>
          </a:prstGeom>
          <a:noFill/>
          <a:ln w="28575">
            <a:solidFill>
              <a:srgbClr val="FF6600"/>
            </a:solidFill>
            <a:round/>
            <a:headEnd/>
            <a:tailEnd type="triangle" w="med" len="lg"/>
          </a:ln>
          <a:effectLst/>
        </p:spPr>
        <p:txBody>
          <a:bodyPr anchor="ctr">
            <a:spAutoFit/>
          </a:bodyPr>
          <a:lstStyle/>
          <a:p>
            <a:endParaRPr lang="zh-CN" altLang="en-US"/>
          </a:p>
        </p:txBody>
      </p:sp>
    </p:spTree>
    <p:extLst>
      <p:ext uri="{BB962C8B-B14F-4D97-AF65-F5344CB8AC3E}">
        <p14:creationId xmlns:p14="http://schemas.microsoft.com/office/powerpoint/2010/main" val="3886934718"/>
      </p:ext>
    </p:extLst>
  </p:cSld>
  <p:clrMapOvr>
    <a:masterClrMapping/>
  </p:clrMapOvr>
  <p:transition spd="med"/>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灯片编号占位符 4"/>
          <p:cNvSpPr>
            <a:spLocks noGrp="1"/>
          </p:cNvSpPr>
          <p:nvPr>
            <p:ph type="sldNum" sz="quarter" idx="11"/>
          </p:nvPr>
        </p:nvSpPr>
        <p:spPr/>
        <p:txBody>
          <a:bodyPr/>
          <a:lstStyle/>
          <a:p>
            <a:fld id="{E973817A-EC54-4088-AC38-11659D29BE21}" type="slidenum">
              <a:rPr lang="zh-CN" altLang="en-US"/>
              <a:pPr/>
              <a:t>116</a:t>
            </a:fld>
            <a:endParaRPr lang="en-US" altLang="zh-CN"/>
          </a:p>
        </p:txBody>
      </p:sp>
      <p:sp>
        <p:nvSpPr>
          <p:cNvPr id="1044482" name="Rectangle 2"/>
          <p:cNvSpPr>
            <a:spLocks noGrp="1" noChangeArrowheads="1"/>
          </p:cNvSpPr>
          <p:nvPr>
            <p:ph type="title"/>
          </p:nvPr>
        </p:nvSpPr>
        <p:spPr>
          <a:xfrm>
            <a:off x="611450" y="44530"/>
            <a:ext cx="8064238" cy="574675"/>
          </a:xfrm>
          <a:noFill/>
          <a:ln/>
        </p:spPr>
        <p:txBody>
          <a:bodyPr anchor="t"/>
          <a:lstStyle/>
          <a:p>
            <a:r>
              <a:rPr lang="zh-CN" altLang="en-US" sz="2800" b="1" dirty="0" smtClean="0">
                <a:ea typeface="黑体" pitchFamily="2" charset="-122"/>
              </a:rPr>
              <a:t>四</a:t>
            </a:r>
            <a:r>
              <a:rPr lang="zh-CN" altLang="en-US" sz="2800" b="1" dirty="0">
                <a:ea typeface="黑体" pitchFamily="2" charset="-122"/>
              </a:rPr>
              <a:t>、中断</a:t>
            </a:r>
            <a:r>
              <a:rPr lang="zh-CN" altLang="en-US" sz="2800" b="1" dirty="0" smtClean="0">
                <a:ea typeface="黑体" pitchFamily="2" charset="-122"/>
              </a:rPr>
              <a:t>方式实现示例</a:t>
            </a:r>
            <a:endParaRPr lang="en-US" altLang="zh-CN" sz="2800" b="1" dirty="0">
              <a:ea typeface="黑体" pitchFamily="2" charset="-122"/>
            </a:endParaRPr>
          </a:p>
        </p:txBody>
      </p:sp>
      <p:sp>
        <p:nvSpPr>
          <p:cNvPr id="1044483" name="Rectangle 3"/>
          <p:cNvSpPr>
            <a:spLocks noChangeArrowheads="1"/>
          </p:cNvSpPr>
          <p:nvPr/>
        </p:nvSpPr>
        <p:spPr bwMode="auto">
          <a:xfrm>
            <a:off x="395288" y="548600"/>
            <a:ext cx="8569325" cy="503238"/>
          </a:xfrm>
          <a:prstGeom prst="rect">
            <a:avLst/>
          </a:prstGeom>
          <a:noFill/>
          <a:ln w="9525">
            <a:noFill/>
            <a:miter lim="800000"/>
            <a:headEnd/>
            <a:tailEnd/>
          </a:ln>
          <a:effectLst/>
        </p:spPr>
        <p:txBody>
          <a:bodyPr/>
          <a:lstStyle/>
          <a:p>
            <a:pPr algn="l">
              <a:spcBef>
                <a:spcPct val="20000"/>
              </a:spcBef>
              <a:buClr>
                <a:schemeClr val="bg2"/>
              </a:buClr>
              <a:buSzPct val="75000"/>
            </a:pPr>
            <a:r>
              <a:rPr lang="en-US" altLang="zh-CN" sz="2800" dirty="0" smtClean="0">
                <a:solidFill>
                  <a:srgbClr val="D60093"/>
                </a:solidFill>
                <a:latin typeface="+mn-lt"/>
              </a:rPr>
              <a:t>【</a:t>
            </a:r>
            <a:r>
              <a:rPr lang="zh-CN" altLang="en-US" sz="2800" dirty="0" smtClean="0">
                <a:solidFill>
                  <a:srgbClr val="D60093"/>
                </a:solidFill>
                <a:latin typeface="+mn-lt"/>
              </a:rPr>
              <a:t>例</a:t>
            </a:r>
            <a:r>
              <a:rPr lang="en-US" altLang="zh-CN" sz="2800" dirty="0" smtClean="0">
                <a:solidFill>
                  <a:srgbClr val="D60093"/>
                </a:solidFill>
                <a:latin typeface="+mn-lt"/>
              </a:rPr>
              <a:t>6.13】</a:t>
            </a:r>
            <a:endParaRPr lang="en-US" altLang="zh-CN" sz="2800" dirty="0">
              <a:solidFill>
                <a:srgbClr val="D60093"/>
              </a:solidFill>
              <a:latin typeface="+mn-lt"/>
            </a:endParaRPr>
          </a:p>
        </p:txBody>
      </p:sp>
      <p:sp>
        <p:nvSpPr>
          <p:cNvPr id="1044484" name="Rectangle 4"/>
          <p:cNvSpPr>
            <a:spLocks noGrp="1" noChangeArrowheads="1"/>
          </p:cNvSpPr>
          <p:nvPr>
            <p:ph type="body" idx="1"/>
          </p:nvPr>
        </p:nvSpPr>
        <p:spPr>
          <a:xfrm>
            <a:off x="684213" y="2924175"/>
            <a:ext cx="8280400" cy="3744913"/>
          </a:xfrm>
          <a:noFill/>
          <a:ln/>
        </p:spPr>
        <p:txBody>
          <a:bodyPr/>
          <a:lstStyle/>
          <a:p>
            <a:pPr marL="352425" indent="-352425">
              <a:spcBef>
                <a:spcPct val="50000"/>
              </a:spcBef>
            </a:pPr>
            <a:r>
              <a:rPr lang="zh-CN" altLang="en-US" sz="2800" b="1">
                <a:latin typeface="Times New Roman" pitchFamily="18" charset="0"/>
              </a:rPr>
              <a:t>初始化</a:t>
            </a:r>
            <a:r>
              <a:rPr lang="en-US" altLang="zh-CN" sz="2800" b="1">
                <a:latin typeface="Times New Roman" pitchFamily="18" charset="0"/>
              </a:rPr>
              <a:t>8259</a:t>
            </a:r>
            <a:r>
              <a:rPr lang="zh-CN" altLang="en-US" sz="2800" b="1">
                <a:latin typeface="Times New Roman" pitchFamily="18" charset="0"/>
              </a:rPr>
              <a:t>：</a:t>
            </a:r>
            <a:r>
              <a:rPr lang="en-US" altLang="zh-CN" sz="2800" b="1">
                <a:latin typeface="Times New Roman" pitchFamily="18" charset="0"/>
              </a:rPr>
              <a:t>SET59A</a:t>
            </a:r>
          </a:p>
          <a:p>
            <a:pPr marL="352425" indent="-352425">
              <a:spcBef>
                <a:spcPct val="50000"/>
              </a:spcBef>
            </a:pPr>
            <a:r>
              <a:rPr lang="zh-CN" altLang="en-US" sz="2800" b="1">
                <a:latin typeface="Times New Roman" pitchFamily="18" charset="0"/>
              </a:rPr>
              <a:t>初始化中断向量表：</a:t>
            </a:r>
            <a:r>
              <a:rPr lang="en-US" altLang="zh-CN" sz="2800" b="1">
                <a:latin typeface="Times New Roman" pitchFamily="18" charset="0"/>
              </a:rPr>
              <a:t>INTITB</a:t>
            </a:r>
          </a:p>
          <a:p>
            <a:pPr marL="352425" indent="-352425">
              <a:spcBef>
                <a:spcPct val="50000"/>
              </a:spcBef>
            </a:pPr>
            <a:r>
              <a:rPr lang="zh-CN" altLang="en-US" sz="2800" b="1">
                <a:latin typeface="Times New Roman" pitchFamily="18" charset="0"/>
              </a:rPr>
              <a:t>中断处理程序：</a:t>
            </a:r>
            <a:r>
              <a:rPr lang="en-US" altLang="zh-CN" sz="2800" b="1">
                <a:latin typeface="Times New Roman" pitchFamily="18" charset="0"/>
              </a:rPr>
              <a:t>CLOCK</a:t>
            </a:r>
          </a:p>
        </p:txBody>
      </p:sp>
      <p:sp>
        <p:nvSpPr>
          <p:cNvPr id="1044487" name="Oval 7"/>
          <p:cNvSpPr>
            <a:spLocks noChangeArrowheads="1"/>
          </p:cNvSpPr>
          <p:nvPr/>
        </p:nvSpPr>
        <p:spPr bwMode="auto">
          <a:xfrm>
            <a:off x="5075238" y="1628775"/>
            <a:ext cx="865187" cy="863600"/>
          </a:xfrm>
          <a:prstGeom prst="ellipse">
            <a:avLst/>
          </a:prstGeom>
          <a:noFill/>
          <a:ln w="28575" algn="ctr">
            <a:solidFill>
              <a:srgbClr val="0000FF"/>
            </a:solidFill>
            <a:round/>
            <a:headEnd/>
            <a:tailEnd type="none" w="med" len="lg"/>
          </a:ln>
          <a:effectLst/>
        </p:spPr>
        <p:txBody>
          <a:bodyPr wrap="none" anchor="ctr">
            <a:spAutoFit/>
          </a:bodyPr>
          <a:lstStyle/>
          <a:p>
            <a:endParaRPr lang="zh-CN" altLang="en-US"/>
          </a:p>
        </p:txBody>
      </p:sp>
      <p:sp>
        <p:nvSpPr>
          <p:cNvPr id="1044488" name="Line 8"/>
          <p:cNvSpPr>
            <a:spLocks noChangeShapeType="1"/>
          </p:cNvSpPr>
          <p:nvPr/>
        </p:nvSpPr>
        <p:spPr bwMode="auto">
          <a:xfrm>
            <a:off x="5291138" y="2205038"/>
            <a:ext cx="215900" cy="0"/>
          </a:xfrm>
          <a:prstGeom prst="line">
            <a:avLst/>
          </a:prstGeom>
          <a:noFill/>
          <a:ln w="28575">
            <a:solidFill>
              <a:srgbClr val="0000FF"/>
            </a:solidFill>
            <a:round/>
            <a:headEnd/>
            <a:tailEnd type="none" w="med" len="lg"/>
          </a:ln>
          <a:effectLst/>
        </p:spPr>
        <p:txBody>
          <a:bodyPr anchor="ctr">
            <a:spAutoFit/>
          </a:bodyPr>
          <a:lstStyle/>
          <a:p>
            <a:endParaRPr lang="zh-CN" altLang="en-US"/>
          </a:p>
        </p:txBody>
      </p:sp>
      <p:sp>
        <p:nvSpPr>
          <p:cNvPr id="1044489" name="Line 9"/>
          <p:cNvSpPr>
            <a:spLocks noChangeShapeType="1"/>
          </p:cNvSpPr>
          <p:nvPr/>
        </p:nvSpPr>
        <p:spPr bwMode="auto">
          <a:xfrm flipV="1">
            <a:off x="5507038" y="1989138"/>
            <a:ext cx="0" cy="215900"/>
          </a:xfrm>
          <a:prstGeom prst="line">
            <a:avLst/>
          </a:prstGeom>
          <a:noFill/>
          <a:ln w="28575">
            <a:solidFill>
              <a:srgbClr val="0000FF"/>
            </a:solidFill>
            <a:round/>
            <a:headEnd/>
            <a:tailEnd type="none" w="med" len="lg"/>
          </a:ln>
          <a:effectLst/>
        </p:spPr>
        <p:txBody>
          <a:bodyPr anchor="ctr">
            <a:spAutoFit/>
          </a:bodyPr>
          <a:lstStyle/>
          <a:p>
            <a:endParaRPr lang="zh-CN" altLang="en-US"/>
          </a:p>
        </p:txBody>
      </p:sp>
      <p:sp>
        <p:nvSpPr>
          <p:cNvPr id="1044490" name="Line 10"/>
          <p:cNvSpPr>
            <a:spLocks noChangeShapeType="1"/>
          </p:cNvSpPr>
          <p:nvPr/>
        </p:nvSpPr>
        <p:spPr bwMode="auto">
          <a:xfrm>
            <a:off x="5507038" y="1989138"/>
            <a:ext cx="215900" cy="0"/>
          </a:xfrm>
          <a:prstGeom prst="line">
            <a:avLst/>
          </a:prstGeom>
          <a:noFill/>
          <a:ln w="28575">
            <a:solidFill>
              <a:srgbClr val="0000FF"/>
            </a:solidFill>
            <a:round/>
            <a:headEnd/>
            <a:tailEnd type="none" w="med" len="lg"/>
          </a:ln>
          <a:effectLst/>
        </p:spPr>
        <p:txBody>
          <a:bodyPr anchor="ctr">
            <a:spAutoFit/>
          </a:bodyPr>
          <a:lstStyle/>
          <a:p>
            <a:endParaRPr lang="zh-CN" altLang="en-US"/>
          </a:p>
        </p:txBody>
      </p:sp>
      <p:sp>
        <p:nvSpPr>
          <p:cNvPr id="1044491" name="Line 11"/>
          <p:cNvSpPr>
            <a:spLocks noChangeShapeType="1"/>
          </p:cNvSpPr>
          <p:nvPr/>
        </p:nvSpPr>
        <p:spPr bwMode="auto">
          <a:xfrm>
            <a:off x="5722938" y="1989138"/>
            <a:ext cx="0" cy="215900"/>
          </a:xfrm>
          <a:prstGeom prst="line">
            <a:avLst/>
          </a:prstGeom>
          <a:noFill/>
          <a:ln w="28575">
            <a:solidFill>
              <a:srgbClr val="0000FF"/>
            </a:solidFill>
            <a:round/>
            <a:headEnd/>
            <a:tailEnd type="none" w="med" len="lg"/>
          </a:ln>
          <a:effectLst/>
        </p:spPr>
        <p:txBody>
          <a:bodyPr anchor="ctr">
            <a:spAutoFit/>
          </a:bodyPr>
          <a:lstStyle/>
          <a:p>
            <a:endParaRPr lang="zh-CN" altLang="en-US"/>
          </a:p>
        </p:txBody>
      </p:sp>
      <p:sp>
        <p:nvSpPr>
          <p:cNvPr id="1044492" name="Line 12"/>
          <p:cNvSpPr>
            <a:spLocks noChangeShapeType="1"/>
          </p:cNvSpPr>
          <p:nvPr/>
        </p:nvSpPr>
        <p:spPr bwMode="auto">
          <a:xfrm>
            <a:off x="5722938" y="2205038"/>
            <a:ext cx="73025" cy="0"/>
          </a:xfrm>
          <a:prstGeom prst="line">
            <a:avLst/>
          </a:prstGeom>
          <a:noFill/>
          <a:ln w="28575">
            <a:solidFill>
              <a:srgbClr val="0000FF"/>
            </a:solidFill>
            <a:round/>
            <a:headEnd/>
            <a:tailEnd type="none" w="med" len="lg"/>
          </a:ln>
          <a:effectLst/>
        </p:spPr>
        <p:txBody>
          <a:bodyPr anchor="ctr">
            <a:spAutoFit/>
          </a:bodyPr>
          <a:lstStyle/>
          <a:p>
            <a:endParaRPr lang="zh-CN" altLang="en-US"/>
          </a:p>
        </p:txBody>
      </p:sp>
      <p:sp>
        <p:nvSpPr>
          <p:cNvPr id="1044493" name="Line 13"/>
          <p:cNvSpPr>
            <a:spLocks noChangeShapeType="1"/>
          </p:cNvSpPr>
          <p:nvPr/>
        </p:nvSpPr>
        <p:spPr bwMode="auto">
          <a:xfrm flipV="1">
            <a:off x="5291138" y="1989138"/>
            <a:ext cx="0" cy="215900"/>
          </a:xfrm>
          <a:prstGeom prst="line">
            <a:avLst/>
          </a:prstGeom>
          <a:noFill/>
          <a:ln w="28575">
            <a:solidFill>
              <a:srgbClr val="0000FF"/>
            </a:solidFill>
            <a:round/>
            <a:headEnd/>
            <a:tailEnd type="none" w="med" len="lg"/>
          </a:ln>
          <a:effectLst/>
        </p:spPr>
        <p:txBody>
          <a:bodyPr anchor="ctr">
            <a:spAutoFit/>
          </a:bodyPr>
          <a:lstStyle/>
          <a:p>
            <a:endParaRPr lang="zh-CN" altLang="en-US"/>
          </a:p>
        </p:txBody>
      </p:sp>
      <p:sp>
        <p:nvSpPr>
          <p:cNvPr id="1044494" name="Line 14"/>
          <p:cNvSpPr>
            <a:spLocks noChangeShapeType="1"/>
          </p:cNvSpPr>
          <p:nvPr/>
        </p:nvSpPr>
        <p:spPr bwMode="auto">
          <a:xfrm flipH="1">
            <a:off x="5219700" y="1989138"/>
            <a:ext cx="71438" cy="0"/>
          </a:xfrm>
          <a:prstGeom prst="line">
            <a:avLst/>
          </a:prstGeom>
          <a:noFill/>
          <a:ln w="28575">
            <a:solidFill>
              <a:srgbClr val="0000FF"/>
            </a:solidFill>
            <a:round/>
            <a:headEnd/>
            <a:tailEnd type="none" w="med" len="lg"/>
          </a:ln>
          <a:effectLst/>
        </p:spPr>
        <p:txBody>
          <a:bodyPr anchor="ctr">
            <a:spAutoFit/>
          </a:bodyPr>
          <a:lstStyle/>
          <a:p>
            <a:endParaRPr lang="zh-CN" altLang="en-US"/>
          </a:p>
        </p:txBody>
      </p:sp>
      <p:sp>
        <p:nvSpPr>
          <p:cNvPr id="1044495" name="Line 15"/>
          <p:cNvSpPr>
            <a:spLocks noChangeShapeType="1"/>
          </p:cNvSpPr>
          <p:nvPr/>
        </p:nvSpPr>
        <p:spPr bwMode="auto">
          <a:xfrm flipH="1">
            <a:off x="4356100" y="2060575"/>
            <a:ext cx="719138" cy="0"/>
          </a:xfrm>
          <a:prstGeom prst="line">
            <a:avLst/>
          </a:prstGeom>
          <a:noFill/>
          <a:ln w="28575">
            <a:solidFill>
              <a:srgbClr val="0000FF"/>
            </a:solidFill>
            <a:round/>
            <a:headEnd/>
            <a:tailEnd type="triangle" w="med" len="lg"/>
          </a:ln>
          <a:effectLst/>
        </p:spPr>
        <p:txBody>
          <a:bodyPr anchor="ctr">
            <a:spAutoFit/>
          </a:bodyPr>
          <a:lstStyle/>
          <a:p>
            <a:endParaRPr lang="zh-CN" altLang="en-US"/>
          </a:p>
        </p:txBody>
      </p:sp>
      <p:sp>
        <p:nvSpPr>
          <p:cNvPr id="1044496" name="Text Box 16"/>
          <p:cNvSpPr txBox="1">
            <a:spLocks noChangeArrowheads="1"/>
          </p:cNvSpPr>
          <p:nvPr/>
        </p:nvSpPr>
        <p:spPr bwMode="auto">
          <a:xfrm>
            <a:off x="5940425" y="1819275"/>
            <a:ext cx="1584325" cy="457200"/>
          </a:xfrm>
          <a:prstGeom prst="rect">
            <a:avLst/>
          </a:prstGeom>
          <a:noFill/>
          <a:ln w="28575" algn="ctr">
            <a:noFill/>
            <a:miter lim="800000"/>
            <a:headEnd/>
            <a:tailEnd type="none" w="med" len="lg"/>
          </a:ln>
          <a:effectLst/>
        </p:spPr>
        <p:txBody>
          <a:bodyPr>
            <a:spAutoFit/>
          </a:bodyPr>
          <a:lstStyle/>
          <a:p>
            <a:pPr algn="l">
              <a:spcBef>
                <a:spcPct val="50000"/>
              </a:spcBef>
            </a:pPr>
            <a:r>
              <a:rPr lang="en-US" altLang="zh-CN" sz="2400">
                <a:solidFill>
                  <a:srgbClr val="0000FF"/>
                </a:solidFill>
              </a:rPr>
              <a:t>T</a:t>
            </a:r>
            <a:r>
              <a:rPr lang="zh-CN" altLang="en-US" sz="2400">
                <a:solidFill>
                  <a:srgbClr val="0000FF"/>
                </a:solidFill>
              </a:rPr>
              <a:t>＝</a:t>
            </a:r>
            <a:r>
              <a:rPr lang="en-US" altLang="zh-CN" sz="2400">
                <a:solidFill>
                  <a:srgbClr val="0000FF"/>
                </a:solidFill>
              </a:rPr>
              <a:t>20ms</a:t>
            </a:r>
          </a:p>
        </p:txBody>
      </p:sp>
      <p:sp>
        <p:nvSpPr>
          <p:cNvPr id="1044497" name="Text Box 17"/>
          <p:cNvSpPr txBox="1">
            <a:spLocks noChangeArrowheads="1"/>
          </p:cNvSpPr>
          <p:nvPr/>
        </p:nvSpPr>
        <p:spPr bwMode="auto">
          <a:xfrm>
            <a:off x="3419475" y="1819275"/>
            <a:ext cx="936625" cy="457200"/>
          </a:xfrm>
          <a:prstGeom prst="rect">
            <a:avLst/>
          </a:prstGeom>
          <a:noFill/>
          <a:ln w="28575" algn="ctr">
            <a:noFill/>
            <a:miter lim="800000"/>
            <a:headEnd/>
            <a:tailEnd type="none" w="med" len="lg"/>
          </a:ln>
          <a:effectLst/>
        </p:spPr>
        <p:txBody>
          <a:bodyPr>
            <a:spAutoFit/>
          </a:bodyPr>
          <a:lstStyle/>
          <a:p>
            <a:pPr>
              <a:spcBef>
                <a:spcPct val="50000"/>
              </a:spcBef>
            </a:pPr>
            <a:r>
              <a:rPr lang="en-US" altLang="zh-CN" sz="2400"/>
              <a:t>IRQ0</a:t>
            </a:r>
          </a:p>
        </p:txBody>
      </p:sp>
      <p:sp>
        <p:nvSpPr>
          <p:cNvPr id="1044498" name="AutoShape 18">
            <a:hlinkClick r:id="rId2" action="ppaction://hlinksldjump" highlightClick="1"/>
          </p:cNvPr>
          <p:cNvSpPr>
            <a:spLocks noChangeArrowheads="1"/>
          </p:cNvSpPr>
          <p:nvPr/>
        </p:nvSpPr>
        <p:spPr bwMode="auto">
          <a:xfrm>
            <a:off x="7956550" y="620713"/>
            <a:ext cx="503238" cy="503237"/>
          </a:xfrm>
          <a:prstGeom prst="actionButtonInformation">
            <a:avLst/>
          </a:prstGeom>
          <a:ln>
            <a:headEnd/>
            <a:tailEnd type="none" w="med" len="lg"/>
          </a:ln>
        </p:spPr>
        <p:style>
          <a:lnRef idx="1">
            <a:schemeClr val="accent6"/>
          </a:lnRef>
          <a:fillRef idx="2">
            <a:schemeClr val="accent6"/>
          </a:fillRef>
          <a:effectRef idx="1">
            <a:schemeClr val="accent6"/>
          </a:effectRef>
          <a:fontRef idx="minor">
            <a:schemeClr val="dk1"/>
          </a:fontRef>
        </p:style>
        <p:txBody>
          <a:bodyPr wrap="none" anchor="ctr">
            <a:spAutoFit/>
          </a:bodyPr>
          <a:lstStyle/>
          <a:p>
            <a:endParaRPr lang="zh-CN" altLang="en-US" dirty="0"/>
          </a:p>
        </p:txBody>
      </p:sp>
      <p:sp>
        <p:nvSpPr>
          <p:cNvPr id="1044499" name="AutoShape 19">
            <a:hlinkClick r:id="rId3" action="ppaction://hlinksldjump" highlightClick="1"/>
          </p:cNvPr>
          <p:cNvSpPr>
            <a:spLocks noChangeArrowheads="1"/>
          </p:cNvSpPr>
          <p:nvPr/>
        </p:nvSpPr>
        <p:spPr bwMode="auto">
          <a:xfrm>
            <a:off x="6084888" y="2997200"/>
            <a:ext cx="358775" cy="360363"/>
          </a:xfrm>
          <a:prstGeom prst="actionButtonInformation">
            <a:avLst/>
          </a:prstGeom>
          <a:ln>
            <a:headEnd/>
            <a:tailEnd type="none" w="med" len="lg"/>
          </a:ln>
        </p:spPr>
        <p:style>
          <a:lnRef idx="1">
            <a:schemeClr val="accent6"/>
          </a:lnRef>
          <a:fillRef idx="2">
            <a:schemeClr val="accent6"/>
          </a:fillRef>
          <a:effectRef idx="1">
            <a:schemeClr val="accent6"/>
          </a:effectRef>
          <a:fontRef idx="minor">
            <a:schemeClr val="dk1"/>
          </a:fontRef>
        </p:style>
        <p:txBody>
          <a:bodyPr wrap="none" anchor="ctr">
            <a:spAutoFit/>
          </a:bodyPr>
          <a:lstStyle/>
          <a:p>
            <a:endParaRPr lang="zh-CN" altLang="en-US"/>
          </a:p>
        </p:txBody>
      </p:sp>
      <p:sp>
        <p:nvSpPr>
          <p:cNvPr id="1044500" name="AutoShape 20">
            <a:hlinkClick r:id="rId4" action="ppaction://hlinksldjump" highlightClick="1"/>
          </p:cNvPr>
          <p:cNvSpPr>
            <a:spLocks noChangeArrowheads="1"/>
          </p:cNvSpPr>
          <p:nvPr/>
        </p:nvSpPr>
        <p:spPr bwMode="auto">
          <a:xfrm>
            <a:off x="6084888" y="3644900"/>
            <a:ext cx="358775" cy="360363"/>
          </a:xfrm>
          <a:prstGeom prst="actionButtonInformation">
            <a:avLst/>
          </a:prstGeom>
          <a:ln>
            <a:headEnd/>
            <a:tailEnd type="none" w="med" len="lg"/>
          </a:ln>
        </p:spPr>
        <p:style>
          <a:lnRef idx="1">
            <a:schemeClr val="accent6"/>
          </a:lnRef>
          <a:fillRef idx="2">
            <a:schemeClr val="accent6"/>
          </a:fillRef>
          <a:effectRef idx="1">
            <a:schemeClr val="accent6"/>
          </a:effectRef>
          <a:fontRef idx="minor">
            <a:schemeClr val="dk1"/>
          </a:fontRef>
        </p:style>
        <p:txBody>
          <a:bodyPr wrap="none" anchor="ctr">
            <a:spAutoFit/>
          </a:bodyPr>
          <a:lstStyle/>
          <a:p>
            <a:endParaRPr lang="zh-CN" altLang="en-US"/>
          </a:p>
        </p:txBody>
      </p:sp>
      <p:sp>
        <p:nvSpPr>
          <p:cNvPr id="1044501" name="Line 21"/>
          <p:cNvSpPr>
            <a:spLocks noChangeShapeType="1"/>
          </p:cNvSpPr>
          <p:nvPr/>
        </p:nvSpPr>
        <p:spPr bwMode="auto">
          <a:xfrm flipH="1">
            <a:off x="2700338" y="2060575"/>
            <a:ext cx="719137" cy="0"/>
          </a:xfrm>
          <a:prstGeom prst="line">
            <a:avLst/>
          </a:prstGeom>
          <a:noFill/>
          <a:ln w="28575">
            <a:solidFill>
              <a:srgbClr val="0000FF"/>
            </a:solidFill>
            <a:round/>
            <a:headEnd/>
            <a:tailEnd type="triangle" w="med" len="lg"/>
          </a:ln>
          <a:effectLst/>
        </p:spPr>
        <p:txBody>
          <a:bodyPr anchor="ctr">
            <a:spAutoFit/>
          </a:bodyPr>
          <a:lstStyle/>
          <a:p>
            <a:endParaRPr lang="zh-CN" altLang="en-US"/>
          </a:p>
        </p:txBody>
      </p:sp>
      <p:sp>
        <p:nvSpPr>
          <p:cNvPr id="1044502" name="Text Box 22"/>
          <p:cNvSpPr txBox="1">
            <a:spLocks noChangeArrowheads="1"/>
          </p:cNvSpPr>
          <p:nvPr/>
        </p:nvSpPr>
        <p:spPr bwMode="auto">
          <a:xfrm>
            <a:off x="1187450" y="1819275"/>
            <a:ext cx="1512888" cy="457200"/>
          </a:xfrm>
          <a:prstGeom prst="rect">
            <a:avLst/>
          </a:prstGeom>
          <a:noFill/>
          <a:ln w="28575" algn="ctr">
            <a:noFill/>
            <a:miter lim="800000"/>
            <a:headEnd/>
            <a:tailEnd type="none" w="med" len="lg"/>
          </a:ln>
          <a:effectLst/>
        </p:spPr>
        <p:txBody>
          <a:bodyPr>
            <a:spAutoFit/>
          </a:bodyPr>
          <a:lstStyle/>
          <a:p>
            <a:pPr algn="r">
              <a:spcBef>
                <a:spcPct val="50000"/>
              </a:spcBef>
            </a:pPr>
            <a:r>
              <a:rPr lang="en-US" altLang="zh-CN" sz="2400" dirty="0"/>
              <a:t>8259 IR0</a:t>
            </a:r>
          </a:p>
        </p:txBody>
      </p:sp>
      <p:sp>
        <p:nvSpPr>
          <p:cNvPr id="1044503" name="AutoShape 23"/>
          <p:cNvSpPr>
            <a:spLocks/>
          </p:cNvSpPr>
          <p:nvPr/>
        </p:nvSpPr>
        <p:spPr bwMode="auto">
          <a:xfrm>
            <a:off x="1331913" y="1484313"/>
            <a:ext cx="1368425" cy="1223962"/>
          </a:xfrm>
          <a:prstGeom prst="rightBracket">
            <a:avLst>
              <a:gd name="adj" fmla="val 0"/>
            </a:avLst>
          </a:prstGeom>
          <a:noFill/>
          <a:ln w="28575">
            <a:solidFill>
              <a:schemeClr val="tx1"/>
            </a:solidFill>
            <a:round/>
            <a:headEnd/>
            <a:tailEnd type="none" w="med" len="lg"/>
          </a:ln>
          <a:effectLst/>
        </p:spPr>
        <p:txBody>
          <a:bodyPr anchor="ctr">
            <a:spAutoFit/>
          </a:bodyPr>
          <a:lstStyle/>
          <a:p>
            <a:endParaRPr lang="zh-CN" altLang="en-US"/>
          </a:p>
        </p:txBody>
      </p:sp>
    </p:spTree>
    <p:extLst>
      <p:ext uri="{BB962C8B-B14F-4D97-AF65-F5344CB8AC3E}">
        <p14:creationId xmlns:p14="http://schemas.microsoft.com/office/powerpoint/2010/main" val="2432702217"/>
      </p:ext>
    </p:extLst>
  </p:cSld>
  <p:clrMapOvr>
    <a:masterClrMapping/>
  </p:clrMapOvr>
  <p:transition spd="med"/>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灯片编号占位符 4"/>
          <p:cNvSpPr>
            <a:spLocks noGrp="1"/>
          </p:cNvSpPr>
          <p:nvPr>
            <p:ph type="sldNum" sz="quarter" idx="11"/>
          </p:nvPr>
        </p:nvSpPr>
        <p:spPr/>
        <p:txBody>
          <a:bodyPr/>
          <a:lstStyle/>
          <a:p>
            <a:fld id="{D3ED85A5-4ECD-4645-AF06-2D384090B834}" type="slidenum">
              <a:rPr lang="zh-CN" altLang="en-US"/>
              <a:pPr/>
              <a:t>117</a:t>
            </a:fld>
            <a:endParaRPr lang="en-US" altLang="zh-CN"/>
          </a:p>
        </p:txBody>
      </p:sp>
      <p:sp>
        <p:nvSpPr>
          <p:cNvPr id="1045508" name="Rectangle 4"/>
          <p:cNvSpPr>
            <a:spLocks noGrp="1" noChangeArrowheads="1"/>
          </p:cNvSpPr>
          <p:nvPr>
            <p:ph type="body" idx="1"/>
          </p:nvPr>
        </p:nvSpPr>
        <p:spPr>
          <a:xfrm>
            <a:off x="827088" y="476250"/>
            <a:ext cx="8137525" cy="6192838"/>
          </a:xfrm>
          <a:noFill/>
          <a:ln/>
        </p:spPr>
        <p:txBody>
          <a:bodyPr/>
          <a:lstStyle/>
          <a:p>
            <a:pPr marL="352425" indent="-352425">
              <a:buFont typeface="Wingdings" pitchFamily="2" charset="2"/>
              <a:buNone/>
            </a:pPr>
            <a:r>
              <a:rPr lang="en-US" altLang="zh-CN" sz="2000" b="1">
                <a:latin typeface="Times New Roman" pitchFamily="18" charset="0"/>
              </a:rPr>
              <a:t>CLOCK  PROC  FAR</a:t>
            </a:r>
          </a:p>
          <a:p>
            <a:pPr marL="352425" indent="-352425">
              <a:buFont typeface="Wingdings" pitchFamily="2" charset="2"/>
              <a:buNone/>
            </a:pPr>
            <a:r>
              <a:rPr lang="en-US" altLang="zh-CN" sz="2000" b="1">
                <a:latin typeface="Times New Roman" pitchFamily="18" charset="0"/>
              </a:rPr>
              <a:t>                PUSH	AX</a:t>
            </a:r>
          </a:p>
          <a:p>
            <a:pPr marL="352425" indent="-352425">
              <a:buFont typeface="Wingdings" pitchFamily="2" charset="2"/>
              <a:buNone/>
            </a:pPr>
            <a:r>
              <a:rPr lang="en-US" altLang="zh-CN" sz="2000" b="1">
                <a:latin typeface="Times New Roman" pitchFamily="18" charset="0"/>
              </a:rPr>
              <a:t>                PUSH	SI</a:t>
            </a:r>
          </a:p>
          <a:p>
            <a:pPr marL="352425" indent="-352425">
              <a:buFont typeface="Wingdings" pitchFamily="2" charset="2"/>
              <a:buNone/>
            </a:pPr>
            <a:r>
              <a:rPr lang="en-US" altLang="zh-CN" sz="2000" b="1">
                <a:latin typeface="Times New Roman" pitchFamily="18" charset="0"/>
              </a:rPr>
              <a:t>                MOV	AX, SEG  TIMER</a:t>
            </a:r>
          </a:p>
          <a:p>
            <a:pPr marL="352425" indent="-352425">
              <a:buFont typeface="Wingdings" pitchFamily="2" charset="2"/>
              <a:buNone/>
            </a:pPr>
            <a:r>
              <a:rPr lang="en-US" altLang="zh-CN" sz="2000" b="1">
                <a:latin typeface="Times New Roman" pitchFamily="18" charset="0"/>
              </a:rPr>
              <a:t>                MOV	DS, AX</a:t>
            </a:r>
          </a:p>
          <a:p>
            <a:pPr marL="352425" indent="-352425">
              <a:buFont typeface="Wingdings" pitchFamily="2" charset="2"/>
              <a:buNone/>
            </a:pPr>
            <a:r>
              <a:rPr lang="en-US" altLang="zh-CN" sz="2000" b="1">
                <a:latin typeface="Times New Roman" pitchFamily="18" charset="0"/>
              </a:rPr>
              <a:t>                MOV	SI, OFFSET  TIMER</a:t>
            </a:r>
          </a:p>
          <a:p>
            <a:pPr marL="352425" indent="-352425">
              <a:buFont typeface="Wingdings" pitchFamily="2" charset="2"/>
              <a:buNone/>
            </a:pPr>
            <a:r>
              <a:rPr lang="en-US" altLang="zh-CN" sz="2000" b="1">
                <a:latin typeface="Times New Roman" pitchFamily="18" charset="0"/>
              </a:rPr>
              <a:t>                MOV	AL,</a:t>
            </a:r>
            <a:r>
              <a:rPr lang="zh-CN" altLang="en-US" sz="2000" b="1">
                <a:latin typeface="Times New Roman" pitchFamily="18" charset="0"/>
              </a:rPr>
              <a:t>［</a:t>
            </a:r>
            <a:r>
              <a:rPr lang="en-US" altLang="zh-CN" sz="2000" b="1">
                <a:latin typeface="Times New Roman" pitchFamily="18" charset="0"/>
              </a:rPr>
              <a:t>SI</a:t>
            </a:r>
            <a:r>
              <a:rPr lang="zh-CN" altLang="en-US" sz="2000" b="1">
                <a:latin typeface="Times New Roman" pitchFamily="18" charset="0"/>
              </a:rPr>
              <a:t>］		</a:t>
            </a:r>
            <a:r>
              <a:rPr lang="en-US" altLang="zh-CN" sz="2000" b="1">
                <a:latin typeface="Times New Roman" pitchFamily="18" charset="0"/>
              </a:rPr>
              <a:t>; </a:t>
            </a:r>
            <a:r>
              <a:rPr lang="zh-CN" altLang="en-US" sz="2000" b="1">
                <a:latin typeface="Times New Roman" pitchFamily="18" charset="0"/>
              </a:rPr>
              <a:t>取</a:t>
            </a:r>
            <a:r>
              <a:rPr lang="en-US" altLang="zh-CN" sz="2000" b="1">
                <a:latin typeface="Times New Roman" pitchFamily="18" charset="0"/>
              </a:rPr>
              <a:t>50</a:t>
            </a:r>
            <a:r>
              <a:rPr lang="zh-CN" altLang="en-US" sz="2000" b="1">
                <a:latin typeface="Times New Roman" pitchFamily="18" charset="0"/>
              </a:rPr>
              <a:t>次计数</a:t>
            </a:r>
          </a:p>
          <a:p>
            <a:pPr marL="352425" indent="-352425">
              <a:buFont typeface="Wingdings" pitchFamily="2" charset="2"/>
              <a:buNone/>
            </a:pPr>
            <a:r>
              <a:rPr lang="zh-CN" altLang="en-US" sz="2000" b="1">
                <a:latin typeface="Times New Roman" pitchFamily="18" charset="0"/>
              </a:rPr>
              <a:t>                </a:t>
            </a:r>
            <a:r>
              <a:rPr lang="en-US" altLang="zh-CN" sz="2000" b="1">
                <a:latin typeface="Times New Roman" pitchFamily="18" charset="0"/>
              </a:rPr>
              <a:t>INC	AL</a:t>
            </a:r>
          </a:p>
          <a:p>
            <a:pPr marL="352425" indent="-352425">
              <a:buFont typeface="Wingdings" pitchFamily="2" charset="2"/>
              <a:buNone/>
            </a:pPr>
            <a:r>
              <a:rPr lang="en-US" altLang="zh-CN" sz="2000" b="1">
                <a:latin typeface="Times New Roman" pitchFamily="18" charset="0"/>
              </a:rPr>
              <a:t>                MOV </a:t>
            </a:r>
            <a:r>
              <a:rPr lang="zh-CN" altLang="en-US" sz="2000" b="1">
                <a:latin typeface="Times New Roman" pitchFamily="18" charset="0"/>
              </a:rPr>
              <a:t>［</a:t>
            </a:r>
            <a:r>
              <a:rPr lang="en-US" altLang="zh-CN" sz="2000" b="1">
                <a:latin typeface="Times New Roman" pitchFamily="18" charset="0"/>
              </a:rPr>
              <a:t>SI</a:t>
            </a:r>
            <a:r>
              <a:rPr lang="zh-CN" altLang="en-US" sz="2000" b="1">
                <a:latin typeface="Times New Roman" pitchFamily="18" charset="0"/>
              </a:rPr>
              <a:t>］</a:t>
            </a:r>
            <a:r>
              <a:rPr lang="en-US" altLang="zh-CN" sz="2000" b="1">
                <a:latin typeface="Times New Roman" pitchFamily="18" charset="0"/>
              </a:rPr>
              <a:t>, AL</a:t>
            </a:r>
          </a:p>
          <a:p>
            <a:pPr marL="352425" indent="-352425">
              <a:buFont typeface="Wingdings" pitchFamily="2" charset="2"/>
              <a:buNone/>
            </a:pPr>
            <a:r>
              <a:rPr lang="en-US" altLang="zh-CN" sz="2000" b="1">
                <a:latin typeface="Times New Roman" pitchFamily="18" charset="0"/>
              </a:rPr>
              <a:t>                CMP	AL, 50			; </a:t>
            </a:r>
            <a:r>
              <a:rPr lang="zh-CN" altLang="en-US" sz="2000" b="1">
                <a:latin typeface="Times New Roman" pitchFamily="18" charset="0"/>
              </a:rPr>
              <a:t>判断</a:t>
            </a:r>
            <a:r>
              <a:rPr lang="en-US" altLang="zh-CN" sz="2000" b="1">
                <a:latin typeface="Times New Roman" pitchFamily="18" charset="0"/>
              </a:rPr>
              <a:t>1s</a:t>
            </a:r>
            <a:r>
              <a:rPr lang="zh-CN" altLang="en-US" sz="2000" b="1">
                <a:latin typeface="Times New Roman" pitchFamily="18" charset="0"/>
              </a:rPr>
              <a:t>到否</a:t>
            </a:r>
            <a:r>
              <a:rPr lang="en-US" altLang="zh-CN" sz="2000" b="1">
                <a:latin typeface="Times New Roman" pitchFamily="18" charset="0"/>
              </a:rPr>
              <a:t>?</a:t>
            </a:r>
          </a:p>
          <a:p>
            <a:pPr marL="352425" indent="-352425">
              <a:buFont typeface="Wingdings" pitchFamily="2" charset="2"/>
              <a:buNone/>
            </a:pPr>
            <a:r>
              <a:rPr lang="en-US" altLang="zh-CN" sz="2000" b="1">
                <a:latin typeface="Times New Roman" pitchFamily="18" charset="0"/>
              </a:rPr>
              <a:t>                JNE	TRNED</a:t>
            </a:r>
          </a:p>
          <a:p>
            <a:pPr marL="352425" indent="-352425">
              <a:buFont typeface="Wingdings" pitchFamily="2" charset="2"/>
              <a:buNone/>
            </a:pPr>
            <a:r>
              <a:rPr lang="en-US" altLang="zh-CN" sz="2000" b="1">
                <a:latin typeface="Times New Roman" pitchFamily="18" charset="0"/>
              </a:rPr>
              <a:t>                MOV	AL, 0</a:t>
            </a:r>
          </a:p>
          <a:p>
            <a:pPr marL="352425" indent="-352425">
              <a:buFont typeface="Wingdings" pitchFamily="2" charset="2"/>
              <a:buNone/>
            </a:pPr>
            <a:r>
              <a:rPr lang="en-US" altLang="zh-CN" sz="2000" b="1">
                <a:latin typeface="Times New Roman" pitchFamily="18" charset="0"/>
              </a:rPr>
              <a:t>                MOV</a:t>
            </a:r>
            <a:r>
              <a:rPr lang="zh-CN" altLang="en-US" sz="2000" b="1">
                <a:latin typeface="Times New Roman" pitchFamily="18" charset="0"/>
              </a:rPr>
              <a:t>［</a:t>
            </a:r>
            <a:r>
              <a:rPr lang="en-US" altLang="zh-CN" sz="2000" b="1">
                <a:latin typeface="Times New Roman" pitchFamily="18" charset="0"/>
              </a:rPr>
              <a:t>SI</a:t>
            </a:r>
            <a:r>
              <a:rPr lang="zh-CN" altLang="en-US" sz="2000" b="1">
                <a:latin typeface="Times New Roman" pitchFamily="18" charset="0"/>
              </a:rPr>
              <a:t>］</a:t>
            </a:r>
            <a:r>
              <a:rPr lang="en-US" altLang="zh-CN" sz="2000" b="1">
                <a:latin typeface="Times New Roman" pitchFamily="18" charset="0"/>
              </a:rPr>
              <a:t>, AL</a:t>
            </a:r>
          </a:p>
        </p:txBody>
      </p:sp>
      <p:sp>
        <p:nvSpPr>
          <p:cNvPr id="1045509" name="AutoShape 5"/>
          <p:cNvSpPr>
            <a:spLocks/>
          </p:cNvSpPr>
          <p:nvPr/>
        </p:nvSpPr>
        <p:spPr bwMode="auto">
          <a:xfrm>
            <a:off x="1690688" y="908050"/>
            <a:ext cx="144462" cy="576263"/>
          </a:xfrm>
          <a:prstGeom prst="leftBrace">
            <a:avLst>
              <a:gd name="adj1" fmla="val 33242"/>
              <a:gd name="adj2" fmla="val 50000"/>
            </a:avLst>
          </a:prstGeom>
          <a:noFill/>
          <a:ln w="28575">
            <a:solidFill>
              <a:srgbClr val="0000FF"/>
            </a:solidFill>
            <a:round/>
            <a:headEnd/>
            <a:tailEnd type="none" w="med" len="lg"/>
          </a:ln>
          <a:effectLst/>
        </p:spPr>
        <p:txBody>
          <a:bodyPr wrap="none" anchor="ctr">
            <a:spAutoFit/>
          </a:bodyPr>
          <a:lstStyle/>
          <a:p>
            <a:endParaRPr lang="zh-CN" altLang="en-US"/>
          </a:p>
        </p:txBody>
      </p:sp>
      <p:sp>
        <p:nvSpPr>
          <p:cNvPr id="1045510" name="Text Box 6"/>
          <p:cNvSpPr txBox="1">
            <a:spLocks noChangeArrowheads="1"/>
          </p:cNvSpPr>
          <p:nvPr/>
        </p:nvSpPr>
        <p:spPr bwMode="auto">
          <a:xfrm>
            <a:off x="250825" y="981075"/>
            <a:ext cx="1547813" cy="396875"/>
          </a:xfrm>
          <a:prstGeom prst="rect">
            <a:avLst/>
          </a:prstGeom>
          <a:noFill/>
          <a:ln w="28575" algn="ctr">
            <a:noFill/>
            <a:miter lim="800000"/>
            <a:headEnd/>
            <a:tailEnd type="none" w="med" len="lg"/>
          </a:ln>
          <a:effectLst/>
        </p:spPr>
        <p:txBody>
          <a:bodyPr>
            <a:spAutoFit/>
          </a:bodyPr>
          <a:lstStyle/>
          <a:p>
            <a:pPr algn="l">
              <a:spcBef>
                <a:spcPct val="50000"/>
              </a:spcBef>
            </a:pPr>
            <a:r>
              <a:rPr lang="zh-CN" altLang="en-US" sz="2000">
                <a:solidFill>
                  <a:srgbClr val="0000FF"/>
                </a:solidFill>
              </a:rPr>
              <a:t>保护寄存器</a:t>
            </a:r>
          </a:p>
        </p:txBody>
      </p:sp>
      <p:sp>
        <p:nvSpPr>
          <p:cNvPr id="1045511" name="AutoShape 7"/>
          <p:cNvSpPr>
            <a:spLocks/>
          </p:cNvSpPr>
          <p:nvPr/>
        </p:nvSpPr>
        <p:spPr bwMode="auto">
          <a:xfrm>
            <a:off x="1511300" y="2708275"/>
            <a:ext cx="323850" cy="2520950"/>
          </a:xfrm>
          <a:prstGeom prst="leftBrace">
            <a:avLst>
              <a:gd name="adj1" fmla="val 34813"/>
              <a:gd name="adj2" fmla="val 50000"/>
            </a:avLst>
          </a:prstGeom>
          <a:noFill/>
          <a:ln w="28575">
            <a:solidFill>
              <a:srgbClr val="0000FF"/>
            </a:solidFill>
            <a:round/>
            <a:headEnd/>
            <a:tailEnd type="none" w="med" len="lg"/>
          </a:ln>
          <a:effectLst/>
        </p:spPr>
        <p:txBody>
          <a:bodyPr anchor="ctr">
            <a:spAutoFit/>
          </a:bodyPr>
          <a:lstStyle/>
          <a:p>
            <a:endParaRPr lang="zh-CN" altLang="en-US"/>
          </a:p>
        </p:txBody>
      </p:sp>
      <p:sp>
        <p:nvSpPr>
          <p:cNvPr id="1045513" name="Text Box 9"/>
          <p:cNvSpPr txBox="1">
            <a:spLocks noChangeArrowheads="1"/>
          </p:cNvSpPr>
          <p:nvPr/>
        </p:nvSpPr>
        <p:spPr bwMode="auto">
          <a:xfrm>
            <a:off x="539750" y="3752850"/>
            <a:ext cx="1008063" cy="396875"/>
          </a:xfrm>
          <a:prstGeom prst="rect">
            <a:avLst/>
          </a:prstGeom>
          <a:noFill/>
          <a:ln w="28575" algn="ctr">
            <a:noFill/>
            <a:miter lim="800000"/>
            <a:headEnd/>
            <a:tailEnd type="none" w="med" len="lg"/>
          </a:ln>
          <a:effectLst/>
        </p:spPr>
        <p:txBody>
          <a:bodyPr>
            <a:spAutoFit/>
          </a:bodyPr>
          <a:lstStyle/>
          <a:p>
            <a:pPr algn="l">
              <a:spcBef>
                <a:spcPct val="50000"/>
              </a:spcBef>
            </a:pPr>
            <a:r>
              <a:rPr lang="en-US" altLang="zh-CN" sz="2000">
                <a:solidFill>
                  <a:srgbClr val="0000FF"/>
                </a:solidFill>
              </a:rPr>
              <a:t>1/50 </a:t>
            </a:r>
            <a:r>
              <a:rPr lang="zh-CN" altLang="en-US" sz="2000">
                <a:solidFill>
                  <a:srgbClr val="0000FF"/>
                </a:solidFill>
              </a:rPr>
              <a:t>秒</a:t>
            </a:r>
          </a:p>
        </p:txBody>
      </p:sp>
    </p:spTree>
    <p:extLst>
      <p:ext uri="{BB962C8B-B14F-4D97-AF65-F5344CB8AC3E}">
        <p14:creationId xmlns:p14="http://schemas.microsoft.com/office/powerpoint/2010/main" val="3453424195"/>
      </p:ext>
    </p:extLst>
  </p:cSld>
  <p:clrMapOvr>
    <a:masterClrMapping/>
  </p:clrMapOvr>
  <p:transition spd="med"/>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灯片编号占位符 4"/>
          <p:cNvSpPr>
            <a:spLocks noGrp="1"/>
          </p:cNvSpPr>
          <p:nvPr>
            <p:ph type="sldNum" sz="quarter" idx="11"/>
          </p:nvPr>
        </p:nvSpPr>
        <p:spPr/>
        <p:txBody>
          <a:bodyPr/>
          <a:lstStyle/>
          <a:p>
            <a:fld id="{13A4ADFE-89B4-42D3-B017-032B36BAB127}" type="slidenum">
              <a:rPr lang="zh-CN" altLang="en-US"/>
              <a:pPr/>
              <a:t>118</a:t>
            </a:fld>
            <a:endParaRPr lang="en-US" altLang="zh-CN"/>
          </a:p>
        </p:txBody>
      </p:sp>
      <p:sp>
        <p:nvSpPr>
          <p:cNvPr id="1046530" name="Rectangle 2"/>
          <p:cNvSpPr>
            <a:spLocks noGrp="1" noChangeArrowheads="1"/>
          </p:cNvSpPr>
          <p:nvPr>
            <p:ph type="body" idx="1"/>
          </p:nvPr>
        </p:nvSpPr>
        <p:spPr>
          <a:xfrm>
            <a:off x="1835150" y="476250"/>
            <a:ext cx="7129463" cy="6192838"/>
          </a:xfrm>
          <a:noFill/>
          <a:ln/>
        </p:spPr>
        <p:txBody>
          <a:bodyPr/>
          <a:lstStyle/>
          <a:p>
            <a:pPr marL="352425" indent="-352425">
              <a:buFont typeface="Wingdings" pitchFamily="2" charset="2"/>
              <a:buNone/>
            </a:pPr>
            <a:r>
              <a:rPr lang="en-US" altLang="zh-CN" sz="2000" b="1">
                <a:latin typeface="Times New Roman" pitchFamily="18" charset="0"/>
              </a:rPr>
              <a:t>MOV	AL,</a:t>
            </a:r>
            <a:r>
              <a:rPr lang="zh-CN" altLang="en-US" sz="2000" b="1">
                <a:latin typeface="Times New Roman" pitchFamily="18" charset="0"/>
              </a:rPr>
              <a:t>［</a:t>
            </a:r>
            <a:r>
              <a:rPr lang="en-US" altLang="zh-CN" sz="2000" b="1">
                <a:latin typeface="Times New Roman" pitchFamily="18" charset="0"/>
              </a:rPr>
              <a:t>SI+1</a:t>
            </a:r>
            <a:r>
              <a:rPr lang="zh-CN" altLang="en-US" sz="2000" b="1">
                <a:latin typeface="Times New Roman" pitchFamily="18" charset="0"/>
              </a:rPr>
              <a:t>］	</a:t>
            </a:r>
            <a:r>
              <a:rPr lang="en-US" altLang="zh-CN" sz="2000" b="1">
                <a:latin typeface="Times New Roman" pitchFamily="18" charset="0"/>
              </a:rPr>
              <a:t>; </a:t>
            </a:r>
            <a:r>
              <a:rPr lang="zh-CN" altLang="en-US" sz="2000" b="1">
                <a:latin typeface="Times New Roman" pitchFamily="18" charset="0"/>
              </a:rPr>
              <a:t>取</a:t>
            </a:r>
            <a:r>
              <a:rPr lang="en-US" altLang="zh-CN" sz="2000" b="1">
                <a:latin typeface="Times New Roman" pitchFamily="18" charset="0"/>
              </a:rPr>
              <a:t>60s</a:t>
            </a:r>
            <a:r>
              <a:rPr lang="zh-CN" altLang="en-US" sz="2000" b="1">
                <a:latin typeface="Times New Roman" pitchFamily="18" charset="0"/>
              </a:rPr>
              <a:t>计数</a:t>
            </a:r>
          </a:p>
          <a:p>
            <a:pPr marL="352425" indent="-352425">
              <a:buFont typeface="Wingdings" pitchFamily="2" charset="2"/>
              <a:buNone/>
            </a:pPr>
            <a:r>
              <a:rPr lang="en-US" altLang="zh-CN" sz="2000" b="1">
                <a:latin typeface="Times New Roman" pitchFamily="18" charset="0"/>
              </a:rPr>
              <a:t>ADD	AL, 1</a:t>
            </a:r>
          </a:p>
          <a:p>
            <a:pPr marL="352425" indent="-352425">
              <a:buFont typeface="Wingdings" pitchFamily="2" charset="2"/>
              <a:buNone/>
            </a:pPr>
            <a:r>
              <a:rPr lang="en-US" altLang="zh-CN" sz="2000" b="1">
                <a:latin typeface="Times New Roman" pitchFamily="18" charset="0"/>
              </a:rPr>
              <a:t>DAA			; </a:t>
            </a:r>
            <a:r>
              <a:rPr lang="zh-CN" altLang="en-US" sz="2000" b="1">
                <a:latin typeface="Times New Roman" pitchFamily="18" charset="0"/>
              </a:rPr>
              <a:t>压缩十进制调整，</a:t>
            </a:r>
            <a:r>
              <a:rPr lang="en-US" altLang="zh-CN" sz="2000" b="1" i="1">
                <a:latin typeface="Times New Roman" pitchFamily="18" charset="0"/>
              </a:rPr>
              <a:t>Page </a:t>
            </a:r>
            <a:r>
              <a:rPr lang="en-US" altLang="zh-CN" sz="2000" b="1">
                <a:latin typeface="Times New Roman" pitchFamily="18" charset="0"/>
              </a:rPr>
              <a:t>81</a:t>
            </a:r>
          </a:p>
          <a:p>
            <a:pPr marL="352425" indent="-352425">
              <a:buFont typeface="Wingdings" pitchFamily="2" charset="2"/>
              <a:buNone/>
            </a:pPr>
            <a:r>
              <a:rPr lang="en-US" altLang="zh-CN" sz="2000" b="1">
                <a:latin typeface="Times New Roman" pitchFamily="18" charset="0"/>
              </a:rPr>
              <a:t>MOV   </a:t>
            </a:r>
            <a:r>
              <a:rPr lang="zh-CN" altLang="en-US" sz="2000" b="1">
                <a:latin typeface="Times New Roman" pitchFamily="18" charset="0"/>
              </a:rPr>
              <a:t>［</a:t>
            </a:r>
            <a:r>
              <a:rPr lang="en-US" altLang="zh-CN" sz="2000" b="1">
                <a:latin typeface="Times New Roman" pitchFamily="18" charset="0"/>
              </a:rPr>
              <a:t>SI+1</a:t>
            </a:r>
            <a:r>
              <a:rPr lang="zh-CN" altLang="en-US" sz="2000" b="1">
                <a:latin typeface="Times New Roman" pitchFamily="18" charset="0"/>
              </a:rPr>
              <a:t>］</a:t>
            </a:r>
            <a:r>
              <a:rPr lang="en-US" altLang="zh-CN" sz="2000" b="1">
                <a:latin typeface="Times New Roman" pitchFamily="18" charset="0"/>
              </a:rPr>
              <a:t>, AL</a:t>
            </a:r>
          </a:p>
          <a:p>
            <a:pPr marL="352425" indent="-352425">
              <a:buFont typeface="Wingdings" pitchFamily="2" charset="2"/>
              <a:buNone/>
            </a:pPr>
            <a:r>
              <a:rPr lang="en-US" altLang="zh-CN" sz="2000" b="1">
                <a:latin typeface="Times New Roman" pitchFamily="18" charset="0"/>
              </a:rPr>
              <a:t>CMP	AL, 60H	; </a:t>
            </a:r>
            <a:r>
              <a:rPr lang="zh-CN" altLang="en-US" sz="2000" b="1">
                <a:latin typeface="Times New Roman" pitchFamily="18" charset="0"/>
              </a:rPr>
              <a:t>判断</a:t>
            </a:r>
            <a:r>
              <a:rPr lang="en-US" altLang="zh-CN" sz="2000" b="1">
                <a:latin typeface="Times New Roman" pitchFamily="18" charset="0"/>
              </a:rPr>
              <a:t>1min</a:t>
            </a:r>
            <a:r>
              <a:rPr lang="zh-CN" altLang="en-US" sz="2000" b="1">
                <a:latin typeface="Times New Roman" pitchFamily="18" charset="0"/>
              </a:rPr>
              <a:t>到否</a:t>
            </a:r>
            <a:r>
              <a:rPr lang="en-US" altLang="zh-CN" sz="2000" b="1">
                <a:latin typeface="Times New Roman" pitchFamily="18" charset="0"/>
              </a:rPr>
              <a:t>?</a:t>
            </a:r>
          </a:p>
          <a:p>
            <a:pPr marL="352425" indent="-352425">
              <a:buFont typeface="Wingdings" pitchFamily="2" charset="2"/>
              <a:buNone/>
            </a:pPr>
            <a:r>
              <a:rPr lang="en-US" altLang="zh-CN" sz="2000" b="1">
                <a:latin typeface="Times New Roman" pitchFamily="18" charset="0"/>
              </a:rPr>
              <a:t>JNE	TRNED</a:t>
            </a:r>
          </a:p>
          <a:p>
            <a:pPr marL="352425" indent="-352425">
              <a:buFont typeface="Wingdings" pitchFamily="2" charset="2"/>
              <a:buNone/>
            </a:pPr>
            <a:r>
              <a:rPr lang="en-US" altLang="zh-CN" sz="2000" b="1">
                <a:latin typeface="Times New Roman" pitchFamily="18" charset="0"/>
              </a:rPr>
              <a:t>MOV	AL, 0</a:t>
            </a:r>
          </a:p>
          <a:p>
            <a:pPr marL="352425" indent="-352425">
              <a:buFont typeface="Wingdings" pitchFamily="2" charset="2"/>
              <a:buNone/>
            </a:pPr>
            <a:r>
              <a:rPr lang="en-US" altLang="zh-CN" sz="2000" b="1">
                <a:latin typeface="Times New Roman" pitchFamily="18" charset="0"/>
              </a:rPr>
              <a:t>MOV  </a:t>
            </a:r>
            <a:r>
              <a:rPr lang="zh-CN" altLang="en-US" sz="2000" b="1">
                <a:latin typeface="Times New Roman" pitchFamily="18" charset="0"/>
              </a:rPr>
              <a:t>［</a:t>
            </a:r>
            <a:r>
              <a:rPr lang="en-US" altLang="zh-CN" sz="2000" b="1">
                <a:latin typeface="Times New Roman" pitchFamily="18" charset="0"/>
              </a:rPr>
              <a:t>SI+1</a:t>
            </a:r>
            <a:r>
              <a:rPr lang="zh-CN" altLang="en-US" sz="2000" b="1">
                <a:latin typeface="Times New Roman" pitchFamily="18" charset="0"/>
              </a:rPr>
              <a:t>］</a:t>
            </a:r>
            <a:r>
              <a:rPr lang="en-US" altLang="zh-CN" sz="2000" b="1">
                <a:latin typeface="Times New Roman" pitchFamily="18" charset="0"/>
              </a:rPr>
              <a:t>, AL</a:t>
            </a:r>
          </a:p>
          <a:p>
            <a:pPr marL="352425" indent="-352425">
              <a:buFont typeface="Wingdings" pitchFamily="2" charset="2"/>
              <a:buNone/>
            </a:pPr>
            <a:r>
              <a:rPr lang="en-US" altLang="zh-CN" sz="2000" b="1">
                <a:latin typeface="Times New Roman" pitchFamily="18" charset="0"/>
              </a:rPr>
              <a:t>MOV	AL,</a:t>
            </a:r>
            <a:r>
              <a:rPr lang="zh-CN" altLang="en-US" sz="2000" b="1">
                <a:latin typeface="Times New Roman" pitchFamily="18" charset="0"/>
              </a:rPr>
              <a:t>［</a:t>
            </a:r>
            <a:r>
              <a:rPr lang="en-US" altLang="zh-CN" sz="2000" b="1">
                <a:latin typeface="Times New Roman" pitchFamily="18" charset="0"/>
              </a:rPr>
              <a:t>SI+2</a:t>
            </a:r>
            <a:r>
              <a:rPr lang="zh-CN" altLang="en-US" sz="2000" b="1">
                <a:latin typeface="Times New Roman" pitchFamily="18" charset="0"/>
              </a:rPr>
              <a:t>］	</a:t>
            </a:r>
            <a:r>
              <a:rPr lang="en-US" altLang="zh-CN" sz="2000" b="1">
                <a:latin typeface="Times New Roman" pitchFamily="18" charset="0"/>
              </a:rPr>
              <a:t>; </a:t>
            </a:r>
            <a:r>
              <a:rPr lang="zh-CN" altLang="en-US" sz="2000" b="1">
                <a:latin typeface="Times New Roman" pitchFamily="18" charset="0"/>
              </a:rPr>
              <a:t>取</a:t>
            </a:r>
            <a:r>
              <a:rPr lang="en-US" altLang="zh-CN" sz="2000" b="1">
                <a:latin typeface="Times New Roman" pitchFamily="18" charset="0"/>
              </a:rPr>
              <a:t>60min</a:t>
            </a:r>
            <a:r>
              <a:rPr lang="zh-CN" altLang="en-US" sz="2000" b="1">
                <a:latin typeface="Times New Roman" pitchFamily="18" charset="0"/>
              </a:rPr>
              <a:t>计数</a:t>
            </a:r>
          </a:p>
          <a:p>
            <a:pPr marL="352425" indent="-352425">
              <a:buFont typeface="Wingdings" pitchFamily="2" charset="2"/>
              <a:buNone/>
            </a:pPr>
            <a:r>
              <a:rPr lang="en-US" altLang="zh-CN" sz="2000" b="1">
                <a:latin typeface="Times New Roman" pitchFamily="18" charset="0"/>
              </a:rPr>
              <a:t>ADD	AL, 1</a:t>
            </a:r>
          </a:p>
          <a:p>
            <a:pPr marL="352425" indent="-352425">
              <a:buFont typeface="Wingdings" pitchFamily="2" charset="2"/>
              <a:buNone/>
            </a:pPr>
            <a:r>
              <a:rPr lang="en-US" altLang="zh-CN" sz="2000" b="1">
                <a:latin typeface="Times New Roman" pitchFamily="18" charset="0"/>
              </a:rPr>
              <a:t>DAA</a:t>
            </a:r>
          </a:p>
          <a:p>
            <a:pPr marL="352425" indent="-352425">
              <a:buFont typeface="Wingdings" pitchFamily="2" charset="2"/>
              <a:buNone/>
            </a:pPr>
            <a:r>
              <a:rPr lang="en-US" altLang="zh-CN" sz="2000" b="1">
                <a:latin typeface="Times New Roman" pitchFamily="18" charset="0"/>
              </a:rPr>
              <a:t>MOV  </a:t>
            </a:r>
            <a:r>
              <a:rPr lang="zh-CN" altLang="en-US" sz="2000" b="1">
                <a:latin typeface="Times New Roman" pitchFamily="18" charset="0"/>
              </a:rPr>
              <a:t>［</a:t>
            </a:r>
            <a:r>
              <a:rPr lang="en-US" altLang="zh-CN" sz="2000" b="1">
                <a:latin typeface="Times New Roman" pitchFamily="18" charset="0"/>
              </a:rPr>
              <a:t>SI+2</a:t>
            </a:r>
            <a:r>
              <a:rPr lang="zh-CN" altLang="en-US" sz="2000" b="1">
                <a:latin typeface="Times New Roman" pitchFamily="18" charset="0"/>
              </a:rPr>
              <a:t>］</a:t>
            </a:r>
            <a:r>
              <a:rPr lang="en-US" altLang="zh-CN" sz="2000" b="1">
                <a:latin typeface="Times New Roman" pitchFamily="18" charset="0"/>
              </a:rPr>
              <a:t>, AL</a:t>
            </a:r>
          </a:p>
          <a:p>
            <a:pPr marL="352425" indent="-352425">
              <a:buFont typeface="Wingdings" pitchFamily="2" charset="2"/>
              <a:buNone/>
            </a:pPr>
            <a:r>
              <a:rPr lang="en-US" altLang="zh-CN" sz="2000" b="1">
                <a:latin typeface="Times New Roman" pitchFamily="18" charset="0"/>
              </a:rPr>
              <a:t>CMP	AL, 60H	; </a:t>
            </a:r>
            <a:r>
              <a:rPr lang="zh-CN" altLang="en-US" sz="2000" b="1">
                <a:latin typeface="Times New Roman" pitchFamily="18" charset="0"/>
              </a:rPr>
              <a:t>判断</a:t>
            </a:r>
            <a:r>
              <a:rPr lang="en-US" altLang="zh-CN" sz="2000" b="1">
                <a:latin typeface="Times New Roman" pitchFamily="18" charset="0"/>
              </a:rPr>
              <a:t>1h</a:t>
            </a:r>
            <a:r>
              <a:rPr lang="zh-CN" altLang="en-US" sz="2000" b="1">
                <a:latin typeface="Times New Roman" pitchFamily="18" charset="0"/>
              </a:rPr>
              <a:t>到否</a:t>
            </a:r>
            <a:r>
              <a:rPr lang="en-US" altLang="zh-CN" sz="2000" b="1">
                <a:latin typeface="Times New Roman" pitchFamily="18" charset="0"/>
              </a:rPr>
              <a:t>?</a:t>
            </a:r>
          </a:p>
          <a:p>
            <a:pPr marL="352425" indent="-352425">
              <a:buFont typeface="Wingdings" pitchFamily="2" charset="2"/>
              <a:buNone/>
            </a:pPr>
            <a:r>
              <a:rPr lang="en-US" altLang="zh-CN" sz="2000" b="1">
                <a:latin typeface="Times New Roman" pitchFamily="18" charset="0"/>
              </a:rPr>
              <a:t>JNE	TRNED</a:t>
            </a:r>
          </a:p>
          <a:p>
            <a:pPr marL="352425" indent="-352425">
              <a:buFont typeface="Wingdings" pitchFamily="2" charset="2"/>
              <a:buNone/>
            </a:pPr>
            <a:r>
              <a:rPr lang="en-US" altLang="zh-CN" sz="2000" b="1">
                <a:latin typeface="Times New Roman" pitchFamily="18" charset="0"/>
              </a:rPr>
              <a:t>MOV	AL, 0</a:t>
            </a:r>
          </a:p>
          <a:p>
            <a:pPr marL="352425" indent="-352425">
              <a:buFont typeface="Wingdings" pitchFamily="2" charset="2"/>
              <a:buNone/>
            </a:pPr>
            <a:r>
              <a:rPr lang="en-US" altLang="zh-CN" sz="2000" b="1">
                <a:latin typeface="Times New Roman" pitchFamily="18" charset="0"/>
              </a:rPr>
              <a:t>MOV  </a:t>
            </a:r>
            <a:r>
              <a:rPr lang="zh-CN" altLang="en-US" sz="2000" b="1">
                <a:latin typeface="Times New Roman" pitchFamily="18" charset="0"/>
              </a:rPr>
              <a:t>［</a:t>
            </a:r>
            <a:r>
              <a:rPr lang="en-US" altLang="zh-CN" sz="2000" b="1">
                <a:latin typeface="Times New Roman" pitchFamily="18" charset="0"/>
              </a:rPr>
              <a:t>SI+2</a:t>
            </a:r>
            <a:r>
              <a:rPr lang="zh-CN" altLang="en-US" sz="2000" b="1">
                <a:latin typeface="Times New Roman" pitchFamily="18" charset="0"/>
              </a:rPr>
              <a:t>］</a:t>
            </a:r>
            <a:r>
              <a:rPr lang="en-US" altLang="zh-CN" sz="2000" b="1">
                <a:latin typeface="Times New Roman" pitchFamily="18" charset="0"/>
              </a:rPr>
              <a:t>, AL</a:t>
            </a:r>
          </a:p>
        </p:txBody>
      </p:sp>
      <p:sp>
        <p:nvSpPr>
          <p:cNvPr id="1046531" name="AutoShape 3"/>
          <p:cNvSpPr>
            <a:spLocks/>
          </p:cNvSpPr>
          <p:nvPr/>
        </p:nvSpPr>
        <p:spPr bwMode="auto">
          <a:xfrm>
            <a:off x="1547813" y="549275"/>
            <a:ext cx="323850" cy="2808288"/>
          </a:xfrm>
          <a:prstGeom prst="leftBrace">
            <a:avLst>
              <a:gd name="adj1" fmla="val 38781"/>
              <a:gd name="adj2" fmla="val 50000"/>
            </a:avLst>
          </a:prstGeom>
          <a:noFill/>
          <a:ln w="28575">
            <a:solidFill>
              <a:srgbClr val="0000FF"/>
            </a:solidFill>
            <a:round/>
            <a:headEnd/>
            <a:tailEnd type="none" w="med" len="lg"/>
          </a:ln>
          <a:effectLst/>
        </p:spPr>
        <p:txBody>
          <a:bodyPr anchor="ctr">
            <a:spAutoFit/>
          </a:bodyPr>
          <a:lstStyle/>
          <a:p>
            <a:endParaRPr lang="zh-CN" altLang="en-US"/>
          </a:p>
        </p:txBody>
      </p:sp>
      <p:sp>
        <p:nvSpPr>
          <p:cNvPr id="1046532" name="Text Box 4"/>
          <p:cNvSpPr txBox="1">
            <a:spLocks noChangeArrowheads="1"/>
          </p:cNvSpPr>
          <p:nvPr/>
        </p:nvSpPr>
        <p:spPr bwMode="auto">
          <a:xfrm>
            <a:off x="971550" y="1700213"/>
            <a:ext cx="576263" cy="457200"/>
          </a:xfrm>
          <a:prstGeom prst="rect">
            <a:avLst/>
          </a:prstGeom>
          <a:noFill/>
          <a:ln w="28575" algn="ctr">
            <a:noFill/>
            <a:miter lim="800000"/>
            <a:headEnd/>
            <a:tailEnd type="none" w="med" len="lg"/>
          </a:ln>
          <a:effectLst/>
        </p:spPr>
        <p:txBody>
          <a:bodyPr>
            <a:spAutoFit/>
          </a:bodyPr>
          <a:lstStyle/>
          <a:p>
            <a:pPr algn="l">
              <a:spcBef>
                <a:spcPct val="50000"/>
              </a:spcBef>
            </a:pPr>
            <a:r>
              <a:rPr lang="zh-CN" altLang="en-US" sz="2400" dirty="0">
                <a:solidFill>
                  <a:srgbClr val="0000FF"/>
                </a:solidFill>
              </a:rPr>
              <a:t>秒</a:t>
            </a:r>
          </a:p>
        </p:txBody>
      </p:sp>
      <p:sp>
        <p:nvSpPr>
          <p:cNvPr id="1046533" name="AutoShape 5"/>
          <p:cNvSpPr>
            <a:spLocks/>
          </p:cNvSpPr>
          <p:nvPr/>
        </p:nvSpPr>
        <p:spPr bwMode="auto">
          <a:xfrm>
            <a:off x="1547813" y="3500438"/>
            <a:ext cx="323850" cy="2808287"/>
          </a:xfrm>
          <a:prstGeom prst="leftBrace">
            <a:avLst>
              <a:gd name="adj1" fmla="val 38781"/>
              <a:gd name="adj2" fmla="val 50000"/>
            </a:avLst>
          </a:prstGeom>
          <a:noFill/>
          <a:ln w="28575">
            <a:solidFill>
              <a:srgbClr val="0000FF"/>
            </a:solidFill>
            <a:round/>
            <a:headEnd/>
            <a:tailEnd type="none" w="med" len="lg"/>
          </a:ln>
          <a:effectLst/>
        </p:spPr>
        <p:txBody>
          <a:bodyPr anchor="ctr">
            <a:spAutoFit/>
          </a:bodyPr>
          <a:lstStyle/>
          <a:p>
            <a:endParaRPr lang="zh-CN" altLang="en-US"/>
          </a:p>
        </p:txBody>
      </p:sp>
      <p:sp>
        <p:nvSpPr>
          <p:cNvPr id="1046534" name="Text Box 6"/>
          <p:cNvSpPr txBox="1">
            <a:spLocks noChangeArrowheads="1"/>
          </p:cNvSpPr>
          <p:nvPr/>
        </p:nvSpPr>
        <p:spPr bwMode="auto">
          <a:xfrm>
            <a:off x="971550" y="4651375"/>
            <a:ext cx="576263" cy="457200"/>
          </a:xfrm>
          <a:prstGeom prst="rect">
            <a:avLst/>
          </a:prstGeom>
          <a:noFill/>
          <a:ln w="28575" algn="ctr">
            <a:noFill/>
            <a:miter lim="800000"/>
            <a:headEnd/>
            <a:tailEnd type="none" w="med" len="lg"/>
          </a:ln>
          <a:effectLst/>
        </p:spPr>
        <p:txBody>
          <a:bodyPr>
            <a:spAutoFit/>
          </a:bodyPr>
          <a:lstStyle/>
          <a:p>
            <a:pPr algn="l">
              <a:spcBef>
                <a:spcPct val="50000"/>
              </a:spcBef>
            </a:pPr>
            <a:r>
              <a:rPr lang="zh-CN" altLang="en-US" sz="2400">
                <a:solidFill>
                  <a:srgbClr val="0000FF"/>
                </a:solidFill>
              </a:rPr>
              <a:t>分</a:t>
            </a:r>
          </a:p>
        </p:txBody>
      </p:sp>
    </p:spTree>
    <p:extLst>
      <p:ext uri="{BB962C8B-B14F-4D97-AF65-F5344CB8AC3E}">
        <p14:creationId xmlns:p14="http://schemas.microsoft.com/office/powerpoint/2010/main" val="3083365180"/>
      </p:ext>
    </p:extLst>
  </p:cSld>
  <p:clrMapOvr>
    <a:masterClrMapping/>
  </p:clrMapOvr>
  <p:transition spd="med"/>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灯片编号占位符 4"/>
          <p:cNvSpPr>
            <a:spLocks noGrp="1"/>
          </p:cNvSpPr>
          <p:nvPr>
            <p:ph type="sldNum" sz="quarter" idx="11"/>
          </p:nvPr>
        </p:nvSpPr>
        <p:spPr/>
        <p:txBody>
          <a:bodyPr/>
          <a:lstStyle/>
          <a:p>
            <a:fld id="{D5CC7A3B-9C01-4BB2-B2EC-F9E2311AB20C}" type="slidenum">
              <a:rPr lang="zh-CN" altLang="en-US"/>
              <a:pPr/>
              <a:t>119</a:t>
            </a:fld>
            <a:endParaRPr lang="en-US" altLang="zh-CN"/>
          </a:p>
        </p:txBody>
      </p:sp>
      <p:sp>
        <p:nvSpPr>
          <p:cNvPr id="1047554" name="Rectangle 2"/>
          <p:cNvSpPr>
            <a:spLocks noGrp="1" noChangeArrowheads="1"/>
          </p:cNvSpPr>
          <p:nvPr>
            <p:ph type="body" idx="1"/>
          </p:nvPr>
        </p:nvSpPr>
        <p:spPr>
          <a:xfrm>
            <a:off x="827088" y="476250"/>
            <a:ext cx="8137525" cy="6192838"/>
          </a:xfrm>
          <a:noFill/>
          <a:ln/>
        </p:spPr>
        <p:txBody>
          <a:bodyPr/>
          <a:lstStyle/>
          <a:p>
            <a:pPr marL="352425" indent="-352425">
              <a:buFont typeface="Wingdings" pitchFamily="2" charset="2"/>
              <a:buNone/>
            </a:pPr>
            <a:r>
              <a:rPr lang="en-US" altLang="zh-CN" sz="2000" b="1">
                <a:latin typeface="Times New Roman" pitchFamily="18" charset="0"/>
              </a:rPr>
              <a:t>                 MOV	AL,</a:t>
            </a:r>
            <a:r>
              <a:rPr lang="zh-CN" altLang="en-US" sz="2000" b="1">
                <a:latin typeface="Times New Roman" pitchFamily="18" charset="0"/>
              </a:rPr>
              <a:t>［</a:t>
            </a:r>
            <a:r>
              <a:rPr lang="en-US" altLang="zh-CN" sz="2000" b="1">
                <a:latin typeface="Times New Roman" pitchFamily="18" charset="0"/>
              </a:rPr>
              <a:t>SI+3</a:t>
            </a:r>
            <a:r>
              <a:rPr lang="zh-CN" altLang="en-US" sz="2000" b="1">
                <a:latin typeface="Times New Roman" pitchFamily="18" charset="0"/>
              </a:rPr>
              <a:t>］	</a:t>
            </a:r>
            <a:r>
              <a:rPr lang="en-US" altLang="zh-CN" sz="2000" b="1">
                <a:latin typeface="Times New Roman" pitchFamily="18" charset="0"/>
              </a:rPr>
              <a:t>; </a:t>
            </a:r>
            <a:r>
              <a:rPr lang="zh-CN" altLang="en-US" sz="2000" b="1">
                <a:latin typeface="Times New Roman" pitchFamily="18" charset="0"/>
              </a:rPr>
              <a:t>取小时计数</a:t>
            </a:r>
          </a:p>
          <a:p>
            <a:pPr marL="352425" indent="-352425">
              <a:buFont typeface="Wingdings" pitchFamily="2" charset="2"/>
              <a:buNone/>
            </a:pPr>
            <a:r>
              <a:rPr lang="en-US" altLang="zh-CN" sz="2000" b="1">
                <a:latin typeface="Times New Roman" pitchFamily="18" charset="0"/>
              </a:rPr>
              <a:t>                 ADD	AL, 1</a:t>
            </a:r>
          </a:p>
          <a:p>
            <a:pPr marL="352425" indent="-352425">
              <a:buFont typeface="Wingdings" pitchFamily="2" charset="2"/>
              <a:buNone/>
            </a:pPr>
            <a:r>
              <a:rPr lang="en-US" altLang="zh-CN" sz="2000" b="1">
                <a:latin typeface="Times New Roman" pitchFamily="18" charset="0"/>
              </a:rPr>
              <a:t>                 DAA</a:t>
            </a:r>
          </a:p>
          <a:p>
            <a:pPr marL="352425" indent="-352425">
              <a:buFont typeface="Wingdings" pitchFamily="2" charset="2"/>
              <a:buNone/>
            </a:pPr>
            <a:r>
              <a:rPr lang="en-US" altLang="zh-CN" sz="2000" b="1">
                <a:latin typeface="Times New Roman" pitchFamily="18" charset="0"/>
              </a:rPr>
              <a:t>                 MOV</a:t>
            </a:r>
            <a:r>
              <a:rPr lang="zh-CN" altLang="en-US" sz="2000" b="1">
                <a:latin typeface="Times New Roman" pitchFamily="18" charset="0"/>
              </a:rPr>
              <a:t>［</a:t>
            </a:r>
            <a:r>
              <a:rPr lang="en-US" altLang="zh-CN" sz="2000" b="1">
                <a:latin typeface="Times New Roman" pitchFamily="18" charset="0"/>
              </a:rPr>
              <a:t>SI+3</a:t>
            </a:r>
            <a:r>
              <a:rPr lang="zh-CN" altLang="en-US" sz="2000" b="1">
                <a:latin typeface="Times New Roman" pitchFamily="18" charset="0"/>
              </a:rPr>
              <a:t>］</a:t>
            </a:r>
            <a:r>
              <a:rPr lang="en-US" altLang="zh-CN" sz="2000" b="1">
                <a:latin typeface="Times New Roman" pitchFamily="18" charset="0"/>
              </a:rPr>
              <a:t>, AL</a:t>
            </a:r>
          </a:p>
          <a:p>
            <a:pPr marL="352425" indent="-352425">
              <a:buFont typeface="Wingdings" pitchFamily="2" charset="2"/>
              <a:buNone/>
            </a:pPr>
            <a:r>
              <a:rPr lang="en-US" altLang="zh-CN" sz="2000" b="1">
                <a:latin typeface="Times New Roman" pitchFamily="18" charset="0"/>
              </a:rPr>
              <a:t>                 CMP	AL, 24H	; </a:t>
            </a:r>
            <a:r>
              <a:rPr lang="zh-CN" altLang="en-US" sz="2000" b="1">
                <a:latin typeface="Times New Roman" pitchFamily="18" charset="0"/>
              </a:rPr>
              <a:t>判</a:t>
            </a:r>
            <a:r>
              <a:rPr lang="en-US" altLang="zh-CN" sz="2000" b="1">
                <a:latin typeface="Times New Roman" pitchFamily="18" charset="0"/>
              </a:rPr>
              <a:t>24h</a:t>
            </a:r>
            <a:r>
              <a:rPr lang="zh-CN" altLang="en-US" sz="2000" b="1">
                <a:latin typeface="Times New Roman" pitchFamily="18" charset="0"/>
              </a:rPr>
              <a:t>到否</a:t>
            </a:r>
          </a:p>
          <a:p>
            <a:pPr marL="352425" indent="-352425">
              <a:buFont typeface="Wingdings" pitchFamily="2" charset="2"/>
              <a:buNone/>
            </a:pPr>
            <a:r>
              <a:rPr lang="zh-CN" altLang="en-US" sz="2000" b="1">
                <a:latin typeface="Times New Roman" pitchFamily="18" charset="0"/>
              </a:rPr>
              <a:t>                 </a:t>
            </a:r>
            <a:r>
              <a:rPr lang="en-US" altLang="zh-CN" sz="2000" b="1">
                <a:latin typeface="Times New Roman" pitchFamily="18" charset="0"/>
              </a:rPr>
              <a:t>JNE	TRNED</a:t>
            </a:r>
          </a:p>
          <a:p>
            <a:pPr marL="352425" indent="-352425">
              <a:buFont typeface="Wingdings" pitchFamily="2" charset="2"/>
              <a:buNone/>
            </a:pPr>
            <a:r>
              <a:rPr lang="en-US" altLang="zh-CN" sz="2000" b="1">
                <a:latin typeface="Times New Roman" pitchFamily="18" charset="0"/>
              </a:rPr>
              <a:t>                 MOV	AL, 0</a:t>
            </a:r>
          </a:p>
          <a:p>
            <a:pPr marL="352425" indent="-352425">
              <a:buFont typeface="Wingdings" pitchFamily="2" charset="2"/>
              <a:buNone/>
            </a:pPr>
            <a:r>
              <a:rPr lang="en-US" altLang="zh-CN" sz="2000" b="1">
                <a:latin typeface="Times New Roman" pitchFamily="18" charset="0"/>
              </a:rPr>
              <a:t>                 MOV</a:t>
            </a:r>
            <a:r>
              <a:rPr lang="zh-CN" altLang="en-US" sz="2000" b="1">
                <a:latin typeface="Times New Roman" pitchFamily="18" charset="0"/>
              </a:rPr>
              <a:t>［</a:t>
            </a:r>
            <a:r>
              <a:rPr lang="en-US" altLang="zh-CN" sz="2000" b="1">
                <a:latin typeface="Times New Roman" pitchFamily="18" charset="0"/>
              </a:rPr>
              <a:t>SI+3</a:t>
            </a:r>
            <a:r>
              <a:rPr lang="zh-CN" altLang="en-US" sz="2000" b="1">
                <a:latin typeface="Times New Roman" pitchFamily="18" charset="0"/>
              </a:rPr>
              <a:t>］</a:t>
            </a:r>
            <a:r>
              <a:rPr lang="en-US" altLang="zh-CN" sz="2000" b="1">
                <a:latin typeface="Times New Roman" pitchFamily="18" charset="0"/>
              </a:rPr>
              <a:t>, AL</a:t>
            </a:r>
          </a:p>
          <a:p>
            <a:pPr marL="352425" indent="-352425">
              <a:buFont typeface="Wingdings" pitchFamily="2" charset="2"/>
              <a:buNone/>
            </a:pPr>
            <a:r>
              <a:rPr lang="en-US" altLang="zh-CN" sz="2000" b="1">
                <a:latin typeface="Times New Roman" pitchFamily="18" charset="0"/>
              </a:rPr>
              <a:t>TRNED:  POP	SI</a:t>
            </a:r>
          </a:p>
          <a:p>
            <a:pPr marL="352425" indent="-352425">
              <a:buFont typeface="Wingdings" pitchFamily="2" charset="2"/>
              <a:buNone/>
            </a:pPr>
            <a:r>
              <a:rPr lang="en-US" altLang="zh-CN" sz="2000" b="1">
                <a:latin typeface="Times New Roman" pitchFamily="18" charset="0"/>
              </a:rPr>
              <a:t>                 POP	AX</a:t>
            </a:r>
          </a:p>
          <a:p>
            <a:pPr marL="352425" indent="-352425">
              <a:buFont typeface="Wingdings" pitchFamily="2" charset="2"/>
              <a:buNone/>
            </a:pPr>
            <a:r>
              <a:rPr lang="en-US" altLang="zh-CN" sz="2000" b="1">
                <a:latin typeface="Times New Roman" pitchFamily="18" charset="0"/>
              </a:rPr>
              <a:t>                 STI</a:t>
            </a:r>
          </a:p>
          <a:p>
            <a:pPr marL="352425" indent="-352425">
              <a:buFont typeface="Wingdings" pitchFamily="2" charset="2"/>
              <a:buNone/>
            </a:pPr>
            <a:r>
              <a:rPr lang="en-US" altLang="zh-CN" sz="2000" b="1">
                <a:latin typeface="Times New Roman" pitchFamily="18" charset="0"/>
              </a:rPr>
              <a:t>                 IRET</a:t>
            </a:r>
          </a:p>
          <a:p>
            <a:pPr marL="352425" indent="-352425">
              <a:buFont typeface="Wingdings" pitchFamily="2" charset="2"/>
              <a:buNone/>
            </a:pPr>
            <a:r>
              <a:rPr lang="en-US" altLang="zh-CN" sz="2000" b="1">
                <a:latin typeface="Times New Roman" pitchFamily="18" charset="0"/>
              </a:rPr>
              <a:t>                 ENDP </a:t>
            </a:r>
          </a:p>
        </p:txBody>
      </p:sp>
      <p:sp>
        <p:nvSpPr>
          <p:cNvPr id="1047555" name="AutoShape 3"/>
          <p:cNvSpPr>
            <a:spLocks/>
          </p:cNvSpPr>
          <p:nvPr/>
        </p:nvSpPr>
        <p:spPr bwMode="auto">
          <a:xfrm>
            <a:off x="1547813" y="549275"/>
            <a:ext cx="323850" cy="2808288"/>
          </a:xfrm>
          <a:prstGeom prst="leftBrace">
            <a:avLst>
              <a:gd name="adj1" fmla="val 38781"/>
              <a:gd name="adj2" fmla="val 50000"/>
            </a:avLst>
          </a:prstGeom>
          <a:noFill/>
          <a:ln w="28575">
            <a:solidFill>
              <a:srgbClr val="0000FF"/>
            </a:solidFill>
            <a:round/>
            <a:headEnd/>
            <a:tailEnd type="none" w="med" len="lg"/>
          </a:ln>
          <a:effectLst/>
        </p:spPr>
        <p:txBody>
          <a:bodyPr anchor="ctr">
            <a:spAutoFit/>
          </a:bodyPr>
          <a:lstStyle/>
          <a:p>
            <a:endParaRPr lang="zh-CN" altLang="en-US"/>
          </a:p>
        </p:txBody>
      </p:sp>
      <p:sp>
        <p:nvSpPr>
          <p:cNvPr id="1047556" name="Text Box 4"/>
          <p:cNvSpPr txBox="1">
            <a:spLocks noChangeArrowheads="1"/>
          </p:cNvSpPr>
          <p:nvPr/>
        </p:nvSpPr>
        <p:spPr bwMode="auto">
          <a:xfrm>
            <a:off x="971550" y="1700213"/>
            <a:ext cx="576263" cy="457200"/>
          </a:xfrm>
          <a:prstGeom prst="rect">
            <a:avLst/>
          </a:prstGeom>
          <a:noFill/>
          <a:ln w="28575" algn="ctr">
            <a:noFill/>
            <a:miter lim="800000"/>
            <a:headEnd/>
            <a:tailEnd type="none" w="med" len="lg"/>
          </a:ln>
          <a:effectLst/>
        </p:spPr>
        <p:txBody>
          <a:bodyPr>
            <a:spAutoFit/>
          </a:bodyPr>
          <a:lstStyle/>
          <a:p>
            <a:pPr algn="l">
              <a:spcBef>
                <a:spcPct val="50000"/>
              </a:spcBef>
            </a:pPr>
            <a:r>
              <a:rPr lang="zh-CN" altLang="en-US" sz="2400" dirty="0">
                <a:solidFill>
                  <a:srgbClr val="0000FF"/>
                </a:solidFill>
              </a:rPr>
              <a:t>时</a:t>
            </a:r>
          </a:p>
        </p:txBody>
      </p:sp>
      <p:sp>
        <p:nvSpPr>
          <p:cNvPr id="1047557" name="AutoShape 5"/>
          <p:cNvSpPr>
            <a:spLocks/>
          </p:cNvSpPr>
          <p:nvPr/>
        </p:nvSpPr>
        <p:spPr bwMode="auto">
          <a:xfrm flipH="1">
            <a:off x="3276600" y="3500438"/>
            <a:ext cx="144463" cy="576262"/>
          </a:xfrm>
          <a:prstGeom prst="leftBrace">
            <a:avLst>
              <a:gd name="adj1" fmla="val 33242"/>
              <a:gd name="adj2" fmla="val 50000"/>
            </a:avLst>
          </a:prstGeom>
          <a:noFill/>
          <a:ln w="28575">
            <a:solidFill>
              <a:srgbClr val="0000FF"/>
            </a:solidFill>
            <a:round/>
            <a:headEnd/>
            <a:tailEnd type="none" w="med" len="lg"/>
          </a:ln>
          <a:effectLst/>
        </p:spPr>
        <p:txBody>
          <a:bodyPr wrap="none" anchor="ctr">
            <a:spAutoFit/>
          </a:bodyPr>
          <a:lstStyle/>
          <a:p>
            <a:endParaRPr lang="zh-CN" altLang="en-US"/>
          </a:p>
        </p:txBody>
      </p:sp>
      <p:sp>
        <p:nvSpPr>
          <p:cNvPr id="1047558" name="Text Box 6"/>
          <p:cNvSpPr txBox="1">
            <a:spLocks noChangeArrowheads="1"/>
          </p:cNvSpPr>
          <p:nvPr/>
        </p:nvSpPr>
        <p:spPr bwMode="auto">
          <a:xfrm>
            <a:off x="3419475" y="3573463"/>
            <a:ext cx="1547813" cy="396875"/>
          </a:xfrm>
          <a:prstGeom prst="rect">
            <a:avLst/>
          </a:prstGeom>
          <a:noFill/>
          <a:ln w="28575" algn="ctr">
            <a:noFill/>
            <a:miter lim="800000"/>
            <a:headEnd/>
            <a:tailEnd type="none" w="med" len="lg"/>
          </a:ln>
          <a:effectLst/>
        </p:spPr>
        <p:txBody>
          <a:bodyPr>
            <a:spAutoFit/>
          </a:bodyPr>
          <a:lstStyle/>
          <a:p>
            <a:pPr algn="l">
              <a:spcBef>
                <a:spcPct val="50000"/>
              </a:spcBef>
            </a:pPr>
            <a:r>
              <a:rPr lang="zh-CN" altLang="en-US" sz="2000">
                <a:solidFill>
                  <a:srgbClr val="0000FF"/>
                </a:solidFill>
              </a:rPr>
              <a:t>恢复寄存器</a:t>
            </a:r>
          </a:p>
        </p:txBody>
      </p:sp>
      <p:sp>
        <p:nvSpPr>
          <p:cNvPr id="1047559" name="Text Box 7"/>
          <p:cNvSpPr txBox="1">
            <a:spLocks noChangeArrowheads="1"/>
          </p:cNvSpPr>
          <p:nvPr/>
        </p:nvSpPr>
        <p:spPr bwMode="auto">
          <a:xfrm>
            <a:off x="3419475" y="4076700"/>
            <a:ext cx="1547813" cy="396875"/>
          </a:xfrm>
          <a:prstGeom prst="rect">
            <a:avLst/>
          </a:prstGeom>
          <a:noFill/>
          <a:ln w="28575" algn="ctr">
            <a:noFill/>
            <a:miter lim="800000"/>
            <a:headEnd/>
            <a:tailEnd type="none" w="med" len="lg"/>
          </a:ln>
          <a:effectLst/>
        </p:spPr>
        <p:txBody>
          <a:bodyPr>
            <a:spAutoFit/>
          </a:bodyPr>
          <a:lstStyle/>
          <a:p>
            <a:pPr algn="l">
              <a:spcBef>
                <a:spcPct val="50000"/>
              </a:spcBef>
            </a:pPr>
            <a:r>
              <a:rPr lang="zh-CN" altLang="en-US" sz="2000">
                <a:solidFill>
                  <a:srgbClr val="0000FF"/>
                </a:solidFill>
              </a:rPr>
              <a:t>开中断</a:t>
            </a:r>
          </a:p>
        </p:txBody>
      </p:sp>
      <p:sp>
        <p:nvSpPr>
          <p:cNvPr id="1047560" name="Text Box 8"/>
          <p:cNvSpPr txBox="1">
            <a:spLocks noChangeArrowheads="1"/>
          </p:cNvSpPr>
          <p:nvPr/>
        </p:nvSpPr>
        <p:spPr bwMode="auto">
          <a:xfrm>
            <a:off x="3419475" y="4437063"/>
            <a:ext cx="1547813" cy="396875"/>
          </a:xfrm>
          <a:prstGeom prst="rect">
            <a:avLst/>
          </a:prstGeom>
          <a:noFill/>
          <a:ln w="28575" algn="ctr">
            <a:noFill/>
            <a:miter lim="800000"/>
            <a:headEnd/>
            <a:tailEnd type="none" w="med" len="lg"/>
          </a:ln>
          <a:effectLst/>
        </p:spPr>
        <p:txBody>
          <a:bodyPr>
            <a:spAutoFit/>
          </a:bodyPr>
          <a:lstStyle/>
          <a:p>
            <a:pPr algn="l">
              <a:spcBef>
                <a:spcPct val="50000"/>
              </a:spcBef>
            </a:pPr>
            <a:r>
              <a:rPr lang="zh-CN" altLang="en-US" sz="2000">
                <a:solidFill>
                  <a:srgbClr val="0000FF"/>
                </a:solidFill>
              </a:rPr>
              <a:t>中断返回</a:t>
            </a:r>
          </a:p>
        </p:txBody>
      </p:sp>
      <p:graphicFrame>
        <p:nvGraphicFramePr>
          <p:cNvPr id="1047561" name="Object 9"/>
          <p:cNvGraphicFramePr>
            <a:graphicFrameLocks noChangeAspect="1"/>
          </p:cNvGraphicFramePr>
          <p:nvPr/>
        </p:nvGraphicFramePr>
        <p:xfrm>
          <a:off x="6472238" y="73025"/>
          <a:ext cx="2205037" cy="6669088"/>
        </p:xfrm>
        <a:graphic>
          <a:graphicData uri="http://schemas.openxmlformats.org/presentationml/2006/ole">
            <mc:AlternateContent xmlns:mc="http://schemas.openxmlformats.org/markup-compatibility/2006">
              <mc:Choice xmlns:v="urn:schemas-microsoft-com:vml" Requires="v">
                <p:oleObj spid="_x0000_s30795" name="Visio" r:id="rId3" imgW="2755934" imgH="8336085" progId="Visio.Drawing.11">
                  <p:embed/>
                </p:oleObj>
              </mc:Choice>
              <mc:Fallback>
                <p:oleObj name="Visio" r:id="rId3" imgW="2755934" imgH="8336085"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72238" y="73025"/>
                        <a:ext cx="2205037" cy="6669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0000FF"/>
                            </a:solidFill>
                            <a:miter lim="800000"/>
                            <a:headEnd/>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13545474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nodeType="clickEffect">
                                  <p:stCondLst>
                                    <p:cond delay="0"/>
                                  </p:stCondLst>
                                  <p:childTnLst>
                                    <p:set>
                                      <p:cBhvr>
                                        <p:cTn id="6" dur="1" fill="hold">
                                          <p:stCondLst>
                                            <p:cond delay="0"/>
                                          </p:stCondLst>
                                        </p:cTn>
                                        <p:tgtEl>
                                          <p:spTgt spid="1047561"/>
                                        </p:tgtEl>
                                        <p:attrNameLst>
                                          <p:attrName>style.visibility</p:attrName>
                                        </p:attrNameLst>
                                      </p:cBhvr>
                                      <p:to>
                                        <p:strVal val="visible"/>
                                      </p:to>
                                    </p:set>
                                    <p:anim calcmode="lin" valueType="num">
                                      <p:cBhvr>
                                        <p:cTn id="7" dur="500" fill="hold"/>
                                        <p:tgtEl>
                                          <p:spTgt spid="1047561"/>
                                        </p:tgtEl>
                                        <p:attrNameLst>
                                          <p:attrName>ppt_x</p:attrName>
                                        </p:attrNameLst>
                                      </p:cBhvr>
                                      <p:tavLst>
                                        <p:tav tm="0">
                                          <p:val>
                                            <p:strVal val="#ppt_x"/>
                                          </p:val>
                                        </p:tav>
                                        <p:tav tm="100000">
                                          <p:val>
                                            <p:strVal val="#ppt_x"/>
                                          </p:val>
                                        </p:tav>
                                      </p:tavLst>
                                    </p:anim>
                                    <p:anim calcmode="lin" valueType="num">
                                      <p:cBhvr>
                                        <p:cTn id="8" dur="500" fill="hold"/>
                                        <p:tgtEl>
                                          <p:spTgt spid="1047561"/>
                                        </p:tgtEl>
                                        <p:attrNameLst>
                                          <p:attrName>ppt_y</p:attrName>
                                        </p:attrNameLst>
                                      </p:cBhvr>
                                      <p:tavLst>
                                        <p:tav tm="0">
                                          <p:val>
                                            <p:strVal val="#ppt_y-#ppt_h/2"/>
                                          </p:val>
                                        </p:tav>
                                        <p:tav tm="100000">
                                          <p:val>
                                            <p:strVal val="#ppt_y"/>
                                          </p:val>
                                        </p:tav>
                                      </p:tavLst>
                                    </p:anim>
                                    <p:anim calcmode="lin" valueType="num">
                                      <p:cBhvr>
                                        <p:cTn id="9" dur="500" fill="hold"/>
                                        <p:tgtEl>
                                          <p:spTgt spid="1047561"/>
                                        </p:tgtEl>
                                        <p:attrNameLst>
                                          <p:attrName>ppt_w</p:attrName>
                                        </p:attrNameLst>
                                      </p:cBhvr>
                                      <p:tavLst>
                                        <p:tav tm="0">
                                          <p:val>
                                            <p:strVal val="#ppt_w"/>
                                          </p:val>
                                        </p:tav>
                                        <p:tav tm="100000">
                                          <p:val>
                                            <p:strVal val="#ppt_w"/>
                                          </p:val>
                                        </p:tav>
                                      </p:tavLst>
                                    </p:anim>
                                    <p:anim calcmode="lin" valueType="num">
                                      <p:cBhvr>
                                        <p:cTn id="10" dur="500" fill="hold"/>
                                        <p:tgtEl>
                                          <p:spTgt spid="1047561"/>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1"/>
          </p:nvPr>
        </p:nvSpPr>
        <p:spPr/>
        <p:txBody>
          <a:bodyPr/>
          <a:lstStyle/>
          <a:p>
            <a:fld id="{461D6099-8833-4203-B856-30ACA89238AC}" type="slidenum">
              <a:rPr lang="zh-CN" altLang="en-US"/>
              <a:pPr/>
              <a:t>12</a:t>
            </a:fld>
            <a:endParaRPr lang="en-US" altLang="zh-CN"/>
          </a:p>
        </p:txBody>
      </p:sp>
      <p:sp>
        <p:nvSpPr>
          <p:cNvPr id="992258" name="Rectangle 2"/>
          <p:cNvSpPr>
            <a:spLocks noGrp="1" noChangeArrowheads="1"/>
          </p:cNvSpPr>
          <p:nvPr>
            <p:ph type="title"/>
          </p:nvPr>
        </p:nvSpPr>
        <p:spPr>
          <a:xfrm>
            <a:off x="323850" y="44530"/>
            <a:ext cx="8351838" cy="574675"/>
          </a:xfrm>
          <a:noFill/>
          <a:ln/>
        </p:spPr>
        <p:txBody>
          <a:bodyPr anchor="t"/>
          <a:lstStyle/>
          <a:p>
            <a:r>
              <a:rPr lang="en-US" altLang="en-US" dirty="0">
                <a:ea typeface="黑体" pitchFamily="2" charset="-122"/>
              </a:rPr>
              <a:t>6.1.3  I/</a:t>
            </a:r>
            <a:r>
              <a:rPr lang="en-US" altLang="en-US" dirty="0" err="1">
                <a:ea typeface="黑体" pitchFamily="2" charset="-122"/>
              </a:rPr>
              <a:t>O接口</a:t>
            </a:r>
            <a:r>
              <a:rPr lang="zh-CN" altLang="en-US" dirty="0" smtClean="0">
                <a:ea typeface="黑体" pitchFamily="2" charset="-122"/>
              </a:rPr>
              <a:t>概述       </a:t>
            </a:r>
            <a:r>
              <a:rPr lang="zh-CN" altLang="en-US" dirty="0" smtClean="0">
                <a:solidFill>
                  <a:srgbClr val="006600"/>
                </a:solidFill>
                <a:ea typeface="黑体" pitchFamily="2" charset="-122"/>
              </a:rPr>
              <a:t>三、</a:t>
            </a:r>
            <a:r>
              <a:rPr lang="en-US" altLang="zh-CN" sz="2800" b="1" dirty="0" smtClean="0">
                <a:solidFill>
                  <a:srgbClr val="006600"/>
                </a:solidFill>
                <a:ea typeface="黑体" pitchFamily="2" charset="-122"/>
              </a:rPr>
              <a:t>I/O</a:t>
            </a:r>
            <a:r>
              <a:rPr lang="zh-CN" altLang="en-US" sz="2800" b="1" dirty="0">
                <a:solidFill>
                  <a:srgbClr val="006600"/>
                </a:solidFill>
                <a:ea typeface="黑体" pitchFamily="2" charset="-122"/>
              </a:rPr>
              <a:t>接口地址及编码方式</a:t>
            </a:r>
            <a:endParaRPr lang="en-US" altLang="zh-CN" sz="2800" b="1" dirty="0">
              <a:solidFill>
                <a:srgbClr val="006600"/>
              </a:solidFill>
              <a:ea typeface="黑体" pitchFamily="2" charset="-122"/>
            </a:endParaRPr>
          </a:p>
        </p:txBody>
      </p:sp>
      <p:sp>
        <p:nvSpPr>
          <p:cNvPr id="992259" name="Rectangle 3"/>
          <p:cNvSpPr>
            <a:spLocks noGrp="1" noChangeArrowheads="1"/>
          </p:cNvSpPr>
          <p:nvPr>
            <p:ph type="body" idx="1"/>
          </p:nvPr>
        </p:nvSpPr>
        <p:spPr>
          <a:xfrm>
            <a:off x="612775" y="1412875"/>
            <a:ext cx="8135938" cy="3816350"/>
          </a:xfrm>
        </p:spPr>
        <p:txBody>
          <a:bodyPr/>
          <a:lstStyle/>
          <a:p>
            <a:pPr marL="352425" indent="-352425">
              <a:buFont typeface="Wingdings" pitchFamily="2" charset="2"/>
              <a:buNone/>
            </a:pPr>
            <a:r>
              <a:rPr lang="zh-CN" altLang="en-US" sz="2800" b="1" dirty="0">
                <a:solidFill>
                  <a:schemeClr val="bg2"/>
                </a:solidFill>
                <a:ea typeface="黑体" pitchFamily="2" charset="-122"/>
              </a:rPr>
              <a:t>统一编址</a:t>
            </a:r>
            <a:r>
              <a:rPr lang="zh-CN" altLang="en-US" sz="2800" b="1" dirty="0"/>
              <a:t>的</a:t>
            </a:r>
            <a:r>
              <a:rPr lang="zh-CN" altLang="en-US" sz="2800" b="1" dirty="0">
                <a:solidFill>
                  <a:srgbClr val="FF0000"/>
                </a:solidFill>
                <a:ea typeface="黑体" pitchFamily="2" charset="-122"/>
              </a:rPr>
              <a:t>优点</a:t>
            </a:r>
            <a:r>
              <a:rPr lang="zh-CN" altLang="en-US" sz="2800" b="1" dirty="0"/>
              <a:t>：</a:t>
            </a:r>
          </a:p>
          <a:p>
            <a:pPr marL="352425" indent="-352425">
              <a:buClr>
                <a:srgbClr val="006600"/>
              </a:buClr>
              <a:buFont typeface="Wingdings" pitchFamily="2" charset="2"/>
              <a:buChar char="l"/>
            </a:pPr>
            <a:r>
              <a:rPr lang="en-US" altLang="zh-CN" sz="2800" b="1" dirty="0">
                <a:latin typeface="Times New Roman" pitchFamily="18" charset="0"/>
              </a:rPr>
              <a:t>CPU</a:t>
            </a:r>
            <a:r>
              <a:rPr lang="zh-CN" altLang="en-US" sz="2800" b="1" dirty="0">
                <a:latin typeface="Times New Roman" pitchFamily="18" charset="0"/>
              </a:rPr>
              <a:t>对</a:t>
            </a:r>
            <a:r>
              <a:rPr lang="en-US" altLang="zh-CN" sz="2800" b="1" dirty="0">
                <a:latin typeface="Times New Roman" pitchFamily="18" charset="0"/>
              </a:rPr>
              <a:t>I/O</a:t>
            </a:r>
            <a:r>
              <a:rPr lang="zh-CN" altLang="en-US" sz="2800" b="1" dirty="0">
                <a:latin typeface="Times New Roman" pitchFamily="18" charset="0"/>
              </a:rPr>
              <a:t>端口的读</a:t>
            </a:r>
            <a:r>
              <a:rPr lang="en-US" altLang="zh-CN" sz="2800" b="1" dirty="0">
                <a:latin typeface="Times New Roman" pitchFamily="18" charset="0"/>
              </a:rPr>
              <a:t>/</a:t>
            </a:r>
            <a:r>
              <a:rPr lang="zh-CN" altLang="en-US" sz="2800" b="1" dirty="0">
                <a:latin typeface="Times New Roman" pitchFamily="18" charset="0"/>
              </a:rPr>
              <a:t>写操作可以使用全部</a:t>
            </a:r>
            <a:r>
              <a:rPr lang="zh-CN" altLang="en-US" sz="2800" b="1" dirty="0">
                <a:solidFill>
                  <a:srgbClr val="0000FF"/>
                </a:solidFill>
                <a:latin typeface="Times New Roman" pitchFamily="18" charset="0"/>
              </a:rPr>
              <a:t>存储器</a:t>
            </a:r>
            <a:r>
              <a:rPr lang="zh-CN" altLang="en-US" sz="2800" b="1" dirty="0">
                <a:latin typeface="Times New Roman" pitchFamily="18" charset="0"/>
              </a:rPr>
              <a:t>的读</a:t>
            </a:r>
            <a:r>
              <a:rPr lang="en-US" altLang="zh-CN" sz="2800" b="1" dirty="0">
                <a:latin typeface="Times New Roman" pitchFamily="18" charset="0"/>
              </a:rPr>
              <a:t>/</a:t>
            </a:r>
            <a:r>
              <a:rPr lang="zh-CN" altLang="en-US" sz="2800" b="1" dirty="0">
                <a:latin typeface="Times New Roman" pitchFamily="18" charset="0"/>
              </a:rPr>
              <a:t>写操作</a:t>
            </a:r>
            <a:r>
              <a:rPr lang="zh-CN" altLang="en-US" sz="2800" b="1" dirty="0">
                <a:solidFill>
                  <a:srgbClr val="FF6600"/>
                </a:solidFill>
                <a:latin typeface="Times New Roman" pitchFamily="18" charset="0"/>
                <a:ea typeface="黑体" pitchFamily="2" charset="-122"/>
              </a:rPr>
              <a:t>指令</a:t>
            </a:r>
            <a:r>
              <a:rPr lang="zh-CN" altLang="en-US" sz="2800" b="1" dirty="0">
                <a:latin typeface="Times New Roman" pitchFamily="18" charset="0"/>
              </a:rPr>
              <a:t>，也可以用对存储器的不同寻址方式来对</a:t>
            </a:r>
            <a:r>
              <a:rPr lang="en-US" altLang="zh-CN" sz="2800" b="1" dirty="0">
                <a:latin typeface="Times New Roman" pitchFamily="18" charset="0"/>
              </a:rPr>
              <a:t>I/O</a:t>
            </a:r>
            <a:r>
              <a:rPr lang="zh-CN" altLang="en-US" sz="2800" b="1" dirty="0">
                <a:latin typeface="Times New Roman" pitchFamily="18" charset="0"/>
              </a:rPr>
              <a:t>端口中的信息，直接进行算术、逻辑运算及循环、移位等操作。</a:t>
            </a:r>
          </a:p>
          <a:p>
            <a:pPr marL="352425" indent="-352425">
              <a:buClr>
                <a:srgbClr val="006600"/>
              </a:buClr>
              <a:buFont typeface="Wingdings" pitchFamily="2" charset="2"/>
              <a:buChar char="l"/>
            </a:pPr>
            <a:r>
              <a:rPr lang="zh-CN" altLang="en-US" sz="2800" b="1" dirty="0">
                <a:latin typeface="Times New Roman" pitchFamily="18" charset="0"/>
              </a:rPr>
              <a:t>内存与外设地址的分配，可以用统一的分布图。</a:t>
            </a:r>
          </a:p>
          <a:p>
            <a:pPr marL="352425" indent="-352425">
              <a:buClr>
                <a:srgbClr val="006600"/>
              </a:buClr>
              <a:buFont typeface="Wingdings" pitchFamily="2" charset="2"/>
              <a:buChar char="l"/>
            </a:pPr>
            <a:r>
              <a:rPr lang="zh-CN" altLang="en-US" sz="2800" b="1" dirty="0">
                <a:latin typeface="Times New Roman" pitchFamily="18" charset="0"/>
              </a:rPr>
              <a:t>不需要专门的</a:t>
            </a:r>
            <a:r>
              <a:rPr lang="zh-CN" altLang="en-US" sz="2800" b="1" dirty="0">
                <a:solidFill>
                  <a:srgbClr val="0000FF"/>
                </a:solidFill>
                <a:latin typeface="Times New Roman" pitchFamily="18" charset="0"/>
              </a:rPr>
              <a:t>输入</a:t>
            </a:r>
            <a:r>
              <a:rPr lang="zh-CN" altLang="en-US" sz="2800" b="1" dirty="0">
                <a:latin typeface="Times New Roman" pitchFamily="18" charset="0"/>
              </a:rPr>
              <a:t>、</a:t>
            </a:r>
            <a:r>
              <a:rPr lang="zh-CN" altLang="en-US" sz="2800" b="1" dirty="0">
                <a:solidFill>
                  <a:srgbClr val="0000FF"/>
                </a:solidFill>
                <a:latin typeface="Times New Roman" pitchFamily="18" charset="0"/>
              </a:rPr>
              <a:t>输出</a:t>
            </a:r>
            <a:r>
              <a:rPr lang="zh-CN" altLang="en-US" sz="2800" b="1" dirty="0">
                <a:latin typeface="Times New Roman" pitchFamily="18" charset="0"/>
              </a:rPr>
              <a:t>操作</a:t>
            </a:r>
            <a:r>
              <a:rPr lang="zh-CN" altLang="en-US" sz="2800" b="1" dirty="0">
                <a:solidFill>
                  <a:srgbClr val="FF6600"/>
                </a:solidFill>
                <a:latin typeface="Times New Roman" pitchFamily="18" charset="0"/>
                <a:ea typeface="黑体" pitchFamily="2" charset="-122"/>
              </a:rPr>
              <a:t>指令</a:t>
            </a:r>
            <a:r>
              <a:rPr lang="zh-CN" altLang="en-US" sz="2800" b="1" dirty="0"/>
              <a:t>。</a:t>
            </a:r>
          </a:p>
        </p:txBody>
      </p:sp>
    </p:spTree>
    <p:extLst>
      <p:ext uri="{BB962C8B-B14F-4D97-AF65-F5344CB8AC3E}">
        <p14:creationId xmlns:p14="http://schemas.microsoft.com/office/powerpoint/2010/main" val="1455684754"/>
      </p:ext>
    </p:extLst>
  </p:cSld>
  <p:clrMapOvr>
    <a:masterClrMapping/>
  </p:clrMapOvr>
  <p:transition spd="med"/>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灯片编号占位符 4"/>
          <p:cNvSpPr>
            <a:spLocks noGrp="1"/>
          </p:cNvSpPr>
          <p:nvPr>
            <p:ph type="sldNum" sz="quarter" idx="11"/>
          </p:nvPr>
        </p:nvSpPr>
        <p:spPr/>
        <p:txBody>
          <a:bodyPr/>
          <a:lstStyle/>
          <a:p>
            <a:fld id="{E973817A-EC54-4088-AC38-11659D29BE21}" type="slidenum">
              <a:rPr lang="zh-CN" altLang="en-US"/>
              <a:pPr/>
              <a:t>120</a:t>
            </a:fld>
            <a:endParaRPr lang="en-US" altLang="zh-CN"/>
          </a:p>
        </p:txBody>
      </p:sp>
      <p:sp>
        <p:nvSpPr>
          <p:cNvPr id="1044482" name="Rectangle 2"/>
          <p:cNvSpPr>
            <a:spLocks noGrp="1" noChangeArrowheads="1"/>
          </p:cNvSpPr>
          <p:nvPr>
            <p:ph type="title"/>
          </p:nvPr>
        </p:nvSpPr>
        <p:spPr>
          <a:xfrm>
            <a:off x="611450" y="44530"/>
            <a:ext cx="8064238" cy="574675"/>
          </a:xfrm>
          <a:noFill/>
          <a:ln/>
        </p:spPr>
        <p:txBody>
          <a:bodyPr anchor="t"/>
          <a:lstStyle/>
          <a:p>
            <a:r>
              <a:rPr lang="zh-CN" altLang="en-US" dirty="0">
                <a:ea typeface="黑体" pitchFamily="2" charset="-122"/>
              </a:rPr>
              <a:t>四、中断方式实现示例</a:t>
            </a:r>
            <a:endParaRPr lang="en-US" altLang="zh-CN" sz="2800" b="1" dirty="0">
              <a:solidFill>
                <a:srgbClr val="006600"/>
              </a:solidFill>
              <a:ea typeface="黑体" pitchFamily="2" charset="-122"/>
            </a:endParaRPr>
          </a:p>
        </p:txBody>
      </p:sp>
      <p:sp>
        <p:nvSpPr>
          <p:cNvPr id="1044483" name="Rectangle 3"/>
          <p:cNvSpPr>
            <a:spLocks noChangeArrowheads="1"/>
          </p:cNvSpPr>
          <p:nvPr/>
        </p:nvSpPr>
        <p:spPr bwMode="auto">
          <a:xfrm>
            <a:off x="395288" y="838200"/>
            <a:ext cx="8569325" cy="503238"/>
          </a:xfrm>
          <a:prstGeom prst="rect">
            <a:avLst/>
          </a:prstGeom>
          <a:noFill/>
          <a:ln w="9525">
            <a:noFill/>
            <a:miter lim="800000"/>
            <a:headEnd/>
            <a:tailEnd/>
          </a:ln>
          <a:effectLst/>
        </p:spPr>
        <p:txBody>
          <a:bodyPr/>
          <a:lstStyle/>
          <a:p>
            <a:pPr algn="l">
              <a:spcBef>
                <a:spcPct val="20000"/>
              </a:spcBef>
              <a:buClr>
                <a:schemeClr val="bg2"/>
              </a:buClr>
              <a:buSzPct val="75000"/>
            </a:pPr>
            <a:r>
              <a:rPr lang="zh-CN" altLang="en-US" sz="2800" smtClean="0">
                <a:latin typeface="Arial" charset="0"/>
              </a:rPr>
              <a:t>中断服务程序框架：</a:t>
            </a:r>
            <a:endParaRPr lang="en-US" altLang="zh-CN" sz="2800">
              <a:latin typeface="Arial" charset="0"/>
            </a:endParaRPr>
          </a:p>
        </p:txBody>
      </p:sp>
      <p:sp>
        <p:nvSpPr>
          <p:cNvPr id="1044484" name="Rectangle 4"/>
          <p:cNvSpPr>
            <a:spLocks noGrp="1" noChangeArrowheads="1"/>
          </p:cNvSpPr>
          <p:nvPr>
            <p:ph type="body" idx="1"/>
          </p:nvPr>
        </p:nvSpPr>
        <p:spPr>
          <a:xfrm>
            <a:off x="684213" y="1484731"/>
            <a:ext cx="6912207" cy="4320599"/>
          </a:xfrm>
          <a:solidFill>
            <a:srgbClr val="FFFF99"/>
          </a:solidFill>
          <a:ln w="28575">
            <a:solidFill>
              <a:srgbClr val="FF6600"/>
            </a:solidFill>
          </a:ln>
          <a:effectLst>
            <a:outerShdw blurRad="50800" dist="38100" dir="2700000" algn="tl" rotWithShape="0">
              <a:prstClr val="black">
                <a:alpha val="40000"/>
              </a:prstClr>
            </a:outerShdw>
          </a:effectLst>
        </p:spPr>
        <p:txBody>
          <a:bodyPr/>
          <a:lstStyle/>
          <a:p>
            <a:pPr marL="352425" indent="-352425">
              <a:spcBef>
                <a:spcPts val="0"/>
              </a:spcBef>
              <a:buNone/>
            </a:pPr>
            <a:r>
              <a:rPr lang="zh-CN" altLang="en-US" sz="2400" b="1" smtClean="0">
                <a:solidFill>
                  <a:srgbClr val="009900"/>
                </a:solidFill>
                <a:latin typeface="Courier New" pitchFamily="49" charset="0"/>
                <a:cs typeface="Courier New" pitchFamily="49" charset="0"/>
              </a:rPr>
              <a:t>程序名</a:t>
            </a:r>
            <a:r>
              <a:rPr lang="zh-CN" altLang="en-US" sz="2400" b="1" smtClean="0">
                <a:latin typeface="Courier New" pitchFamily="49" charset="0"/>
                <a:cs typeface="Courier New" pitchFamily="49" charset="0"/>
              </a:rPr>
              <a:t> </a:t>
            </a:r>
            <a:r>
              <a:rPr lang="en-US" altLang="zh-CN" sz="2400" b="1" smtClean="0">
                <a:solidFill>
                  <a:srgbClr val="FF0000"/>
                </a:solidFill>
                <a:latin typeface="Courier New" pitchFamily="49" charset="0"/>
                <a:cs typeface="Courier New" pitchFamily="49" charset="0"/>
              </a:rPr>
              <a:t>PROC FAR</a:t>
            </a:r>
          </a:p>
          <a:p>
            <a:pPr marL="352425" indent="-352425">
              <a:spcBef>
                <a:spcPts val="0"/>
              </a:spcBef>
              <a:buNone/>
            </a:pPr>
            <a:r>
              <a:rPr lang="en-US" altLang="zh-CN" sz="2400" b="1" smtClean="0">
                <a:latin typeface="Courier New" pitchFamily="49" charset="0"/>
                <a:cs typeface="Courier New" pitchFamily="49" charset="0"/>
              </a:rPr>
              <a:t>		 PUSH  Regs</a:t>
            </a:r>
          </a:p>
          <a:p>
            <a:pPr marL="352425" indent="-352425">
              <a:spcBef>
                <a:spcPts val="0"/>
              </a:spcBef>
              <a:buNone/>
            </a:pPr>
            <a:r>
              <a:rPr lang="en-US" altLang="zh-CN" sz="2400" b="1" smtClean="0">
                <a:latin typeface="Courier New" pitchFamily="49" charset="0"/>
                <a:cs typeface="Courier New" pitchFamily="49" charset="0"/>
              </a:rPr>
              <a:t>		 STI				</a:t>
            </a:r>
            <a:r>
              <a:rPr lang="en-US" altLang="zh-CN" sz="2400" b="1" smtClean="0">
                <a:solidFill>
                  <a:srgbClr val="3366FF"/>
                </a:solidFill>
                <a:latin typeface="Courier New" pitchFamily="49" charset="0"/>
                <a:cs typeface="Courier New" pitchFamily="49" charset="0"/>
              </a:rPr>
              <a:t>; </a:t>
            </a:r>
            <a:r>
              <a:rPr lang="zh-CN" altLang="en-US" sz="2400" b="1" smtClean="0">
                <a:solidFill>
                  <a:srgbClr val="3366FF"/>
                </a:solidFill>
                <a:latin typeface="Courier New" pitchFamily="49" charset="0"/>
                <a:cs typeface="Courier New" pitchFamily="49" charset="0"/>
              </a:rPr>
              <a:t>允许嵌套</a:t>
            </a:r>
          </a:p>
          <a:p>
            <a:pPr marL="352425" indent="-352425">
              <a:spcBef>
                <a:spcPts val="0"/>
              </a:spcBef>
              <a:buNone/>
            </a:pPr>
            <a:r>
              <a:rPr lang="zh-CN" altLang="en-US" sz="2400" b="1" smtClean="0">
                <a:latin typeface="Courier New" pitchFamily="49" charset="0"/>
                <a:cs typeface="Courier New" pitchFamily="49" charset="0"/>
              </a:rPr>
              <a:t>		 中断处理</a:t>
            </a:r>
          </a:p>
          <a:p>
            <a:pPr marL="352425" indent="-352425">
              <a:spcBef>
                <a:spcPts val="0"/>
              </a:spcBef>
              <a:buNone/>
            </a:pPr>
            <a:r>
              <a:rPr lang="zh-CN" altLang="en-US" sz="2400" b="1" smtClean="0">
                <a:latin typeface="Courier New" pitchFamily="49" charset="0"/>
                <a:cs typeface="Courier New" pitchFamily="49" charset="0"/>
              </a:rPr>
              <a:t>		 </a:t>
            </a:r>
            <a:r>
              <a:rPr lang="en-US" altLang="zh-CN" sz="2400" b="1" smtClean="0">
                <a:latin typeface="Courier New" pitchFamily="49" charset="0"/>
                <a:cs typeface="Courier New" pitchFamily="49" charset="0"/>
              </a:rPr>
              <a:t>CLI</a:t>
            </a:r>
          </a:p>
          <a:p>
            <a:pPr marL="352425" indent="-352425">
              <a:spcBef>
                <a:spcPts val="0"/>
              </a:spcBef>
              <a:buNone/>
            </a:pPr>
            <a:r>
              <a:rPr lang="en-US" altLang="zh-CN" sz="2400" b="1" smtClean="0">
                <a:latin typeface="Courier New" pitchFamily="49" charset="0"/>
                <a:cs typeface="Courier New" pitchFamily="49" charset="0"/>
              </a:rPr>
              <a:t>		 MOV  DX, 8259</a:t>
            </a:r>
            <a:r>
              <a:rPr lang="zh-CN" altLang="en-US" sz="2400" b="1" smtClean="0">
                <a:latin typeface="Courier New" pitchFamily="49" charset="0"/>
                <a:cs typeface="Courier New" pitchFamily="49" charset="0"/>
              </a:rPr>
              <a:t>偶地址</a:t>
            </a:r>
          </a:p>
          <a:p>
            <a:pPr marL="352425" indent="-352425">
              <a:spcBef>
                <a:spcPts val="0"/>
              </a:spcBef>
              <a:buNone/>
            </a:pPr>
            <a:r>
              <a:rPr lang="zh-CN" altLang="en-US" sz="2400" b="1" smtClean="0">
                <a:latin typeface="Courier New" pitchFamily="49" charset="0"/>
                <a:cs typeface="Courier New" pitchFamily="49" charset="0"/>
              </a:rPr>
              <a:t>		 </a:t>
            </a:r>
            <a:r>
              <a:rPr lang="en-US" altLang="zh-CN" sz="2400" b="1" smtClean="0">
                <a:latin typeface="Courier New" pitchFamily="49" charset="0"/>
                <a:cs typeface="Courier New" pitchFamily="49" charset="0"/>
              </a:rPr>
              <a:t>MOV  AL, 20H</a:t>
            </a:r>
          </a:p>
          <a:p>
            <a:pPr marL="352425" indent="-352425">
              <a:spcBef>
                <a:spcPts val="0"/>
              </a:spcBef>
              <a:buNone/>
            </a:pPr>
            <a:r>
              <a:rPr lang="en-US" altLang="zh-CN" sz="2400" b="1" smtClean="0">
                <a:latin typeface="Courier New" pitchFamily="49" charset="0"/>
                <a:cs typeface="Courier New" pitchFamily="49" charset="0"/>
              </a:rPr>
              <a:t>		 OUT  DX, AL		</a:t>
            </a:r>
            <a:r>
              <a:rPr lang="en-US" altLang="zh-CN" sz="2400" b="1" smtClean="0">
                <a:solidFill>
                  <a:srgbClr val="3366FF"/>
                </a:solidFill>
                <a:latin typeface="Courier New" pitchFamily="49" charset="0"/>
                <a:cs typeface="Courier New" pitchFamily="49" charset="0"/>
              </a:rPr>
              <a:t>; </a:t>
            </a:r>
            <a:r>
              <a:rPr lang="zh-CN" altLang="en-US" sz="2400" b="1" smtClean="0">
                <a:solidFill>
                  <a:srgbClr val="3366FF"/>
                </a:solidFill>
                <a:latin typeface="Courier New" pitchFamily="49" charset="0"/>
                <a:cs typeface="Courier New" pitchFamily="49" charset="0"/>
              </a:rPr>
              <a:t>发</a:t>
            </a:r>
            <a:r>
              <a:rPr lang="en-US" altLang="zh-CN" sz="2400" b="1" smtClean="0">
                <a:solidFill>
                  <a:srgbClr val="3366FF"/>
                </a:solidFill>
                <a:latin typeface="Courier New" pitchFamily="49" charset="0"/>
                <a:cs typeface="Courier New" pitchFamily="49" charset="0"/>
              </a:rPr>
              <a:t>EOI</a:t>
            </a:r>
            <a:r>
              <a:rPr lang="zh-CN" altLang="en-US" sz="2400" b="1" smtClean="0">
                <a:solidFill>
                  <a:srgbClr val="3366FF"/>
                </a:solidFill>
                <a:latin typeface="Courier New" pitchFamily="49" charset="0"/>
                <a:cs typeface="Courier New" pitchFamily="49" charset="0"/>
              </a:rPr>
              <a:t>命令</a:t>
            </a:r>
          </a:p>
          <a:p>
            <a:pPr marL="352425" indent="-352425">
              <a:spcBef>
                <a:spcPts val="0"/>
              </a:spcBef>
              <a:buNone/>
            </a:pPr>
            <a:r>
              <a:rPr lang="zh-CN" altLang="en-US" sz="2400" b="1" smtClean="0">
                <a:latin typeface="Courier New" pitchFamily="49" charset="0"/>
                <a:cs typeface="Courier New" pitchFamily="49" charset="0"/>
              </a:rPr>
              <a:t>		 </a:t>
            </a:r>
            <a:r>
              <a:rPr lang="en-US" altLang="zh-CN" sz="2400" b="1" smtClean="0">
                <a:latin typeface="Courier New" pitchFamily="49" charset="0"/>
                <a:cs typeface="Courier New" pitchFamily="49" charset="0"/>
              </a:rPr>
              <a:t>POP  Regs</a:t>
            </a:r>
          </a:p>
          <a:p>
            <a:pPr marL="352425" indent="-352425">
              <a:spcBef>
                <a:spcPts val="0"/>
              </a:spcBef>
              <a:buNone/>
            </a:pPr>
            <a:r>
              <a:rPr lang="en-US" altLang="zh-CN" sz="2400" b="1" smtClean="0">
                <a:latin typeface="Courier New" pitchFamily="49" charset="0"/>
                <a:cs typeface="Courier New" pitchFamily="49" charset="0"/>
              </a:rPr>
              <a:t>		 IRET</a:t>
            </a:r>
          </a:p>
          <a:p>
            <a:pPr marL="352425" indent="-352425">
              <a:spcBef>
                <a:spcPts val="0"/>
              </a:spcBef>
              <a:buNone/>
            </a:pPr>
            <a:r>
              <a:rPr lang="zh-CN" altLang="en-US" sz="2400" b="1" smtClean="0">
                <a:solidFill>
                  <a:srgbClr val="009900"/>
                </a:solidFill>
                <a:latin typeface="Courier New" pitchFamily="49" charset="0"/>
                <a:cs typeface="Courier New" pitchFamily="49" charset="0"/>
              </a:rPr>
              <a:t>程序名</a:t>
            </a:r>
            <a:r>
              <a:rPr lang="zh-CN" altLang="en-US" sz="2400" b="1" smtClean="0">
                <a:latin typeface="Courier New" pitchFamily="49" charset="0"/>
                <a:cs typeface="Courier New" pitchFamily="49" charset="0"/>
              </a:rPr>
              <a:t> </a:t>
            </a:r>
            <a:r>
              <a:rPr lang="en-US" altLang="zh-CN" sz="2400" b="1" smtClean="0">
                <a:solidFill>
                  <a:srgbClr val="FF0000"/>
                </a:solidFill>
                <a:latin typeface="Courier New" pitchFamily="49" charset="0"/>
                <a:cs typeface="Courier New" pitchFamily="49" charset="0"/>
              </a:rPr>
              <a:t>ENDP</a:t>
            </a:r>
          </a:p>
        </p:txBody>
      </p:sp>
    </p:spTree>
    <p:extLst>
      <p:ext uri="{BB962C8B-B14F-4D97-AF65-F5344CB8AC3E}">
        <p14:creationId xmlns:p14="http://schemas.microsoft.com/office/powerpoint/2010/main" val="372921296"/>
      </p:ext>
    </p:extLst>
  </p:cSld>
  <p:clrMapOvr>
    <a:masterClrMapping/>
  </p:clrMapOvr>
  <p:transition spd="med"/>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ea typeface="黑体" pitchFamily="2" charset="-122"/>
              </a:rPr>
              <a:t>四、中断方式实现</a:t>
            </a:r>
            <a:r>
              <a:rPr lang="zh-CN" altLang="en-US" dirty="0" smtClean="0">
                <a:ea typeface="黑体" pitchFamily="2" charset="-122"/>
              </a:rPr>
              <a:t>示例</a:t>
            </a:r>
            <a:endParaRPr lang="zh-CN" altLang="en-US" dirty="0"/>
          </a:p>
        </p:txBody>
      </p:sp>
      <p:sp>
        <p:nvSpPr>
          <p:cNvPr id="3" name="内容占位符 2"/>
          <p:cNvSpPr>
            <a:spLocks noGrp="1"/>
          </p:cNvSpPr>
          <p:nvPr>
            <p:ph idx="1"/>
          </p:nvPr>
        </p:nvSpPr>
        <p:spPr>
          <a:xfrm>
            <a:off x="457200" y="548600"/>
            <a:ext cx="8362950" cy="576080"/>
          </a:xfrm>
        </p:spPr>
        <p:txBody>
          <a:bodyPr/>
          <a:lstStyle/>
          <a:p>
            <a:pPr marL="0" indent="0">
              <a:buNone/>
            </a:pPr>
            <a:r>
              <a:rPr lang="en-US" altLang="zh-CN" dirty="0" smtClean="0">
                <a:solidFill>
                  <a:srgbClr val="D60093"/>
                </a:solidFill>
              </a:rPr>
              <a:t>【</a:t>
            </a:r>
            <a:r>
              <a:rPr lang="zh-CN" altLang="en-US" dirty="0" smtClean="0">
                <a:solidFill>
                  <a:srgbClr val="D60093"/>
                </a:solidFill>
              </a:rPr>
              <a:t>例</a:t>
            </a:r>
            <a:r>
              <a:rPr lang="en-US" altLang="zh-CN" dirty="0" smtClean="0">
                <a:solidFill>
                  <a:srgbClr val="D60093"/>
                </a:solidFill>
              </a:rPr>
              <a:t>6.14】PC</a:t>
            </a:r>
            <a:r>
              <a:rPr lang="zh-CN" altLang="en-US" dirty="0">
                <a:solidFill>
                  <a:srgbClr val="D60093"/>
                </a:solidFill>
              </a:rPr>
              <a:t>机中</a:t>
            </a:r>
            <a:r>
              <a:rPr lang="zh-CN" altLang="en-US" dirty="0" smtClean="0">
                <a:solidFill>
                  <a:srgbClr val="D60093"/>
                </a:solidFill>
              </a:rPr>
              <a:t>的</a:t>
            </a:r>
            <a:r>
              <a:rPr lang="en-US" altLang="zh-CN" dirty="0">
                <a:solidFill>
                  <a:srgbClr val="D60093"/>
                </a:solidFill>
              </a:rPr>
              <a:t>8259</a:t>
            </a:r>
            <a:r>
              <a:rPr lang="zh-CN" altLang="zh-CN" dirty="0">
                <a:solidFill>
                  <a:srgbClr val="D60093"/>
                </a:solidFill>
              </a:rPr>
              <a:t>中断控制器</a:t>
            </a:r>
            <a:endParaRPr lang="zh-CN" altLang="en-US" dirty="0">
              <a:solidFill>
                <a:srgbClr val="D60093"/>
              </a:solidFill>
            </a:endParaRPr>
          </a:p>
        </p:txBody>
      </p:sp>
      <p:sp>
        <p:nvSpPr>
          <p:cNvPr id="4" name="灯片编号占位符 3"/>
          <p:cNvSpPr>
            <a:spLocks noGrp="1"/>
          </p:cNvSpPr>
          <p:nvPr>
            <p:ph type="sldNum" sz="quarter" idx="11"/>
          </p:nvPr>
        </p:nvSpPr>
        <p:spPr/>
        <p:txBody>
          <a:bodyPr/>
          <a:lstStyle/>
          <a:p>
            <a:fld id="{C5B93D84-87BE-4514-9293-7D5164B6320D}" type="slidenum">
              <a:rPr lang="zh-CN" altLang="en-US" smtClean="0"/>
              <a:pPr/>
              <a:t>121</a:t>
            </a:fld>
            <a:endParaRPr lang="en-US" altLang="zh-CN" dirty="0"/>
          </a:p>
        </p:txBody>
      </p:sp>
      <p:sp>
        <p:nvSpPr>
          <p:cNvPr id="5" name="内容占位符 2"/>
          <p:cNvSpPr txBox="1">
            <a:spLocks/>
          </p:cNvSpPr>
          <p:nvPr/>
        </p:nvSpPr>
        <p:spPr bwMode="auto">
          <a:xfrm>
            <a:off x="457200" y="1072474"/>
            <a:ext cx="8362950" cy="55969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bg2"/>
              </a:buClr>
              <a:buSzPct val="75000"/>
              <a:buFont typeface="Wingdings" pitchFamily="2" charset="2"/>
              <a:buChar char="n"/>
              <a:defRPr sz="2800" b="1">
                <a:solidFill>
                  <a:schemeClr val="tx1"/>
                </a:solidFill>
                <a:latin typeface="+mn-lt"/>
                <a:ea typeface="+mn-ea"/>
                <a:cs typeface="+mn-cs"/>
              </a:defRPr>
            </a:lvl1pPr>
            <a:lvl2pPr marL="628650" indent="-268288" algn="l" rtl="0" fontAlgn="base">
              <a:spcBef>
                <a:spcPct val="20000"/>
              </a:spcBef>
              <a:spcAft>
                <a:spcPct val="0"/>
              </a:spcAft>
              <a:buClr>
                <a:srgbClr val="006600"/>
              </a:buClr>
              <a:buSzPct val="75000"/>
              <a:buFont typeface="Wingdings" pitchFamily="2" charset="2"/>
              <a:buChar char="l"/>
              <a:defRPr sz="2800" b="1">
                <a:solidFill>
                  <a:schemeClr val="tx1"/>
                </a:solidFill>
                <a:latin typeface="+mn-lt"/>
                <a:ea typeface="+mn-ea"/>
              </a:defRPr>
            </a:lvl2pPr>
            <a:lvl3pPr marL="896938" indent="-268288" algn="l" rtl="0" fontAlgn="base">
              <a:spcBef>
                <a:spcPct val="20000"/>
              </a:spcBef>
              <a:spcAft>
                <a:spcPct val="0"/>
              </a:spcAft>
              <a:buClr>
                <a:srgbClr val="FF6600"/>
              </a:buClr>
              <a:buSzPct val="65000"/>
              <a:buFont typeface="Wingdings" pitchFamily="2" charset="2"/>
              <a:buChar char="p"/>
              <a:defRPr sz="2400" b="1">
                <a:solidFill>
                  <a:schemeClr val="tx1"/>
                </a:solidFill>
                <a:latin typeface="+mn-lt"/>
                <a:ea typeface="楷体" panose="02010609060101010101" pitchFamily="49" charset="-122"/>
              </a:defRPr>
            </a:lvl3pPr>
            <a:lvl4pPr marL="1166813" indent="-269875" algn="l" rtl="0" fontAlgn="base">
              <a:spcBef>
                <a:spcPct val="20000"/>
              </a:spcBef>
              <a:spcAft>
                <a:spcPct val="0"/>
              </a:spcAft>
              <a:buClr>
                <a:srgbClr val="FF0066"/>
              </a:buClr>
              <a:buSzPct val="75000"/>
              <a:buFont typeface="Wingdings" pitchFamily="2" charset="2"/>
              <a:buChar char="u"/>
              <a:defRPr sz="2400" b="1">
                <a:solidFill>
                  <a:schemeClr val="tx1"/>
                </a:solidFill>
                <a:latin typeface="+mn-lt"/>
                <a:ea typeface="楷体" panose="02010609060101010101" pitchFamily="49" charset="-122"/>
              </a:defRPr>
            </a:lvl4pPr>
            <a:lvl5pPr marL="1435100" indent="-268288" algn="l" rtl="0" fontAlgn="base">
              <a:spcBef>
                <a:spcPct val="20000"/>
              </a:spcBef>
              <a:spcAft>
                <a:spcPct val="0"/>
              </a:spcAft>
              <a:buClr>
                <a:srgbClr val="0066FF"/>
              </a:buClr>
              <a:buSzPct val="75000"/>
              <a:buFont typeface="Wingdings" pitchFamily="2" charset="2"/>
              <a:buChar char="ü"/>
              <a:defRPr sz="2400" b="1">
                <a:solidFill>
                  <a:schemeClr val="tx1"/>
                </a:solidFill>
                <a:latin typeface="+mn-lt"/>
                <a:ea typeface="楷体" panose="02010609060101010101" pitchFamily="49" charset="-122"/>
              </a:defRPr>
            </a:lvl5pPr>
            <a:lvl6pPr marL="2787650" indent="-271463" algn="l" rtl="0" fontAlgn="base">
              <a:spcBef>
                <a:spcPct val="20000"/>
              </a:spcBef>
              <a:spcAft>
                <a:spcPct val="0"/>
              </a:spcAft>
              <a:buClr>
                <a:srgbClr val="0066FF"/>
              </a:buClr>
              <a:buSzPct val="75000"/>
              <a:buFont typeface="Wingdings" pitchFamily="2" charset="2"/>
              <a:buChar char="ü"/>
              <a:defRPr sz="2400" b="1">
                <a:solidFill>
                  <a:schemeClr val="tx1"/>
                </a:solidFill>
                <a:latin typeface="+mn-lt"/>
                <a:ea typeface="楷体_GB2312" pitchFamily="49" charset="-122"/>
              </a:defRPr>
            </a:lvl6pPr>
            <a:lvl7pPr marL="3244850" indent="-271463" algn="l" rtl="0" fontAlgn="base">
              <a:spcBef>
                <a:spcPct val="20000"/>
              </a:spcBef>
              <a:spcAft>
                <a:spcPct val="0"/>
              </a:spcAft>
              <a:buClr>
                <a:srgbClr val="0066FF"/>
              </a:buClr>
              <a:buSzPct val="75000"/>
              <a:buFont typeface="Wingdings" pitchFamily="2" charset="2"/>
              <a:buChar char="ü"/>
              <a:defRPr sz="2400" b="1">
                <a:solidFill>
                  <a:schemeClr val="tx1"/>
                </a:solidFill>
                <a:latin typeface="+mn-lt"/>
                <a:ea typeface="楷体_GB2312" pitchFamily="49" charset="-122"/>
              </a:defRPr>
            </a:lvl7pPr>
            <a:lvl8pPr marL="3702050" indent="-271463" algn="l" rtl="0" fontAlgn="base">
              <a:spcBef>
                <a:spcPct val="20000"/>
              </a:spcBef>
              <a:spcAft>
                <a:spcPct val="0"/>
              </a:spcAft>
              <a:buClr>
                <a:srgbClr val="0066FF"/>
              </a:buClr>
              <a:buSzPct val="75000"/>
              <a:buFont typeface="Wingdings" pitchFamily="2" charset="2"/>
              <a:buChar char="ü"/>
              <a:defRPr sz="2400" b="1">
                <a:solidFill>
                  <a:schemeClr val="tx1"/>
                </a:solidFill>
                <a:latin typeface="+mn-lt"/>
                <a:ea typeface="楷体_GB2312" pitchFamily="49" charset="-122"/>
              </a:defRPr>
            </a:lvl8pPr>
            <a:lvl9pPr marL="4159250" indent="-271463" algn="l" rtl="0" fontAlgn="base">
              <a:spcBef>
                <a:spcPct val="20000"/>
              </a:spcBef>
              <a:spcAft>
                <a:spcPct val="0"/>
              </a:spcAft>
              <a:buClr>
                <a:srgbClr val="0066FF"/>
              </a:buClr>
              <a:buSzPct val="75000"/>
              <a:buFont typeface="Wingdings" pitchFamily="2" charset="2"/>
              <a:buChar char="ü"/>
              <a:defRPr sz="2400" b="1">
                <a:solidFill>
                  <a:schemeClr val="tx1"/>
                </a:solidFill>
                <a:latin typeface="+mn-lt"/>
                <a:ea typeface="楷体_GB2312" pitchFamily="49" charset="-122"/>
              </a:defRPr>
            </a:lvl9pPr>
          </a:lstStyle>
          <a:p>
            <a:pPr>
              <a:spcBef>
                <a:spcPts val="200"/>
              </a:spcBef>
            </a:pPr>
            <a:r>
              <a:rPr lang="en-US" altLang="zh-CN" dirty="0" smtClean="0"/>
              <a:t>LPC</a:t>
            </a:r>
            <a:r>
              <a:rPr lang="zh-CN" altLang="zh-CN" dirty="0"/>
              <a:t>（</a:t>
            </a:r>
            <a:r>
              <a:rPr lang="en-US" altLang="zh-CN" dirty="0"/>
              <a:t>Low Pin Count</a:t>
            </a:r>
            <a:r>
              <a:rPr lang="zh-CN" altLang="zh-CN" dirty="0"/>
              <a:t>）</a:t>
            </a:r>
            <a:r>
              <a:rPr lang="zh-CN" altLang="zh-CN" dirty="0" smtClean="0"/>
              <a:t>控制器</a:t>
            </a:r>
            <a:r>
              <a:rPr lang="zh-CN" altLang="en-US" dirty="0" smtClean="0"/>
              <a:t>：</a:t>
            </a:r>
            <a:endParaRPr lang="en-US" altLang="zh-CN" dirty="0" smtClean="0"/>
          </a:p>
          <a:p>
            <a:pPr lvl="1">
              <a:spcBef>
                <a:spcPts val="200"/>
              </a:spcBef>
            </a:pPr>
            <a:r>
              <a:rPr lang="zh-CN" altLang="en-US" dirty="0" smtClean="0"/>
              <a:t>位于芯片组</a:t>
            </a:r>
            <a:r>
              <a:rPr lang="en-US" altLang="zh-CN" dirty="0" smtClean="0"/>
              <a:t>ICH</a:t>
            </a:r>
            <a:r>
              <a:rPr lang="zh-CN" altLang="en-US" dirty="0" smtClean="0"/>
              <a:t>或</a:t>
            </a:r>
            <a:r>
              <a:rPr lang="en-US" altLang="zh-CN" dirty="0" smtClean="0"/>
              <a:t>PCH</a:t>
            </a:r>
            <a:r>
              <a:rPr lang="zh-CN" altLang="en-US" dirty="0" smtClean="0"/>
              <a:t>中。</a:t>
            </a:r>
            <a:endParaRPr lang="en-US" altLang="zh-CN" dirty="0" smtClean="0"/>
          </a:p>
          <a:p>
            <a:pPr lvl="1">
              <a:spcBef>
                <a:spcPts val="200"/>
              </a:spcBef>
            </a:pPr>
            <a:r>
              <a:rPr lang="zh-CN" altLang="zh-CN" dirty="0" smtClean="0"/>
              <a:t>位于</a:t>
            </a:r>
            <a:r>
              <a:rPr lang="en-US" altLang="zh-CN" dirty="0"/>
              <a:t>PCI Bus #0 Device #31 Function #0</a:t>
            </a:r>
            <a:r>
              <a:rPr lang="zh-CN" altLang="zh-CN" dirty="0"/>
              <a:t>，即</a:t>
            </a:r>
            <a:r>
              <a:rPr lang="en-US" altLang="zh-CN" dirty="0"/>
              <a:t>PCI</a:t>
            </a:r>
            <a:r>
              <a:rPr lang="zh-CN" altLang="zh-CN" dirty="0"/>
              <a:t>总线号</a:t>
            </a:r>
            <a:r>
              <a:rPr lang="en-US" altLang="zh-CN" dirty="0"/>
              <a:t>0</a:t>
            </a:r>
            <a:r>
              <a:rPr lang="zh-CN" altLang="zh-CN" dirty="0"/>
              <a:t>、设备号</a:t>
            </a:r>
            <a:r>
              <a:rPr lang="en-US" altLang="zh-CN" dirty="0"/>
              <a:t>31</a:t>
            </a:r>
            <a:r>
              <a:rPr lang="zh-CN" altLang="zh-CN" dirty="0"/>
              <a:t>、功能号</a:t>
            </a:r>
            <a:r>
              <a:rPr lang="en-US" altLang="zh-CN" dirty="0"/>
              <a:t>0</a:t>
            </a:r>
            <a:r>
              <a:rPr lang="zh-CN" altLang="zh-CN" dirty="0" smtClean="0"/>
              <a:t>。</a:t>
            </a:r>
            <a:endParaRPr lang="en-US" altLang="zh-CN" dirty="0" smtClean="0"/>
          </a:p>
          <a:p>
            <a:pPr lvl="1">
              <a:spcBef>
                <a:spcPts val="200"/>
              </a:spcBef>
            </a:pPr>
            <a:r>
              <a:rPr lang="en-US" altLang="zh-CN" dirty="0"/>
              <a:t>LPC</a:t>
            </a:r>
            <a:r>
              <a:rPr lang="zh-CN" altLang="zh-CN" dirty="0"/>
              <a:t>是</a:t>
            </a:r>
            <a:r>
              <a:rPr lang="en-US" altLang="zh-CN" dirty="0"/>
              <a:t>33MHz</a:t>
            </a:r>
            <a:r>
              <a:rPr lang="zh-CN" altLang="zh-CN" dirty="0"/>
              <a:t>的</a:t>
            </a:r>
            <a:r>
              <a:rPr lang="en-US" altLang="zh-CN" dirty="0"/>
              <a:t>4</a:t>
            </a:r>
            <a:r>
              <a:rPr lang="zh-CN" altLang="zh-CN" dirty="0"/>
              <a:t>位并行总线，通常只需</a:t>
            </a:r>
            <a:r>
              <a:rPr lang="en-US" altLang="zh-CN" dirty="0"/>
              <a:t>7</a:t>
            </a:r>
            <a:r>
              <a:rPr lang="zh-CN" altLang="zh-CN" dirty="0"/>
              <a:t>根信号线，在软件上与</a:t>
            </a:r>
            <a:r>
              <a:rPr lang="en-US" altLang="zh-CN" dirty="0"/>
              <a:t>ISA</a:t>
            </a:r>
            <a:r>
              <a:rPr lang="zh-CN" altLang="zh-CN" dirty="0"/>
              <a:t>总线兼容，用来代替以前的</a:t>
            </a:r>
            <a:r>
              <a:rPr lang="en-US" altLang="zh-CN" dirty="0"/>
              <a:t>ISA</a:t>
            </a:r>
            <a:r>
              <a:rPr lang="zh-CN" altLang="zh-CN" dirty="0"/>
              <a:t>总线，二者性能相似</a:t>
            </a:r>
            <a:r>
              <a:rPr lang="zh-CN" altLang="zh-CN" dirty="0" smtClean="0"/>
              <a:t>。</a:t>
            </a:r>
            <a:endParaRPr lang="en-US" altLang="zh-CN" dirty="0" smtClean="0"/>
          </a:p>
          <a:p>
            <a:pPr lvl="1">
              <a:spcBef>
                <a:spcPts val="200"/>
              </a:spcBef>
            </a:pPr>
            <a:r>
              <a:rPr lang="en-US" altLang="zh-CN" dirty="0" smtClean="0"/>
              <a:t>LPC</a:t>
            </a:r>
            <a:r>
              <a:rPr lang="zh-CN" altLang="zh-CN" dirty="0"/>
              <a:t>控制器中</a:t>
            </a:r>
            <a:r>
              <a:rPr lang="zh-CN" altLang="zh-CN" dirty="0" smtClean="0"/>
              <a:t>包含</a:t>
            </a:r>
            <a:r>
              <a:rPr lang="zh-CN" altLang="en-US" dirty="0" smtClean="0"/>
              <a:t>的</a:t>
            </a:r>
            <a:r>
              <a:rPr lang="zh-CN" altLang="zh-CN" dirty="0" smtClean="0"/>
              <a:t>模块</a:t>
            </a:r>
            <a:r>
              <a:rPr lang="zh-CN" altLang="en-US" dirty="0" smtClean="0"/>
              <a:t>：</a:t>
            </a:r>
            <a:endParaRPr lang="en-US" altLang="zh-CN" dirty="0" smtClean="0"/>
          </a:p>
          <a:p>
            <a:pPr lvl="2">
              <a:spcBef>
                <a:spcPts val="200"/>
              </a:spcBef>
            </a:pPr>
            <a:r>
              <a:rPr lang="en-US" altLang="zh-CN" dirty="0" smtClean="0"/>
              <a:t>DMA</a:t>
            </a:r>
            <a:r>
              <a:rPr lang="zh-CN" altLang="zh-CN" dirty="0" smtClean="0"/>
              <a:t>控制器</a:t>
            </a:r>
            <a:r>
              <a:rPr lang="zh-CN" altLang="en-US" dirty="0" smtClean="0"/>
              <a:t>；</a:t>
            </a:r>
            <a:endParaRPr lang="en-US" altLang="zh-CN" dirty="0" smtClean="0"/>
          </a:p>
          <a:p>
            <a:pPr lvl="2">
              <a:spcBef>
                <a:spcPts val="200"/>
              </a:spcBef>
            </a:pPr>
            <a:r>
              <a:rPr lang="zh-CN" altLang="zh-CN" dirty="0" smtClean="0"/>
              <a:t>可编程定时器</a:t>
            </a:r>
            <a:r>
              <a:rPr lang="zh-CN" altLang="en-US" dirty="0" smtClean="0"/>
              <a:t>；</a:t>
            </a:r>
            <a:endParaRPr lang="en-US" altLang="zh-CN" dirty="0" smtClean="0"/>
          </a:p>
          <a:p>
            <a:pPr lvl="2">
              <a:spcBef>
                <a:spcPts val="200"/>
              </a:spcBef>
            </a:pPr>
            <a:r>
              <a:rPr lang="zh-CN" altLang="zh-CN" dirty="0" smtClean="0"/>
              <a:t>可编程</a:t>
            </a:r>
            <a:r>
              <a:rPr lang="zh-CN" altLang="zh-CN" dirty="0"/>
              <a:t>中断控制器</a:t>
            </a:r>
            <a:r>
              <a:rPr lang="en-US" altLang="zh-CN" dirty="0" smtClean="0"/>
              <a:t>8259</a:t>
            </a:r>
            <a:r>
              <a:rPr lang="zh-CN" altLang="en-US" dirty="0" smtClean="0"/>
              <a:t>；</a:t>
            </a:r>
            <a:endParaRPr lang="en-US" altLang="zh-CN" dirty="0" smtClean="0"/>
          </a:p>
          <a:p>
            <a:pPr lvl="2">
              <a:spcBef>
                <a:spcPts val="200"/>
              </a:spcBef>
            </a:pPr>
            <a:r>
              <a:rPr lang="en-US" altLang="zh-CN" dirty="0" smtClean="0"/>
              <a:t>I/O APIC</a:t>
            </a:r>
            <a:r>
              <a:rPr lang="zh-CN" altLang="en-US" dirty="0" smtClean="0"/>
              <a:t>；</a:t>
            </a:r>
            <a:endParaRPr lang="en-US" altLang="zh-CN" dirty="0" smtClean="0"/>
          </a:p>
          <a:p>
            <a:pPr lvl="2">
              <a:spcBef>
                <a:spcPts val="200"/>
              </a:spcBef>
            </a:pPr>
            <a:r>
              <a:rPr lang="zh-CN" altLang="zh-CN" dirty="0" smtClean="0"/>
              <a:t>实时</a:t>
            </a:r>
            <a:r>
              <a:rPr lang="zh-CN" altLang="zh-CN" dirty="0"/>
              <a:t>钟、电源管理等</a:t>
            </a:r>
            <a:r>
              <a:rPr lang="zh-CN" altLang="zh-CN" dirty="0" smtClean="0"/>
              <a:t>。</a:t>
            </a:r>
            <a:endParaRPr lang="en-US" altLang="zh-CN" dirty="0" smtClean="0"/>
          </a:p>
        </p:txBody>
      </p:sp>
    </p:spTree>
    <p:extLst>
      <p:ext uri="{BB962C8B-B14F-4D97-AF65-F5344CB8AC3E}">
        <p14:creationId xmlns:p14="http://schemas.microsoft.com/office/powerpoint/2010/main" val="2137530914"/>
      </p:ext>
    </p:extLst>
  </p:cSld>
  <p:clrMapOvr>
    <a:masterClrMapping/>
  </p:clrMapOvr>
  <p:transition spd="med"/>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ea typeface="黑体" pitchFamily="2" charset="-122"/>
              </a:rPr>
              <a:t>四、中断方式实现</a:t>
            </a:r>
            <a:r>
              <a:rPr lang="zh-CN" altLang="en-US" dirty="0" smtClean="0">
                <a:ea typeface="黑体" pitchFamily="2" charset="-122"/>
              </a:rPr>
              <a:t>示例</a:t>
            </a:r>
            <a:endParaRPr lang="zh-CN" altLang="en-US" dirty="0"/>
          </a:p>
        </p:txBody>
      </p:sp>
      <p:sp>
        <p:nvSpPr>
          <p:cNvPr id="3" name="内容占位符 2"/>
          <p:cNvSpPr>
            <a:spLocks noGrp="1"/>
          </p:cNvSpPr>
          <p:nvPr>
            <p:ph idx="1"/>
          </p:nvPr>
        </p:nvSpPr>
        <p:spPr>
          <a:xfrm>
            <a:off x="457200" y="548600"/>
            <a:ext cx="8362950" cy="576080"/>
          </a:xfrm>
        </p:spPr>
        <p:txBody>
          <a:bodyPr/>
          <a:lstStyle/>
          <a:p>
            <a:pPr marL="0" indent="0">
              <a:buNone/>
            </a:pPr>
            <a:r>
              <a:rPr lang="en-US" altLang="zh-CN" dirty="0" smtClean="0">
                <a:solidFill>
                  <a:srgbClr val="D60093"/>
                </a:solidFill>
              </a:rPr>
              <a:t>【</a:t>
            </a:r>
            <a:r>
              <a:rPr lang="zh-CN" altLang="en-US" dirty="0" smtClean="0">
                <a:solidFill>
                  <a:srgbClr val="D60093"/>
                </a:solidFill>
              </a:rPr>
              <a:t>例</a:t>
            </a:r>
            <a:r>
              <a:rPr lang="en-US" altLang="zh-CN" dirty="0" smtClean="0">
                <a:solidFill>
                  <a:srgbClr val="D60093"/>
                </a:solidFill>
              </a:rPr>
              <a:t>6.14】PC</a:t>
            </a:r>
            <a:r>
              <a:rPr lang="zh-CN" altLang="en-US" dirty="0">
                <a:solidFill>
                  <a:srgbClr val="D60093"/>
                </a:solidFill>
              </a:rPr>
              <a:t>机中</a:t>
            </a:r>
            <a:r>
              <a:rPr lang="zh-CN" altLang="en-US" dirty="0" smtClean="0">
                <a:solidFill>
                  <a:srgbClr val="D60093"/>
                </a:solidFill>
              </a:rPr>
              <a:t>的</a:t>
            </a:r>
            <a:r>
              <a:rPr lang="en-US" altLang="zh-CN" dirty="0">
                <a:solidFill>
                  <a:srgbClr val="D60093"/>
                </a:solidFill>
              </a:rPr>
              <a:t>8259</a:t>
            </a:r>
            <a:r>
              <a:rPr lang="zh-CN" altLang="zh-CN" dirty="0">
                <a:solidFill>
                  <a:srgbClr val="D60093"/>
                </a:solidFill>
              </a:rPr>
              <a:t>中断控制器</a:t>
            </a:r>
            <a:endParaRPr lang="zh-CN" altLang="en-US" dirty="0">
              <a:solidFill>
                <a:srgbClr val="D60093"/>
              </a:solidFill>
            </a:endParaRPr>
          </a:p>
        </p:txBody>
      </p:sp>
      <p:sp>
        <p:nvSpPr>
          <p:cNvPr id="4" name="灯片编号占位符 3"/>
          <p:cNvSpPr>
            <a:spLocks noGrp="1"/>
          </p:cNvSpPr>
          <p:nvPr>
            <p:ph type="sldNum" sz="quarter" idx="11"/>
          </p:nvPr>
        </p:nvSpPr>
        <p:spPr/>
        <p:txBody>
          <a:bodyPr/>
          <a:lstStyle/>
          <a:p>
            <a:fld id="{C5B93D84-87BE-4514-9293-7D5164B6320D}" type="slidenum">
              <a:rPr lang="zh-CN" altLang="en-US" smtClean="0"/>
              <a:pPr/>
              <a:t>122</a:t>
            </a:fld>
            <a:endParaRPr lang="en-US" altLang="zh-CN" dirty="0"/>
          </a:p>
        </p:txBody>
      </p:sp>
      <p:sp>
        <p:nvSpPr>
          <p:cNvPr id="6" name="Rectangle 4"/>
          <p:cNvSpPr txBox="1">
            <a:spLocks noChangeArrowheads="1"/>
          </p:cNvSpPr>
          <p:nvPr/>
        </p:nvSpPr>
        <p:spPr bwMode="auto">
          <a:xfrm>
            <a:off x="323850" y="1209675"/>
            <a:ext cx="8640763" cy="144235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bg2"/>
              </a:buClr>
              <a:buSzPct val="75000"/>
              <a:buFont typeface="Wingdings" pitchFamily="2" charset="2"/>
              <a:buChar char="n"/>
              <a:defRPr sz="2800" b="1">
                <a:solidFill>
                  <a:schemeClr val="tx1"/>
                </a:solidFill>
                <a:latin typeface="+mn-lt"/>
                <a:ea typeface="+mn-ea"/>
                <a:cs typeface="+mn-cs"/>
              </a:defRPr>
            </a:lvl1pPr>
            <a:lvl2pPr marL="628650" indent="-268288" algn="l" rtl="0" fontAlgn="base">
              <a:spcBef>
                <a:spcPct val="20000"/>
              </a:spcBef>
              <a:spcAft>
                <a:spcPct val="0"/>
              </a:spcAft>
              <a:buClr>
                <a:srgbClr val="006600"/>
              </a:buClr>
              <a:buSzPct val="75000"/>
              <a:buFont typeface="Wingdings" pitchFamily="2" charset="2"/>
              <a:buChar char="l"/>
              <a:defRPr sz="2800" b="1">
                <a:solidFill>
                  <a:schemeClr val="tx1"/>
                </a:solidFill>
                <a:latin typeface="+mn-lt"/>
                <a:ea typeface="+mn-ea"/>
              </a:defRPr>
            </a:lvl2pPr>
            <a:lvl3pPr marL="896938" indent="-268288" algn="l" rtl="0" fontAlgn="base">
              <a:spcBef>
                <a:spcPct val="20000"/>
              </a:spcBef>
              <a:spcAft>
                <a:spcPct val="0"/>
              </a:spcAft>
              <a:buClr>
                <a:srgbClr val="FF6600"/>
              </a:buClr>
              <a:buSzPct val="65000"/>
              <a:buFont typeface="Wingdings" pitchFamily="2" charset="2"/>
              <a:buChar char="p"/>
              <a:defRPr sz="2400" b="1">
                <a:solidFill>
                  <a:schemeClr val="tx1"/>
                </a:solidFill>
                <a:latin typeface="+mn-lt"/>
                <a:ea typeface="楷体" panose="02010609060101010101" pitchFamily="49" charset="-122"/>
              </a:defRPr>
            </a:lvl3pPr>
            <a:lvl4pPr marL="1166813" indent="-269875" algn="l" rtl="0" fontAlgn="base">
              <a:spcBef>
                <a:spcPct val="20000"/>
              </a:spcBef>
              <a:spcAft>
                <a:spcPct val="0"/>
              </a:spcAft>
              <a:buClr>
                <a:srgbClr val="FF0066"/>
              </a:buClr>
              <a:buSzPct val="75000"/>
              <a:buFont typeface="Wingdings" pitchFamily="2" charset="2"/>
              <a:buChar char="u"/>
              <a:defRPr sz="2400" b="1">
                <a:solidFill>
                  <a:schemeClr val="tx1"/>
                </a:solidFill>
                <a:latin typeface="+mn-lt"/>
                <a:ea typeface="楷体" panose="02010609060101010101" pitchFamily="49" charset="-122"/>
              </a:defRPr>
            </a:lvl4pPr>
            <a:lvl5pPr marL="1435100" indent="-268288" algn="l" rtl="0" fontAlgn="base">
              <a:spcBef>
                <a:spcPct val="20000"/>
              </a:spcBef>
              <a:spcAft>
                <a:spcPct val="0"/>
              </a:spcAft>
              <a:buClr>
                <a:srgbClr val="0066FF"/>
              </a:buClr>
              <a:buSzPct val="75000"/>
              <a:buFont typeface="Wingdings" pitchFamily="2" charset="2"/>
              <a:buChar char="ü"/>
              <a:defRPr sz="2400" b="1">
                <a:solidFill>
                  <a:schemeClr val="tx1"/>
                </a:solidFill>
                <a:latin typeface="+mn-lt"/>
                <a:ea typeface="楷体" panose="02010609060101010101" pitchFamily="49" charset="-122"/>
              </a:defRPr>
            </a:lvl5pPr>
            <a:lvl6pPr marL="2787650" indent="-271463" algn="l" rtl="0" fontAlgn="base">
              <a:spcBef>
                <a:spcPct val="20000"/>
              </a:spcBef>
              <a:spcAft>
                <a:spcPct val="0"/>
              </a:spcAft>
              <a:buClr>
                <a:srgbClr val="0066FF"/>
              </a:buClr>
              <a:buSzPct val="75000"/>
              <a:buFont typeface="Wingdings" pitchFamily="2" charset="2"/>
              <a:buChar char="ü"/>
              <a:defRPr sz="2400" b="1">
                <a:solidFill>
                  <a:schemeClr val="tx1"/>
                </a:solidFill>
                <a:latin typeface="+mn-lt"/>
                <a:ea typeface="楷体_GB2312" pitchFamily="49" charset="-122"/>
              </a:defRPr>
            </a:lvl6pPr>
            <a:lvl7pPr marL="3244850" indent="-271463" algn="l" rtl="0" fontAlgn="base">
              <a:spcBef>
                <a:spcPct val="20000"/>
              </a:spcBef>
              <a:spcAft>
                <a:spcPct val="0"/>
              </a:spcAft>
              <a:buClr>
                <a:srgbClr val="0066FF"/>
              </a:buClr>
              <a:buSzPct val="75000"/>
              <a:buFont typeface="Wingdings" pitchFamily="2" charset="2"/>
              <a:buChar char="ü"/>
              <a:defRPr sz="2400" b="1">
                <a:solidFill>
                  <a:schemeClr val="tx1"/>
                </a:solidFill>
                <a:latin typeface="+mn-lt"/>
                <a:ea typeface="楷体_GB2312" pitchFamily="49" charset="-122"/>
              </a:defRPr>
            </a:lvl7pPr>
            <a:lvl8pPr marL="3702050" indent="-271463" algn="l" rtl="0" fontAlgn="base">
              <a:spcBef>
                <a:spcPct val="20000"/>
              </a:spcBef>
              <a:spcAft>
                <a:spcPct val="0"/>
              </a:spcAft>
              <a:buClr>
                <a:srgbClr val="0066FF"/>
              </a:buClr>
              <a:buSzPct val="75000"/>
              <a:buFont typeface="Wingdings" pitchFamily="2" charset="2"/>
              <a:buChar char="ü"/>
              <a:defRPr sz="2400" b="1">
                <a:solidFill>
                  <a:schemeClr val="tx1"/>
                </a:solidFill>
                <a:latin typeface="+mn-lt"/>
                <a:ea typeface="楷体_GB2312" pitchFamily="49" charset="-122"/>
              </a:defRPr>
            </a:lvl8pPr>
            <a:lvl9pPr marL="4159250" indent="-271463" algn="l" rtl="0" fontAlgn="base">
              <a:spcBef>
                <a:spcPct val="20000"/>
              </a:spcBef>
              <a:spcAft>
                <a:spcPct val="0"/>
              </a:spcAft>
              <a:buClr>
                <a:srgbClr val="0066FF"/>
              </a:buClr>
              <a:buSzPct val="75000"/>
              <a:buFont typeface="Wingdings" pitchFamily="2" charset="2"/>
              <a:buChar char="ü"/>
              <a:defRPr sz="2400" b="1">
                <a:solidFill>
                  <a:schemeClr val="tx1"/>
                </a:solidFill>
                <a:latin typeface="+mn-lt"/>
                <a:ea typeface="楷体_GB2312" pitchFamily="49" charset="-122"/>
              </a:defRPr>
            </a:lvl9pPr>
          </a:lstStyle>
          <a:p>
            <a:pPr>
              <a:lnSpc>
                <a:spcPct val="90000"/>
              </a:lnSpc>
            </a:pPr>
            <a:r>
              <a:rPr lang="zh-CN" altLang="en-US" kern="0" dirty="0">
                <a:latin typeface="Times New Roman" pitchFamily="18" charset="0"/>
              </a:rPr>
              <a:t>在南桥的</a:t>
            </a:r>
            <a:r>
              <a:rPr lang="en-US" altLang="zh-CN" kern="0" dirty="0">
                <a:latin typeface="Times New Roman" pitchFamily="18" charset="0"/>
              </a:rPr>
              <a:t>LPC</a:t>
            </a:r>
            <a:r>
              <a:rPr lang="zh-CN" altLang="en-US" kern="0" dirty="0">
                <a:latin typeface="Times New Roman" pitchFamily="18" charset="0"/>
              </a:rPr>
              <a:t>控制器中，集成了两个可编程中断控制器</a:t>
            </a:r>
            <a:r>
              <a:rPr lang="en-US" altLang="zh-CN" kern="0" dirty="0">
                <a:latin typeface="Times New Roman" pitchFamily="18" charset="0"/>
              </a:rPr>
              <a:t>8259</a:t>
            </a:r>
            <a:r>
              <a:rPr lang="zh-CN" altLang="en-US" kern="0" dirty="0">
                <a:latin typeface="Times New Roman" pitchFamily="18" charset="0"/>
              </a:rPr>
              <a:t>，采用级联</a:t>
            </a:r>
            <a:r>
              <a:rPr lang="zh-CN" altLang="en-US" kern="0" dirty="0" smtClean="0">
                <a:latin typeface="Times New Roman" pitchFamily="18" charset="0"/>
              </a:rPr>
              <a:t>方式</a:t>
            </a:r>
            <a:endParaRPr lang="en-US" altLang="zh-CN" kern="0" dirty="0" smtClean="0">
              <a:latin typeface="Times New Roman" pitchFamily="18" charset="0"/>
            </a:endParaRPr>
          </a:p>
          <a:p>
            <a:pPr>
              <a:lnSpc>
                <a:spcPct val="90000"/>
              </a:lnSpc>
            </a:pPr>
            <a:r>
              <a:rPr lang="zh-CN" altLang="en-US" kern="0" dirty="0" smtClean="0">
                <a:latin typeface="Times New Roman" pitchFamily="18" charset="0"/>
              </a:rPr>
              <a:t>两</a:t>
            </a:r>
            <a:r>
              <a:rPr lang="zh-CN" altLang="en-US" kern="0" dirty="0">
                <a:latin typeface="Times New Roman" pitchFamily="18" charset="0"/>
              </a:rPr>
              <a:t>片</a:t>
            </a:r>
            <a:r>
              <a:rPr lang="en-US" altLang="zh-CN" kern="0" dirty="0">
                <a:latin typeface="Times New Roman" pitchFamily="18" charset="0"/>
              </a:rPr>
              <a:t>8259</a:t>
            </a:r>
            <a:r>
              <a:rPr lang="zh-CN" altLang="en-US" kern="0" dirty="0">
                <a:latin typeface="Times New Roman" pitchFamily="18" charset="0"/>
              </a:rPr>
              <a:t>均工作在固定优先级</a:t>
            </a:r>
            <a:r>
              <a:rPr lang="zh-CN" altLang="en-US" kern="0" dirty="0" smtClean="0">
                <a:latin typeface="Times New Roman" pitchFamily="18" charset="0"/>
              </a:rPr>
              <a:t>模式。</a:t>
            </a:r>
            <a:endParaRPr lang="zh-CN" altLang="en-US" kern="0" dirty="0">
              <a:latin typeface="Times New Roman" pitchFamily="18" charset="0"/>
            </a:endParaRPr>
          </a:p>
        </p:txBody>
      </p:sp>
      <p:sp>
        <p:nvSpPr>
          <p:cNvPr id="7" name="Rectangle 5"/>
          <p:cNvSpPr>
            <a:spLocks noChangeArrowheads="1"/>
          </p:cNvSpPr>
          <p:nvPr/>
        </p:nvSpPr>
        <p:spPr bwMode="auto">
          <a:xfrm>
            <a:off x="5622745" y="3487348"/>
            <a:ext cx="863600" cy="2232025"/>
          </a:xfrm>
          <a:prstGeom prst="rect">
            <a:avLst/>
          </a:prstGeom>
          <a:noFill/>
          <a:ln w="28575" algn="ctr">
            <a:solidFill>
              <a:schemeClr val="tx1"/>
            </a:solidFill>
            <a:miter lim="800000"/>
            <a:headEnd/>
            <a:tailEnd type="none" w="med" len="lg"/>
          </a:ln>
          <a:effectLst/>
        </p:spPr>
        <p:txBody>
          <a:bodyPr wrap="none" anchor="ctr"/>
          <a:lstStyle/>
          <a:p>
            <a:endParaRPr lang="zh-CN" altLang="en-US"/>
          </a:p>
        </p:txBody>
      </p:sp>
      <p:sp>
        <p:nvSpPr>
          <p:cNvPr id="8" name="Text Box 6"/>
          <p:cNvSpPr txBox="1">
            <a:spLocks noChangeArrowheads="1"/>
          </p:cNvSpPr>
          <p:nvPr/>
        </p:nvSpPr>
        <p:spPr bwMode="auto">
          <a:xfrm>
            <a:off x="5478282" y="3985823"/>
            <a:ext cx="863600" cy="366712"/>
          </a:xfrm>
          <a:prstGeom prst="rect">
            <a:avLst/>
          </a:prstGeom>
          <a:noFill/>
          <a:ln w="28575" algn="ctr">
            <a:noFill/>
            <a:miter lim="800000"/>
            <a:headEnd/>
            <a:tailEnd type="none" w="med" len="lg"/>
          </a:ln>
          <a:effectLst/>
        </p:spPr>
        <p:txBody>
          <a:bodyPr>
            <a:spAutoFit/>
          </a:bodyPr>
          <a:lstStyle/>
          <a:p>
            <a:pPr>
              <a:spcBef>
                <a:spcPct val="50000"/>
              </a:spcBef>
              <a:buClrTx/>
              <a:buFontTx/>
              <a:buNone/>
            </a:pPr>
            <a:r>
              <a:rPr lang="en-US" altLang="zh-CN" sz="1800"/>
              <a:t>INT</a:t>
            </a:r>
          </a:p>
        </p:txBody>
      </p:sp>
      <p:sp>
        <p:nvSpPr>
          <p:cNvPr id="9" name="Line 7"/>
          <p:cNvSpPr>
            <a:spLocks noChangeShapeType="1"/>
          </p:cNvSpPr>
          <p:nvPr/>
        </p:nvSpPr>
        <p:spPr bwMode="auto">
          <a:xfrm flipH="1">
            <a:off x="6486345" y="3622285"/>
            <a:ext cx="504825" cy="0"/>
          </a:xfrm>
          <a:prstGeom prst="line">
            <a:avLst/>
          </a:prstGeom>
          <a:noFill/>
          <a:ln w="28575">
            <a:solidFill>
              <a:schemeClr val="tx1"/>
            </a:solidFill>
            <a:round/>
            <a:headEnd/>
            <a:tailEnd type="triangle" w="med" len="lg"/>
          </a:ln>
          <a:effectLst/>
        </p:spPr>
        <p:txBody>
          <a:bodyPr wrap="none" anchor="ctr"/>
          <a:lstStyle/>
          <a:p>
            <a:endParaRPr lang="zh-CN" altLang="en-US"/>
          </a:p>
        </p:txBody>
      </p:sp>
      <p:sp>
        <p:nvSpPr>
          <p:cNvPr id="10" name="Line 8"/>
          <p:cNvSpPr>
            <a:spLocks noChangeShapeType="1"/>
          </p:cNvSpPr>
          <p:nvPr/>
        </p:nvSpPr>
        <p:spPr bwMode="auto">
          <a:xfrm flipH="1">
            <a:off x="6486345" y="3890573"/>
            <a:ext cx="504825" cy="0"/>
          </a:xfrm>
          <a:prstGeom prst="line">
            <a:avLst/>
          </a:prstGeom>
          <a:noFill/>
          <a:ln w="28575">
            <a:solidFill>
              <a:schemeClr val="tx1"/>
            </a:solidFill>
            <a:round/>
            <a:headEnd/>
            <a:tailEnd type="triangle" w="med" len="lg"/>
          </a:ln>
          <a:effectLst/>
        </p:spPr>
        <p:txBody>
          <a:bodyPr wrap="none" anchor="ctr"/>
          <a:lstStyle/>
          <a:p>
            <a:endParaRPr lang="zh-CN" altLang="en-US"/>
          </a:p>
        </p:txBody>
      </p:sp>
      <p:sp>
        <p:nvSpPr>
          <p:cNvPr id="11" name="Line 9"/>
          <p:cNvSpPr>
            <a:spLocks noChangeShapeType="1"/>
          </p:cNvSpPr>
          <p:nvPr/>
        </p:nvSpPr>
        <p:spPr bwMode="auto">
          <a:xfrm flipH="1">
            <a:off x="6486345" y="4165210"/>
            <a:ext cx="504825" cy="0"/>
          </a:xfrm>
          <a:prstGeom prst="line">
            <a:avLst/>
          </a:prstGeom>
          <a:noFill/>
          <a:ln w="28575">
            <a:solidFill>
              <a:schemeClr val="tx1"/>
            </a:solidFill>
            <a:round/>
            <a:headEnd/>
            <a:tailEnd type="triangle" w="med" len="lg"/>
          </a:ln>
          <a:effectLst/>
        </p:spPr>
        <p:txBody>
          <a:bodyPr wrap="none" anchor="ctr"/>
          <a:lstStyle/>
          <a:p>
            <a:endParaRPr lang="zh-CN" altLang="en-US"/>
          </a:p>
        </p:txBody>
      </p:sp>
      <p:sp>
        <p:nvSpPr>
          <p:cNvPr id="12" name="Line 10"/>
          <p:cNvSpPr>
            <a:spLocks noChangeShapeType="1"/>
          </p:cNvSpPr>
          <p:nvPr/>
        </p:nvSpPr>
        <p:spPr bwMode="auto">
          <a:xfrm flipH="1">
            <a:off x="6486345" y="4443023"/>
            <a:ext cx="504825" cy="0"/>
          </a:xfrm>
          <a:prstGeom prst="line">
            <a:avLst/>
          </a:prstGeom>
          <a:noFill/>
          <a:ln w="28575">
            <a:solidFill>
              <a:schemeClr val="tx1"/>
            </a:solidFill>
            <a:round/>
            <a:headEnd/>
            <a:tailEnd type="triangle" w="med" len="lg"/>
          </a:ln>
          <a:effectLst/>
        </p:spPr>
        <p:txBody>
          <a:bodyPr wrap="none" anchor="ctr"/>
          <a:lstStyle/>
          <a:p>
            <a:endParaRPr lang="zh-CN" altLang="en-US"/>
          </a:p>
        </p:txBody>
      </p:sp>
      <p:sp>
        <p:nvSpPr>
          <p:cNvPr id="13" name="Line 11"/>
          <p:cNvSpPr>
            <a:spLocks noChangeShapeType="1"/>
          </p:cNvSpPr>
          <p:nvPr/>
        </p:nvSpPr>
        <p:spPr bwMode="auto">
          <a:xfrm flipH="1">
            <a:off x="6486345" y="4716073"/>
            <a:ext cx="504825" cy="0"/>
          </a:xfrm>
          <a:prstGeom prst="line">
            <a:avLst/>
          </a:prstGeom>
          <a:noFill/>
          <a:ln w="28575">
            <a:solidFill>
              <a:schemeClr val="tx1"/>
            </a:solidFill>
            <a:round/>
            <a:headEnd/>
            <a:tailEnd type="triangle" w="med" len="lg"/>
          </a:ln>
          <a:effectLst/>
        </p:spPr>
        <p:txBody>
          <a:bodyPr wrap="none" anchor="ctr"/>
          <a:lstStyle/>
          <a:p>
            <a:endParaRPr lang="zh-CN" altLang="en-US"/>
          </a:p>
        </p:txBody>
      </p:sp>
      <p:sp>
        <p:nvSpPr>
          <p:cNvPr id="14" name="Line 12"/>
          <p:cNvSpPr>
            <a:spLocks noChangeShapeType="1"/>
          </p:cNvSpPr>
          <p:nvPr/>
        </p:nvSpPr>
        <p:spPr bwMode="auto">
          <a:xfrm flipH="1">
            <a:off x="6486345" y="4995473"/>
            <a:ext cx="504825" cy="0"/>
          </a:xfrm>
          <a:prstGeom prst="line">
            <a:avLst/>
          </a:prstGeom>
          <a:noFill/>
          <a:ln w="28575">
            <a:solidFill>
              <a:schemeClr val="tx1"/>
            </a:solidFill>
            <a:round/>
            <a:headEnd/>
            <a:tailEnd type="triangle" w="med" len="lg"/>
          </a:ln>
          <a:effectLst/>
        </p:spPr>
        <p:txBody>
          <a:bodyPr wrap="none" anchor="ctr"/>
          <a:lstStyle/>
          <a:p>
            <a:endParaRPr lang="zh-CN" altLang="en-US"/>
          </a:p>
        </p:txBody>
      </p:sp>
      <p:sp>
        <p:nvSpPr>
          <p:cNvPr id="15" name="Line 13"/>
          <p:cNvSpPr>
            <a:spLocks noChangeShapeType="1"/>
          </p:cNvSpPr>
          <p:nvPr/>
        </p:nvSpPr>
        <p:spPr bwMode="auto">
          <a:xfrm flipH="1">
            <a:off x="6486345" y="5273285"/>
            <a:ext cx="504825" cy="0"/>
          </a:xfrm>
          <a:prstGeom prst="line">
            <a:avLst/>
          </a:prstGeom>
          <a:noFill/>
          <a:ln w="28575">
            <a:solidFill>
              <a:schemeClr val="tx1"/>
            </a:solidFill>
            <a:round/>
            <a:headEnd/>
            <a:tailEnd type="triangle" w="med" len="lg"/>
          </a:ln>
          <a:effectLst/>
        </p:spPr>
        <p:txBody>
          <a:bodyPr wrap="none" anchor="ctr"/>
          <a:lstStyle/>
          <a:p>
            <a:endParaRPr lang="zh-CN" altLang="en-US"/>
          </a:p>
        </p:txBody>
      </p:sp>
      <p:sp>
        <p:nvSpPr>
          <p:cNvPr id="16" name="Line 14"/>
          <p:cNvSpPr>
            <a:spLocks noChangeShapeType="1"/>
          </p:cNvSpPr>
          <p:nvPr/>
        </p:nvSpPr>
        <p:spPr bwMode="auto">
          <a:xfrm flipH="1">
            <a:off x="6486345" y="5547923"/>
            <a:ext cx="504825" cy="0"/>
          </a:xfrm>
          <a:prstGeom prst="line">
            <a:avLst/>
          </a:prstGeom>
          <a:noFill/>
          <a:ln w="28575">
            <a:solidFill>
              <a:schemeClr val="tx1"/>
            </a:solidFill>
            <a:round/>
            <a:headEnd/>
            <a:tailEnd type="triangle" w="med" len="lg"/>
          </a:ln>
          <a:effectLst/>
        </p:spPr>
        <p:txBody>
          <a:bodyPr wrap="none" anchor="ctr"/>
          <a:lstStyle/>
          <a:p>
            <a:endParaRPr lang="zh-CN" altLang="en-US"/>
          </a:p>
        </p:txBody>
      </p:sp>
      <p:sp>
        <p:nvSpPr>
          <p:cNvPr id="17" name="Text Box 15"/>
          <p:cNvSpPr txBox="1">
            <a:spLocks noChangeArrowheads="1"/>
          </p:cNvSpPr>
          <p:nvPr/>
        </p:nvSpPr>
        <p:spPr bwMode="auto">
          <a:xfrm>
            <a:off x="6948307" y="3430198"/>
            <a:ext cx="1008063" cy="2289175"/>
          </a:xfrm>
          <a:prstGeom prst="rect">
            <a:avLst/>
          </a:prstGeom>
          <a:noFill/>
          <a:ln w="28575" algn="ctr">
            <a:noFill/>
            <a:miter lim="800000"/>
            <a:headEnd/>
            <a:tailEnd type="none" w="med" len="lg"/>
          </a:ln>
          <a:effectLst/>
        </p:spPr>
        <p:txBody>
          <a:bodyPr>
            <a:spAutoFit/>
          </a:bodyPr>
          <a:lstStyle/>
          <a:p>
            <a:pPr algn="l">
              <a:spcBef>
                <a:spcPts val="0"/>
              </a:spcBef>
              <a:buClrTx/>
              <a:buFontTx/>
              <a:buNone/>
            </a:pPr>
            <a:r>
              <a:rPr lang="en-US" altLang="zh-CN" sz="1800"/>
              <a:t>IRQ8</a:t>
            </a:r>
          </a:p>
          <a:p>
            <a:pPr algn="l">
              <a:spcBef>
                <a:spcPts val="0"/>
              </a:spcBef>
              <a:buClrTx/>
              <a:buFontTx/>
              <a:buNone/>
            </a:pPr>
            <a:r>
              <a:rPr lang="en-US" altLang="zh-CN" sz="1800"/>
              <a:t>IRQ9</a:t>
            </a:r>
          </a:p>
          <a:p>
            <a:pPr algn="l">
              <a:spcBef>
                <a:spcPts val="0"/>
              </a:spcBef>
              <a:buClrTx/>
              <a:buFontTx/>
              <a:buNone/>
            </a:pPr>
            <a:r>
              <a:rPr lang="en-US" altLang="zh-CN" sz="1800"/>
              <a:t>IRQ10</a:t>
            </a:r>
          </a:p>
          <a:p>
            <a:pPr algn="l">
              <a:spcBef>
                <a:spcPts val="0"/>
              </a:spcBef>
              <a:buClrTx/>
              <a:buFontTx/>
              <a:buNone/>
            </a:pPr>
            <a:r>
              <a:rPr lang="en-US" altLang="zh-CN" sz="1800"/>
              <a:t>IRQ11</a:t>
            </a:r>
          </a:p>
          <a:p>
            <a:pPr algn="l">
              <a:spcBef>
                <a:spcPts val="0"/>
              </a:spcBef>
              <a:buClrTx/>
              <a:buFontTx/>
              <a:buNone/>
            </a:pPr>
            <a:r>
              <a:rPr lang="en-US" altLang="zh-CN" sz="1800"/>
              <a:t>IRQ12</a:t>
            </a:r>
          </a:p>
          <a:p>
            <a:pPr algn="l">
              <a:spcBef>
                <a:spcPts val="0"/>
              </a:spcBef>
              <a:buClrTx/>
              <a:buFontTx/>
              <a:buNone/>
            </a:pPr>
            <a:r>
              <a:rPr lang="en-US" altLang="zh-CN" sz="1800"/>
              <a:t>IRQ13</a:t>
            </a:r>
          </a:p>
          <a:p>
            <a:pPr algn="l">
              <a:spcBef>
                <a:spcPts val="0"/>
              </a:spcBef>
              <a:buClrTx/>
              <a:buFontTx/>
              <a:buNone/>
            </a:pPr>
            <a:r>
              <a:rPr lang="en-US" altLang="zh-CN" sz="1800"/>
              <a:t>IRQ14</a:t>
            </a:r>
          </a:p>
          <a:p>
            <a:pPr algn="l">
              <a:spcBef>
                <a:spcPts val="0"/>
              </a:spcBef>
              <a:buClrTx/>
              <a:buFontTx/>
              <a:buNone/>
            </a:pPr>
            <a:r>
              <a:rPr lang="en-US" altLang="zh-CN" sz="1800"/>
              <a:t>IRQ15</a:t>
            </a:r>
          </a:p>
        </p:txBody>
      </p:sp>
      <p:sp>
        <p:nvSpPr>
          <p:cNvPr id="18" name="Rectangle 16"/>
          <p:cNvSpPr>
            <a:spLocks noChangeArrowheads="1"/>
          </p:cNvSpPr>
          <p:nvPr/>
        </p:nvSpPr>
        <p:spPr bwMode="auto">
          <a:xfrm>
            <a:off x="2195332" y="3501635"/>
            <a:ext cx="906463" cy="2232025"/>
          </a:xfrm>
          <a:prstGeom prst="rect">
            <a:avLst/>
          </a:prstGeom>
          <a:noFill/>
          <a:ln w="28575" algn="ctr">
            <a:solidFill>
              <a:schemeClr val="tx1"/>
            </a:solidFill>
            <a:miter lim="800000"/>
            <a:headEnd/>
            <a:tailEnd type="none" w="med" len="lg"/>
          </a:ln>
          <a:effectLst/>
        </p:spPr>
        <p:txBody>
          <a:bodyPr wrap="none" anchor="ctr"/>
          <a:lstStyle/>
          <a:p>
            <a:endParaRPr lang="zh-CN" altLang="en-US"/>
          </a:p>
        </p:txBody>
      </p:sp>
      <p:sp>
        <p:nvSpPr>
          <p:cNvPr id="19" name="Line 17"/>
          <p:cNvSpPr>
            <a:spLocks noChangeShapeType="1"/>
          </p:cNvSpPr>
          <p:nvPr/>
        </p:nvSpPr>
        <p:spPr bwMode="auto">
          <a:xfrm flipH="1">
            <a:off x="3101795" y="3636573"/>
            <a:ext cx="504825" cy="0"/>
          </a:xfrm>
          <a:prstGeom prst="line">
            <a:avLst/>
          </a:prstGeom>
          <a:noFill/>
          <a:ln w="28575">
            <a:solidFill>
              <a:schemeClr val="tx1"/>
            </a:solidFill>
            <a:round/>
            <a:headEnd/>
            <a:tailEnd type="triangle" w="med" len="lg"/>
          </a:ln>
          <a:effectLst/>
        </p:spPr>
        <p:txBody>
          <a:bodyPr wrap="none" anchor="ctr"/>
          <a:lstStyle/>
          <a:p>
            <a:endParaRPr lang="zh-CN" altLang="en-US"/>
          </a:p>
        </p:txBody>
      </p:sp>
      <p:sp>
        <p:nvSpPr>
          <p:cNvPr id="20" name="Line 18"/>
          <p:cNvSpPr>
            <a:spLocks noChangeShapeType="1"/>
          </p:cNvSpPr>
          <p:nvPr/>
        </p:nvSpPr>
        <p:spPr bwMode="auto">
          <a:xfrm flipH="1">
            <a:off x="3101795" y="3904860"/>
            <a:ext cx="504825" cy="0"/>
          </a:xfrm>
          <a:prstGeom prst="line">
            <a:avLst/>
          </a:prstGeom>
          <a:noFill/>
          <a:ln w="28575">
            <a:solidFill>
              <a:schemeClr val="tx1"/>
            </a:solidFill>
            <a:round/>
            <a:headEnd/>
            <a:tailEnd type="triangle" w="med" len="lg"/>
          </a:ln>
          <a:effectLst/>
        </p:spPr>
        <p:txBody>
          <a:bodyPr wrap="none" anchor="ctr"/>
          <a:lstStyle/>
          <a:p>
            <a:endParaRPr lang="zh-CN" altLang="en-US"/>
          </a:p>
        </p:txBody>
      </p:sp>
      <p:sp>
        <p:nvSpPr>
          <p:cNvPr id="21" name="Line 19"/>
          <p:cNvSpPr>
            <a:spLocks noChangeShapeType="1"/>
          </p:cNvSpPr>
          <p:nvPr/>
        </p:nvSpPr>
        <p:spPr bwMode="auto">
          <a:xfrm flipH="1">
            <a:off x="3101795" y="4179498"/>
            <a:ext cx="2524125" cy="0"/>
          </a:xfrm>
          <a:prstGeom prst="line">
            <a:avLst/>
          </a:prstGeom>
          <a:noFill/>
          <a:ln w="28575">
            <a:solidFill>
              <a:schemeClr val="tx1"/>
            </a:solidFill>
            <a:round/>
            <a:headEnd/>
            <a:tailEnd type="triangle" w="med" len="lg"/>
          </a:ln>
          <a:effectLst/>
        </p:spPr>
        <p:txBody>
          <a:bodyPr wrap="none" anchor="ctr"/>
          <a:lstStyle/>
          <a:p>
            <a:endParaRPr lang="zh-CN" altLang="en-US"/>
          </a:p>
        </p:txBody>
      </p:sp>
      <p:sp>
        <p:nvSpPr>
          <p:cNvPr id="22" name="Line 20"/>
          <p:cNvSpPr>
            <a:spLocks noChangeShapeType="1"/>
          </p:cNvSpPr>
          <p:nvPr/>
        </p:nvSpPr>
        <p:spPr bwMode="auto">
          <a:xfrm flipH="1">
            <a:off x="3101795" y="4457310"/>
            <a:ext cx="504825" cy="0"/>
          </a:xfrm>
          <a:prstGeom prst="line">
            <a:avLst/>
          </a:prstGeom>
          <a:noFill/>
          <a:ln w="28575">
            <a:solidFill>
              <a:schemeClr val="tx1"/>
            </a:solidFill>
            <a:round/>
            <a:headEnd/>
            <a:tailEnd type="triangle" w="med" len="lg"/>
          </a:ln>
          <a:effectLst/>
        </p:spPr>
        <p:txBody>
          <a:bodyPr wrap="none" anchor="ctr"/>
          <a:lstStyle/>
          <a:p>
            <a:endParaRPr lang="zh-CN" altLang="en-US"/>
          </a:p>
        </p:txBody>
      </p:sp>
      <p:sp>
        <p:nvSpPr>
          <p:cNvPr id="23" name="Line 21"/>
          <p:cNvSpPr>
            <a:spLocks noChangeShapeType="1"/>
          </p:cNvSpPr>
          <p:nvPr/>
        </p:nvSpPr>
        <p:spPr bwMode="auto">
          <a:xfrm flipH="1">
            <a:off x="3101795" y="4730360"/>
            <a:ext cx="504825" cy="0"/>
          </a:xfrm>
          <a:prstGeom prst="line">
            <a:avLst/>
          </a:prstGeom>
          <a:noFill/>
          <a:ln w="28575">
            <a:solidFill>
              <a:schemeClr val="tx1"/>
            </a:solidFill>
            <a:round/>
            <a:headEnd/>
            <a:tailEnd type="triangle" w="med" len="lg"/>
          </a:ln>
          <a:effectLst/>
        </p:spPr>
        <p:txBody>
          <a:bodyPr wrap="none" anchor="ctr"/>
          <a:lstStyle/>
          <a:p>
            <a:endParaRPr lang="zh-CN" altLang="en-US"/>
          </a:p>
        </p:txBody>
      </p:sp>
      <p:sp>
        <p:nvSpPr>
          <p:cNvPr id="24" name="Line 22"/>
          <p:cNvSpPr>
            <a:spLocks noChangeShapeType="1"/>
          </p:cNvSpPr>
          <p:nvPr/>
        </p:nvSpPr>
        <p:spPr bwMode="auto">
          <a:xfrm flipH="1">
            <a:off x="3101795" y="5009760"/>
            <a:ext cx="504825" cy="0"/>
          </a:xfrm>
          <a:prstGeom prst="line">
            <a:avLst/>
          </a:prstGeom>
          <a:noFill/>
          <a:ln w="28575">
            <a:solidFill>
              <a:schemeClr val="tx1"/>
            </a:solidFill>
            <a:round/>
            <a:headEnd/>
            <a:tailEnd type="triangle" w="med" len="lg"/>
          </a:ln>
          <a:effectLst/>
        </p:spPr>
        <p:txBody>
          <a:bodyPr wrap="none" anchor="ctr"/>
          <a:lstStyle/>
          <a:p>
            <a:endParaRPr lang="zh-CN" altLang="en-US"/>
          </a:p>
        </p:txBody>
      </p:sp>
      <p:sp>
        <p:nvSpPr>
          <p:cNvPr id="25" name="Line 23"/>
          <p:cNvSpPr>
            <a:spLocks noChangeShapeType="1"/>
          </p:cNvSpPr>
          <p:nvPr/>
        </p:nvSpPr>
        <p:spPr bwMode="auto">
          <a:xfrm flipH="1">
            <a:off x="3101795" y="5287573"/>
            <a:ext cx="504825" cy="0"/>
          </a:xfrm>
          <a:prstGeom prst="line">
            <a:avLst/>
          </a:prstGeom>
          <a:noFill/>
          <a:ln w="28575">
            <a:solidFill>
              <a:schemeClr val="tx1"/>
            </a:solidFill>
            <a:round/>
            <a:headEnd/>
            <a:tailEnd type="triangle" w="med" len="lg"/>
          </a:ln>
          <a:effectLst/>
        </p:spPr>
        <p:txBody>
          <a:bodyPr wrap="none" anchor="ctr"/>
          <a:lstStyle/>
          <a:p>
            <a:endParaRPr lang="zh-CN" altLang="en-US"/>
          </a:p>
        </p:txBody>
      </p:sp>
      <p:sp>
        <p:nvSpPr>
          <p:cNvPr id="26" name="Line 24"/>
          <p:cNvSpPr>
            <a:spLocks noChangeShapeType="1"/>
          </p:cNvSpPr>
          <p:nvPr/>
        </p:nvSpPr>
        <p:spPr bwMode="auto">
          <a:xfrm flipH="1">
            <a:off x="3101795" y="5562210"/>
            <a:ext cx="504825" cy="0"/>
          </a:xfrm>
          <a:prstGeom prst="line">
            <a:avLst/>
          </a:prstGeom>
          <a:noFill/>
          <a:ln w="28575">
            <a:solidFill>
              <a:schemeClr val="tx1"/>
            </a:solidFill>
            <a:round/>
            <a:headEnd/>
            <a:tailEnd type="triangle" w="med" len="lg"/>
          </a:ln>
          <a:effectLst/>
        </p:spPr>
        <p:txBody>
          <a:bodyPr wrap="none" anchor="ctr"/>
          <a:lstStyle/>
          <a:p>
            <a:endParaRPr lang="zh-CN" altLang="en-US"/>
          </a:p>
        </p:txBody>
      </p:sp>
      <p:sp>
        <p:nvSpPr>
          <p:cNvPr id="27" name="Text Box 25"/>
          <p:cNvSpPr txBox="1">
            <a:spLocks noChangeArrowheads="1"/>
          </p:cNvSpPr>
          <p:nvPr/>
        </p:nvSpPr>
        <p:spPr bwMode="auto">
          <a:xfrm>
            <a:off x="3563757" y="3444485"/>
            <a:ext cx="1008063" cy="2289175"/>
          </a:xfrm>
          <a:prstGeom prst="rect">
            <a:avLst/>
          </a:prstGeom>
          <a:noFill/>
          <a:ln w="28575" algn="ctr">
            <a:noFill/>
            <a:miter lim="800000"/>
            <a:headEnd/>
            <a:tailEnd type="none" w="med" len="lg"/>
          </a:ln>
          <a:effectLst/>
        </p:spPr>
        <p:txBody>
          <a:bodyPr>
            <a:spAutoFit/>
          </a:bodyPr>
          <a:lstStyle/>
          <a:p>
            <a:pPr algn="l">
              <a:spcBef>
                <a:spcPts val="0"/>
              </a:spcBef>
              <a:buClrTx/>
              <a:buFontTx/>
              <a:buNone/>
            </a:pPr>
            <a:r>
              <a:rPr lang="en-US" altLang="zh-CN" sz="1800" dirty="0"/>
              <a:t>IRQ0</a:t>
            </a:r>
          </a:p>
          <a:p>
            <a:pPr algn="l">
              <a:spcBef>
                <a:spcPts val="0"/>
              </a:spcBef>
              <a:buClrTx/>
              <a:buFontTx/>
              <a:buNone/>
            </a:pPr>
            <a:r>
              <a:rPr lang="en-US" altLang="zh-CN" sz="1800" dirty="0"/>
              <a:t>IRQ1</a:t>
            </a:r>
          </a:p>
          <a:p>
            <a:pPr algn="l">
              <a:spcBef>
                <a:spcPts val="0"/>
              </a:spcBef>
              <a:buClrTx/>
              <a:buFontTx/>
              <a:buNone/>
            </a:pPr>
            <a:endParaRPr lang="en-US" altLang="zh-CN" sz="1800" dirty="0"/>
          </a:p>
          <a:p>
            <a:pPr algn="l">
              <a:spcBef>
                <a:spcPts val="0"/>
              </a:spcBef>
              <a:buClrTx/>
              <a:buFontTx/>
              <a:buNone/>
            </a:pPr>
            <a:r>
              <a:rPr lang="en-US" altLang="zh-CN" sz="1800" dirty="0"/>
              <a:t>IRQ3</a:t>
            </a:r>
          </a:p>
          <a:p>
            <a:pPr algn="l">
              <a:spcBef>
                <a:spcPts val="0"/>
              </a:spcBef>
              <a:buClrTx/>
              <a:buFontTx/>
              <a:buNone/>
            </a:pPr>
            <a:r>
              <a:rPr lang="en-US" altLang="zh-CN" sz="1800" dirty="0"/>
              <a:t>IRQ4</a:t>
            </a:r>
          </a:p>
          <a:p>
            <a:pPr algn="l">
              <a:spcBef>
                <a:spcPts val="0"/>
              </a:spcBef>
              <a:buClrTx/>
              <a:buFontTx/>
              <a:buNone/>
            </a:pPr>
            <a:r>
              <a:rPr lang="en-US" altLang="zh-CN" sz="1800" dirty="0"/>
              <a:t>IRQ5</a:t>
            </a:r>
          </a:p>
          <a:p>
            <a:pPr algn="l">
              <a:spcBef>
                <a:spcPts val="0"/>
              </a:spcBef>
              <a:buClrTx/>
              <a:buFontTx/>
              <a:buNone/>
            </a:pPr>
            <a:r>
              <a:rPr lang="en-US" altLang="zh-CN" sz="1800" dirty="0"/>
              <a:t>IRQ6</a:t>
            </a:r>
          </a:p>
          <a:p>
            <a:pPr algn="l">
              <a:spcBef>
                <a:spcPts val="0"/>
              </a:spcBef>
              <a:buClrTx/>
              <a:buFontTx/>
              <a:buNone/>
            </a:pPr>
            <a:r>
              <a:rPr lang="en-US" altLang="zh-CN" sz="1800" dirty="0"/>
              <a:t>IRQ7</a:t>
            </a:r>
          </a:p>
        </p:txBody>
      </p:sp>
      <p:sp>
        <p:nvSpPr>
          <p:cNvPr id="28" name="Line 26"/>
          <p:cNvSpPr>
            <a:spLocks noChangeShapeType="1"/>
          </p:cNvSpPr>
          <p:nvPr/>
        </p:nvSpPr>
        <p:spPr bwMode="auto">
          <a:xfrm flipH="1">
            <a:off x="1331732" y="4222360"/>
            <a:ext cx="863600" cy="0"/>
          </a:xfrm>
          <a:prstGeom prst="line">
            <a:avLst/>
          </a:prstGeom>
          <a:noFill/>
          <a:ln w="28575">
            <a:solidFill>
              <a:schemeClr val="tx1"/>
            </a:solidFill>
            <a:round/>
            <a:headEnd/>
            <a:tailEnd type="triangle" w="med" len="lg"/>
          </a:ln>
          <a:effectLst/>
        </p:spPr>
        <p:txBody>
          <a:bodyPr wrap="none" anchor="ctr"/>
          <a:lstStyle/>
          <a:p>
            <a:endParaRPr lang="zh-CN" altLang="en-US"/>
          </a:p>
        </p:txBody>
      </p:sp>
      <p:sp>
        <p:nvSpPr>
          <p:cNvPr id="29" name="Line 27"/>
          <p:cNvSpPr>
            <a:spLocks noChangeShapeType="1"/>
          </p:cNvSpPr>
          <p:nvPr/>
        </p:nvSpPr>
        <p:spPr bwMode="auto">
          <a:xfrm>
            <a:off x="1331732" y="4870060"/>
            <a:ext cx="863600" cy="0"/>
          </a:xfrm>
          <a:prstGeom prst="line">
            <a:avLst/>
          </a:prstGeom>
          <a:noFill/>
          <a:ln w="28575">
            <a:solidFill>
              <a:schemeClr val="tx1"/>
            </a:solidFill>
            <a:round/>
            <a:headEnd/>
            <a:tailEnd type="triangle" w="med" len="lg"/>
          </a:ln>
          <a:effectLst/>
        </p:spPr>
        <p:txBody>
          <a:bodyPr wrap="none" anchor="ctr"/>
          <a:lstStyle/>
          <a:p>
            <a:endParaRPr lang="zh-CN" altLang="en-US"/>
          </a:p>
        </p:txBody>
      </p:sp>
      <p:sp>
        <p:nvSpPr>
          <p:cNvPr id="30" name="Text Box 28"/>
          <p:cNvSpPr txBox="1">
            <a:spLocks noChangeArrowheads="1"/>
          </p:cNvSpPr>
          <p:nvPr/>
        </p:nvSpPr>
        <p:spPr bwMode="auto">
          <a:xfrm>
            <a:off x="899932" y="3861998"/>
            <a:ext cx="900113" cy="366712"/>
          </a:xfrm>
          <a:prstGeom prst="rect">
            <a:avLst/>
          </a:prstGeom>
          <a:noFill/>
          <a:ln w="28575" algn="ctr">
            <a:noFill/>
            <a:miter lim="800000"/>
            <a:headEnd/>
            <a:tailEnd type="none" w="med" len="lg"/>
          </a:ln>
          <a:effectLst/>
        </p:spPr>
        <p:txBody>
          <a:bodyPr>
            <a:spAutoFit/>
          </a:bodyPr>
          <a:lstStyle/>
          <a:p>
            <a:pPr>
              <a:spcBef>
                <a:spcPct val="50000"/>
              </a:spcBef>
              <a:buClrTx/>
              <a:buFontTx/>
              <a:buNone/>
            </a:pPr>
            <a:r>
              <a:rPr lang="en-US" altLang="zh-CN" sz="1800"/>
              <a:t>INT</a:t>
            </a:r>
          </a:p>
        </p:txBody>
      </p:sp>
      <p:sp>
        <p:nvSpPr>
          <p:cNvPr id="31" name="Text Box 29"/>
          <p:cNvSpPr txBox="1">
            <a:spLocks noChangeArrowheads="1"/>
          </p:cNvSpPr>
          <p:nvPr/>
        </p:nvSpPr>
        <p:spPr bwMode="auto">
          <a:xfrm>
            <a:off x="755470" y="4509698"/>
            <a:ext cx="900112" cy="366712"/>
          </a:xfrm>
          <a:prstGeom prst="rect">
            <a:avLst/>
          </a:prstGeom>
          <a:noFill/>
          <a:ln w="28575" algn="ctr">
            <a:noFill/>
            <a:miter lim="800000"/>
            <a:headEnd/>
            <a:tailEnd type="none" w="med" len="lg"/>
          </a:ln>
          <a:effectLst/>
        </p:spPr>
        <p:txBody>
          <a:bodyPr>
            <a:spAutoFit/>
          </a:bodyPr>
          <a:lstStyle/>
          <a:p>
            <a:pPr>
              <a:spcBef>
                <a:spcPct val="50000"/>
              </a:spcBef>
              <a:buClrTx/>
              <a:buFontTx/>
              <a:buNone/>
            </a:pPr>
            <a:r>
              <a:rPr lang="en-US" altLang="zh-CN" sz="1800"/>
              <a:t>INTA</a:t>
            </a:r>
          </a:p>
        </p:txBody>
      </p:sp>
      <p:sp>
        <p:nvSpPr>
          <p:cNvPr id="32" name="Line 30"/>
          <p:cNvSpPr>
            <a:spLocks noChangeShapeType="1"/>
          </p:cNvSpPr>
          <p:nvPr/>
        </p:nvSpPr>
        <p:spPr bwMode="auto">
          <a:xfrm>
            <a:off x="899932" y="4509698"/>
            <a:ext cx="576263" cy="0"/>
          </a:xfrm>
          <a:prstGeom prst="line">
            <a:avLst/>
          </a:prstGeom>
          <a:noFill/>
          <a:ln w="28575">
            <a:solidFill>
              <a:schemeClr val="tx1"/>
            </a:solidFill>
            <a:round/>
            <a:headEnd/>
            <a:tailEnd type="none" w="med" len="lg"/>
          </a:ln>
          <a:effectLst/>
        </p:spPr>
        <p:txBody>
          <a:bodyPr wrap="none" anchor="ctr"/>
          <a:lstStyle/>
          <a:p>
            <a:endParaRPr lang="zh-CN" altLang="en-US"/>
          </a:p>
        </p:txBody>
      </p:sp>
      <p:sp>
        <p:nvSpPr>
          <p:cNvPr id="33" name="Freeform 31"/>
          <p:cNvSpPr>
            <a:spLocks/>
          </p:cNvSpPr>
          <p:nvPr/>
        </p:nvSpPr>
        <p:spPr bwMode="auto">
          <a:xfrm>
            <a:off x="4284482" y="3142860"/>
            <a:ext cx="3660775" cy="2927350"/>
          </a:xfrm>
          <a:custGeom>
            <a:avLst/>
            <a:gdLst/>
            <a:ahLst/>
            <a:cxnLst>
              <a:cxn ang="0">
                <a:pos x="45" y="90"/>
              </a:cxn>
              <a:cxn ang="0">
                <a:pos x="91" y="453"/>
              </a:cxn>
              <a:cxn ang="0">
                <a:pos x="363" y="543"/>
              </a:cxn>
              <a:cxn ang="0">
                <a:pos x="1270" y="226"/>
              </a:cxn>
              <a:cxn ang="0">
                <a:pos x="1996" y="45"/>
              </a:cxn>
              <a:cxn ang="0">
                <a:pos x="2223" y="498"/>
              </a:cxn>
              <a:cxn ang="0">
                <a:pos x="2223" y="1632"/>
              </a:cxn>
              <a:cxn ang="0">
                <a:pos x="1724" y="1723"/>
              </a:cxn>
              <a:cxn ang="0">
                <a:pos x="454" y="906"/>
              </a:cxn>
              <a:cxn ang="0">
                <a:pos x="91" y="816"/>
              </a:cxn>
              <a:cxn ang="0">
                <a:pos x="0" y="1632"/>
              </a:cxn>
            </a:cxnLst>
            <a:rect l="0" t="0" r="r" b="b"/>
            <a:pathLst>
              <a:path w="2306" h="1844">
                <a:moveTo>
                  <a:pt x="45" y="90"/>
                </a:moveTo>
                <a:cubicBezTo>
                  <a:pt x="41" y="233"/>
                  <a:pt x="38" y="377"/>
                  <a:pt x="91" y="453"/>
                </a:cubicBezTo>
                <a:cubicBezTo>
                  <a:pt x="144" y="529"/>
                  <a:pt x="167" y="581"/>
                  <a:pt x="363" y="543"/>
                </a:cubicBezTo>
                <a:cubicBezTo>
                  <a:pt x="559" y="505"/>
                  <a:pt x="998" y="309"/>
                  <a:pt x="1270" y="226"/>
                </a:cubicBezTo>
                <a:cubicBezTo>
                  <a:pt x="1542" y="143"/>
                  <a:pt x="1837" y="0"/>
                  <a:pt x="1996" y="45"/>
                </a:cubicBezTo>
                <a:cubicBezTo>
                  <a:pt x="2155" y="90"/>
                  <a:pt x="2185" y="234"/>
                  <a:pt x="2223" y="498"/>
                </a:cubicBezTo>
                <a:cubicBezTo>
                  <a:pt x="2261" y="762"/>
                  <a:pt x="2306" y="1428"/>
                  <a:pt x="2223" y="1632"/>
                </a:cubicBezTo>
                <a:cubicBezTo>
                  <a:pt x="2140" y="1836"/>
                  <a:pt x="2019" y="1844"/>
                  <a:pt x="1724" y="1723"/>
                </a:cubicBezTo>
                <a:cubicBezTo>
                  <a:pt x="1429" y="1602"/>
                  <a:pt x="726" y="1057"/>
                  <a:pt x="454" y="906"/>
                </a:cubicBezTo>
                <a:cubicBezTo>
                  <a:pt x="182" y="755"/>
                  <a:pt x="167" y="695"/>
                  <a:pt x="91" y="816"/>
                </a:cubicBezTo>
                <a:cubicBezTo>
                  <a:pt x="15" y="937"/>
                  <a:pt x="7" y="1284"/>
                  <a:pt x="0" y="1632"/>
                </a:cubicBezTo>
              </a:path>
            </a:pathLst>
          </a:custGeom>
          <a:noFill/>
          <a:ln w="28575" cap="flat" cmpd="sng">
            <a:solidFill>
              <a:srgbClr val="FF6600"/>
            </a:solidFill>
            <a:prstDash val="solid"/>
            <a:round/>
            <a:headEnd type="none" w="med" len="med"/>
            <a:tailEnd type="triangle" w="med" len="lg"/>
          </a:ln>
          <a:effectLst/>
        </p:spPr>
        <p:txBody>
          <a:bodyPr wrap="none" anchor="ctr"/>
          <a:lstStyle/>
          <a:p>
            <a:endParaRPr lang="zh-CN" altLang="en-US"/>
          </a:p>
        </p:txBody>
      </p:sp>
      <p:sp>
        <p:nvSpPr>
          <p:cNvPr id="34" name="Text Box 32"/>
          <p:cNvSpPr txBox="1">
            <a:spLocks noChangeArrowheads="1"/>
          </p:cNvSpPr>
          <p:nvPr/>
        </p:nvSpPr>
        <p:spPr bwMode="auto">
          <a:xfrm>
            <a:off x="3887607" y="2780910"/>
            <a:ext cx="900113" cy="519113"/>
          </a:xfrm>
          <a:prstGeom prst="rect">
            <a:avLst/>
          </a:prstGeom>
          <a:noFill/>
          <a:ln w="28575" algn="ctr">
            <a:noFill/>
            <a:miter lim="800000"/>
            <a:headEnd/>
            <a:tailEnd type="none" w="med" len="lg"/>
          </a:ln>
          <a:effectLst/>
        </p:spPr>
        <p:txBody>
          <a:bodyPr>
            <a:spAutoFit/>
          </a:bodyPr>
          <a:lstStyle/>
          <a:p>
            <a:pPr>
              <a:spcBef>
                <a:spcPct val="50000"/>
              </a:spcBef>
              <a:buClrTx/>
              <a:buFontTx/>
              <a:buNone/>
            </a:pPr>
            <a:r>
              <a:rPr lang="zh-CN" altLang="en-US" sz="2800">
                <a:solidFill>
                  <a:srgbClr val="FF6600"/>
                </a:solidFill>
              </a:rPr>
              <a:t>高</a:t>
            </a:r>
          </a:p>
        </p:txBody>
      </p:sp>
      <p:sp>
        <p:nvSpPr>
          <p:cNvPr id="35" name="Text Box 33"/>
          <p:cNvSpPr txBox="1">
            <a:spLocks noChangeArrowheads="1"/>
          </p:cNvSpPr>
          <p:nvPr/>
        </p:nvSpPr>
        <p:spPr bwMode="auto">
          <a:xfrm>
            <a:off x="3852682" y="5662223"/>
            <a:ext cx="900113" cy="519112"/>
          </a:xfrm>
          <a:prstGeom prst="rect">
            <a:avLst/>
          </a:prstGeom>
          <a:noFill/>
          <a:ln w="28575" algn="ctr">
            <a:noFill/>
            <a:miter lim="800000"/>
            <a:headEnd/>
            <a:tailEnd type="none" w="med" len="lg"/>
          </a:ln>
          <a:effectLst/>
        </p:spPr>
        <p:txBody>
          <a:bodyPr>
            <a:spAutoFit/>
          </a:bodyPr>
          <a:lstStyle/>
          <a:p>
            <a:pPr>
              <a:spcBef>
                <a:spcPct val="50000"/>
              </a:spcBef>
              <a:buClrTx/>
              <a:buFontTx/>
              <a:buNone/>
            </a:pPr>
            <a:r>
              <a:rPr lang="zh-CN" altLang="en-US" sz="2800">
                <a:solidFill>
                  <a:srgbClr val="FF6600"/>
                </a:solidFill>
              </a:rPr>
              <a:t>低</a:t>
            </a:r>
          </a:p>
        </p:txBody>
      </p:sp>
      <p:sp>
        <p:nvSpPr>
          <p:cNvPr id="36" name="Text Box 34"/>
          <p:cNvSpPr txBox="1">
            <a:spLocks noChangeArrowheads="1"/>
          </p:cNvSpPr>
          <p:nvPr/>
        </p:nvSpPr>
        <p:spPr bwMode="auto">
          <a:xfrm>
            <a:off x="2771595" y="2780910"/>
            <a:ext cx="1727200" cy="519113"/>
          </a:xfrm>
          <a:prstGeom prst="rect">
            <a:avLst/>
          </a:prstGeom>
          <a:noFill/>
          <a:ln w="28575" algn="ctr">
            <a:noFill/>
            <a:miter lim="800000"/>
            <a:headEnd/>
            <a:tailEnd type="none" w="med" len="lg"/>
          </a:ln>
          <a:effectLst/>
        </p:spPr>
        <p:txBody>
          <a:bodyPr>
            <a:spAutoFit/>
          </a:bodyPr>
          <a:lstStyle/>
          <a:p>
            <a:pPr>
              <a:spcBef>
                <a:spcPct val="50000"/>
              </a:spcBef>
              <a:buClrTx/>
              <a:buFontTx/>
              <a:buNone/>
            </a:pPr>
            <a:r>
              <a:rPr lang="zh-CN" altLang="en-US" sz="2800">
                <a:solidFill>
                  <a:srgbClr val="0000FF"/>
                </a:solidFill>
              </a:rPr>
              <a:t>优先级：</a:t>
            </a:r>
          </a:p>
        </p:txBody>
      </p:sp>
      <p:sp>
        <p:nvSpPr>
          <p:cNvPr id="37" name="Text Box 35"/>
          <p:cNvSpPr txBox="1">
            <a:spLocks noChangeArrowheads="1"/>
          </p:cNvSpPr>
          <p:nvPr/>
        </p:nvSpPr>
        <p:spPr bwMode="auto">
          <a:xfrm>
            <a:off x="2195332" y="3141273"/>
            <a:ext cx="900113" cy="366712"/>
          </a:xfrm>
          <a:prstGeom prst="rect">
            <a:avLst/>
          </a:prstGeom>
          <a:noFill/>
          <a:ln w="28575" algn="ctr">
            <a:noFill/>
            <a:miter lim="800000"/>
            <a:headEnd/>
            <a:tailEnd type="none" w="med" len="lg"/>
          </a:ln>
          <a:effectLst/>
        </p:spPr>
        <p:txBody>
          <a:bodyPr>
            <a:spAutoFit/>
          </a:bodyPr>
          <a:lstStyle/>
          <a:p>
            <a:pPr>
              <a:spcBef>
                <a:spcPct val="50000"/>
              </a:spcBef>
              <a:buClrTx/>
              <a:buFontTx/>
              <a:buNone/>
            </a:pPr>
            <a:r>
              <a:rPr lang="en-US" altLang="zh-CN" sz="1800"/>
              <a:t>8259</a:t>
            </a:r>
          </a:p>
        </p:txBody>
      </p:sp>
      <p:sp>
        <p:nvSpPr>
          <p:cNvPr id="38" name="Text Box 36"/>
          <p:cNvSpPr txBox="1">
            <a:spLocks noChangeArrowheads="1"/>
          </p:cNvSpPr>
          <p:nvPr/>
        </p:nvSpPr>
        <p:spPr bwMode="auto">
          <a:xfrm>
            <a:off x="5579882" y="3141273"/>
            <a:ext cx="900113" cy="366712"/>
          </a:xfrm>
          <a:prstGeom prst="rect">
            <a:avLst/>
          </a:prstGeom>
          <a:noFill/>
          <a:ln w="28575" algn="ctr">
            <a:noFill/>
            <a:miter lim="800000"/>
            <a:headEnd/>
            <a:tailEnd type="none" w="med" len="lg"/>
          </a:ln>
          <a:effectLst/>
        </p:spPr>
        <p:txBody>
          <a:bodyPr>
            <a:spAutoFit/>
          </a:bodyPr>
          <a:lstStyle/>
          <a:p>
            <a:pPr>
              <a:spcBef>
                <a:spcPct val="50000"/>
              </a:spcBef>
              <a:buClrTx/>
              <a:buFontTx/>
              <a:buNone/>
            </a:pPr>
            <a:r>
              <a:rPr lang="en-US" altLang="zh-CN" sz="1800"/>
              <a:t>8259</a:t>
            </a:r>
          </a:p>
        </p:txBody>
      </p:sp>
    </p:spTree>
    <p:extLst>
      <p:ext uri="{BB962C8B-B14F-4D97-AF65-F5344CB8AC3E}">
        <p14:creationId xmlns:p14="http://schemas.microsoft.com/office/powerpoint/2010/main" val="2974464654"/>
      </p:ext>
    </p:extLst>
  </p:cSld>
  <p:clrMapOvr>
    <a:masterClrMapping/>
  </p:clrMapOvr>
  <p:transition spd="med"/>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对象 5"/>
          <p:cNvGraphicFramePr>
            <a:graphicFrameLocks noChangeAspect="1"/>
          </p:cNvGraphicFramePr>
          <p:nvPr>
            <p:extLst>
              <p:ext uri="{D42A27DB-BD31-4B8C-83A1-F6EECF244321}">
                <p14:modId xmlns:p14="http://schemas.microsoft.com/office/powerpoint/2010/main" val="1227080008"/>
              </p:ext>
            </p:extLst>
          </p:nvPr>
        </p:nvGraphicFramePr>
        <p:xfrm>
          <a:off x="2124888" y="44451"/>
          <a:ext cx="5975602" cy="6769020"/>
        </p:xfrm>
        <a:graphic>
          <a:graphicData uri="http://schemas.openxmlformats.org/presentationml/2006/ole">
            <mc:AlternateContent xmlns:mc="http://schemas.openxmlformats.org/markup-compatibility/2006">
              <mc:Choice xmlns:v="urn:schemas-microsoft-com:vml" Requires="v">
                <p:oleObj spid="_x0000_s55345" name="Visio" r:id="rId4" imgW="3418788" imgH="3873288" progId="Visio.Drawing.11">
                  <p:embed/>
                </p:oleObj>
              </mc:Choice>
              <mc:Fallback>
                <p:oleObj name="Visio" r:id="rId4" imgW="3418788" imgH="3873288" progId="Visio.Drawing.11">
                  <p:embed/>
                  <p:pic>
                    <p:nvPicPr>
                      <p:cNvPr id="0" name=""/>
                      <p:cNvPicPr/>
                      <p:nvPr/>
                    </p:nvPicPr>
                    <p:blipFill>
                      <a:blip r:embed="rId5"/>
                      <a:stretch>
                        <a:fillRect/>
                      </a:stretch>
                    </p:blipFill>
                    <p:spPr>
                      <a:xfrm>
                        <a:off x="2124888" y="44451"/>
                        <a:ext cx="5975602" cy="6769020"/>
                      </a:xfrm>
                      <a:prstGeom prst="rect">
                        <a:avLst/>
                      </a:prstGeom>
                    </p:spPr>
                  </p:pic>
                </p:oleObj>
              </mc:Fallback>
            </mc:AlternateContent>
          </a:graphicData>
        </a:graphic>
      </p:graphicFrame>
      <p:sp>
        <p:nvSpPr>
          <p:cNvPr id="2" name="标题 1"/>
          <p:cNvSpPr>
            <a:spLocks noGrp="1"/>
          </p:cNvSpPr>
          <p:nvPr>
            <p:ph type="title"/>
          </p:nvPr>
        </p:nvSpPr>
        <p:spPr>
          <a:xfrm rot="16200000">
            <a:off x="-1460968" y="2745233"/>
            <a:ext cx="4341060" cy="523875"/>
          </a:xfrm>
        </p:spPr>
        <p:txBody>
          <a:bodyPr/>
          <a:lstStyle/>
          <a:p>
            <a:r>
              <a:rPr lang="zh-CN" altLang="en-US" dirty="0">
                <a:ea typeface="黑体" pitchFamily="2" charset="-122"/>
              </a:rPr>
              <a:t>四、中断方式实现示例</a:t>
            </a:r>
            <a:endParaRPr lang="zh-CN" altLang="en-US" dirty="0"/>
          </a:p>
        </p:txBody>
      </p:sp>
      <p:sp>
        <p:nvSpPr>
          <p:cNvPr id="4" name="灯片编号占位符 3"/>
          <p:cNvSpPr>
            <a:spLocks noGrp="1"/>
          </p:cNvSpPr>
          <p:nvPr>
            <p:ph type="sldNum" sz="quarter" idx="11"/>
          </p:nvPr>
        </p:nvSpPr>
        <p:spPr/>
        <p:txBody>
          <a:bodyPr/>
          <a:lstStyle/>
          <a:p>
            <a:fld id="{C5B93D84-87BE-4514-9293-7D5164B6320D}" type="slidenum">
              <a:rPr lang="zh-CN" altLang="en-US" smtClean="0"/>
              <a:pPr/>
              <a:t>123</a:t>
            </a:fld>
            <a:endParaRPr lang="en-US" altLang="zh-CN" dirty="0"/>
          </a:p>
        </p:txBody>
      </p:sp>
      <p:sp>
        <p:nvSpPr>
          <p:cNvPr id="5" name="内容占位符 2"/>
          <p:cNvSpPr txBox="1">
            <a:spLocks/>
          </p:cNvSpPr>
          <p:nvPr/>
        </p:nvSpPr>
        <p:spPr bwMode="auto">
          <a:xfrm rot="16200000">
            <a:off x="-1746949" y="3123030"/>
            <a:ext cx="6301020" cy="57608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bg2"/>
              </a:buClr>
              <a:buSzPct val="75000"/>
              <a:buFont typeface="Wingdings" pitchFamily="2" charset="2"/>
              <a:buChar char="n"/>
              <a:defRPr sz="2800" b="1">
                <a:solidFill>
                  <a:schemeClr val="tx1"/>
                </a:solidFill>
                <a:latin typeface="+mn-lt"/>
                <a:ea typeface="+mn-ea"/>
                <a:cs typeface="+mn-cs"/>
              </a:defRPr>
            </a:lvl1pPr>
            <a:lvl2pPr marL="628650" indent="-268288" algn="l" rtl="0" fontAlgn="base">
              <a:spcBef>
                <a:spcPct val="20000"/>
              </a:spcBef>
              <a:spcAft>
                <a:spcPct val="0"/>
              </a:spcAft>
              <a:buClr>
                <a:srgbClr val="006600"/>
              </a:buClr>
              <a:buSzPct val="75000"/>
              <a:buFont typeface="Wingdings" pitchFamily="2" charset="2"/>
              <a:buChar char="l"/>
              <a:defRPr sz="2800" b="1">
                <a:solidFill>
                  <a:schemeClr val="tx1"/>
                </a:solidFill>
                <a:latin typeface="+mn-lt"/>
                <a:ea typeface="+mn-ea"/>
              </a:defRPr>
            </a:lvl2pPr>
            <a:lvl3pPr marL="896938" indent="-268288" algn="l" rtl="0" fontAlgn="base">
              <a:spcBef>
                <a:spcPct val="20000"/>
              </a:spcBef>
              <a:spcAft>
                <a:spcPct val="0"/>
              </a:spcAft>
              <a:buClr>
                <a:srgbClr val="FF6600"/>
              </a:buClr>
              <a:buSzPct val="65000"/>
              <a:buFont typeface="Wingdings" pitchFamily="2" charset="2"/>
              <a:buChar char="p"/>
              <a:defRPr sz="2400" b="1">
                <a:solidFill>
                  <a:schemeClr val="tx1"/>
                </a:solidFill>
                <a:latin typeface="+mn-lt"/>
                <a:ea typeface="楷体" panose="02010609060101010101" pitchFamily="49" charset="-122"/>
              </a:defRPr>
            </a:lvl3pPr>
            <a:lvl4pPr marL="1166813" indent="-269875" algn="l" rtl="0" fontAlgn="base">
              <a:spcBef>
                <a:spcPct val="20000"/>
              </a:spcBef>
              <a:spcAft>
                <a:spcPct val="0"/>
              </a:spcAft>
              <a:buClr>
                <a:srgbClr val="FF0066"/>
              </a:buClr>
              <a:buSzPct val="75000"/>
              <a:buFont typeface="Wingdings" pitchFamily="2" charset="2"/>
              <a:buChar char="u"/>
              <a:defRPr sz="2400" b="1">
                <a:solidFill>
                  <a:schemeClr val="tx1"/>
                </a:solidFill>
                <a:latin typeface="+mn-lt"/>
                <a:ea typeface="楷体" panose="02010609060101010101" pitchFamily="49" charset="-122"/>
              </a:defRPr>
            </a:lvl4pPr>
            <a:lvl5pPr marL="1435100" indent="-268288" algn="l" rtl="0" fontAlgn="base">
              <a:spcBef>
                <a:spcPct val="20000"/>
              </a:spcBef>
              <a:spcAft>
                <a:spcPct val="0"/>
              </a:spcAft>
              <a:buClr>
                <a:srgbClr val="0066FF"/>
              </a:buClr>
              <a:buSzPct val="75000"/>
              <a:buFont typeface="Wingdings" pitchFamily="2" charset="2"/>
              <a:buChar char="ü"/>
              <a:defRPr sz="2400" b="1">
                <a:solidFill>
                  <a:schemeClr val="tx1"/>
                </a:solidFill>
                <a:latin typeface="+mn-lt"/>
                <a:ea typeface="楷体" panose="02010609060101010101" pitchFamily="49" charset="-122"/>
              </a:defRPr>
            </a:lvl5pPr>
            <a:lvl6pPr marL="2787650" indent="-271463" algn="l" rtl="0" fontAlgn="base">
              <a:spcBef>
                <a:spcPct val="20000"/>
              </a:spcBef>
              <a:spcAft>
                <a:spcPct val="0"/>
              </a:spcAft>
              <a:buClr>
                <a:srgbClr val="0066FF"/>
              </a:buClr>
              <a:buSzPct val="75000"/>
              <a:buFont typeface="Wingdings" pitchFamily="2" charset="2"/>
              <a:buChar char="ü"/>
              <a:defRPr sz="2400" b="1">
                <a:solidFill>
                  <a:schemeClr val="tx1"/>
                </a:solidFill>
                <a:latin typeface="+mn-lt"/>
                <a:ea typeface="楷体_GB2312" pitchFamily="49" charset="-122"/>
              </a:defRPr>
            </a:lvl6pPr>
            <a:lvl7pPr marL="3244850" indent="-271463" algn="l" rtl="0" fontAlgn="base">
              <a:spcBef>
                <a:spcPct val="20000"/>
              </a:spcBef>
              <a:spcAft>
                <a:spcPct val="0"/>
              </a:spcAft>
              <a:buClr>
                <a:srgbClr val="0066FF"/>
              </a:buClr>
              <a:buSzPct val="75000"/>
              <a:buFont typeface="Wingdings" pitchFamily="2" charset="2"/>
              <a:buChar char="ü"/>
              <a:defRPr sz="2400" b="1">
                <a:solidFill>
                  <a:schemeClr val="tx1"/>
                </a:solidFill>
                <a:latin typeface="+mn-lt"/>
                <a:ea typeface="楷体_GB2312" pitchFamily="49" charset="-122"/>
              </a:defRPr>
            </a:lvl7pPr>
            <a:lvl8pPr marL="3702050" indent="-271463" algn="l" rtl="0" fontAlgn="base">
              <a:spcBef>
                <a:spcPct val="20000"/>
              </a:spcBef>
              <a:spcAft>
                <a:spcPct val="0"/>
              </a:spcAft>
              <a:buClr>
                <a:srgbClr val="0066FF"/>
              </a:buClr>
              <a:buSzPct val="75000"/>
              <a:buFont typeface="Wingdings" pitchFamily="2" charset="2"/>
              <a:buChar char="ü"/>
              <a:defRPr sz="2400" b="1">
                <a:solidFill>
                  <a:schemeClr val="tx1"/>
                </a:solidFill>
                <a:latin typeface="+mn-lt"/>
                <a:ea typeface="楷体_GB2312" pitchFamily="49" charset="-122"/>
              </a:defRPr>
            </a:lvl8pPr>
            <a:lvl9pPr marL="4159250" indent="-271463" algn="l" rtl="0" fontAlgn="base">
              <a:spcBef>
                <a:spcPct val="20000"/>
              </a:spcBef>
              <a:spcAft>
                <a:spcPct val="0"/>
              </a:spcAft>
              <a:buClr>
                <a:srgbClr val="0066FF"/>
              </a:buClr>
              <a:buSzPct val="75000"/>
              <a:buFont typeface="Wingdings" pitchFamily="2" charset="2"/>
              <a:buChar char="ü"/>
              <a:defRPr sz="2400" b="1">
                <a:solidFill>
                  <a:schemeClr val="tx1"/>
                </a:solidFill>
                <a:latin typeface="+mn-lt"/>
                <a:ea typeface="楷体_GB2312" pitchFamily="49" charset="-122"/>
              </a:defRPr>
            </a:lvl9pPr>
          </a:lstStyle>
          <a:p>
            <a:pPr marL="0" indent="0">
              <a:buFont typeface="Wingdings" pitchFamily="2" charset="2"/>
              <a:buNone/>
            </a:pPr>
            <a:r>
              <a:rPr lang="en-US" altLang="zh-CN" kern="0" dirty="0" smtClean="0">
                <a:solidFill>
                  <a:srgbClr val="D60093"/>
                </a:solidFill>
              </a:rPr>
              <a:t>【</a:t>
            </a:r>
            <a:r>
              <a:rPr lang="zh-CN" altLang="en-US" kern="0" dirty="0" smtClean="0">
                <a:solidFill>
                  <a:srgbClr val="D60093"/>
                </a:solidFill>
              </a:rPr>
              <a:t>例</a:t>
            </a:r>
            <a:r>
              <a:rPr lang="en-US" altLang="zh-CN" kern="0" dirty="0" smtClean="0">
                <a:solidFill>
                  <a:srgbClr val="D60093"/>
                </a:solidFill>
              </a:rPr>
              <a:t>6.14】PC</a:t>
            </a:r>
            <a:r>
              <a:rPr lang="zh-CN" altLang="en-US" kern="0" dirty="0" smtClean="0">
                <a:solidFill>
                  <a:srgbClr val="D60093"/>
                </a:solidFill>
              </a:rPr>
              <a:t>机中的</a:t>
            </a:r>
            <a:r>
              <a:rPr lang="en-US" altLang="zh-CN" kern="0" dirty="0" smtClean="0">
                <a:solidFill>
                  <a:srgbClr val="D60093"/>
                </a:solidFill>
              </a:rPr>
              <a:t>8259</a:t>
            </a:r>
            <a:r>
              <a:rPr lang="zh-CN" altLang="zh-CN" kern="0" dirty="0" smtClean="0">
                <a:solidFill>
                  <a:srgbClr val="D60093"/>
                </a:solidFill>
              </a:rPr>
              <a:t>中断控制器</a:t>
            </a:r>
            <a:endParaRPr lang="zh-CN" altLang="en-US" kern="0" dirty="0">
              <a:solidFill>
                <a:srgbClr val="D60093"/>
              </a:solidFill>
            </a:endParaRPr>
          </a:p>
        </p:txBody>
      </p:sp>
    </p:spTree>
    <p:extLst>
      <p:ext uri="{BB962C8B-B14F-4D97-AF65-F5344CB8AC3E}">
        <p14:creationId xmlns:p14="http://schemas.microsoft.com/office/powerpoint/2010/main" val="4224752967"/>
      </p:ext>
    </p:extLst>
  </p:cSld>
  <p:clrMapOvr>
    <a:masterClrMapping/>
  </p:clrMapOvr>
  <p:transition spd="med"/>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ea typeface="黑体" pitchFamily="2" charset="-122"/>
              </a:rPr>
              <a:t>四、中断方式实现</a:t>
            </a:r>
            <a:r>
              <a:rPr lang="zh-CN" altLang="en-US" dirty="0" smtClean="0">
                <a:ea typeface="黑体" pitchFamily="2" charset="-122"/>
              </a:rPr>
              <a:t>示例</a:t>
            </a:r>
            <a:endParaRPr lang="zh-CN" altLang="en-US" dirty="0"/>
          </a:p>
        </p:txBody>
      </p:sp>
      <p:sp>
        <p:nvSpPr>
          <p:cNvPr id="3" name="内容占位符 2"/>
          <p:cNvSpPr>
            <a:spLocks noGrp="1"/>
          </p:cNvSpPr>
          <p:nvPr>
            <p:ph idx="1"/>
          </p:nvPr>
        </p:nvSpPr>
        <p:spPr>
          <a:xfrm>
            <a:off x="457200" y="548600"/>
            <a:ext cx="8362950" cy="576080"/>
          </a:xfrm>
        </p:spPr>
        <p:txBody>
          <a:bodyPr/>
          <a:lstStyle/>
          <a:p>
            <a:pPr marL="0" indent="0">
              <a:buNone/>
            </a:pPr>
            <a:r>
              <a:rPr lang="en-US" altLang="zh-CN" dirty="0" smtClean="0">
                <a:solidFill>
                  <a:srgbClr val="D60093"/>
                </a:solidFill>
              </a:rPr>
              <a:t>【</a:t>
            </a:r>
            <a:r>
              <a:rPr lang="zh-CN" altLang="en-US" dirty="0" smtClean="0">
                <a:solidFill>
                  <a:srgbClr val="D60093"/>
                </a:solidFill>
              </a:rPr>
              <a:t>例</a:t>
            </a:r>
            <a:r>
              <a:rPr lang="en-US" altLang="zh-CN" dirty="0" smtClean="0">
                <a:solidFill>
                  <a:srgbClr val="D60093"/>
                </a:solidFill>
              </a:rPr>
              <a:t>6.14】PC</a:t>
            </a:r>
            <a:r>
              <a:rPr lang="zh-CN" altLang="en-US" dirty="0">
                <a:solidFill>
                  <a:srgbClr val="D60093"/>
                </a:solidFill>
              </a:rPr>
              <a:t>机中</a:t>
            </a:r>
            <a:r>
              <a:rPr lang="zh-CN" altLang="en-US" dirty="0" smtClean="0">
                <a:solidFill>
                  <a:srgbClr val="D60093"/>
                </a:solidFill>
              </a:rPr>
              <a:t>的</a:t>
            </a:r>
            <a:r>
              <a:rPr lang="en-US" altLang="zh-CN" dirty="0">
                <a:solidFill>
                  <a:srgbClr val="D60093"/>
                </a:solidFill>
              </a:rPr>
              <a:t>8259</a:t>
            </a:r>
            <a:r>
              <a:rPr lang="zh-CN" altLang="zh-CN" dirty="0">
                <a:solidFill>
                  <a:srgbClr val="D60093"/>
                </a:solidFill>
              </a:rPr>
              <a:t>中断控制器</a:t>
            </a:r>
            <a:endParaRPr lang="zh-CN" altLang="en-US" dirty="0">
              <a:solidFill>
                <a:srgbClr val="D60093"/>
              </a:solidFill>
            </a:endParaRPr>
          </a:p>
        </p:txBody>
      </p:sp>
      <p:sp>
        <p:nvSpPr>
          <p:cNvPr id="4" name="灯片编号占位符 3"/>
          <p:cNvSpPr>
            <a:spLocks noGrp="1"/>
          </p:cNvSpPr>
          <p:nvPr>
            <p:ph type="sldNum" sz="quarter" idx="11"/>
          </p:nvPr>
        </p:nvSpPr>
        <p:spPr/>
        <p:txBody>
          <a:bodyPr/>
          <a:lstStyle/>
          <a:p>
            <a:fld id="{C5B93D84-87BE-4514-9293-7D5164B6320D}" type="slidenum">
              <a:rPr lang="zh-CN" altLang="en-US" smtClean="0"/>
              <a:pPr/>
              <a:t>124</a:t>
            </a:fld>
            <a:endParaRPr lang="en-US" altLang="zh-CN" dirty="0"/>
          </a:p>
        </p:txBody>
      </p:sp>
      <p:sp>
        <p:nvSpPr>
          <p:cNvPr id="6" name="Rectangle 4"/>
          <p:cNvSpPr txBox="1">
            <a:spLocks noChangeArrowheads="1"/>
          </p:cNvSpPr>
          <p:nvPr/>
        </p:nvSpPr>
        <p:spPr bwMode="auto">
          <a:xfrm>
            <a:off x="323850" y="1124680"/>
            <a:ext cx="8640763" cy="558092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bg2"/>
              </a:buClr>
              <a:buSzPct val="75000"/>
              <a:buFont typeface="Wingdings" pitchFamily="2" charset="2"/>
              <a:buChar char="n"/>
              <a:defRPr sz="2800" b="1">
                <a:solidFill>
                  <a:schemeClr val="tx1"/>
                </a:solidFill>
                <a:latin typeface="+mn-lt"/>
                <a:ea typeface="+mn-ea"/>
                <a:cs typeface="+mn-cs"/>
              </a:defRPr>
            </a:lvl1pPr>
            <a:lvl2pPr marL="628650" indent="-268288" algn="l" rtl="0" fontAlgn="base">
              <a:spcBef>
                <a:spcPct val="20000"/>
              </a:spcBef>
              <a:spcAft>
                <a:spcPct val="0"/>
              </a:spcAft>
              <a:buClr>
                <a:srgbClr val="006600"/>
              </a:buClr>
              <a:buSzPct val="75000"/>
              <a:buFont typeface="Wingdings" pitchFamily="2" charset="2"/>
              <a:buChar char="l"/>
              <a:defRPr sz="2800" b="1">
                <a:solidFill>
                  <a:schemeClr val="tx1"/>
                </a:solidFill>
                <a:latin typeface="+mn-lt"/>
                <a:ea typeface="+mn-ea"/>
              </a:defRPr>
            </a:lvl2pPr>
            <a:lvl3pPr marL="896938" indent="-268288" algn="l" rtl="0" fontAlgn="base">
              <a:spcBef>
                <a:spcPct val="20000"/>
              </a:spcBef>
              <a:spcAft>
                <a:spcPct val="0"/>
              </a:spcAft>
              <a:buClr>
                <a:srgbClr val="FF6600"/>
              </a:buClr>
              <a:buSzPct val="65000"/>
              <a:buFont typeface="Wingdings" pitchFamily="2" charset="2"/>
              <a:buChar char="p"/>
              <a:defRPr sz="2400" b="1">
                <a:solidFill>
                  <a:schemeClr val="tx1"/>
                </a:solidFill>
                <a:latin typeface="+mn-lt"/>
                <a:ea typeface="楷体" panose="02010609060101010101" pitchFamily="49" charset="-122"/>
              </a:defRPr>
            </a:lvl3pPr>
            <a:lvl4pPr marL="1166813" indent="-269875" algn="l" rtl="0" fontAlgn="base">
              <a:spcBef>
                <a:spcPct val="20000"/>
              </a:spcBef>
              <a:spcAft>
                <a:spcPct val="0"/>
              </a:spcAft>
              <a:buClr>
                <a:srgbClr val="FF0066"/>
              </a:buClr>
              <a:buSzPct val="75000"/>
              <a:buFont typeface="Wingdings" pitchFamily="2" charset="2"/>
              <a:buChar char="u"/>
              <a:defRPr sz="2400" b="1">
                <a:solidFill>
                  <a:schemeClr val="tx1"/>
                </a:solidFill>
                <a:latin typeface="+mn-lt"/>
                <a:ea typeface="楷体" panose="02010609060101010101" pitchFamily="49" charset="-122"/>
              </a:defRPr>
            </a:lvl4pPr>
            <a:lvl5pPr marL="1435100" indent="-268288" algn="l" rtl="0" fontAlgn="base">
              <a:spcBef>
                <a:spcPct val="20000"/>
              </a:spcBef>
              <a:spcAft>
                <a:spcPct val="0"/>
              </a:spcAft>
              <a:buClr>
                <a:srgbClr val="0066FF"/>
              </a:buClr>
              <a:buSzPct val="75000"/>
              <a:buFont typeface="Wingdings" pitchFamily="2" charset="2"/>
              <a:buChar char="ü"/>
              <a:defRPr sz="2400" b="1">
                <a:solidFill>
                  <a:schemeClr val="tx1"/>
                </a:solidFill>
                <a:latin typeface="+mn-lt"/>
                <a:ea typeface="楷体" panose="02010609060101010101" pitchFamily="49" charset="-122"/>
              </a:defRPr>
            </a:lvl5pPr>
            <a:lvl6pPr marL="2787650" indent="-271463" algn="l" rtl="0" fontAlgn="base">
              <a:spcBef>
                <a:spcPct val="20000"/>
              </a:spcBef>
              <a:spcAft>
                <a:spcPct val="0"/>
              </a:spcAft>
              <a:buClr>
                <a:srgbClr val="0066FF"/>
              </a:buClr>
              <a:buSzPct val="75000"/>
              <a:buFont typeface="Wingdings" pitchFamily="2" charset="2"/>
              <a:buChar char="ü"/>
              <a:defRPr sz="2400" b="1">
                <a:solidFill>
                  <a:schemeClr val="tx1"/>
                </a:solidFill>
                <a:latin typeface="+mn-lt"/>
                <a:ea typeface="楷体_GB2312" pitchFamily="49" charset="-122"/>
              </a:defRPr>
            </a:lvl6pPr>
            <a:lvl7pPr marL="3244850" indent="-271463" algn="l" rtl="0" fontAlgn="base">
              <a:spcBef>
                <a:spcPct val="20000"/>
              </a:spcBef>
              <a:spcAft>
                <a:spcPct val="0"/>
              </a:spcAft>
              <a:buClr>
                <a:srgbClr val="0066FF"/>
              </a:buClr>
              <a:buSzPct val="75000"/>
              <a:buFont typeface="Wingdings" pitchFamily="2" charset="2"/>
              <a:buChar char="ü"/>
              <a:defRPr sz="2400" b="1">
                <a:solidFill>
                  <a:schemeClr val="tx1"/>
                </a:solidFill>
                <a:latin typeface="+mn-lt"/>
                <a:ea typeface="楷体_GB2312" pitchFamily="49" charset="-122"/>
              </a:defRPr>
            </a:lvl7pPr>
            <a:lvl8pPr marL="3702050" indent="-271463" algn="l" rtl="0" fontAlgn="base">
              <a:spcBef>
                <a:spcPct val="20000"/>
              </a:spcBef>
              <a:spcAft>
                <a:spcPct val="0"/>
              </a:spcAft>
              <a:buClr>
                <a:srgbClr val="0066FF"/>
              </a:buClr>
              <a:buSzPct val="75000"/>
              <a:buFont typeface="Wingdings" pitchFamily="2" charset="2"/>
              <a:buChar char="ü"/>
              <a:defRPr sz="2400" b="1">
                <a:solidFill>
                  <a:schemeClr val="tx1"/>
                </a:solidFill>
                <a:latin typeface="+mn-lt"/>
                <a:ea typeface="楷体_GB2312" pitchFamily="49" charset="-122"/>
              </a:defRPr>
            </a:lvl8pPr>
            <a:lvl9pPr marL="4159250" indent="-271463" algn="l" rtl="0" fontAlgn="base">
              <a:spcBef>
                <a:spcPct val="20000"/>
              </a:spcBef>
              <a:spcAft>
                <a:spcPct val="0"/>
              </a:spcAft>
              <a:buClr>
                <a:srgbClr val="0066FF"/>
              </a:buClr>
              <a:buSzPct val="75000"/>
              <a:buFont typeface="Wingdings" pitchFamily="2" charset="2"/>
              <a:buChar char="ü"/>
              <a:defRPr sz="2400" b="1">
                <a:solidFill>
                  <a:schemeClr val="tx1"/>
                </a:solidFill>
                <a:latin typeface="+mn-lt"/>
                <a:ea typeface="楷体_GB2312" pitchFamily="49" charset="-122"/>
              </a:defRPr>
            </a:lvl9pPr>
          </a:lstStyle>
          <a:p>
            <a:r>
              <a:rPr lang="zh-CN" altLang="zh-CN" sz="2400" dirty="0"/>
              <a:t>在</a:t>
            </a:r>
            <a:r>
              <a:rPr lang="en-US" altLang="zh-CN" sz="2400" dirty="0"/>
              <a:t>ISA</a:t>
            </a:r>
            <a:r>
              <a:rPr lang="zh-CN" altLang="zh-CN" sz="2400" dirty="0"/>
              <a:t>总线时代，</a:t>
            </a:r>
            <a:r>
              <a:rPr lang="en-US" altLang="zh-CN" sz="2400" dirty="0"/>
              <a:t>8259</a:t>
            </a:r>
            <a:r>
              <a:rPr lang="zh-CN" altLang="zh-CN" sz="2400" dirty="0"/>
              <a:t>的</a:t>
            </a:r>
            <a:r>
              <a:rPr lang="en-US" altLang="zh-CN" sz="2400" dirty="0"/>
              <a:t>ICW1</a:t>
            </a:r>
            <a:r>
              <a:rPr lang="zh-CN" altLang="zh-CN" sz="2400" dirty="0"/>
              <a:t>寄存器可以设置中断请求信号是上升沿触发还是高电平</a:t>
            </a:r>
            <a:r>
              <a:rPr lang="zh-CN" altLang="zh-CN" sz="2400" dirty="0" smtClean="0"/>
              <a:t>触发</a:t>
            </a:r>
            <a:r>
              <a:rPr lang="zh-CN" altLang="en-US" sz="2400" dirty="0" smtClean="0"/>
              <a:t>。</a:t>
            </a:r>
            <a:endParaRPr lang="en-US" altLang="zh-CN" sz="2400" dirty="0" smtClean="0"/>
          </a:p>
          <a:p>
            <a:r>
              <a:rPr lang="zh-CN" altLang="zh-CN" sz="2400" dirty="0" smtClean="0"/>
              <a:t>现在</a:t>
            </a:r>
            <a:r>
              <a:rPr lang="zh-CN" altLang="zh-CN" sz="2400" dirty="0"/>
              <a:t>的</a:t>
            </a:r>
            <a:r>
              <a:rPr lang="en-US" altLang="zh-CN" sz="2400" dirty="0"/>
              <a:t>8259</a:t>
            </a:r>
            <a:r>
              <a:rPr lang="zh-CN" altLang="zh-CN" sz="2400" dirty="0"/>
              <a:t>中这个机制已经增强，被两个专门的</a:t>
            </a:r>
            <a:r>
              <a:rPr lang="en-US" altLang="zh-CN" sz="2400" dirty="0">
                <a:solidFill>
                  <a:srgbClr val="FF0000"/>
                </a:solidFill>
              </a:rPr>
              <a:t>ELCR</a:t>
            </a:r>
            <a:r>
              <a:rPr lang="zh-CN" altLang="zh-CN" sz="2400" dirty="0"/>
              <a:t>（</a:t>
            </a:r>
            <a:r>
              <a:rPr lang="en-US" altLang="zh-CN" sz="2400" dirty="0">
                <a:solidFill>
                  <a:srgbClr val="FF0000"/>
                </a:solidFill>
              </a:rPr>
              <a:t>E</a:t>
            </a:r>
            <a:r>
              <a:rPr lang="en-US" altLang="zh-CN" sz="2400" dirty="0"/>
              <a:t>dge/</a:t>
            </a:r>
            <a:r>
              <a:rPr lang="en-US" altLang="zh-CN" sz="2400" dirty="0">
                <a:solidFill>
                  <a:srgbClr val="FF0000"/>
                </a:solidFill>
              </a:rPr>
              <a:t>L</a:t>
            </a:r>
            <a:r>
              <a:rPr lang="en-US" altLang="zh-CN" sz="2400" dirty="0"/>
              <a:t>evel triggered </a:t>
            </a:r>
            <a:r>
              <a:rPr lang="en-US" altLang="zh-CN" sz="2400" dirty="0">
                <a:solidFill>
                  <a:srgbClr val="FF0000"/>
                </a:solidFill>
              </a:rPr>
              <a:t>C</a:t>
            </a:r>
            <a:r>
              <a:rPr lang="en-US" altLang="zh-CN" sz="2400" dirty="0"/>
              <a:t>ontrol </a:t>
            </a:r>
            <a:r>
              <a:rPr lang="en-US" altLang="zh-CN" sz="2400" dirty="0">
                <a:solidFill>
                  <a:srgbClr val="FF0000"/>
                </a:solidFill>
              </a:rPr>
              <a:t>R</a:t>
            </a:r>
            <a:r>
              <a:rPr lang="en-US" altLang="zh-CN" sz="2400" dirty="0"/>
              <a:t>egister</a:t>
            </a:r>
            <a:r>
              <a:rPr lang="zh-CN" altLang="zh-CN" sz="2400" dirty="0"/>
              <a:t>）寄存器代替（</a:t>
            </a:r>
            <a:r>
              <a:rPr lang="en-US" altLang="zh-CN" sz="2400" dirty="0">
                <a:solidFill>
                  <a:srgbClr val="0000FF"/>
                </a:solidFill>
              </a:rPr>
              <a:t>ELCR1</a:t>
            </a:r>
            <a:r>
              <a:rPr lang="zh-CN" altLang="zh-CN" sz="2400" dirty="0"/>
              <a:t>和</a:t>
            </a:r>
            <a:r>
              <a:rPr lang="en-US" altLang="zh-CN" sz="2400" dirty="0">
                <a:solidFill>
                  <a:srgbClr val="0000FF"/>
                </a:solidFill>
              </a:rPr>
              <a:t>ELCR2</a:t>
            </a:r>
            <a:r>
              <a:rPr lang="zh-CN" altLang="zh-CN" sz="2400" dirty="0"/>
              <a:t>）。</a:t>
            </a:r>
          </a:p>
          <a:p>
            <a:r>
              <a:rPr lang="en-US" altLang="zh-CN" sz="2400" dirty="0"/>
              <a:t>ELCR1</a:t>
            </a:r>
            <a:r>
              <a:rPr lang="zh-CN" altLang="zh-CN" sz="2400" dirty="0"/>
              <a:t>的接口地址是</a:t>
            </a:r>
            <a:r>
              <a:rPr lang="en-US" altLang="zh-CN" sz="2400" dirty="0">
                <a:solidFill>
                  <a:srgbClr val="FF6600"/>
                </a:solidFill>
              </a:rPr>
              <a:t>4D0H</a:t>
            </a:r>
            <a:r>
              <a:rPr lang="zh-CN" altLang="zh-CN" sz="2400" dirty="0"/>
              <a:t>，控制主片</a:t>
            </a:r>
            <a:r>
              <a:rPr lang="en-US" altLang="zh-CN" sz="2400" dirty="0"/>
              <a:t>IRQ0</a:t>
            </a:r>
            <a:r>
              <a:rPr lang="zh-CN" altLang="zh-CN" sz="2400" dirty="0"/>
              <a:t>到</a:t>
            </a:r>
            <a:r>
              <a:rPr lang="en-US" altLang="zh-CN" sz="2400" dirty="0"/>
              <a:t>IRQ7</a:t>
            </a:r>
            <a:r>
              <a:rPr lang="zh-CN" altLang="zh-CN" sz="2400" dirty="0"/>
              <a:t>的触发方式；</a:t>
            </a:r>
            <a:r>
              <a:rPr lang="en-US" altLang="zh-CN" sz="2400" dirty="0"/>
              <a:t>ELCR2</a:t>
            </a:r>
            <a:r>
              <a:rPr lang="zh-CN" altLang="zh-CN" sz="2400" dirty="0"/>
              <a:t>的接口地址是</a:t>
            </a:r>
            <a:r>
              <a:rPr lang="en-US" altLang="zh-CN" sz="2400" dirty="0">
                <a:solidFill>
                  <a:srgbClr val="FF6600"/>
                </a:solidFill>
              </a:rPr>
              <a:t>4D1H</a:t>
            </a:r>
            <a:r>
              <a:rPr lang="zh-CN" altLang="zh-CN" sz="2400" dirty="0"/>
              <a:t>，控制从片</a:t>
            </a:r>
            <a:r>
              <a:rPr lang="en-US" altLang="zh-CN" sz="2400" dirty="0"/>
              <a:t>IRQ8</a:t>
            </a:r>
            <a:r>
              <a:rPr lang="zh-CN" altLang="zh-CN" sz="2400" dirty="0"/>
              <a:t>～</a:t>
            </a:r>
            <a:r>
              <a:rPr lang="en-US" altLang="zh-CN" sz="2400" dirty="0"/>
              <a:t>IRQ15</a:t>
            </a:r>
            <a:r>
              <a:rPr lang="zh-CN" altLang="zh-CN" sz="2400" dirty="0"/>
              <a:t>的触发方式</a:t>
            </a:r>
            <a:r>
              <a:rPr lang="zh-CN" altLang="zh-CN" sz="2400" dirty="0" smtClean="0"/>
              <a:t>。</a:t>
            </a:r>
            <a:endParaRPr lang="en-US" altLang="zh-CN" sz="2400" dirty="0" smtClean="0"/>
          </a:p>
          <a:p>
            <a:pPr lvl="1"/>
            <a:r>
              <a:rPr lang="zh-CN" altLang="zh-CN" sz="2400" dirty="0" smtClean="0"/>
              <a:t>每</a:t>
            </a:r>
            <a:r>
              <a:rPr lang="zh-CN" altLang="zh-CN" sz="2400" dirty="0"/>
              <a:t>一位对应一个</a:t>
            </a:r>
            <a:r>
              <a:rPr lang="en-US" altLang="zh-CN" sz="2400" dirty="0"/>
              <a:t>IRQ</a:t>
            </a:r>
            <a:r>
              <a:rPr lang="zh-CN" altLang="zh-CN" sz="2400" dirty="0"/>
              <a:t>设置，为</a:t>
            </a:r>
            <a:r>
              <a:rPr lang="en-US" altLang="zh-CN" sz="2400" dirty="0"/>
              <a:t>0</a:t>
            </a:r>
            <a:r>
              <a:rPr lang="zh-CN" altLang="zh-CN" sz="2400" dirty="0"/>
              <a:t>时表示</a:t>
            </a:r>
            <a:r>
              <a:rPr lang="zh-CN" altLang="zh-CN" sz="2400" dirty="0">
                <a:solidFill>
                  <a:srgbClr val="D60093"/>
                </a:solidFill>
              </a:rPr>
              <a:t>上升沿</a:t>
            </a:r>
            <a:r>
              <a:rPr lang="zh-CN" altLang="zh-CN" sz="2400" dirty="0"/>
              <a:t>触发，为</a:t>
            </a:r>
            <a:r>
              <a:rPr lang="en-US" altLang="zh-CN" sz="2400" dirty="0"/>
              <a:t>1</a:t>
            </a:r>
            <a:r>
              <a:rPr lang="zh-CN" altLang="zh-CN" sz="2400" dirty="0"/>
              <a:t>时表示</a:t>
            </a:r>
            <a:r>
              <a:rPr lang="zh-CN" altLang="zh-CN" sz="2400" dirty="0">
                <a:solidFill>
                  <a:srgbClr val="D60093"/>
                </a:solidFill>
              </a:rPr>
              <a:t>高电平</a:t>
            </a:r>
            <a:r>
              <a:rPr lang="zh-CN" altLang="zh-CN" sz="2400" dirty="0"/>
              <a:t>触发</a:t>
            </a:r>
            <a:r>
              <a:rPr lang="zh-CN" altLang="zh-CN" sz="2400" dirty="0" smtClean="0"/>
              <a:t>。</a:t>
            </a:r>
            <a:endParaRPr lang="en-US" altLang="zh-CN" sz="2400" dirty="0" smtClean="0"/>
          </a:p>
          <a:p>
            <a:pPr lvl="1"/>
            <a:r>
              <a:rPr lang="en-US" altLang="zh-CN" sz="2400" dirty="0" smtClean="0"/>
              <a:t>ELCR1</a:t>
            </a:r>
            <a:r>
              <a:rPr lang="zh-CN" altLang="zh-CN" sz="2400" dirty="0"/>
              <a:t>的</a:t>
            </a:r>
            <a:r>
              <a:rPr lang="en-US" altLang="zh-CN" sz="2400" dirty="0"/>
              <a:t>IRQ0</a:t>
            </a:r>
            <a:r>
              <a:rPr lang="zh-CN" altLang="zh-CN" sz="2400" dirty="0"/>
              <a:t>、</a:t>
            </a:r>
            <a:r>
              <a:rPr lang="en-US" altLang="zh-CN" sz="2400" dirty="0"/>
              <a:t>IRQ1</a:t>
            </a:r>
            <a:r>
              <a:rPr lang="zh-CN" altLang="zh-CN" sz="2400" dirty="0"/>
              <a:t>、</a:t>
            </a:r>
            <a:r>
              <a:rPr lang="en-US" altLang="zh-CN" sz="2400" dirty="0"/>
              <a:t>IRQ2</a:t>
            </a:r>
            <a:r>
              <a:rPr lang="zh-CN" altLang="zh-CN" sz="2400" dirty="0"/>
              <a:t>必须为</a:t>
            </a:r>
            <a:r>
              <a:rPr lang="en-US" altLang="zh-CN" sz="2400" dirty="0"/>
              <a:t>0</a:t>
            </a:r>
            <a:r>
              <a:rPr lang="zh-CN" altLang="zh-CN" sz="2400" dirty="0"/>
              <a:t>，</a:t>
            </a:r>
            <a:r>
              <a:rPr lang="en-US" altLang="zh-CN" sz="2400" dirty="0"/>
              <a:t>ELCR2</a:t>
            </a:r>
            <a:r>
              <a:rPr lang="zh-CN" altLang="zh-CN" sz="2400" dirty="0"/>
              <a:t>的</a:t>
            </a:r>
            <a:r>
              <a:rPr lang="en-US" altLang="zh-CN" sz="2400" dirty="0"/>
              <a:t>IRQ8</a:t>
            </a:r>
            <a:r>
              <a:rPr lang="zh-CN" altLang="zh-CN" sz="2400" dirty="0"/>
              <a:t>、</a:t>
            </a:r>
            <a:r>
              <a:rPr lang="en-US" altLang="zh-CN" sz="2400" dirty="0"/>
              <a:t>IRQ13</a:t>
            </a:r>
            <a:r>
              <a:rPr lang="zh-CN" altLang="zh-CN" sz="2400" dirty="0"/>
              <a:t>也必须为</a:t>
            </a:r>
            <a:r>
              <a:rPr lang="en-US" altLang="zh-CN" sz="2400" dirty="0"/>
              <a:t>0</a:t>
            </a:r>
            <a:r>
              <a:rPr lang="zh-CN" altLang="zh-CN" sz="2400" dirty="0"/>
              <a:t>，因此，计数器、键盘、实时钟、协处理器的中断请求信号必须是上升沿触发。</a:t>
            </a:r>
            <a:endParaRPr lang="zh-CN" altLang="en-US" sz="2400" kern="0" dirty="0">
              <a:latin typeface="Times New Roman" pitchFamily="18" charset="0"/>
            </a:endParaRPr>
          </a:p>
        </p:txBody>
      </p:sp>
    </p:spTree>
    <p:extLst>
      <p:ext uri="{BB962C8B-B14F-4D97-AF65-F5344CB8AC3E}">
        <p14:creationId xmlns:p14="http://schemas.microsoft.com/office/powerpoint/2010/main" val="432196281"/>
      </p:ext>
    </p:extLst>
  </p:cSld>
  <p:clrMapOvr>
    <a:masterClrMapping/>
  </p:clrMapOvr>
  <p:transition spd="med"/>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ea typeface="黑体" pitchFamily="2" charset="-122"/>
              </a:rPr>
              <a:t>四、中断方式实现示例</a:t>
            </a:r>
            <a:endParaRPr lang="zh-CN" altLang="en-US" dirty="0"/>
          </a:p>
        </p:txBody>
      </p:sp>
      <p:sp>
        <p:nvSpPr>
          <p:cNvPr id="3" name="内容占位符 2"/>
          <p:cNvSpPr>
            <a:spLocks noGrp="1"/>
          </p:cNvSpPr>
          <p:nvPr>
            <p:ph idx="1"/>
          </p:nvPr>
        </p:nvSpPr>
        <p:spPr>
          <a:xfrm>
            <a:off x="457200" y="1484730"/>
            <a:ext cx="8362950" cy="5112709"/>
          </a:xfrm>
        </p:spPr>
        <p:txBody>
          <a:bodyPr/>
          <a:lstStyle/>
          <a:p>
            <a:pPr marL="0" indent="0">
              <a:buNone/>
            </a:pPr>
            <a:r>
              <a:rPr lang="en-US" altLang="zh-CN" sz="2000" dirty="0" smtClean="0">
                <a:latin typeface="Courier New" panose="02070309020205020404" pitchFamily="49" charset="0"/>
                <a:cs typeface="Courier New" panose="02070309020205020404" pitchFamily="49" charset="0"/>
              </a:rPr>
              <a:t>MASTER0 EQU 020H      </a:t>
            </a:r>
            <a:r>
              <a:rPr lang="en-US" altLang="zh-CN" sz="2000" dirty="0" smtClean="0">
                <a:solidFill>
                  <a:srgbClr val="008000"/>
                </a:solidFill>
                <a:latin typeface="Courier New" panose="02070309020205020404" pitchFamily="49" charset="0"/>
                <a:cs typeface="Courier New" panose="02070309020205020404" pitchFamily="49" charset="0"/>
              </a:rPr>
              <a:t>;</a:t>
            </a:r>
            <a:r>
              <a:rPr lang="zh-CN" altLang="en-US" sz="2000" dirty="0">
                <a:solidFill>
                  <a:srgbClr val="008000"/>
                </a:solidFill>
                <a:latin typeface="Courier New" panose="02070309020205020404" pitchFamily="49" charset="0"/>
                <a:cs typeface="Courier New" panose="02070309020205020404" pitchFamily="49" charset="0"/>
              </a:rPr>
              <a:t>主片</a:t>
            </a:r>
            <a:r>
              <a:rPr lang="en-US" altLang="zh-CN" sz="2000" dirty="0">
                <a:solidFill>
                  <a:srgbClr val="008000"/>
                </a:solidFill>
                <a:latin typeface="Courier New" panose="02070309020205020404" pitchFamily="49" charset="0"/>
                <a:cs typeface="Courier New" panose="02070309020205020404" pitchFamily="49" charset="0"/>
              </a:rPr>
              <a:t>8259</a:t>
            </a:r>
            <a:r>
              <a:rPr lang="zh-CN" altLang="en-US" sz="2000" dirty="0">
                <a:solidFill>
                  <a:srgbClr val="008000"/>
                </a:solidFill>
                <a:latin typeface="Courier New" panose="02070309020205020404" pitchFamily="49" charset="0"/>
                <a:cs typeface="Courier New" panose="02070309020205020404" pitchFamily="49" charset="0"/>
              </a:rPr>
              <a:t>偶地址</a:t>
            </a:r>
          </a:p>
          <a:p>
            <a:pPr marL="0" indent="0">
              <a:buNone/>
            </a:pPr>
            <a:r>
              <a:rPr lang="en-US" altLang="zh-CN" sz="2000" dirty="0" smtClean="0">
                <a:latin typeface="Courier New" panose="02070309020205020404" pitchFamily="49" charset="0"/>
                <a:cs typeface="Courier New" panose="02070309020205020404" pitchFamily="49" charset="0"/>
              </a:rPr>
              <a:t>MASTER1 EQU 021H      </a:t>
            </a:r>
            <a:r>
              <a:rPr lang="en-US" altLang="zh-CN" sz="2000" dirty="0">
                <a:solidFill>
                  <a:srgbClr val="008000"/>
                </a:solidFill>
                <a:latin typeface="Courier New" panose="02070309020205020404" pitchFamily="49" charset="0"/>
                <a:cs typeface="Courier New" panose="02070309020205020404" pitchFamily="49" charset="0"/>
              </a:rPr>
              <a:t>;</a:t>
            </a:r>
            <a:r>
              <a:rPr lang="zh-CN" altLang="en-US" sz="2000" dirty="0">
                <a:solidFill>
                  <a:srgbClr val="008000"/>
                </a:solidFill>
                <a:latin typeface="Courier New" panose="02070309020205020404" pitchFamily="49" charset="0"/>
                <a:cs typeface="Courier New" panose="02070309020205020404" pitchFamily="49" charset="0"/>
              </a:rPr>
              <a:t>主片</a:t>
            </a:r>
            <a:r>
              <a:rPr lang="en-US" altLang="zh-CN" sz="2000" dirty="0">
                <a:solidFill>
                  <a:srgbClr val="008000"/>
                </a:solidFill>
                <a:latin typeface="Courier New" panose="02070309020205020404" pitchFamily="49" charset="0"/>
                <a:cs typeface="Courier New" panose="02070309020205020404" pitchFamily="49" charset="0"/>
              </a:rPr>
              <a:t>8259</a:t>
            </a:r>
            <a:r>
              <a:rPr lang="zh-CN" altLang="en-US" sz="2000" dirty="0">
                <a:solidFill>
                  <a:srgbClr val="008000"/>
                </a:solidFill>
                <a:latin typeface="Courier New" panose="02070309020205020404" pitchFamily="49" charset="0"/>
                <a:cs typeface="Courier New" panose="02070309020205020404" pitchFamily="49" charset="0"/>
              </a:rPr>
              <a:t>奇地址</a:t>
            </a:r>
          </a:p>
          <a:p>
            <a:pPr marL="0" indent="0">
              <a:buNone/>
            </a:pPr>
            <a:r>
              <a:rPr lang="en-US" altLang="zh-CN" sz="2000" dirty="0" smtClean="0">
                <a:latin typeface="Courier New" panose="02070309020205020404" pitchFamily="49" charset="0"/>
                <a:cs typeface="Courier New" panose="02070309020205020404" pitchFamily="49" charset="0"/>
              </a:rPr>
              <a:t>SLAVE0  EQU 0A0H      </a:t>
            </a:r>
            <a:r>
              <a:rPr lang="en-US" altLang="zh-CN" sz="2000" dirty="0">
                <a:solidFill>
                  <a:srgbClr val="008000"/>
                </a:solidFill>
                <a:latin typeface="Courier New" panose="02070309020205020404" pitchFamily="49" charset="0"/>
                <a:cs typeface="Courier New" panose="02070309020205020404" pitchFamily="49" charset="0"/>
              </a:rPr>
              <a:t>;</a:t>
            </a:r>
            <a:r>
              <a:rPr lang="zh-CN" altLang="en-US" sz="2000" dirty="0">
                <a:solidFill>
                  <a:srgbClr val="008000"/>
                </a:solidFill>
                <a:latin typeface="Courier New" panose="02070309020205020404" pitchFamily="49" charset="0"/>
                <a:cs typeface="Courier New" panose="02070309020205020404" pitchFamily="49" charset="0"/>
              </a:rPr>
              <a:t>从片</a:t>
            </a:r>
            <a:r>
              <a:rPr lang="en-US" altLang="zh-CN" sz="2000" dirty="0">
                <a:solidFill>
                  <a:srgbClr val="008000"/>
                </a:solidFill>
                <a:latin typeface="Courier New" panose="02070309020205020404" pitchFamily="49" charset="0"/>
                <a:cs typeface="Courier New" panose="02070309020205020404" pitchFamily="49" charset="0"/>
              </a:rPr>
              <a:t>8259</a:t>
            </a:r>
            <a:r>
              <a:rPr lang="zh-CN" altLang="en-US" sz="2000" dirty="0">
                <a:solidFill>
                  <a:srgbClr val="008000"/>
                </a:solidFill>
                <a:latin typeface="Courier New" panose="02070309020205020404" pitchFamily="49" charset="0"/>
                <a:cs typeface="Courier New" panose="02070309020205020404" pitchFamily="49" charset="0"/>
              </a:rPr>
              <a:t>偶地址</a:t>
            </a:r>
          </a:p>
          <a:p>
            <a:pPr marL="0" indent="0">
              <a:buNone/>
            </a:pPr>
            <a:r>
              <a:rPr lang="en-US" altLang="zh-CN" sz="2000" dirty="0" smtClean="0">
                <a:latin typeface="Courier New" panose="02070309020205020404" pitchFamily="49" charset="0"/>
                <a:cs typeface="Courier New" panose="02070309020205020404" pitchFamily="49" charset="0"/>
              </a:rPr>
              <a:t>SLAVE1  EQU 0A1H      </a:t>
            </a:r>
            <a:r>
              <a:rPr lang="en-US" altLang="zh-CN" sz="2000" dirty="0">
                <a:solidFill>
                  <a:srgbClr val="008000"/>
                </a:solidFill>
                <a:latin typeface="Courier New" panose="02070309020205020404" pitchFamily="49" charset="0"/>
                <a:cs typeface="Courier New" panose="02070309020205020404" pitchFamily="49" charset="0"/>
              </a:rPr>
              <a:t>;</a:t>
            </a:r>
            <a:r>
              <a:rPr lang="zh-CN" altLang="en-US" sz="2000" dirty="0">
                <a:solidFill>
                  <a:srgbClr val="008000"/>
                </a:solidFill>
                <a:latin typeface="Courier New" panose="02070309020205020404" pitchFamily="49" charset="0"/>
                <a:cs typeface="Courier New" panose="02070309020205020404" pitchFamily="49" charset="0"/>
              </a:rPr>
              <a:t>从片</a:t>
            </a:r>
            <a:r>
              <a:rPr lang="en-US" altLang="zh-CN" sz="2000" dirty="0">
                <a:solidFill>
                  <a:srgbClr val="008000"/>
                </a:solidFill>
                <a:latin typeface="Courier New" panose="02070309020205020404" pitchFamily="49" charset="0"/>
                <a:cs typeface="Courier New" panose="02070309020205020404" pitchFamily="49" charset="0"/>
              </a:rPr>
              <a:t>8259</a:t>
            </a:r>
            <a:r>
              <a:rPr lang="zh-CN" altLang="en-US" sz="2000" dirty="0">
                <a:solidFill>
                  <a:srgbClr val="008000"/>
                </a:solidFill>
                <a:latin typeface="Courier New" panose="02070309020205020404" pitchFamily="49" charset="0"/>
                <a:cs typeface="Courier New" panose="02070309020205020404" pitchFamily="49" charset="0"/>
              </a:rPr>
              <a:t>奇地址</a:t>
            </a:r>
          </a:p>
        </p:txBody>
      </p:sp>
      <p:sp>
        <p:nvSpPr>
          <p:cNvPr id="4" name="灯片编号占位符 3"/>
          <p:cNvSpPr>
            <a:spLocks noGrp="1"/>
          </p:cNvSpPr>
          <p:nvPr>
            <p:ph type="sldNum" sz="quarter" idx="11"/>
          </p:nvPr>
        </p:nvSpPr>
        <p:spPr/>
        <p:txBody>
          <a:bodyPr/>
          <a:lstStyle/>
          <a:p>
            <a:fld id="{C5B93D84-87BE-4514-9293-7D5164B6320D}" type="slidenum">
              <a:rPr lang="zh-CN" altLang="en-US" smtClean="0"/>
              <a:pPr/>
              <a:t>125</a:t>
            </a:fld>
            <a:endParaRPr lang="en-US" altLang="zh-CN" dirty="0"/>
          </a:p>
        </p:txBody>
      </p:sp>
      <p:sp>
        <p:nvSpPr>
          <p:cNvPr id="5" name="内容占位符 2"/>
          <p:cNvSpPr txBox="1">
            <a:spLocks/>
          </p:cNvSpPr>
          <p:nvPr/>
        </p:nvSpPr>
        <p:spPr bwMode="auto">
          <a:xfrm>
            <a:off x="457200" y="548600"/>
            <a:ext cx="8362950" cy="57608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bg2"/>
              </a:buClr>
              <a:buSzPct val="75000"/>
              <a:buFont typeface="Wingdings" pitchFamily="2" charset="2"/>
              <a:buChar char="n"/>
              <a:defRPr sz="2800" b="1">
                <a:solidFill>
                  <a:schemeClr val="tx1"/>
                </a:solidFill>
                <a:latin typeface="+mn-lt"/>
                <a:ea typeface="+mn-ea"/>
                <a:cs typeface="+mn-cs"/>
              </a:defRPr>
            </a:lvl1pPr>
            <a:lvl2pPr marL="628650" indent="-268288" algn="l" rtl="0" fontAlgn="base">
              <a:spcBef>
                <a:spcPct val="20000"/>
              </a:spcBef>
              <a:spcAft>
                <a:spcPct val="0"/>
              </a:spcAft>
              <a:buClr>
                <a:srgbClr val="006600"/>
              </a:buClr>
              <a:buSzPct val="75000"/>
              <a:buFont typeface="Wingdings" pitchFamily="2" charset="2"/>
              <a:buChar char="l"/>
              <a:defRPr sz="2800" b="1">
                <a:solidFill>
                  <a:schemeClr val="tx1"/>
                </a:solidFill>
                <a:latin typeface="+mn-lt"/>
                <a:ea typeface="+mn-ea"/>
              </a:defRPr>
            </a:lvl2pPr>
            <a:lvl3pPr marL="896938" indent="-268288" algn="l" rtl="0" fontAlgn="base">
              <a:spcBef>
                <a:spcPct val="20000"/>
              </a:spcBef>
              <a:spcAft>
                <a:spcPct val="0"/>
              </a:spcAft>
              <a:buClr>
                <a:srgbClr val="FF6600"/>
              </a:buClr>
              <a:buSzPct val="65000"/>
              <a:buFont typeface="Wingdings" pitchFamily="2" charset="2"/>
              <a:buChar char="p"/>
              <a:defRPr sz="2400" b="1">
                <a:solidFill>
                  <a:schemeClr val="tx1"/>
                </a:solidFill>
                <a:latin typeface="+mn-lt"/>
                <a:ea typeface="楷体" panose="02010609060101010101" pitchFamily="49" charset="-122"/>
              </a:defRPr>
            </a:lvl3pPr>
            <a:lvl4pPr marL="1166813" indent="-269875" algn="l" rtl="0" fontAlgn="base">
              <a:spcBef>
                <a:spcPct val="20000"/>
              </a:spcBef>
              <a:spcAft>
                <a:spcPct val="0"/>
              </a:spcAft>
              <a:buClr>
                <a:srgbClr val="FF0066"/>
              </a:buClr>
              <a:buSzPct val="75000"/>
              <a:buFont typeface="Wingdings" pitchFamily="2" charset="2"/>
              <a:buChar char="u"/>
              <a:defRPr sz="2400" b="1">
                <a:solidFill>
                  <a:schemeClr val="tx1"/>
                </a:solidFill>
                <a:latin typeface="+mn-lt"/>
                <a:ea typeface="楷体" panose="02010609060101010101" pitchFamily="49" charset="-122"/>
              </a:defRPr>
            </a:lvl4pPr>
            <a:lvl5pPr marL="1435100" indent="-268288" algn="l" rtl="0" fontAlgn="base">
              <a:spcBef>
                <a:spcPct val="20000"/>
              </a:spcBef>
              <a:spcAft>
                <a:spcPct val="0"/>
              </a:spcAft>
              <a:buClr>
                <a:srgbClr val="0066FF"/>
              </a:buClr>
              <a:buSzPct val="75000"/>
              <a:buFont typeface="Wingdings" pitchFamily="2" charset="2"/>
              <a:buChar char="ü"/>
              <a:defRPr sz="2400" b="1">
                <a:solidFill>
                  <a:schemeClr val="tx1"/>
                </a:solidFill>
                <a:latin typeface="+mn-lt"/>
                <a:ea typeface="楷体" panose="02010609060101010101" pitchFamily="49" charset="-122"/>
              </a:defRPr>
            </a:lvl5pPr>
            <a:lvl6pPr marL="2787650" indent="-271463" algn="l" rtl="0" fontAlgn="base">
              <a:spcBef>
                <a:spcPct val="20000"/>
              </a:spcBef>
              <a:spcAft>
                <a:spcPct val="0"/>
              </a:spcAft>
              <a:buClr>
                <a:srgbClr val="0066FF"/>
              </a:buClr>
              <a:buSzPct val="75000"/>
              <a:buFont typeface="Wingdings" pitchFamily="2" charset="2"/>
              <a:buChar char="ü"/>
              <a:defRPr sz="2400" b="1">
                <a:solidFill>
                  <a:schemeClr val="tx1"/>
                </a:solidFill>
                <a:latin typeface="+mn-lt"/>
                <a:ea typeface="楷体_GB2312" pitchFamily="49" charset="-122"/>
              </a:defRPr>
            </a:lvl6pPr>
            <a:lvl7pPr marL="3244850" indent="-271463" algn="l" rtl="0" fontAlgn="base">
              <a:spcBef>
                <a:spcPct val="20000"/>
              </a:spcBef>
              <a:spcAft>
                <a:spcPct val="0"/>
              </a:spcAft>
              <a:buClr>
                <a:srgbClr val="0066FF"/>
              </a:buClr>
              <a:buSzPct val="75000"/>
              <a:buFont typeface="Wingdings" pitchFamily="2" charset="2"/>
              <a:buChar char="ü"/>
              <a:defRPr sz="2400" b="1">
                <a:solidFill>
                  <a:schemeClr val="tx1"/>
                </a:solidFill>
                <a:latin typeface="+mn-lt"/>
                <a:ea typeface="楷体_GB2312" pitchFamily="49" charset="-122"/>
              </a:defRPr>
            </a:lvl7pPr>
            <a:lvl8pPr marL="3702050" indent="-271463" algn="l" rtl="0" fontAlgn="base">
              <a:spcBef>
                <a:spcPct val="20000"/>
              </a:spcBef>
              <a:spcAft>
                <a:spcPct val="0"/>
              </a:spcAft>
              <a:buClr>
                <a:srgbClr val="0066FF"/>
              </a:buClr>
              <a:buSzPct val="75000"/>
              <a:buFont typeface="Wingdings" pitchFamily="2" charset="2"/>
              <a:buChar char="ü"/>
              <a:defRPr sz="2400" b="1">
                <a:solidFill>
                  <a:schemeClr val="tx1"/>
                </a:solidFill>
                <a:latin typeface="+mn-lt"/>
                <a:ea typeface="楷体_GB2312" pitchFamily="49" charset="-122"/>
              </a:defRPr>
            </a:lvl8pPr>
            <a:lvl9pPr marL="4159250" indent="-271463" algn="l" rtl="0" fontAlgn="base">
              <a:spcBef>
                <a:spcPct val="20000"/>
              </a:spcBef>
              <a:spcAft>
                <a:spcPct val="0"/>
              </a:spcAft>
              <a:buClr>
                <a:srgbClr val="0066FF"/>
              </a:buClr>
              <a:buSzPct val="75000"/>
              <a:buFont typeface="Wingdings" pitchFamily="2" charset="2"/>
              <a:buChar char="ü"/>
              <a:defRPr sz="2400" b="1">
                <a:solidFill>
                  <a:schemeClr val="tx1"/>
                </a:solidFill>
                <a:latin typeface="+mn-lt"/>
                <a:ea typeface="楷体_GB2312" pitchFamily="49" charset="-122"/>
              </a:defRPr>
            </a:lvl9pPr>
          </a:lstStyle>
          <a:p>
            <a:pPr marL="0" indent="0">
              <a:buFont typeface="Wingdings" pitchFamily="2" charset="2"/>
              <a:buNone/>
            </a:pPr>
            <a:r>
              <a:rPr lang="en-US" altLang="zh-CN" kern="0" dirty="0" smtClean="0">
                <a:solidFill>
                  <a:srgbClr val="D60093"/>
                </a:solidFill>
              </a:rPr>
              <a:t>【</a:t>
            </a:r>
            <a:r>
              <a:rPr lang="zh-CN" altLang="en-US" kern="0" dirty="0" smtClean="0">
                <a:solidFill>
                  <a:srgbClr val="D60093"/>
                </a:solidFill>
              </a:rPr>
              <a:t>例</a:t>
            </a:r>
            <a:r>
              <a:rPr lang="en-US" altLang="zh-CN" kern="0" dirty="0" smtClean="0">
                <a:solidFill>
                  <a:srgbClr val="D60093"/>
                </a:solidFill>
              </a:rPr>
              <a:t>6.14】PC</a:t>
            </a:r>
            <a:r>
              <a:rPr lang="zh-CN" altLang="en-US" kern="0" dirty="0" smtClean="0">
                <a:solidFill>
                  <a:srgbClr val="D60093"/>
                </a:solidFill>
              </a:rPr>
              <a:t>机中的</a:t>
            </a:r>
            <a:r>
              <a:rPr lang="en-US" altLang="zh-CN" kern="0" dirty="0" smtClean="0">
                <a:solidFill>
                  <a:srgbClr val="D60093"/>
                </a:solidFill>
              </a:rPr>
              <a:t>8259</a:t>
            </a:r>
            <a:r>
              <a:rPr lang="zh-CN" altLang="zh-CN" kern="0" dirty="0" smtClean="0">
                <a:solidFill>
                  <a:srgbClr val="D60093"/>
                </a:solidFill>
              </a:rPr>
              <a:t>中断控制器</a:t>
            </a:r>
            <a:r>
              <a:rPr lang="zh-CN" altLang="en-US" kern="0" dirty="0" smtClean="0">
                <a:solidFill>
                  <a:srgbClr val="D60093"/>
                </a:solidFill>
              </a:rPr>
              <a:t>：</a:t>
            </a:r>
            <a:r>
              <a:rPr lang="zh-CN" altLang="en-US" kern="0" dirty="0" smtClean="0">
                <a:solidFill>
                  <a:srgbClr val="FF6600"/>
                </a:solidFill>
              </a:rPr>
              <a:t>初始化程序</a:t>
            </a:r>
            <a:endParaRPr lang="zh-CN" altLang="en-US" kern="0" dirty="0">
              <a:solidFill>
                <a:srgbClr val="FF6600"/>
              </a:solidFill>
            </a:endParaRPr>
          </a:p>
        </p:txBody>
      </p:sp>
    </p:spTree>
    <p:extLst>
      <p:ext uri="{BB962C8B-B14F-4D97-AF65-F5344CB8AC3E}">
        <p14:creationId xmlns:p14="http://schemas.microsoft.com/office/powerpoint/2010/main" val="4133840094"/>
      </p:ext>
    </p:extLst>
  </p:cSld>
  <p:clrMapOvr>
    <a:masterClrMapping/>
  </p:clrMapOvr>
  <p:transition spd="med"/>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95420" y="332570"/>
            <a:ext cx="8435400" cy="6336880"/>
          </a:xfrm>
        </p:spPr>
        <p:txBody>
          <a:bodyPr/>
          <a:lstStyle/>
          <a:p>
            <a:pPr marL="0" indent="0">
              <a:buNone/>
            </a:pPr>
            <a:r>
              <a:rPr lang="en-US" altLang="zh-CN" sz="2000" dirty="0">
                <a:solidFill>
                  <a:srgbClr val="0000FF"/>
                </a:solidFill>
                <a:latin typeface="Courier New" panose="02070309020205020404" pitchFamily="49" charset="0"/>
                <a:cs typeface="Courier New" panose="02070309020205020404" pitchFamily="49" charset="0"/>
              </a:rPr>
              <a:t>INIT_MASTER_8259</a:t>
            </a:r>
            <a:r>
              <a:rPr lang="en-US" altLang="zh-CN" sz="2000" dirty="0" smtClean="0">
                <a:solidFill>
                  <a:srgbClr val="0000FF"/>
                </a:solidFill>
                <a:latin typeface="Courier New" panose="02070309020205020404" pitchFamily="49" charset="0"/>
                <a:cs typeface="Courier New" panose="02070309020205020404" pitchFamily="49" charset="0"/>
              </a:rPr>
              <a:t>:</a:t>
            </a:r>
            <a:r>
              <a:rPr lang="en-US" altLang="zh-CN" sz="2000" dirty="0" smtClean="0">
                <a:latin typeface="Courier New" panose="02070309020205020404" pitchFamily="49" charset="0"/>
                <a:cs typeface="Courier New" panose="02070309020205020404" pitchFamily="49" charset="0"/>
              </a:rPr>
              <a:t>     </a:t>
            </a:r>
            <a:r>
              <a:rPr lang="en-US" altLang="zh-CN" sz="2000" dirty="0" smtClean="0">
                <a:solidFill>
                  <a:srgbClr val="008000"/>
                </a:solidFill>
                <a:latin typeface="Courier New" panose="02070309020205020404" pitchFamily="49" charset="0"/>
                <a:cs typeface="Courier New" panose="02070309020205020404" pitchFamily="49" charset="0"/>
              </a:rPr>
              <a:t>;</a:t>
            </a:r>
            <a:r>
              <a:rPr lang="zh-CN" altLang="en-US" sz="2000" dirty="0">
                <a:solidFill>
                  <a:srgbClr val="008000"/>
                </a:solidFill>
                <a:latin typeface="Courier New" panose="02070309020205020404" pitchFamily="49" charset="0"/>
                <a:cs typeface="Courier New" panose="02070309020205020404" pitchFamily="49" charset="0"/>
              </a:rPr>
              <a:t>初始化主片</a:t>
            </a:r>
            <a:r>
              <a:rPr lang="en-US" altLang="zh-CN" sz="2000" dirty="0">
                <a:solidFill>
                  <a:srgbClr val="008000"/>
                </a:solidFill>
                <a:latin typeface="Courier New" panose="02070309020205020404" pitchFamily="49" charset="0"/>
                <a:cs typeface="Courier New" panose="02070309020205020404" pitchFamily="49" charset="0"/>
              </a:rPr>
              <a:t>8259</a:t>
            </a:r>
          </a:p>
          <a:p>
            <a:pPr marL="0" indent="0">
              <a:buNone/>
            </a:pPr>
            <a:r>
              <a:rPr lang="en-US" altLang="zh-CN" sz="2000" dirty="0">
                <a:latin typeface="Courier New" panose="02070309020205020404" pitchFamily="49" charset="0"/>
                <a:cs typeface="Courier New" panose="02070309020205020404" pitchFamily="49" charset="0"/>
              </a:rPr>
              <a:t>      </a:t>
            </a:r>
            <a:r>
              <a:rPr lang="en-US" altLang="zh-CN" sz="2000" dirty="0" smtClean="0">
                <a:latin typeface="Courier New" panose="02070309020205020404" pitchFamily="49" charset="0"/>
                <a:cs typeface="Courier New" panose="02070309020205020404" pitchFamily="49" charset="0"/>
              </a:rPr>
              <a:t>MOV AL,11H      </a:t>
            </a:r>
            <a:r>
              <a:rPr lang="en-US" altLang="zh-CN" sz="2000" dirty="0">
                <a:solidFill>
                  <a:srgbClr val="008000"/>
                </a:solidFill>
                <a:latin typeface="Courier New" panose="02070309020205020404" pitchFamily="49" charset="0"/>
                <a:cs typeface="Courier New" panose="02070309020205020404" pitchFamily="49" charset="0"/>
              </a:rPr>
              <a:t>;ICW1</a:t>
            </a:r>
            <a:r>
              <a:rPr lang="zh-CN" altLang="en-US" sz="2000" dirty="0">
                <a:solidFill>
                  <a:srgbClr val="008000"/>
                </a:solidFill>
                <a:latin typeface="Courier New" panose="02070309020205020404" pitchFamily="49" charset="0"/>
                <a:cs typeface="Courier New" panose="02070309020205020404" pitchFamily="49" charset="0"/>
              </a:rPr>
              <a:t>：级联，要写</a:t>
            </a:r>
            <a:r>
              <a:rPr lang="en-US" altLang="zh-CN" sz="2000" dirty="0">
                <a:solidFill>
                  <a:srgbClr val="008000"/>
                </a:solidFill>
                <a:latin typeface="Courier New" panose="02070309020205020404" pitchFamily="49" charset="0"/>
                <a:cs typeface="Courier New" panose="02070309020205020404" pitchFamily="49" charset="0"/>
              </a:rPr>
              <a:t>ICW4</a:t>
            </a:r>
          </a:p>
          <a:p>
            <a:pPr marL="0" indent="0">
              <a:buNone/>
            </a:pPr>
            <a:r>
              <a:rPr lang="en-US" altLang="zh-CN" sz="2000" dirty="0">
                <a:latin typeface="Courier New" panose="02070309020205020404" pitchFamily="49" charset="0"/>
                <a:cs typeface="Courier New" panose="02070309020205020404" pitchFamily="49" charset="0"/>
              </a:rPr>
              <a:t>      </a:t>
            </a:r>
            <a:r>
              <a:rPr lang="en-US" altLang="zh-CN" sz="2000" dirty="0" smtClean="0">
                <a:latin typeface="Courier New" panose="02070309020205020404" pitchFamily="49" charset="0"/>
                <a:cs typeface="Courier New" panose="02070309020205020404" pitchFamily="49" charset="0"/>
              </a:rPr>
              <a:t>OUT MASTER0,AL  </a:t>
            </a:r>
            <a:r>
              <a:rPr lang="en-US" altLang="zh-CN" sz="2000" dirty="0">
                <a:solidFill>
                  <a:srgbClr val="008000"/>
                </a:solidFill>
                <a:latin typeface="Courier New" panose="02070309020205020404" pitchFamily="49" charset="0"/>
                <a:cs typeface="Courier New" panose="02070309020205020404" pitchFamily="49" charset="0"/>
              </a:rPr>
              <a:t>;</a:t>
            </a:r>
            <a:r>
              <a:rPr lang="zh-CN" altLang="en-US" sz="2000" dirty="0">
                <a:solidFill>
                  <a:srgbClr val="008000"/>
                </a:solidFill>
                <a:latin typeface="Courier New" panose="02070309020205020404" pitchFamily="49" charset="0"/>
                <a:cs typeface="Courier New" panose="02070309020205020404" pitchFamily="49" charset="0"/>
              </a:rPr>
              <a:t>写</a:t>
            </a:r>
            <a:r>
              <a:rPr lang="en-US" altLang="zh-CN" sz="2000" dirty="0">
                <a:solidFill>
                  <a:srgbClr val="008000"/>
                </a:solidFill>
                <a:latin typeface="Courier New" panose="02070309020205020404" pitchFamily="49" charset="0"/>
                <a:cs typeface="Courier New" panose="02070309020205020404" pitchFamily="49" charset="0"/>
              </a:rPr>
              <a:t>ICW1</a:t>
            </a:r>
          </a:p>
          <a:p>
            <a:pPr marL="0" indent="0">
              <a:buNone/>
            </a:pPr>
            <a:r>
              <a:rPr lang="en-US" altLang="zh-CN" sz="2000" dirty="0">
                <a:latin typeface="Courier New" panose="02070309020205020404" pitchFamily="49" charset="0"/>
                <a:cs typeface="Courier New" panose="02070309020205020404" pitchFamily="49" charset="0"/>
              </a:rPr>
              <a:t>     </a:t>
            </a:r>
            <a:r>
              <a:rPr lang="en-US" altLang="zh-CN" sz="2000" dirty="0" smtClean="0">
                <a:latin typeface="Courier New" panose="02070309020205020404" pitchFamily="49" charset="0"/>
                <a:cs typeface="Courier New" panose="02070309020205020404" pitchFamily="49" charset="0"/>
              </a:rPr>
              <a:t> JMP </a:t>
            </a:r>
            <a:r>
              <a:rPr lang="en-US" altLang="zh-CN" sz="2000" dirty="0">
                <a:latin typeface="Courier New" panose="02070309020205020404" pitchFamily="49" charset="0"/>
                <a:cs typeface="Courier New" panose="02070309020205020404" pitchFamily="49" charset="0"/>
              </a:rPr>
              <a:t>SHORT $+</a:t>
            </a:r>
            <a:r>
              <a:rPr lang="en-US" altLang="zh-CN" sz="2000" dirty="0" smtClean="0">
                <a:latin typeface="Courier New" panose="02070309020205020404" pitchFamily="49" charset="0"/>
                <a:cs typeface="Courier New" panose="02070309020205020404" pitchFamily="49" charset="0"/>
              </a:rPr>
              <a:t>2   </a:t>
            </a:r>
            <a:r>
              <a:rPr lang="en-US" altLang="zh-CN" sz="2000" dirty="0">
                <a:solidFill>
                  <a:srgbClr val="008000"/>
                </a:solidFill>
                <a:latin typeface="Courier New" panose="02070309020205020404" pitchFamily="49" charset="0"/>
                <a:cs typeface="Courier New" panose="02070309020205020404" pitchFamily="49" charset="0"/>
              </a:rPr>
              <a:t>;</a:t>
            </a:r>
            <a:r>
              <a:rPr lang="zh-CN" altLang="en-US" sz="2000" dirty="0">
                <a:solidFill>
                  <a:srgbClr val="008000"/>
                </a:solidFill>
                <a:latin typeface="Courier New" panose="02070309020205020404" pitchFamily="49" charset="0"/>
                <a:cs typeface="Courier New" panose="02070309020205020404" pitchFamily="49" charset="0"/>
              </a:rPr>
              <a:t>延时：清空指令队列，跳转到下条指令</a:t>
            </a:r>
          </a:p>
          <a:p>
            <a:pPr marL="0" indent="0">
              <a:buNone/>
            </a:pPr>
            <a:r>
              <a:rPr lang="en-US" altLang="zh-CN" sz="2000" dirty="0" smtClean="0">
                <a:latin typeface="Courier New" panose="02070309020205020404" pitchFamily="49" charset="0"/>
                <a:cs typeface="Courier New" panose="02070309020205020404" pitchFamily="49" charset="0"/>
              </a:rPr>
              <a:t>      MOV AL,08H      </a:t>
            </a:r>
            <a:r>
              <a:rPr lang="en-US" altLang="zh-CN" sz="2000" dirty="0">
                <a:solidFill>
                  <a:srgbClr val="008000"/>
                </a:solidFill>
                <a:latin typeface="Courier New" panose="02070309020205020404" pitchFamily="49" charset="0"/>
                <a:cs typeface="Courier New" panose="02070309020205020404" pitchFamily="49" charset="0"/>
              </a:rPr>
              <a:t>;ICW2</a:t>
            </a:r>
            <a:r>
              <a:rPr lang="zh-CN" altLang="en-US" sz="2000" dirty="0">
                <a:solidFill>
                  <a:srgbClr val="008000"/>
                </a:solidFill>
                <a:latin typeface="Courier New" panose="02070309020205020404" pitchFamily="49" charset="0"/>
                <a:cs typeface="Courier New" panose="02070309020205020404" pitchFamily="49" charset="0"/>
              </a:rPr>
              <a:t>：起始中断向量号</a:t>
            </a:r>
          </a:p>
          <a:p>
            <a:pPr marL="0" indent="0">
              <a:buNone/>
            </a:pPr>
            <a:r>
              <a:rPr lang="en-US" altLang="zh-CN" sz="2000" dirty="0" smtClean="0">
                <a:latin typeface="Courier New" panose="02070309020205020404" pitchFamily="49" charset="0"/>
                <a:cs typeface="Courier New" panose="02070309020205020404" pitchFamily="49" charset="0"/>
              </a:rPr>
              <a:t>      OUT MASTER1,AL  </a:t>
            </a:r>
            <a:r>
              <a:rPr lang="en-US" altLang="zh-CN" sz="2000" dirty="0">
                <a:solidFill>
                  <a:srgbClr val="008000"/>
                </a:solidFill>
                <a:latin typeface="Courier New" panose="02070309020205020404" pitchFamily="49" charset="0"/>
                <a:cs typeface="Courier New" panose="02070309020205020404" pitchFamily="49" charset="0"/>
              </a:rPr>
              <a:t>;</a:t>
            </a:r>
            <a:r>
              <a:rPr lang="zh-CN" altLang="en-US" sz="2000" dirty="0">
                <a:solidFill>
                  <a:srgbClr val="008000"/>
                </a:solidFill>
                <a:latin typeface="Courier New" panose="02070309020205020404" pitchFamily="49" charset="0"/>
                <a:cs typeface="Courier New" panose="02070309020205020404" pitchFamily="49" charset="0"/>
              </a:rPr>
              <a:t>写</a:t>
            </a:r>
            <a:r>
              <a:rPr lang="en-US" altLang="zh-CN" sz="2000" dirty="0">
                <a:solidFill>
                  <a:srgbClr val="008000"/>
                </a:solidFill>
                <a:latin typeface="Courier New" panose="02070309020205020404" pitchFamily="49" charset="0"/>
                <a:cs typeface="Courier New" panose="02070309020205020404" pitchFamily="49" charset="0"/>
              </a:rPr>
              <a:t>ICW2</a:t>
            </a:r>
          </a:p>
          <a:p>
            <a:pPr marL="0" indent="0">
              <a:buNone/>
            </a:pPr>
            <a:r>
              <a:rPr lang="en-US" altLang="zh-CN" sz="2000" dirty="0" smtClean="0">
                <a:latin typeface="Courier New" panose="02070309020205020404" pitchFamily="49" charset="0"/>
                <a:cs typeface="Courier New" panose="02070309020205020404" pitchFamily="49" charset="0"/>
              </a:rPr>
              <a:t>      JMP </a:t>
            </a:r>
            <a:r>
              <a:rPr lang="en-US" altLang="zh-CN" sz="2000" dirty="0">
                <a:latin typeface="Courier New" panose="02070309020205020404" pitchFamily="49" charset="0"/>
                <a:cs typeface="Courier New" panose="02070309020205020404" pitchFamily="49" charset="0"/>
              </a:rPr>
              <a:t>SHORT $+</a:t>
            </a:r>
            <a:r>
              <a:rPr lang="en-US" altLang="zh-CN" sz="2000" dirty="0" smtClean="0">
                <a:latin typeface="Courier New" panose="02070309020205020404" pitchFamily="49" charset="0"/>
                <a:cs typeface="Courier New" panose="02070309020205020404" pitchFamily="49" charset="0"/>
              </a:rPr>
              <a:t>2   </a:t>
            </a:r>
            <a:r>
              <a:rPr lang="en-US" altLang="zh-CN" sz="2000" dirty="0">
                <a:solidFill>
                  <a:srgbClr val="008000"/>
                </a:solidFill>
                <a:latin typeface="Courier New" panose="02070309020205020404" pitchFamily="49" charset="0"/>
                <a:cs typeface="Courier New" panose="02070309020205020404" pitchFamily="49" charset="0"/>
              </a:rPr>
              <a:t>;</a:t>
            </a:r>
            <a:r>
              <a:rPr lang="zh-CN" altLang="en-US" sz="2000" dirty="0">
                <a:solidFill>
                  <a:srgbClr val="008000"/>
                </a:solidFill>
                <a:latin typeface="Courier New" panose="02070309020205020404" pitchFamily="49" charset="0"/>
                <a:cs typeface="Courier New" panose="02070309020205020404" pitchFamily="49" charset="0"/>
              </a:rPr>
              <a:t>延时</a:t>
            </a:r>
          </a:p>
          <a:p>
            <a:pPr marL="0" indent="0">
              <a:buNone/>
            </a:pPr>
            <a:r>
              <a:rPr lang="en-US" altLang="zh-CN" sz="2000" dirty="0" smtClean="0">
                <a:latin typeface="Courier New" panose="02070309020205020404" pitchFamily="49" charset="0"/>
                <a:cs typeface="Courier New" panose="02070309020205020404" pitchFamily="49" charset="0"/>
              </a:rPr>
              <a:t>      MOV AL,04H      </a:t>
            </a:r>
            <a:r>
              <a:rPr lang="en-US" altLang="zh-CN" sz="2000" dirty="0">
                <a:solidFill>
                  <a:srgbClr val="008000"/>
                </a:solidFill>
                <a:latin typeface="Courier New" panose="02070309020205020404" pitchFamily="49" charset="0"/>
                <a:cs typeface="Courier New" panose="02070309020205020404" pitchFamily="49" charset="0"/>
              </a:rPr>
              <a:t>;ICW3</a:t>
            </a:r>
            <a:r>
              <a:rPr lang="zh-CN" altLang="en-US" sz="2000" dirty="0">
                <a:solidFill>
                  <a:srgbClr val="008000"/>
                </a:solidFill>
                <a:latin typeface="Courier New" panose="02070309020205020404" pitchFamily="49" charset="0"/>
                <a:cs typeface="Courier New" panose="02070309020205020404" pitchFamily="49" charset="0"/>
              </a:rPr>
              <a:t>：</a:t>
            </a:r>
            <a:r>
              <a:rPr lang="en-US" altLang="zh-CN" sz="2000" dirty="0">
                <a:solidFill>
                  <a:srgbClr val="008000"/>
                </a:solidFill>
                <a:latin typeface="Courier New" panose="02070309020205020404" pitchFamily="49" charset="0"/>
                <a:cs typeface="Courier New" panose="02070309020205020404" pitchFamily="49" charset="0"/>
              </a:rPr>
              <a:t>bit2=1</a:t>
            </a:r>
            <a:r>
              <a:rPr lang="zh-CN" altLang="en-US" sz="2000" dirty="0">
                <a:solidFill>
                  <a:srgbClr val="008000"/>
                </a:solidFill>
                <a:latin typeface="Courier New" panose="02070309020205020404" pitchFamily="49" charset="0"/>
                <a:cs typeface="Courier New" panose="02070309020205020404" pitchFamily="49" charset="0"/>
              </a:rPr>
              <a:t>，</a:t>
            </a:r>
            <a:r>
              <a:rPr lang="en-US" altLang="zh-CN" sz="2000" dirty="0">
                <a:solidFill>
                  <a:srgbClr val="008000"/>
                </a:solidFill>
                <a:latin typeface="Courier New" panose="02070309020205020404" pitchFamily="49" charset="0"/>
                <a:cs typeface="Courier New" panose="02070309020205020404" pitchFamily="49" charset="0"/>
              </a:rPr>
              <a:t>IR2</a:t>
            </a:r>
            <a:r>
              <a:rPr lang="zh-CN" altLang="en-US" sz="2000" dirty="0">
                <a:solidFill>
                  <a:srgbClr val="008000"/>
                </a:solidFill>
                <a:latin typeface="Courier New" panose="02070309020205020404" pitchFamily="49" charset="0"/>
                <a:cs typeface="Courier New" panose="02070309020205020404" pitchFamily="49" charset="0"/>
              </a:rPr>
              <a:t>接从片</a:t>
            </a:r>
          </a:p>
          <a:p>
            <a:pPr marL="0" indent="0">
              <a:buNone/>
            </a:pPr>
            <a:r>
              <a:rPr lang="en-US" altLang="zh-CN" sz="2000" dirty="0" smtClean="0">
                <a:latin typeface="Courier New" panose="02070309020205020404" pitchFamily="49" charset="0"/>
                <a:cs typeface="Courier New" panose="02070309020205020404" pitchFamily="49" charset="0"/>
              </a:rPr>
              <a:t>      OUT MASTER1,AL  </a:t>
            </a:r>
            <a:r>
              <a:rPr lang="en-US" altLang="zh-CN" sz="2000" dirty="0">
                <a:solidFill>
                  <a:srgbClr val="008000"/>
                </a:solidFill>
                <a:latin typeface="Courier New" panose="02070309020205020404" pitchFamily="49" charset="0"/>
                <a:cs typeface="Courier New" panose="02070309020205020404" pitchFamily="49" charset="0"/>
              </a:rPr>
              <a:t>;</a:t>
            </a:r>
            <a:r>
              <a:rPr lang="zh-CN" altLang="en-US" sz="2000" dirty="0">
                <a:solidFill>
                  <a:srgbClr val="008000"/>
                </a:solidFill>
                <a:latin typeface="Courier New" panose="02070309020205020404" pitchFamily="49" charset="0"/>
                <a:cs typeface="Courier New" panose="02070309020205020404" pitchFamily="49" charset="0"/>
              </a:rPr>
              <a:t>写</a:t>
            </a:r>
            <a:r>
              <a:rPr lang="en-US" altLang="zh-CN" sz="2000" dirty="0">
                <a:solidFill>
                  <a:srgbClr val="008000"/>
                </a:solidFill>
                <a:latin typeface="Courier New" panose="02070309020205020404" pitchFamily="49" charset="0"/>
                <a:cs typeface="Courier New" panose="02070309020205020404" pitchFamily="49" charset="0"/>
              </a:rPr>
              <a:t>ICW3</a:t>
            </a:r>
          </a:p>
          <a:p>
            <a:pPr marL="0" indent="0">
              <a:buNone/>
            </a:pPr>
            <a:r>
              <a:rPr lang="en-US" altLang="zh-CN" sz="2000" dirty="0" smtClean="0">
                <a:latin typeface="Courier New" panose="02070309020205020404" pitchFamily="49" charset="0"/>
                <a:cs typeface="Courier New" panose="02070309020205020404" pitchFamily="49" charset="0"/>
              </a:rPr>
              <a:t>      JMP </a:t>
            </a:r>
            <a:r>
              <a:rPr lang="en-US" altLang="zh-CN" sz="2000" dirty="0">
                <a:latin typeface="Courier New" panose="02070309020205020404" pitchFamily="49" charset="0"/>
                <a:cs typeface="Courier New" panose="02070309020205020404" pitchFamily="49" charset="0"/>
              </a:rPr>
              <a:t>SHORT $+</a:t>
            </a:r>
            <a:r>
              <a:rPr lang="en-US" altLang="zh-CN" sz="2000" dirty="0" smtClean="0">
                <a:latin typeface="Courier New" panose="02070309020205020404" pitchFamily="49" charset="0"/>
                <a:cs typeface="Courier New" panose="02070309020205020404" pitchFamily="49" charset="0"/>
              </a:rPr>
              <a:t>2   </a:t>
            </a:r>
            <a:r>
              <a:rPr lang="en-US" altLang="zh-CN" sz="2000" dirty="0">
                <a:solidFill>
                  <a:srgbClr val="008000"/>
                </a:solidFill>
                <a:latin typeface="Courier New" panose="02070309020205020404" pitchFamily="49" charset="0"/>
                <a:cs typeface="Courier New" panose="02070309020205020404" pitchFamily="49" charset="0"/>
              </a:rPr>
              <a:t>;</a:t>
            </a:r>
            <a:r>
              <a:rPr lang="zh-CN" altLang="en-US" sz="2000" dirty="0">
                <a:solidFill>
                  <a:srgbClr val="008000"/>
                </a:solidFill>
                <a:latin typeface="Courier New" panose="02070309020205020404" pitchFamily="49" charset="0"/>
                <a:cs typeface="Courier New" panose="02070309020205020404" pitchFamily="49" charset="0"/>
              </a:rPr>
              <a:t>延时</a:t>
            </a:r>
          </a:p>
          <a:p>
            <a:pPr marL="0" indent="0">
              <a:buNone/>
            </a:pPr>
            <a:r>
              <a:rPr lang="en-US" altLang="zh-CN" sz="2000" dirty="0" smtClean="0">
                <a:latin typeface="Courier New" panose="02070309020205020404" pitchFamily="49" charset="0"/>
                <a:cs typeface="Courier New" panose="02070309020205020404" pitchFamily="49" charset="0"/>
              </a:rPr>
              <a:t>      MOV AL,11H      </a:t>
            </a:r>
            <a:r>
              <a:rPr lang="en-US" altLang="zh-CN" sz="2000" dirty="0">
                <a:solidFill>
                  <a:srgbClr val="008000"/>
                </a:solidFill>
                <a:latin typeface="Courier New" panose="02070309020205020404" pitchFamily="49" charset="0"/>
                <a:cs typeface="Courier New" panose="02070309020205020404" pitchFamily="49" charset="0"/>
              </a:rPr>
              <a:t>;ICW4</a:t>
            </a:r>
            <a:r>
              <a:rPr lang="zh-CN" altLang="en-US" sz="2000" dirty="0">
                <a:solidFill>
                  <a:srgbClr val="008000"/>
                </a:solidFill>
                <a:latin typeface="Courier New" panose="02070309020205020404" pitchFamily="49" charset="0"/>
                <a:cs typeface="Courier New" panose="02070309020205020404" pitchFamily="49" charset="0"/>
              </a:rPr>
              <a:t>：特殊全嵌套，非缓冲，非自动</a:t>
            </a:r>
            <a:r>
              <a:rPr lang="en-US" altLang="zh-CN" sz="2000" dirty="0">
                <a:solidFill>
                  <a:srgbClr val="008000"/>
                </a:solidFill>
                <a:latin typeface="Courier New" panose="02070309020205020404" pitchFamily="49" charset="0"/>
                <a:cs typeface="Courier New" panose="02070309020205020404" pitchFamily="49" charset="0"/>
              </a:rPr>
              <a:t>EOI</a:t>
            </a:r>
          </a:p>
          <a:p>
            <a:pPr marL="0" indent="0">
              <a:buNone/>
            </a:pPr>
            <a:r>
              <a:rPr lang="en-US" altLang="zh-CN" sz="2000" dirty="0" smtClean="0">
                <a:latin typeface="Courier New" panose="02070309020205020404" pitchFamily="49" charset="0"/>
                <a:cs typeface="Courier New" panose="02070309020205020404" pitchFamily="49" charset="0"/>
              </a:rPr>
              <a:t>      OUT MASTER1,AL  </a:t>
            </a:r>
            <a:r>
              <a:rPr lang="en-US" altLang="zh-CN" sz="2000" dirty="0">
                <a:solidFill>
                  <a:srgbClr val="008000"/>
                </a:solidFill>
                <a:latin typeface="Courier New" panose="02070309020205020404" pitchFamily="49" charset="0"/>
                <a:cs typeface="Courier New" panose="02070309020205020404" pitchFamily="49" charset="0"/>
              </a:rPr>
              <a:t>;</a:t>
            </a:r>
            <a:r>
              <a:rPr lang="zh-CN" altLang="en-US" sz="2000" dirty="0">
                <a:solidFill>
                  <a:srgbClr val="008000"/>
                </a:solidFill>
                <a:latin typeface="Courier New" panose="02070309020205020404" pitchFamily="49" charset="0"/>
                <a:cs typeface="Courier New" panose="02070309020205020404" pitchFamily="49" charset="0"/>
              </a:rPr>
              <a:t>写</a:t>
            </a:r>
            <a:r>
              <a:rPr lang="en-US" altLang="zh-CN" sz="2000" dirty="0">
                <a:solidFill>
                  <a:srgbClr val="008000"/>
                </a:solidFill>
                <a:latin typeface="Courier New" panose="02070309020205020404" pitchFamily="49" charset="0"/>
                <a:cs typeface="Courier New" panose="02070309020205020404" pitchFamily="49" charset="0"/>
              </a:rPr>
              <a:t>ICW4</a:t>
            </a:r>
          </a:p>
          <a:p>
            <a:pPr marL="0" indent="0">
              <a:buNone/>
            </a:pPr>
            <a:r>
              <a:rPr lang="en-US" altLang="zh-CN" sz="2000" dirty="0" smtClean="0">
                <a:latin typeface="Courier New" panose="02070309020205020404" pitchFamily="49" charset="0"/>
                <a:cs typeface="Courier New" panose="02070309020205020404" pitchFamily="49" charset="0"/>
              </a:rPr>
              <a:t>      JMP </a:t>
            </a:r>
            <a:r>
              <a:rPr lang="en-US" altLang="zh-CN" sz="2000" dirty="0">
                <a:latin typeface="Courier New" panose="02070309020205020404" pitchFamily="49" charset="0"/>
                <a:cs typeface="Courier New" panose="02070309020205020404" pitchFamily="49" charset="0"/>
              </a:rPr>
              <a:t>SHORT $+</a:t>
            </a:r>
            <a:r>
              <a:rPr lang="en-US" altLang="zh-CN" sz="2000" dirty="0" smtClean="0">
                <a:latin typeface="Courier New" panose="02070309020205020404" pitchFamily="49" charset="0"/>
                <a:cs typeface="Courier New" panose="02070309020205020404" pitchFamily="49" charset="0"/>
              </a:rPr>
              <a:t>2   </a:t>
            </a:r>
            <a:r>
              <a:rPr lang="en-US" altLang="zh-CN" sz="2000" dirty="0">
                <a:solidFill>
                  <a:srgbClr val="008000"/>
                </a:solidFill>
                <a:latin typeface="Courier New" panose="02070309020205020404" pitchFamily="49" charset="0"/>
                <a:cs typeface="Courier New" panose="02070309020205020404" pitchFamily="49" charset="0"/>
              </a:rPr>
              <a:t>;</a:t>
            </a:r>
            <a:r>
              <a:rPr lang="zh-CN" altLang="en-US" sz="2000" dirty="0">
                <a:solidFill>
                  <a:srgbClr val="008000"/>
                </a:solidFill>
                <a:latin typeface="Courier New" panose="02070309020205020404" pitchFamily="49" charset="0"/>
                <a:cs typeface="Courier New" panose="02070309020205020404" pitchFamily="49" charset="0"/>
              </a:rPr>
              <a:t>延时</a:t>
            </a:r>
          </a:p>
          <a:p>
            <a:pPr marL="0" indent="0">
              <a:buNone/>
            </a:pPr>
            <a:r>
              <a:rPr lang="en-US" altLang="zh-CN" sz="2000" dirty="0" smtClean="0">
                <a:latin typeface="Courier New" panose="02070309020205020404" pitchFamily="49" charset="0"/>
                <a:cs typeface="Courier New" panose="02070309020205020404" pitchFamily="49" charset="0"/>
              </a:rPr>
              <a:t>      MOV AL,0        </a:t>
            </a:r>
            <a:r>
              <a:rPr lang="en-US" altLang="zh-CN" sz="2000" dirty="0">
                <a:solidFill>
                  <a:srgbClr val="008000"/>
                </a:solidFill>
                <a:latin typeface="Courier New" panose="02070309020205020404" pitchFamily="49" charset="0"/>
                <a:cs typeface="Courier New" panose="02070309020205020404" pitchFamily="49" charset="0"/>
              </a:rPr>
              <a:t>;ELCR1</a:t>
            </a:r>
            <a:r>
              <a:rPr lang="zh-CN" altLang="en-US" sz="2000" dirty="0">
                <a:solidFill>
                  <a:srgbClr val="008000"/>
                </a:solidFill>
                <a:latin typeface="Courier New" panose="02070309020205020404" pitchFamily="49" charset="0"/>
                <a:cs typeface="Courier New" panose="02070309020205020404" pitchFamily="49" charset="0"/>
              </a:rPr>
              <a:t>：全部边沿触发</a:t>
            </a:r>
          </a:p>
          <a:p>
            <a:pPr marL="0" indent="0">
              <a:buNone/>
            </a:pPr>
            <a:r>
              <a:rPr lang="en-US" altLang="zh-CN" sz="2000" dirty="0" smtClean="0">
                <a:latin typeface="Courier New" panose="02070309020205020404" pitchFamily="49" charset="0"/>
                <a:cs typeface="Courier New" panose="02070309020205020404" pitchFamily="49" charset="0"/>
              </a:rPr>
              <a:t>      MOV DX,4D0H</a:t>
            </a:r>
          </a:p>
          <a:p>
            <a:pPr marL="0" indent="0">
              <a:buNone/>
            </a:pPr>
            <a:r>
              <a:rPr lang="en-US" altLang="zh-CN" sz="2000" dirty="0" smtClean="0">
                <a:latin typeface="Courier New" panose="02070309020205020404" pitchFamily="49" charset="0"/>
                <a:cs typeface="Courier New" panose="02070309020205020404" pitchFamily="49" charset="0"/>
              </a:rPr>
              <a:t>      OUT DX,AL       </a:t>
            </a:r>
            <a:r>
              <a:rPr lang="en-US" altLang="zh-CN" sz="2000" dirty="0">
                <a:solidFill>
                  <a:srgbClr val="008000"/>
                </a:solidFill>
                <a:latin typeface="Courier New" panose="02070309020205020404" pitchFamily="49" charset="0"/>
                <a:cs typeface="Courier New" panose="02070309020205020404" pitchFamily="49" charset="0"/>
              </a:rPr>
              <a:t>;</a:t>
            </a:r>
            <a:r>
              <a:rPr lang="zh-CN" altLang="en-US" sz="2000" dirty="0">
                <a:solidFill>
                  <a:srgbClr val="008000"/>
                </a:solidFill>
                <a:latin typeface="Courier New" panose="02070309020205020404" pitchFamily="49" charset="0"/>
                <a:cs typeface="Courier New" panose="02070309020205020404" pitchFamily="49" charset="0"/>
              </a:rPr>
              <a:t>写</a:t>
            </a:r>
            <a:r>
              <a:rPr lang="en-US" altLang="zh-CN" sz="2000" dirty="0">
                <a:solidFill>
                  <a:srgbClr val="008000"/>
                </a:solidFill>
                <a:latin typeface="Courier New" panose="02070309020205020404" pitchFamily="49" charset="0"/>
                <a:cs typeface="Courier New" panose="02070309020205020404" pitchFamily="49" charset="0"/>
              </a:rPr>
              <a:t>ELCR1</a:t>
            </a:r>
            <a:r>
              <a:rPr lang="zh-CN" altLang="en-US" sz="2000" dirty="0">
                <a:solidFill>
                  <a:srgbClr val="008000"/>
                </a:solidFill>
                <a:latin typeface="Courier New" panose="02070309020205020404" pitchFamily="49" charset="0"/>
                <a:cs typeface="Courier New" panose="02070309020205020404" pitchFamily="49" charset="0"/>
              </a:rPr>
              <a:t>寄存器</a:t>
            </a:r>
          </a:p>
          <a:p>
            <a:pPr marL="0" indent="0">
              <a:buNone/>
            </a:pPr>
            <a:r>
              <a:rPr lang="en-US" altLang="zh-CN" sz="2000" dirty="0" smtClean="0">
                <a:latin typeface="Courier New" panose="02070309020205020404" pitchFamily="49" charset="0"/>
                <a:cs typeface="Courier New" panose="02070309020205020404" pitchFamily="49" charset="0"/>
              </a:rPr>
              <a:t>      JMP </a:t>
            </a:r>
            <a:r>
              <a:rPr lang="en-US" altLang="zh-CN" sz="2000" dirty="0">
                <a:latin typeface="Courier New" panose="02070309020205020404" pitchFamily="49" charset="0"/>
                <a:cs typeface="Courier New" panose="02070309020205020404" pitchFamily="49" charset="0"/>
              </a:rPr>
              <a:t>SHORT $+</a:t>
            </a:r>
            <a:r>
              <a:rPr lang="en-US" altLang="zh-CN" sz="2000" dirty="0" smtClean="0">
                <a:latin typeface="Courier New" panose="02070309020205020404" pitchFamily="49" charset="0"/>
                <a:cs typeface="Courier New" panose="02070309020205020404" pitchFamily="49" charset="0"/>
              </a:rPr>
              <a:t>2   </a:t>
            </a:r>
            <a:r>
              <a:rPr lang="en-US" altLang="zh-CN" sz="2000" dirty="0">
                <a:solidFill>
                  <a:srgbClr val="008000"/>
                </a:solidFill>
                <a:latin typeface="Courier New" panose="02070309020205020404" pitchFamily="49" charset="0"/>
                <a:cs typeface="Courier New" panose="02070309020205020404" pitchFamily="49" charset="0"/>
              </a:rPr>
              <a:t>;</a:t>
            </a:r>
            <a:r>
              <a:rPr lang="zh-CN" altLang="en-US" sz="2000" dirty="0">
                <a:solidFill>
                  <a:srgbClr val="008000"/>
                </a:solidFill>
                <a:latin typeface="Courier New" panose="02070309020205020404" pitchFamily="49" charset="0"/>
                <a:cs typeface="Courier New" panose="02070309020205020404" pitchFamily="49" charset="0"/>
              </a:rPr>
              <a:t>延时</a:t>
            </a:r>
          </a:p>
          <a:p>
            <a:pPr marL="0" indent="0">
              <a:buNone/>
            </a:pPr>
            <a:endParaRPr lang="zh-CN" altLang="en-US" sz="2000" dirty="0">
              <a:latin typeface="Courier New" panose="02070309020205020404" pitchFamily="49" charset="0"/>
              <a:cs typeface="Courier New" panose="02070309020205020404" pitchFamily="49" charset="0"/>
            </a:endParaRPr>
          </a:p>
        </p:txBody>
      </p:sp>
      <p:sp>
        <p:nvSpPr>
          <p:cNvPr id="4" name="灯片编号占位符 3"/>
          <p:cNvSpPr>
            <a:spLocks noGrp="1"/>
          </p:cNvSpPr>
          <p:nvPr>
            <p:ph type="sldNum" sz="quarter" idx="11"/>
          </p:nvPr>
        </p:nvSpPr>
        <p:spPr/>
        <p:txBody>
          <a:bodyPr/>
          <a:lstStyle/>
          <a:p>
            <a:fld id="{C5B93D84-87BE-4514-9293-7D5164B6320D}" type="slidenum">
              <a:rPr lang="zh-CN" altLang="en-US" smtClean="0"/>
              <a:pPr/>
              <a:t>126</a:t>
            </a:fld>
            <a:endParaRPr lang="en-US" altLang="zh-CN" dirty="0"/>
          </a:p>
        </p:txBody>
      </p:sp>
    </p:spTree>
    <p:extLst>
      <p:ext uri="{BB962C8B-B14F-4D97-AF65-F5344CB8AC3E}">
        <p14:creationId xmlns:p14="http://schemas.microsoft.com/office/powerpoint/2010/main" val="980475339"/>
      </p:ext>
    </p:extLst>
  </p:cSld>
  <p:clrMapOvr>
    <a:masterClrMapping/>
  </p:clrMapOvr>
  <p:transition spd="med"/>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95420" y="332570"/>
            <a:ext cx="8641200" cy="6336880"/>
          </a:xfrm>
        </p:spPr>
        <p:txBody>
          <a:bodyPr/>
          <a:lstStyle/>
          <a:p>
            <a:pPr marL="0" indent="0">
              <a:buNone/>
            </a:pPr>
            <a:r>
              <a:rPr lang="en-US" altLang="zh-CN" sz="2000" dirty="0">
                <a:solidFill>
                  <a:srgbClr val="0000FF"/>
                </a:solidFill>
                <a:latin typeface="Courier New" panose="02070309020205020404" pitchFamily="49" charset="0"/>
                <a:cs typeface="Courier New" panose="02070309020205020404" pitchFamily="49" charset="0"/>
              </a:rPr>
              <a:t>INIT_SLAVE_8259</a:t>
            </a:r>
            <a:r>
              <a:rPr lang="en-US" altLang="zh-CN" sz="2000" dirty="0" smtClean="0">
                <a:solidFill>
                  <a:srgbClr val="0000FF"/>
                </a:solidFill>
                <a:latin typeface="Courier New" panose="02070309020205020404" pitchFamily="49" charset="0"/>
                <a:cs typeface="Courier New" panose="02070309020205020404" pitchFamily="49" charset="0"/>
              </a:rPr>
              <a:t>:</a:t>
            </a:r>
            <a:r>
              <a:rPr lang="en-US" altLang="zh-CN" sz="2000" dirty="0" smtClean="0">
                <a:latin typeface="Courier New" panose="02070309020205020404" pitchFamily="49" charset="0"/>
                <a:cs typeface="Courier New" panose="02070309020205020404" pitchFamily="49" charset="0"/>
              </a:rPr>
              <a:t>      </a:t>
            </a:r>
            <a:r>
              <a:rPr lang="en-US" altLang="zh-CN" sz="2000" dirty="0" smtClean="0">
                <a:solidFill>
                  <a:srgbClr val="008000"/>
                </a:solidFill>
                <a:latin typeface="Courier New" panose="02070309020205020404" pitchFamily="49" charset="0"/>
                <a:cs typeface="Courier New" panose="02070309020205020404" pitchFamily="49" charset="0"/>
              </a:rPr>
              <a:t>;</a:t>
            </a:r>
            <a:r>
              <a:rPr lang="zh-CN" altLang="en-US" sz="2000" dirty="0">
                <a:solidFill>
                  <a:srgbClr val="008000"/>
                </a:solidFill>
                <a:latin typeface="Courier New" panose="02070309020205020404" pitchFamily="49" charset="0"/>
                <a:cs typeface="Courier New" panose="02070309020205020404" pitchFamily="49" charset="0"/>
              </a:rPr>
              <a:t>初始化从片</a:t>
            </a:r>
            <a:r>
              <a:rPr lang="en-US" altLang="zh-CN" sz="2000" dirty="0">
                <a:solidFill>
                  <a:srgbClr val="008000"/>
                </a:solidFill>
                <a:latin typeface="Courier New" panose="02070309020205020404" pitchFamily="49" charset="0"/>
                <a:cs typeface="Courier New" panose="02070309020205020404" pitchFamily="49" charset="0"/>
              </a:rPr>
              <a:t>8259</a:t>
            </a:r>
          </a:p>
          <a:p>
            <a:pPr marL="0" indent="0">
              <a:buNone/>
            </a:pPr>
            <a:r>
              <a:rPr lang="en-US" altLang="zh-CN" sz="2000" dirty="0" smtClean="0">
                <a:latin typeface="Courier New" panose="02070309020205020404" pitchFamily="49" charset="0"/>
                <a:cs typeface="Courier New" panose="02070309020205020404" pitchFamily="49" charset="0"/>
              </a:rPr>
              <a:t>      MOV AL,11H      </a:t>
            </a:r>
            <a:r>
              <a:rPr lang="en-US" altLang="zh-CN" sz="2000" dirty="0">
                <a:solidFill>
                  <a:srgbClr val="008000"/>
                </a:solidFill>
                <a:latin typeface="Courier New" panose="02070309020205020404" pitchFamily="49" charset="0"/>
                <a:cs typeface="Courier New" panose="02070309020205020404" pitchFamily="49" charset="0"/>
              </a:rPr>
              <a:t>;ICW1</a:t>
            </a:r>
            <a:r>
              <a:rPr lang="zh-CN" altLang="en-US" sz="2000" dirty="0">
                <a:solidFill>
                  <a:srgbClr val="008000"/>
                </a:solidFill>
                <a:latin typeface="Courier New" panose="02070309020205020404" pitchFamily="49" charset="0"/>
                <a:cs typeface="Courier New" panose="02070309020205020404" pitchFamily="49" charset="0"/>
              </a:rPr>
              <a:t>：级联，要写</a:t>
            </a:r>
            <a:r>
              <a:rPr lang="en-US" altLang="zh-CN" sz="2000" dirty="0">
                <a:solidFill>
                  <a:srgbClr val="008000"/>
                </a:solidFill>
                <a:latin typeface="Courier New" panose="02070309020205020404" pitchFamily="49" charset="0"/>
                <a:cs typeface="Courier New" panose="02070309020205020404" pitchFamily="49" charset="0"/>
              </a:rPr>
              <a:t>ICW4</a:t>
            </a:r>
          </a:p>
          <a:p>
            <a:pPr marL="0" indent="0">
              <a:buNone/>
            </a:pPr>
            <a:r>
              <a:rPr lang="en-US" altLang="zh-CN" sz="2000" dirty="0" smtClean="0">
                <a:latin typeface="Courier New" panose="02070309020205020404" pitchFamily="49" charset="0"/>
                <a:cs typeface="Courier New" panose="02070309020205020404" pitchFamily="49" charset="0"/>
              </a:rPr>
              <a:t>      OUT SLAVE0,AL   </a:t>
            </a:r>
            <a:r>
              <a:rPr lang="en-US" altLang="zh-CN" sz="2000" dirty="0">
                <a:solidFill>
                  <a:srgbClr val="008000"/>
                </a:solidFill>
                <a:latin typeface="Courier New" panose="02070309020205020404" pitchFamily="49" charset="0"/>
                <a:cs typeface="Courier New" panose="02070309020205020404" pitchFamily="49" charset="0"/>
              </a:rPr>
              <a:t>;</a:t>
            </a:r>
            <a:r>
              <a:rPr lang="zh-CN" altLang="en-US" sz="2000" dirty="0">
                <a:solidFill>
                  <a:srgbClr val="008000"/>
                </a:solidFill>
                <a:latin typeface="Courier New" panose="02070309020205020404" pitchFamily="49" charset="0"/>
                <a:cs typeface="Courier New" panose="02070309020205020404" pitchFamily="49" charset="0"/>
              </a:rPr>
              <a:t>写</a:t>
            </a:r>
            <a:r>
              <a:rPr lang="en-US" altLang="zh-CN" sz="2000" dirty="0">
                <a:solidFill>
                  <a:srgbClr val="008000"/>
                </a:solidFill>
                <a:latin typeface="Courier New" panose="02070309020205020404" pitchFamily="49" charset="0"/>
                <a:cs typeface="Courier New" panose="02070309020205020404" pitchFamily="49" charset="0"/>
              </a:rPr>
              <a:t>ICW1</a:t>
            </a:r>
          </a:p>
          <a:p>
            <a:pPr marL="0" indent="0">
              <a:buNone/>
            </a:pPr>
            <a:r>
              <a:rPr lang="en-US" altLang="zh-CN" sz="2000" dirty="0" smtClean="0">
                <a:latin typeface="Courier New" panose="02070309020205020404" pitchFamily="49" charset="0"/>
                <a:cs typeface="Courier New" panose="02070309020205020404" pitchFamily="49" charset="0"/>
              </a:rPr>
              <a:t>      JMP </a:t>
            </a:r>
            <a:r>
              <a:rPr lang="en-US" altLang="zh-CN" sz="2000" dirty="0">
                <a:latin typeface="Courier New" panose="02070309020205020404" pitchFamily="49" charset="0"/>
                <a:cs typeface="Courier New" panose="02070309020205020404" pitchFamily="49" charset="0"/>
              </a:rPr>
              <a:t>SHORT $+</a:t>
            </a:r>
            <a:r>
              <a:rPr lang="en-US" altLang="zh-CN" sz="2000" dirty="0" smtClean="0">
                <a:latin typeface="Courier New" panose="02070309020205020404" pitchFamily="49" charset="0"/>
                <a:cs typeface="Courier New" panose="02070309020205020404" pitchFamily="49" charset="0"/>
              </a:rPr>
              <a:t>2   </a:t>
            </a:r>
            <a:r>
              <a:rPr lang="en-US" altLang="zh-CN" sz="2000" dirty="0">
                <a:solidFill>
                  <a:srgbClr val="008000"/>
                </a:solidFill>
                <a:latin typeface="Courier New" panose="02070309020205020404" pitchFamily="49" charset="0"/>
                <a:cs typeface="Courier New" panose="02070309020205020404" pitchFamily="49" charset="0"/>
              </a:rPr>
              <a:t>;</a:t>
            </a:r>
            <a:r>
              <a:rPr lang="zh-CN" altLang="en-US" sz="2000" dirty="0">
                <a:solidFill>
                  <a:srgbClr val="008000"/>
                </a:solidFill>
                <a:latin typeface="Courier New" panose="02070309020205020404" pitchFamily="49" charset="0"/>
                <a:cs typeface="Courier New" panose="02070309020205020404" pitchFamily="49" charset="0"/>
              </a:rPr>
              <a:t>延时</a:t>
            </a:r>
          </a:p>
          <a:p>
            <a:pPr marL="0" indent="0">
              <a:buNone/>
            </a:pPr>
            <a:r>
              <a:rPr lang="zh-CN" altLang="en-US" sz="2000" dirty="0" smtClean="0">
                <a:latin typeface="Courier New" panose="02070309020205020404" pitchFamily="49" charset="0"/>
                <a:cs typeface="Courier New" panose="02070309020205020404" pitchFamily="49" charset="0"/>
              </a:rPr>
              <a:t>      </a:t>
            </a:r>
            <a:r>
              <a:rPr lang="en-US" altLang="zh-CN" sz="2000" dirty="0" smtClean="0">
                <a:latin typeface="Courier New" panose="02070309020205020404" pitchFamily="49" charset="0"/>
                <a:cs typeface="Courier New" panose="02070309020205020404" pitchFamily="49" charset="0"/>
              </a:rPr>
              <a:t>MOV AL,70H      </a:t>
            </a:r>
            <a:r>
              <a:rPr lang="en-US" altLang="zh-CN" sz="2000" dirty="0">
                <a:solidFill>
                  <a:srgbClr val="008000"/>
                </a:solidFill>
                <a:latin typeface="Courier New" panose="02070309020205020404" pitchFamily="49" charset="0"/>
                <a:cs typeface="Courier New" panose="02070309020205020404" pitchFamily="49" charset="0"/>
              </a:rPr>
              <a:t>;ICW2</a:t>
            </a:r>
            <a:r>
              <a:rPr lang="zh-CN" altLang="en-US" sz="2000" dirty="0">
                <a:solidFill>
                  <a:srgbClr val="008000"/>
                </a:solidFill>
                <a:latin typeface="Courier New" panose="02070309020205020404" pitchFamily="49" charset="0"/>
                <a:cs typeface="Courier New" panose="02070309020205020404" pitchFamily="49" charset="0"/>
              </a:rPr>
              <a:t>：起始中断向量号</a:t>
            </a:r>
          </a:p>
          <a:p>
            <a:pPr marL="0" indent="0">
              <a:buNone/>
            </a:pPr>
            <a:r>
              <a:rPr lang="zh-CN" altLang="en-US" sz="2000" dirty="0" smtClean="0">
                <a:latin typeface="Courier New" panose="02070309020205020404" pitchFamily="49" charset="0"/>
                <a:cs typeface="Courier New" panose="02070309020205020404" pitchFamily="49" charset="0"/>
              </a:rPr>
              <a:t>      </a:t>
            </a:r>
            <a:r>
              <a:rPr lang="en-US" altLang="zh-CN" sz="2000" dirty="0" smtClean="0">
                <a:latin typeface="Courier New" panose="02070309020205020404" pitchFamily="49" charset="0"/>
                <a:cs typeface="Courier New" panose="02070309020205020404" pitchFamily="49" charset="0"/>
              </a:rPr>
              <a:t>OUT SLAVE1,AL   </a:t>
            </a:r>
            <a:r>
              <a:rPr lang="en-US" altLang="zh-CN" sz="2000" dirty="0">
                <a:solidFill>
                  <a:srgbClr val="008000"/>
                </a:solidFill>
                <a:latin typeface="Courier New" panose="02070309020205020404" pitchFamily="49" charset="0"/>
                <a:cs typeface="Courier New" panose="02070309020205020404" pitchFamily="49" charset="0"/>
              </a:rPr>
              <a:t>;</a:t>
            </a:r>
            <a:r>
              <a:rPr lang="zh-CN" altLang="en-US" sz="2000" dirty="0">
                <a:solidFill>
                  <a:srgbClr val="008000"/>
                </a:solidFill>
                <a:latin typeface="Courier New" panose="02070309020205020404" pitchFamily="49" charset="0"/>
                <a:cs typeface="Courier New" panose="02070309020205020404" pitchFamily="49" charset="0"/>
              </a:rPr>
              <a:t>写</a:t>
            </a:r>
            <a:r>
              <a:rPr lang="en-US" altLang="zh-CN" sz="2000" dirty="0">
                <a:solidFill>
                  <a:srgbClr val="008000"/>
                </a:solidFill>
                <a:latin typeface="Courier New" panose="02070309020205020404" pitchFamily="49" charset="0"/>
                <a:cs typeface="Courier New" panose="02070309020205020404" pitchFamily="49" charset="0"/>
              </a:rPr>
              <a:t>ICW2</a:t>
            </a:r>
          </a:p>
          <a:p>
            <a:pPr marL="0" indent="0">
              <a:buNone/>
            </a:pPr>
            <a:r>
              <a:rPr lang="en-US" altLang="zh-CN" sz="2000" dirty="0" smtClean="0">
                <a:latin typeface="Courier New" panose="02070309020205020404" pitchFamily="49" charset="0"/>
                <a:cs typeface="Courier New" panose="02070309020205020404" pitchFamily="49" charset="0"/>
              </a:rPr>
              <a:t>      JMP </a:t>
            </a:r>
            <a:r>
              <a:rPr lang="en-US" altLang="zh-CN" sz="2000" dirty="0">
                <a:latin typeface="Courier New" panose="02070309020205020404" pitchFamily="49" charset="0"/>
                <a:cs typeface="Courier New" panose="02070309020205020404" pitchFamily="49" charset="0"/>
              </a:rPr>
              <a:t>SHORT $+</a:t>
            </a:r>
            <a:r>
              <a:rPr lang="en-US" altLang="zh-CN" sz="2000" dirty="0" smtClean="0">
                <a:latin typeface="Courier New" panose="02070309020205020404" pitchFamily="49" charset="0"/>
                <a:cs typeface="Courier New" panose="02070309020205020404" pitchFamily="49" charset="0"/>
              </a:rPr>
              <a:t>2   </a:t>
            </a:r>
            <a:r>
              <a:rPr lang="en-US" altLang="zh-CN" sz="2000" dirty="0">
                <a:solidFill>
                  <a:srgbClr val="008000"/>
                </a:solidFill>
                <a:latin typeface="Courier New" panose="02070309020205020404" pitchFamily="49" charset="0"/>
                <a:cs typeface="Courier New" panose="02070309020205020404" pitchFamily="49" charset="0"/>
              </a:rPr>
              <a:t>;</a:t>
            </a:r>
            <a:r>
              <a:rPr lang="zh-CN" altLang="en-US" sz="2000" dirty="0">
                <a:solidFill>
                  <a:srgbClr val="008000"/>
                </a:solidFill>
                <a:latin typeface="Courier New" panose="02070309020205020404" pitchFamily="49" charset="0"/>
                <a:cs typeface="Courier New" panose="02070309020205020404" pitchFamily="49" charset="0"/>
              </a:rPr>
              <a:t>延时</a:t>
            </a:r>
          </a:p>
          <a:p>
            <a:pPr marL="0" indent="0">
              <a:buNone/>
            </a:pPr>
            <a:r>
              <a:rPr lang="zh-CN" altLang="en-US" sz="2000" dirty="0" smtClean="0">
                <a:latin typeface="Courier New" panose="02070309020205020404" pitchFamily="49" charset="0"/>
                <a:cs typeface="Courier New" panose="02070309020205020404" pitchFamily="49" charset="0"/>
              </a:rPr>
              <a:t>      </a:t>
            </a:r>
            <a:r>
              <a:rPr lang="en-US" altLang="zh-CN" sz="2000" dirty="0" smtClean="0">
                <a:latin typeface="Courier New" panose="02070309020205020404" pitchFamily="49" charset="0"/>
                <a:cs typeface="Courier New" panose="02070309020205020404" pitchFamily="49" charset="0"/>
              </a:rPr>
              <a:t>MOV AL,02H      </a:t>
            </a:r>
            <a:r>
              <a:rPr lang="en-US" altLang="zh-CN" sz="2000" dirty="0">
                <a:solidFill>
                  <a:srgbClr val="008000"/>
                </a:solidFill>
                <a:latin typeface="Courier New" panose="02070309020205020404" pitchFamily="49" charset="0"/>
                <a:cs typeface="Courier New" panose="02070309020205020404" pitchFamily="49" charset="0"/>
              </a:rPr>
              <a:t>;ICW3</a:t>
            </a:r>
            <a:r>
              <a:rPr lang="zh-CN" altLang="en-US" sz="2000" dirty="0">
                <a:solidFill>
                  <a:srgbClr val="008000"/>
                </a:solidFill>
                <a:latin typeface="Courier New" panose="02070309020205020404" pitchFamily="49" charset="0"/>
                <a:cs typeface="Courier New" panose="02070309020205020404" pitchFamily="49" charset="0"/>
              </a:rPr>
              <a:t>：</a:t>
            </a:r>
            <a:r>
              <a:rPr lang="en-US" altLang="zh-CN" sz="2000" dirty="0">
                <a:solidFill>
                  <a:srgbClr val="008000"/>
                </a:solidFill>
                <a:latin typeface="Courier New" panose="02070309020205020404" pitchFamily="49" charset="0"/>
                <a:cs typeface="Courier New" panose="02070309020205020404" pitchFamily="49" charset="0"/>
              </a:rPr>
              <a:t>INT</a:t>
            </a:r>
            <a:r>
              <a:rPr lang="zh-CN" altLang="en-US" sz="2000" dirty="0">
                <a:solidFill>
                  <a:srgbClr val="008000"/>
                </a:solidFill>
                <a:latin typeface="Courier New" panose="02070309020205020404" pitchFamily="49" charset="0"/>
                <a:cs typeface="Courier New" panose="02070309020205020404" pitchFamily="49" charset="0"/>
              </a:rPr>
              <a:t>接主片的</a:t>
            </a:r>
            <a:r>
              <a:rPr lang="en-US" altLang="zh-CN" sz="2000" dirty="0">
                <a:solidFill>
                  <a:srgbClr val="008000"/>
                </a:solidFill>
                <a:latin typeface="Courier New" panose="02070309020205020404" pitchFamily="49" charset="0"/>
                <a:cs typeface="Courier New" panose="02070309020205020404" pitchFamily="49" charset="0"/>
              </a:rPr>
              <a:t>IR2</a:t>
            </a:r>
          </a:p>
          <a:p>
            <a:pPr marL="0" indent="0">
              <a:buNone/>
            </a:pPr>
            <a:r>
              <a:rPr lang="en-US" altLang="zh-CN" sz="2000" dirty="0" smtClean="0">
                <a:latin typeface="Courier New" panose="02070309020205020404" pitchFamily="49" charset="0"/>
                <a:cs typeface="Courier New" panose="02070309020205020404" pitchFamily="49" charset="0"/>
              </a:rPr>
              <a:t>      OUT SLAVE1,AL   </a:t>
            </a:r>
            <a:r>
              <a:rPr lang="en-US" altLang="zh-CN" sz="2000" dirty="0">
                <a:solidFill>
                  <a:srgbClr val="008000"/>
                </a:solidFill>
                <a:latin typeface="Courier New" panose="02070309020205020404" pitchFamily="49" charset="0"/>
                <a:cs typeface="Courier New" panose="02070309020205020404" pitchFamily="49" charset="0"/>
              </a:rPr>
              <a:t>;</a:t>
            </a:r>
            <a:r>
              <a:rPr lang="zh-CN" altLang="en-US" sz="2000" dirty="0">
                <a:solidFill>
                  <a:srgbClr val="008000"/>
                </a:solidFill>
                <a:latin typeface="Courier New" panose="02070309020205020404" pitchFamily="49" charset="0"/>
                <a:cs typeface="Courier New" panose="02070309020205020404" pitchFamily="49" charset="0"/>
              </a:rPr>
              <a:t>写</a:t>
            </a:r>
            <a:r>
              <a:rPr lang="en-US" altLang="zh-CN" sz="2000" dirty="0">
                <a:solidFill>
                  <a:srgbClr val="008000"/>
                </a:solidFill>
                <a:latin typeface="Courier New" panose="02070309020205020404" pitchFamily="49" charset="0"/>
                <a:cs typeface="Courier New" panose="02070309020205020404" pitchFamily="49" charset="0"/>
              </a:rPr>
              <a:t>ICW3</a:t>
            </a:r>
          </a:p>
          <a:p>
            <a:pPr marL="0" indent="0">
              <a:buNone/>
            </a:pPr>
            <a:r>
              <a:rPr lang="en-US" altLang="zh-CN" sz="2000" dirty="0" smtClean="0">
                <a:latin typeface="Courier New" panose="02070309020205020404" pitchFamily="49" charset="0"/>
                <a:cs typeface="Courier New" panose="02070309020205020404" pitchFamily="49" charset="0"/>
              </a:rPr>
              <a:t>      JMP </a:t>
            </a:r>
            <a:r>
              <a:rPr lang="en-US" altLang="zh-CN" sz="2000" dirty="0">
                <a:latin typeface="Courier New" panose="02070309020205020404" pitchFamily="49" charset="0"/>
                <a:cs typeface="Courier New" panose="02070309020205020404" pitchFamily="49" charset="0"/>
              </a:rPr>
              <a:t>SHORT $+</a:t>
            </a:r>
            <a:r>
              <a:rPr lang="en-US" altLang="zh-CN" sz="2000" dirty="0" smtClean="0">
                <a:latin typeface="Courier New" panose="02070309020205020404" pitchFamily="49" charset="0"/>
                <a:cs typeface="Courier New" panose="02070309020205020404" pitchFamily="49" charset="0"/>
              </a:rPr>
              <a:t>2   </a:t>
            </a:r>
            <a:r>
              <a:rPr lang="en-US" altLang="zh-CN" sz="2000" dirty="0">
                <a:solidFill>
                  <a:srgbClr val="008000"/>
                </a:solidFill>
                <a:latin typeface="Courier New" panose="02070309020205020404" pitchFamily="49" charset="0"/>
                <a:cs typeface="Courier New" panose="02070309020205020404" pitchFamily="49" charset="0"/>
              </a:rPr>
              <a:t>;</a:t>
            </a:r>
            <a:r>
              <a:rPr lang="zh-CN" altLang="en-US" sz="2000" dirty="0">
                <a:solidFill>
                  <a:srgbClr val="008000"/>
                </a:solidFill>
                <a:latin typeface="Courier New" panose="02070309020205020404" pitchFamily="49" charset="0"/>
                <a:cs typeface="Courier New" panose="02070309020205020404" pitchFamily="49" charset="0"/>
              </a:rPr>
              <a:t>延时</a:t>
            </a:r>
          </a:p>
          <a:p>
            <a:pPr marL="0" indent="0">
              <a:buNone/>
            </a:pPr>
            <a:r>
              <a:rPr lang="zh-CN" altLang="en-US" sz="2000" dirty="0" smtClean="0">
                <a:latin typeface="Courier New" panose="02070309020205020404" pitchFamily="49" charset="0"/>
                <a:cs typeface="Courier New" panose="02070309020205020404" pitchFamily="49" charset="0"/>
              </a:rPr>
              <a:t>      </a:t>
            </a:r>
            <a:r>
              <a:rPr lang="en-US" altLang="zh-CN" sz="2000" dirty="0" smtClean="0">
                <a:latin typeface="Courier New" panose="02070309020205020404" pitchFamily="49" charset="0"/>
                <a:cs typeface="Courier New" panose="02070309020205020404" pitchFamily="49" charset="0"/>
              </a:rPr>
              <a:t>MOV AL,01H      </a:t>
            </a:r>
            <a:r>
              <a:rPr lang="en-US" altLang="zh-CN" sz="2000" dirty="0">
                <a:solidFill>
                  <a:srgbClr val="008000"/>
                </a:solidFill>
                <a:latin typeface="Courier New" panose="02070309020205020404" pitchFamily="49" charset="0"/>
                <a:cs typeface="Courier New" panose="02070309020205020404" pitchFamily="49" charset="0"/>
              </a:rPr>
              <a:t>;ICW4</a:t>
            </a:r>
            <a:r>
              <a:rPr lang="zh-CN" altLang="en-US" sz="2000" dirty="0">
                <a:solidFill>
                  <a:srgbClr val="008000"/>
                </a:solidFill>
                <a:latin typeface="Courier New" panose="02070309020205020404" pitchFamily="49" charset="0"/>
                <a:cs typeface="Courier New" panose="02070309020205020404" pitchFamily="49" charset="0"/>
              </a:rPr>
              <a:t>：一般嵌套方式，非缓冲，非自动</a:t>
            </a:r>
            <a:r>
              <a:rPr lang="en-US" altLang="zh-CN" sz="2000" dirty="0">
                <a:solidFill>
                  <a:srgbClr val="008000"/>
                </a:solidFill>
                <a:latin typeface="Courier New" panose="02070309020205020404" pitchFamily="49" charset="0"/>
                <a:cs typeface="Courier New" panose="02070309020205020404" pitchFamily="49" charset="0"/>
              </a:rPr>
              <a:t>EOI</a:t>
            </a:r>
          </a:p>
          <a:p>
            <a:pPr marL="0" indent="0">
              <a:buNone/>
            </a:pPr>
            <a:r>
              <a:rPr lang="en-US" altLang="zh-CN" sz="2000" dirty="0" smtClean="0">
                <a:latin typeface="Courier New" panose="02070309020205020404" pitchFamily="49" charset="0"/>
                <a:cs typeface="Courier New" panose="02070309020205020404" pitchFamily="49" charset="0"/>
              </a:rPr>
              <a:t>      OUT SLAVE1,AL   </a:t>
            </a:r>
            <a:r>
              <a:rPr lang="en-US" altLang="zh-CN" sz="2000" dirty="0">
                <a:solidFill>
                  <a:srgbClr val="008000"/>
                </a:solidFill>
                <a:latin typeface="Courier New" panose="02070309020205020404" pitchFamily="49" charset="0"/>
                <a:cs typeface="Courier New" panose="02070309020205020404" pitchFamily="49" charset="0"/>
              </a:rPr>
              <a:t>;</a:t>
            </a:r>
            <a:r>
              <a:rPr lang="zh-CN" altLang="en-US" sz="2000" dirty="0">
                <a:solidFill>
                  <a:srgbClr val="008000"/>
                </a:solidFill>
                <a:latin typeface="Courier New" panose="02070309020205020404" pitchFamily="49" charset="0"/>
                <a:cs typeface="Courier New" panose="02070309020205020404" pitchFamily="49" charset="0"/>
              </a:rPr>
              <a:t>写</a:t>
            </a:r>
            <a:r>
              <a:rPr lang="en-US" altLang="zh-CN" sz="2000" dirty="0">
                <a:solidFill>
                  <a:srgbClr val="008000"/>
                </a:solidFill>
                <a:latin typeface="Courier New" panose="02070309020205020404" pitchFamily="49" charset="0"/>
                <a:cs typeface="Courier New" panose="02070309020205020404" pitchFamily="49" charset="0"/>
              </a:rPr>
              <a:t>ICW4</a:t>
            </a:r>
          </a:p>
          <a:p>
            <a:pPr marL="0" indent="0">
              <a:buNone/>
            </a:pPr>
            <a:r>
              <a:rPr lang="en-US" altLang="zh-CN" sz="2000" dirty="0" smtClean="0">
                <a:latin typeface="Courier New" panose="02070309020205020404" pitchFamily="49" charset="0"/>
                <a:cs typeface="Courier New" panose="02070309020205020404" pitchFamily="49" charset="0"/>
              </a:rPr>
              <a:t>      JMP </a:t>
            </a:r>
            <a:r>
              <a:rPr lang="en-US" altLang="zh-CN" sz="2000" dirty="0">
                <a:latin typeface="Courier New" panose="02070309020205020404" pitchFamily="49" charset="0"/>
                <a:cs typeface="Courier New" panose="02070309020205020404" pitchFamily="49" charset="0"/>
              </a:rPr>
              <a:t>SHORT $+</a:t>
            </a:r>
            <a:r>
              <a:rPr lang="en-US" altLang="zh-CN" sz="2000" dirty="0" smtClean="0">
                <a:latin typeface="Courier New" panose="02070309020205020404" pitchFamily="49" charset="0"/>
                <a:cs typeface="Courier New" panose="02070309020205020404" pitchFamily="49" charset="0"/>
              </a:rPr>
              <a:t>2   </a:t>
            </a:r>
            <a:r>
              <a:rPr lang="en-US" altLang="zh-CN" sz="2000" dirty="0">
                <a:solidFill>
                  <a:srgbClr val="008000"/>
                </a:solidFill>
                <a:latin typeface="Courier New" panose="02070309020205020404" pitchFamily="49" charset="0"/>
                <a:cs typeface="Courier New" panose="02070309020205020404" pitchFamily="49" charset="0"/>
              </a:rPr>
              <a:t>;</a:t>
            </a:r>
            <a:r>
              <a:rPr lang="zh-CN" altLang="en-US" sz="2000" dirty="0">
                <a:solidFill>
                  <a:srgbClr val="008000"/>
                </a:solidFill>
                <a:latin typeface="Courier New" panose="02070309020205020404" pitchFamily="49" charset="0"/>
                <a:cs typeface="Courier New" panose="02070309020205020404" pitchFamily="49" charset="0"/>
              </a:rPr>
              <a:t>延时</a:t>
            </a:r>
          </a:p>
          <a:p>
            <a:pPr marL="0" indent="0">
              <a:buNone/>
            </a:pPr>
            <a:r>
              <a:rPr lang="zh-CN" altLang="en-US" sz="2000" dirty="0" smtClean="0">
                <a:latin typeface="Courier New" panose="02070309020205020404" pitchFamily="49" charset="0"/>
                <a:cs typeface="Courier New" panose="02070309020205020404" pitchFamily="49" charset="0"/>
              </a:rPr>
              <a:t>      </a:t>
            </a:r>
            <a:r>
              <a:rPr lang="en-US" altLang="zh-CN" sz="2000" dirty="0" smtClean="0">
                <a:latin typeface="Courier New" panose="02070309020205020404" pitchFamily="49" charset="0"/>
                <a:cs typeface="Courier New" panose="02070309020205020404" pitchFamily="49" charset="0"/>
              </a:rPr>
              <a:t>MOV AL,0        </a:t>
            </a:r>
            <a:r>
              <a:rPr lang="en-US" altLang="zh-CN" sz="2000" dirty="0">
                <a:solidFill>
                  <a:srgbClr val="008000"/>
                </a:solidFill>
                <a:latin typeface="Courier New" panose="02070309020205020404" pitchFamily="49" charset="0"/>
                <a:cs typeface="Courier New" panose="02070309020205020404" pitchFamily="49" charset="0"/>
              </a:rPr>
              <a:t>;ELCR2</a:t>
            </a:r>
            <a:r>
              <a:rPr lang="zh-CN" altLang="en-US" sz="2000" dirty="0">
                <a:solidFill>
                  <a:srgbClr val="008000"/>
                </a:solidFill>
                <a:latin typeface="Courier New" panose="02070309020205020404" pitchFamily="49" charset="0"/>
                <a:cs typeface="Courier New" panose="02070309020205020404" pitchFamily="49" charset="0"/>
              </a:rPr>
              <a:t>：全部边沿触发</a:t>
            </a:r>
          </a:p>
          <a:p>
            <a:pPr marL="0" indent="0">
              <a:buNone/>
            </a:pPr>
            <a:r>
              <a:rPr lang="zh-CN" altLang="en-US" sz="2000" dirty="0" smtClean="0">
                <a:latin typeface="Courier New" panose="02070309020205020404" pitchFamily="49" charset="0"/>
                <a:cs typeface="Courier New" panose="02070309020205020404" pitchFamily="49" charset="0"/>
              </a:rPr>
              <a:t>      </a:t>
            </a:r>
            <a:r>
              <a:rPr lang="en-US" altLang="zh-CN" sz="2000" dirty="0" smtClean="0">
                <a:latin typeface="Courier New" panose="02070309020205020404" pitchFamily="49" charset="0"/>
                <a:cs typeface="Courier New" panose="02070309020205020404" pitchFamily="49" charset="0"/>
              </a:rPr>
              <a:t>MOV </a:t>
            </a:r>
            <a:r>
              <a:rPr lang="en-US" altLang="zh-CN" sz="2000" dirty="0">
                <a:latin typeface="Courier New" panose="02070309020205020404" pitchFamily="49" charset="0"/>
                <a:cs typeface="Courier New" panose="02070309020205020404" pitchFamily="49" charset="0"/>
              </a:rPr>
              <a:t>DX,4D1H</a:t>
            </a:r>
          </a:p>
          <a:p>
            <a:pPr marL="0" indent="0">
              <a:buNone/>
            </a:pPr>
            <a:r>
              <a:rPr lang="en-US" altLang="zh-CN" sz="2000" dirty="0" smtClean="0">
                <a:latin typeface="Courier New" panose="02070309020205020404" pitchFamily="49" charset="0"/>
                <a:cs typeface="Courier New" panose="02070309020205020404" pitchFamily="49" charset="0"/>
              </a:rPr>
              <a:t>      OUT DX,AL       </a:t>
            </a:r>
            <a:r>
              <a:rPr lang="en-US" altLang="zh-CN" sz="2000" dirty="0">
                <a:solidFill>
                  <a:srgbClr val="008000"/>
                </a:solidFill>
                <a:latin typeface="Courier New" panose="02070309020205020404" pitchFamily="49" charset="0"/>
                <a:cs typeface="Courier New" panose="02070309020205020404" pitchFamily="49" charset="0"/>
              </a:rPr>
              <a:t>;</a:t>
            </a:r>
            <a:r>
              <a:rPr lang="zh-CN" altLang="en-US" sz="2000" dirty="0">
                <a:solidFill>
                  <a:srgbClr val="008000"/>
                </a:solidFill>
                <a:latin typeface="Courier New" panose="02070309020205020404" pitchFamily="49" charset="0"/>
                <a:cs typeface="Courier New" panose="02070309020205020404" pitchFamily="49" charset="0"/>
              </a:rPr>
              <a:t>写</a:t>
            </a:r>
            <a:r>
              <a:rPr lang="en-US" altLang="zh-CN" sz="2000" dirty="0">
                <a:solidFill>
                  <a:srgbClr val="008000"/>
                </a:solidFill>
                <a:latin typeface="Courier New" panose="02070309020205020404" pitchFamily="49" charset="0"/>
                <a:cs typeface="Courier New" panose="02070309020205020404" pitchFamily="49" charset="0"/>
              </a:rPr>
              <a:t>ELCR2</a:t>
            </a:r>
            <a:r>
              <a:rPr lang="zh-CN" altLang="en-US" sz="2000" dirty="0">
                <a:solidFill>
                  <a:srgbClr val="008000"/>
                </a:solidFill>
                <a:latin typeface="Courier New" panose="02070309020205020404" pitchFamily="49" charset="0"/>
                <a:cs typeface="Courier New" panose="02070309020205020404" pitchFamily="49" charset="0"/>
              </a:rPr>
              <a:t>寄存器</a:t>
            </a:r>
          </a:p>
        </p:txBody>
      </p:sp>
      <p:sp>
        <p:nvSpPr>
          <p:cNvPr id="4" name="灯片编号占位符 3"/>
          <p:cNvSpPr>
            <a:spLocks noGrp="1"/>
          </p:cNvSpPr>
          <p:nvPr>
            <p:ph type="sldNum" sz="quarter" idx="11"/>
          </p:nvPr>
        </p:nvSpPr>
        <p:spPr/>
        <p:txBody>
          <a:bodyPr/>
          <a:lstStyle/>
          <a:p>
            <a:fld id="{C5B93D84-87BE-4514-9293-7D5164B6320D}" type="slidenum">
              <a:rPr lang="zh-CN" altLang="en-US" smtClean="0"/>
              <a:pPr/>
              <a:t>127</a:t>
            </a:fld>
            <a:endParaRPr lang="en-US" altLang="zh-CN" dirty="0"/>
          </a:p>
        </p:txBody>
      </p:sp>
    </p:spTree>
    <p:extLst>
      <p:ext uri="{BB962C8B-B14F-4D97-AF65-F5344CB8AC3E}">
        <p14:creationId xmlns:p14="http://schemas.microsoft.com/office/powerpoint/2010/main" val="1048484476"/>
      </p:ext>
    </p:extLst>
  </p:cSld>
  <p:clrMapOvr>
    <a:masterClrMapping/>
  </p:clrMapOvr>
  <p:transition spd="med"/>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7442" name="Rectangle 2"/>
          <p:cNvSpPr>
            <a:spLocks noGrp="1" noChangeArrowheads="1"/>
          </p:cNvSpPr>
          <p:nvPr>
            <p:ph type="subTitle" idx="1"/>
          </p:nvPr>
        </p:nvSpPr>
        <p:spPr>
          <a:xfrm>
            <a:off x="1763713" y="1700213"/>
            <a:ext cx="7235825" cy="2592387"/>
          </a:xfrm>
          <a:noFill/>
          <a:ln/>
        </p:spPr>
        <p:txBody>
          <a:bodyPr anchor="ctr"/>
          <a:lstStyle/>
          <a:p>
            <a:pPr algn="r">
              <a:spcBef>
                <a:spcPct val="0"/>
              </a:spcBef>
              <a:buClrTx/>
              <a:buSzTx/>
              <a:buFontTx/>
              <a:buNone/>
            </a:pPr>
            <a:r>
              <a:rPr lang="zh-CN" altLang="en-US" sz="3600" b="0" dirty="0">
                <a:solidFill>
                  <a:srgbClr val="FFFF00"/>
                </a:solidFill>
                <a:ea typeface="黑体" pitchFamily="2" charset="-122"/>
              </a:rPr>
              <a:t>微机原理及接口技术</a:t>
            </a:r>
            <a:endParaRPr lang="zh-CN" altLang="en-US" sz="4400" b="0" dirty="0">
              <a:solidFill>
                <a:srgbClr val="FFFF00"/>
              </a:solidFill>
              <a:ea typeface="黑体" pitchFamily="2" charset="-122"/>
            </a:endParaRPr>
          </a:p>
          <a:p>
            <a:pPr algn="r">
              <a:spcBef>
                <a:spcPct val="0"/>
              </a:spcBef>
              <a:buClrTx/>
              <a:buSzTx/>
              <a:buFontTx/>
              <a:buNone/>
            </a:pPr>
            <a:r>
              <a:rPr lang="zh-CN" altLang="en-US" sz="4000" b="0" dirty="0">
                <a:solidFill>
                  <a:srgbClr val="FFFFFF"/>
                </a:solidFill>
                <a:ea typeface="黑体" pitchFamily="2" charset="-122"/>
              </a:rPr>
              <a:t>第</a:t>
            </a:r>
            <a:r>
              <a:rPr lang="en-US" altLang="zh-CN" sz="7200" b="0" dirty="0">
                <a:solidFill>
                  <a:srgbClr val="FFFFFF"/>
                </a:solidFill>
                <a:ea typeface="黑体" pitchFamily="2" charset="-122"/>
              </a:rPr>
              <a:t>6</a:t>
            </a:r>
            <a:r>
              <a:rPr lang="zh-CN" altLang="en-US" sz="4000" b="0" dirty="0">
                <a:solidFill>
                  <a:srgbClr val="FFFFFF"/>
                </a:solidFill>
                <a:ea typeface="黑体" pitchFamily="2" charset="-122"/>
              </a:rPr>
              <a:t>章  输入</a:t>
            </a:r>
            <a:r>
              <a:rPr lang="en-US" altLang="zh-CN" sz="4000" b="0" dirty="0">
                <a:solidFill>
                  <a:srgbClr val="FFFFFF"/>
                </a:solidFill>
                <a:ea typeface="黑体" pitchFamily="2" charset="-122"/>
              </a:rPr>
              <a:t>/</a:t>
            </a:r>
            <a:r>
              <a:rPr lang="zh-CN" altLang="en-US" sz="4000" b="0" dirty="0">
                <a:solidFill>
                  <a:srgbClr val="FFFFFF"/>
                </a:solidFill>
                <a:ea typeface="黑体" pitchFamily="2" charset="-122"/>
              </a:rPr>
              <a:t>输出技术</a:t>
            </a:r>
            <a:endParaRPr lang="en-US" altLang="zh-CN" sz="4000" b="0" dirty="0">
              <a:solidFill>
                <a:srgbClr val="FFFFFF"/>
              </a:solidFill>
              <a:ea typeface="黑体" pitchFamily="2" charset="-122"/>
            </a:endParaRPr>
          </a:p>
        </p:txBody>
      </p:sp>
      <p:sp>
        <p:nvSpPr>
          <p:cNvPr id="957443" name="Rectangle 3"/>
          <p:cNvSpPr>
            <a:spLocks noChangeArrowheads="1"/>
          </p:cNvSpPr>
          <p:nvPr/>
        </p:nvSpPr>
        <p:spPr bwMode="auto">
          <a:xfrm>
            <a:off x="2843760" y="4292600"/>
            <a:ext cx="5832810" cy="1296700"/>
          </a:xfrm>
          <a:prstGeom prst="rect">
            <a:avLst/>
          </a:prstGeom>
          <a:noFill/>
          <a:ln w="9525">
            <a:noFill/>
            <a:miter lim="800000"/>
            <a:headEnd/>
            <a:tailEnd/>
          </a:ln>
          <a:effectLst/>
        </p:spPr>
        <p:txBody>
          <a:bodyPr/>
          <a:lstStyle/>
          <a:p>
            <a:pPr algn="r">
              <a:spcBef>
                <a:spcPct val="20000"/>
              </a:spcBef>
              <a:buClr>
                <a:srgbClr val="00007D"/>
              </a:buClr>
              <a:buSzPct val="75000"/>
            </a:pPr>
            <a:r>
              <a:rPr lang="en-US" altLang="zh-CN" sz="3400" dirty="0" smtClean="0">
                <a:solidFill>
                  <a:srgbClr val="000000"/>
                </a:solidFill>
                <a:latin typeface="Arial" charset="0"/>
              </a:rPr>
              <a:t>6.3  </a:t>
            </a:r>
            <a:r>
              <a:rPr lang="zh-CN" altLang="en-US" sz="3400" dirty="0">
                <a:solidFill>
                  <a:srgbClr val="000000"/>
                </a:solidFill>
                <a:latin typeface="Arial" charset="0"/>
                <a:ea typeface="楷体_GB2312" pitchFamily="49" charset="-122"/>
              </a:rPr>
              <a:t>中断</a:t>
            </a:r>
            <a:r>
              <a:rPr lang="zh-CN" altLang="en-US" sz="3400" dirty="0" smtClean="0">
                <a:solidFill>
                  <a:srgbClr val="000000"/>
                </a:solidFill>
                <a:latin typeface="Arial" charset="0"/>
                <a:ea typeface="楷体_GB2312" pitchFamily="49" charset="-122"/>
              </a:rPr>
              <a:t>方式</a:t>
            </a:r>
            <a:endParaRPr lang="en-US" altLang="zh-CN" sz="3400" dirty="0" smtClean="0">
              <a:solidFill>
                <a:srgbClr val="000000"/>
              </a:solidFill>
              <a:latin typeface="Arial" charset="0"/>
              <a:ea typeface="楷体_GB2312" pitchFamily="49" charset="-122"/>
            </a:endParaRPr>
          </a:p>
          <a:p>
            <a:pPr algn="r">
              <a:spcBef>
                <a:spcPct val="20000"/>
              </a:spcBef>
              <a:buClr>
                <a:srgbClr val="00007D"/>
              </a:buClr>
              <a:buSzPct val="75000"/>
            </a:pPr>
            <a:r>
              <a:rPr lang="en-US" altLang="zh-CN" sz="3200" dirty="0" smtClean="0">
                <a:solidFill>
                  <a:srgbClr val="0000FF"/>
                </a:solidFill>
                <a:latin typeface="Times New Roman"/>
                <a:ea typeface="楷体_GB2312" pitchFamily="49" charset="-122"/>
              </a:rPr>
              <a:t>6.3.3  Intel 32/64</a:t>
            </a:r>
            <a:r>
              <a:rPr lang="zh-CN" altLang="en-US" sz="3200" dirty="0" smtClean="0">
                <a:solidFill>
                  <a:srgbClr val="0000FF"/>
                </a:solidFill>
                <a:latin typeface="Times New Roman"/>
                <a:ea typeface="楷体_GB2312" pitchFamily="49" charset="-122"/>
              </a:rPr>
              <a:t>位中断系统</a:t>
            </a:r>
            <a:endParaRPr lang="en-US" altLang="zh-CN" sz="3200" dirty="0">
              <a:solidFill>
                <a:srgbClr val="0000FF"/>
              </a:solidFill>
              <a:latin typeface="Times New Roman"/>
              <a:ea typeface="楷体_GB2312" pitchFamily="49" charset="-122"/>
            </a:endParaRPr>
          </a:p>
        </p:txBody>
      </p:sp>
      <p:sp>
        <p:nvSpPr>
          <p:cNvPr id="4" name="Rectangle 3"/>
          <p:cNvSpPr>
            <a:spLocks noChangeArrowheads="1"/>
          </p:cNvSpPr>
          <p:nvPr/>
        </p:nvSpPr>
        <p:spPr bwMode="auto">
          <a:xfrm>
            <a:off x="3491850" y="5444760"/>
            <a:ext cx="5616780" cy="1152680"/>
          </a:xfrm>
          <a:prstGeom prst="rect">
            <a:avLst/>
          </a:prstGeom>
          <a:noFill/>
          <a:ln w="9525">
            <a:noFill/>
            <a:miter lim="800000"/>
            <a:headEnd/>
            <a:tailEnd/>
          </a:ln>
          <a:effectLst/>
        </p:spPr>
        <p:txBody>
          <a:bodyPr/>
          <a:lstStyle/>
          <a:p>
            <a:pPr algn="l">
              <a:spcBef>
                <a:spcPct val="20000"/>
              </a:spcBef>
              <a:buClr>
                <a:srgbClr val="00007D"/>
              </a:buClr>
              <a:buSzPct val="75000"/>
            </a:pPr>
            <a:r>
              <a:rPr lang="zh-CN" altLang="en-US" dirty="0" smtClean="0">
                <a:solidFill>
                  <a:srgbClr val="D60093"/>
                </a:solidFill>
                <a:latin typeface="Times New Roman"/>
                <a:ea typeface="楷体_GB2312" pitchFamily="49" charset="-122"/>
              </a:rPr>
              <a:t>一、保护模式下的中断系统</a:t>
            </a:r>
            <a:endParaRPr lang="en-US" altLang="zh-CN" dirty="0" smtClean="0">
              <a:solidFill>
                <a:srgbClr val="D60093"/>
              </a:solidFill>
              <a:latin typeface="Times New Roman"/>
              <a:ea typeface="楷体_GB2312" pitchFamily="49" charset="-122"/>
            </a:endParaRPr>
          </a:p>
          <a:p>
            <a:pPr algn="l">
              <a:spcBef>
                <a:spcPct val="20000"/>
              </a:spcBef>
              <a:buClr>
                <a:srgbClr val="00007D"/>
              </a:buClr>
              <a:buSzPct val="75000"/>
            </a:pPr>
            <a:r>
              <a:rPr lang="zh-CN" altLang="en-US" dirty="0" smtClean="0">
                <a:solidFill>
                  <a:srgbClr val="D60093"/>
                </a:solidFill>
                <a:latin typeface="Times New Roman"/>
                <a:ea typeface="楷体_GB2312" pitchFamily="49" charset="-122"/>
              </a:rPr>
              <a:t>二、高级可编程中断控制器</a:t>
            </a:r>
            <a:r>
              <a:rPr lang="en-US" altLang="zh-CN" dirty="0" smtClean="0">
                <a:solidFill>
                  <a:srgbClr val="D60093"/>
                </a:solidFill>
                <a:latin typeface="Times New Roman"/>
                <a:ea typeface="楷体_GB2312" pitchFamily="49" charset="-122"/>
              </a:rPr>
              <a:t>APIC</a:t>
            </a:r>
            <a:endParaRPr lang="en-US" altLang="zh-CN" dirty="0">
              <a:solidFill>
                <a:srgbClr val="D60093"/>
              </a:solidFill>
              <a:latin typeface="Times New Roman"/>
              <a:ea typeface="楷体_GB2312" pitchFamily="49" charset="-122"/>
            </a:endParaRPr>
          </a:p>
        </p:txBody>
      </p:sp>
    </p:spTree>
    <p:extLst>
      <p:ext uri="{BB962C8B-B14F-4D97-AF65-F5344CB8AC3E}">
        <p14:creationId xmlns:p14="http://schemas.microsoft.com/office/powerpoint/2010/main" val="324519331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957442">
                                            <p:txEl>
                                              <p:pRg st="0" end="0"/>
                                            </p:txEl>
                                          </p:spTgt>
                                        </p:tgtEl>
                                        <p:attrNameLst>
                                          <p:attrName>style.visibility</p:attrName>
                                        </p:attrNameLst>
                                      </p:cBhvr>
                                      <p:to>
                                        <p:strVal val="visible"/>
                                      </p:to>
                                    </p:set>
                                    <p:anim calcmode="lin" valueType="num">
                                      <p:cBhvr additive="base">
                                        <p:cTn id="7" dur="500" fill="hold"/>
                                        <p:tgtEl>
                                          <p:spTgt spid="957442">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957442">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957442">
                                            <p:txEl>
                                              <p:pRg st="1" end="1"/>
                                            </p:txEl>
                                          </p:spTgt>
                                        </p:tgtEl>
                                        <p:attrNameLst>
                                          <p:attrName>style.visibility</p:attrName>
                                        </p:attrNameLst>
                                      </p:cBhvr>
                                      <p:to>
                                        <p:strVal val="visible"/>
                                      </p:to>
                                    </p:set>
                                    <p:anim calcmode="lin" valueType="num">
                                      <p:cBhvr additive="base">
                                        <p:cTn id="11" dur="500" fill="hold"/>
                                        <p:tgtEl>
                                          <p:spTgt spid="957442">
                                            <p:txEl>
                                              <p:pRg st="1" end="1"/>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957442">
                                            <p:txEl>
                                              <p:pRg st="1" end="1"/>
                                            </p:txEl>
                                          </p:spTgt>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2" presetClass="entr" presetSubtype="4" fill="hold" nodeType="afterEffect">
                                  <p:stCondLst>
                                    <p:cond delay="0"/>
                                  </p:stCondLst>
                                  <p:childTnLst>
                                    <p:set>
                                      <p:cBhvr>
                                        <p:cTn id="15" dur="1" fill="hold">
                                          <p:stCondLst>
                                            <p:cond delay="0"/>
                                          </p:stCondLst>
                                        </p:cTn>
                                        <p:tgtEl>
                                          <p:spTgt spid="957443">
                                            <p:txEl>
                                              <p:pRg st="0" end="0"/>
                                            </p:txEl>
                                          </p:spTgt>
                                        </p:tgtEl>
                                        <p:attrNameLst>
                                          <p:attrName>style.visibility</p:attrName>
                                        </p:attrNameLst>
                                      </p:cBhvr>
                                      <p:to>
                                        <p:strVal val="visible"/>
                                      </p:to>
                                    </p:set>
                                    <p:anim calcmode="lin" valueType="num">
                                      <p:cBhvr additive="base">
                                        <p:cTn id="16" dur="500" fill="hold"/>
                                        <p:tgtEl>
                                          <p:spTgt spid="957443">
                                            <p:txEl>
                                              <p:pRg st="0" end="0"/>
                                            </p:txEl>
                                          </p:spTgt>
                                        </p:tgtEl>
                                        <p:attrNameLst>
                                          <p:attrName>ppt_x</p:attrName>
                                        </p:attrNameLst>
                                      </p:cBhvr>
                                      <p:tavLst>
                                        <p:tav tm="0">
                                          <p:val>
                                            <p:strVal val="#ppt_x"/>
                                          </p:val>
                                        </p:tav>
                                        <p:tav tm="100000">
                                          <p:val>
                                            <p:strVal val="#ppt_x"/>
                                          </p:val>
                                        </p:tav>
                                      </p:tavLst>
                                    </p:anim>
                                    <p:anim calcmode="lin" valueType="num">
                                      <p:cBhvr additive="base">
                                        <p:cTn id="17" dur="500" fill="hold"/>
                                        <p:tgtEl>
                                          <p:spTgt spid="957443">
                                            <p:txEl>
                                              <p:pRg st="0" end="0"/>
                                            </p:txEl>
                                          </p:spTgt>
                                        </p:tgtEl>
                                        <p:attrNameLst>
                                          <p:attrName>ppt_y</p:attrName>
                                        </p:attrNameLst>
                                      </p:cBhvr>
                                      <p:tavLst>
                                        <p:tav tm="0">
                                          <p:val>
                                            <p:strVal val="1+#ppt_h/2"/>
                                          </p:val>
                                        </p:tav>
                                        <p:tav tm="100000">
                                          <p:val>
                                            <p:strVal val="#ppt_y"/>
                                          </p:val>
                                        </p:tav>
                                      </p:tavLst>
                                    </p:anim>
                                  </p:childTnLst>
                                </p:cTn>
                              </p:par>
                            </p:childTnLst>
                          </p:cTn>
                        </p:par>
                        <p:par>
                          <p:cTn id="18" fill="hold">
                            <p:stCondLst>
                              <p:cond delay="1000"/>
                            </p:stCondLst>
                            <p:childTnLst>
                              <p:par>
                                <p:cTn id="19" presetID="2" presetClass="entr" presetSubtype="4" fill="hold" nodeType="afterEffect">
                                  <p:stCondLst>
                                    <p:cond delay="0"/>
                                  </p:stCondLst>
                                  <p:childTnLst>
                                    <p:set>
                                      <p:cBhvr>
                                        <p:cTn id="20" dur="1" fill="hold">
                                          <p:stCondLst>
                                            <p:cond delay="0"/>
                                          </p:stCondLst>
                                        </p:cTn>
                                        <p:tgtEl>
                                          <p:spTgt spid="957443">
                                            <p:txEl>
                                              <p:pRg st="1" end="1"/>
                                            </p:txEl>
                                          </p:spTgt>
                                        </p:tgtEl>
                                        <p:attrNameLst>
                                          <p:attrName>style.visibility</p:attrName>
                                        </p:attrNameLst>
                                      </p:cBhvr>
                                      <p:to>
                                        <p:strVal val="visible"/>
                                      </p:to>
                                    </p:set>
                                    <p:anim calcmode="lin" valueType="num">
                                      <p:cBhvr additive="base">
                                        <p:cTn id="21" dur="500" fill="hold"/>
                                        <p:tgtEl>
                                          <p:spTgt spid="957443">
                                            <p:txEl>
                                              <p:pRg st="1" end="1"/>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957443">
                                            <p:txEl>
                                              <p:pRg st="1" end="1"/>
                                            </p:txEl>
                                          </p:spTgt>
                                        </p:tgtEl>
                                        <p:attrNameLst>
                                          <p:attrName>ppt_y</p:attrName>
                                        </p:attrNameLst>
                                      </p:cBhvr>
                                      <p:tavLst>
                                        <p:tav tm="0">
                                          <p:val>
                                            <p:strVal val="1+#ppt_h/2"/>
                                          </p:val>
                                        </p:tav>
                                        <p:tav tm="100000">
                                          <p:val>
                                            <p:strVal val="#ppt_y"/>
                                          </p:val>
                                        </p:tav>
                                      </p:tavLst>
                                    </p:anim>
                                  </p:childTnLst>
                                </p:cTn>
                              </p:par>
                            </p:childTnLst>
                          </p:cTn>
                        </p:par>
                        <p:par>
                          <p:cTn id="23" fill="hold">
                            <p:stCondLst>
                              <p:cond delay="1500"/>
                            </p:stCondLst>
                            <p:childTnLst>
                              <p:par>
                                <p:cTn id="24" presetID="2" presetClass="entr" presetSubtype="8" fill="hold" nodeType="afterEffect">
                                  <p:stCondLst>
                                    <p:cond delay="0"/>
                                  </p:stCondLst>
                                  <p:childTnLst>
                                    <p:set>
                                      <p:cBhvr>
                                        <p:cTn id="25" dur="1" fill="hold">
                                          <p:stCondLst>
                                            <p:cond delay="0"/>
                                          </p:stCondLst>
                                        </p:cTn>
                                        <p:tgtEl>
                                          <p:spTgt spid="4">
                                            <p:txEl>
                                              <p:pRg st="0" end="0"/>
                                            </p:txEl>
                                          </p:spTgt>
                                        </p:tgtEl>
                                        <p:attrNameLst>
                                          <p:attrName>style.visibility</p:attrName>
                                        </p:attrNameLst>
                                      </p:cBhvr>
                                      <p:to>
                                        <p:strVal val="visible"/>
                                      </p:to>
                                    </p:set>
                                    <p:anim calcmode="lin" valueType="num">
                                      <p:cBhvr additive="base">
                                        <p:cTn id="26" dur="500" fill="hold"/>
                                        <p:tgtEl>
                                          <p:spTgt spid="4">
                                            <p:txEl>
                                              <p:pRg st="0" end="0"/>
                                            </p:txEl>
                                          </p:spTgt>
                                        </p:tgtEl>
                                        <p:attrNameLst>
                                          <p:attrName>ppt_x</p:attrName>
                                        </p:attrNameLst>
                                      </p:cBhvr>
                                      <p:tavLst>
                                        <p:tav tm="0">
                                          <p:val>
                                            <p:strVal val="0-#ppt_w/2"/>
                                          </p:val>
                                        </p:tav>
                                        <p:tav tm="100000">
                                          <p:val>
                                            <p:strVal val="#ppt_x"/>
                                          </p:val>
                                        </p:tav>
                                      </p:tavLst>
                                    </p:anim>
                                    <p:anim calcmode="lin" valueType="num">
                                      <p:cBhvr additive="base">
                                        <p:cTn id="27" dur="500" fill="hold"/>
                                        <p:tgtEl>
                                          <p:spTgt spid="4">
                                            <p:txEl>
                                              <p:pRg st="0" end="0"/>
                                            </p:txEl>
                                          </p:spTgt>
                                        </p:tgtEl>
                                        <p:attrNameLst>
                                          <p:attrName>ppt_y</p:attrName>
                                        </p:attrNameLst>
                                      </p:cBhvr>
                                      <p:tavLst>
                                        <p:tav tm="0">
                                          <p:val>
                                            <p:strVal val="#ppt_y"/>
                                          </p:val>
                                        </p:tav>
                                        <p:tav tm="100000">
                                          <p:val>
                                            <p:strVal val="#ppt_y"/>
                                          </p:val>
                                        </p:tav>
                                      </p:tavLst>
                                    </p:anim>
                                  </p:childTnLst>
                                </p:cTn>
                              </p:par>
                              <p:par>
                                <p:cTn id="28" presetID="2" presetClass="entr" presetSubtype="2" fill="hold" nodeType="withEffect">
                                  <p:stCondLst>
                                    <p:cond delay="0"/>
                                  </p:stCondLst>
                                  <p:childTnLst>
                                    <p:set>
                                      <p:cBhvr>
                                        <p:cTn id="29" dur="1" fill="hold">
                                          <p:stCondLst>
                                            <p:cond delay="0"/>
                                          </p:stCondLst>
                                        </p:cTn>
                                        <p:tgtEl>
                                          <p:spTgt spid="4">
                                            <p:txEl>
                                              <p:pRg st="1" end="1"/>
                                            </p:txEl>
                                          </p:spTgt>
                                        </p:tgtEl>
                                        <p:attrNameLst>
                                          <p:attrName>style.visibility</p:attrName>
                                        </p:attrNameLst>
                                      </p:cBhvr>
                                      <p:to>
                                        <p:strVal val="visible"/>
                                      </p:to>
                                    </p:set>
                                    <p:anim calcmode="lin" valueType="num">
                                      <p:cBhvr additive="base">
                                        <p:cTn id="30" dur="500" fill="hold"/>
                                        <p:tgtEl>
                                          <p:spTgt spid="4">
                                            <p:txEl>
                                              <p:pRg st="1" end="1"/>
                                            </p:txEl>
                                          </p:spTgt>
                                        </p:tgtEl>
                                        <p:attrNameLst>
                                          <p:attrName>ppt_x</p:attrName>
                                        </p:attrNameLst>
                                      </p:cBhvr>
                                      <p:tavLst>
                                        <p:tav tm="0">
                                          <p:val>
                                            <p:strVal val="1+#ppt_w/2"/>
                                          </p:val>
                                        </p:tav>
                                        <p:tav tm="100000">
                                          <p:val>
                                            <p:strVal val="#ppt_x"/>
                                          </p:val>
                                        </p:tav>
                                      </p:tavLst>
                                    </p:anim>
                                    <p:anim calcmode="lin" valueType="num">
                                      <p:cBhvr additive="base">
                                        <p:cTn id="31" dur="500" fill="hold"/>
                                        <p:tgtEl>
                                          <p:spTgt spid="4">
                                            <p:txEl>
                                              <p:pRg st="1" end="1"/>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一、保护模式下的</a:t>
            </a:r>
            <a:r>
              <a:rPr lang="zh-CN" altLang="en-US" dirty="0" smtClean="0"/>
              <a:t>中断系统</a:t>
            </a:r>
            <a:endParaRPr lang="zh-CN" altLang="en-US" dirty="0"/>
          </a:p>
        </p:txBody>
      </p:sp>
      <p:sp>
        <p:nvSpPr>
          <p:cNvPr id="3" name="内容占位符 2"/>
          <p:cNvSpPr>
            <a:spLocks noGrp="1"/>
          </p:cNvSpPr>
          <p:nvPr>
            <p:ph idx="1"/>
          </p:nvPr>
        </p:nvSpPr>
        <p:spPr>
          <a:xfrm>
            <a:off x="899490" y="1412720"/>
            <a:ext cx="7920660" cy="4824568"/>
          </a:xfrm>
        </p:spPr>
        <p:txBody>
          <a:bodyPr/>
          <a:lstStyle/>
          <a:p>
            <a:r>
              <a:rPr lang="zh-CN" altLang="en-US" dirty="0" smtClean="0"/>
              <a:t>概述</a:t>
            </a:r>
            <a:endParaRPr lang="en-US" altLang="zh-CN" dirty="0" smtClean="0"/>
          </a:p>
          <a:p>
            <a:r>
              <a:rPr lang="zh-CN" altLang="en-US" dirty="0"/>
              <a:t>中断</a:t>
            </a:r>
            <a:r>
              <a:rPr lang="zh-CN" altLang="en-US" dirty="0" smtClean="0"/>
              <a:t>描述符表</a:t>
            </a:r>
            <a:endParaRPr lang="en-US" altLang="zh-CN" dirty="0" smtClean="0"/>
          </a:p>
          <a:p>
            <a:r>
              <a:rPr lang="zh-CN" altLang="en-US" dirty="0" smtClean="0"/>
              <a:t>中断与异常的处理过程</a:t>
            </a:r>
            <a:endParaRPr lang="en-US" altLang="zh-CN" dirty="0" smtClean="0"/>
          </a:p>
          <a:p>
            <a:r>
              <a:rPr lang="zh-CN" altLang="en-US" dirty="0" smtClean="0"/>
              <a:t>中断任务</a:t>
            </a:r>
            <a:endParaRPr lang="zh-CN" altLang="en-US" dirty="0"/>
          </a:p>
        </p:txBody>
      </p:sp>
      <p:sp>
        <p:nvSpPr>
          <p:cNvPr id="4" name="灯片编号占位符 3"/>
          <p:cNvSpPr>
            <a:spLocks noGrp="1"/>
          </p:cNvSpPr>
          <p:nvPr>
            <p:ph type="sldNum" sz="quarter" idx="11"/>
          </p:nvPr>
        </p:nvSpPr>
        <p:spPr/>
        <p:txBody>
          <a:bodyPr/>
          <a:lstStyle/>
          <a:p>
            <a:fld id="{C5B93D84-87BE-4514-9293-7D5164B6320D}" type="slidenum">
              <a:rPr lang="zh-CN" altLang="en-US" smtClean="0"/>
              <a:pPr/>
              <a:t>129</a:t>
            </a:fld>
            <a:endParaRPr lang="en-US" altLang="zh-CN" dirty="0"/>
          </a:p>
        </p:txBody>
      </p:sp>
    </p:spTree>
    <p:extLst>
      <p:ext uri="{BB962C8B-B14F-4D97-AF65-F5344CB8AC3E}">
        <p14:creationId xmlns:p14="http://schemas.microsoft.com/office/powerpoint/2010/main" val="1531618983"/>
      </p:ext>
    </p:extLst>
  </p:cSld>
  <p:clrMapOvr>
    <a:masterClrMapping/>
  </p:clrMapOvr>
  <p:transition spd="med"/>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1"/>
          </p:nvPr>
        </p:nvSpPr>
        <p:spPr/>
        <p:txBody>
          <a:bodyPr/>
          <a:lstStyle/>
          <a:p>
            <a:fld id="{CA39A34D-674D-4BA3-AD50-FBC647B74CDB}" type="slidenum">
              <a:rPr lang="zh-CN" altLang="en-US"/>
              <a:pPr/>
              <a:t>13</a:t>
            </a:fld>
            <a:endParaRPr lang="en-US" altLang="zh-CN" dirty="0"/>
          </a:p>
        </p:txBody>
      </p:sp>
      <p:sp>
        <p:nvSpPr>
          <p:cNvPr id="993282" name="Rectangle 2"/>
          <p:cNvSpPr>
            <a:spLocks noGrp="1" noChangeArrowheads="1"/>
          </p:cNvSpPr>
          <p:nvPr>
            <p:ph type="title"/>
          </p:nvPr>
        </p:nvSpPr>
        <p:spPr>
          <a:xfrm>
            <a:off x="323850" y="44530"/>
            <a:ext cx="8351838" cy="574675"/>
          </a:xfrm>
          <a:noFill/>
          <a:ln/>
        </p:spPr>
        <p:txBody>
          <a:bodyPr anchor="t"/>
          <a:lstStyle/>
          <a:p>
            <a:r>
              <a:rPr lang="en-US" altLang="en-US" dirty="0">
                <a:ea typeface="黑体" pitchFamily="2" charset="-122"/>
              </a:rPr>
              <a:t>6.1.3  I/</a:t>
            </a:r>
            <a:r>
              <a:rPr lang="en-US" altLang="en-US" dirty="0" err="1">
                <a:ea typeface="黑体" pitchFamily="2" charset="-122"/>
              </a:rPr>
              <a:t>O接口</a:t>
            </a:r>
            <a:r>
              <a:rPr lang="zh-CN" altLang="en-US" dirty="0">
                <a:ea typeface="黑体" pitchFamily="2" charset="-122"/>
              </a:rPr>
              <a:t>概述       </a:t>
            </a:r>
            <a:r>
              <a:rPr lang="zh-CN" altLang="en-US" dirty="0">
                <a:solidFill>
                  <a:srgbClr val="006600"/>
                </a:solidFill>
                <a:ea typeface="黑体" pitchFamily="2" charset="-122"/>
              </a:rPr>
              <a:t>三、</a:t>
            </a:r>
            <a:r>
              <a:rPr lang="en-US" altLang="zh-CN" dirty="0">
                <a:solidFill>
                  <a:srgbClr val="006600"/>
                </a:solidFill>
                <a:ea typeface="黑体" pitchFamily="2" charset="-122"/>
              </a:rPr>
              <a:t>I/O</a:t>
            </a:r>
            <a:r>
              <a:rPr lang="zh-CN" altLang="en-US" dirty="0">
                <a:solidFill>
                  <a:srgbClr val="006600"/>
                </a:solidFill>
                <a:ea typeface="黑体" pitchFamily="2" charset="-122"/>
              </a:rPr>
              <a:t>接口地址及编码方式</a:t>
            </a:r>
            <a:endParaRPr lang="zh-CN" altLang="en-US" sz="2800" b="1" dirty="0">
              <a:solidFill>
                <a:schemeClr val="bg2"/>
              </a:solidFill>
              <a:ea typeface="黑体" pitchFamily="2" charset="-122"/>
            </a:endParaRPr>
          </a:p>
        </p:txBody>
      </p:sp>
      <p:sp>
        <p:nvSpPr>
          <p:cNvPr id="993283" name="Rectangle 3"/>
          <p:cNvSpPr>
            <a:spLocks noGrp="1" noChangeArrowheads="1"/>
          </p:cNvSpPr>
          <p:nvPr>
            <p:ph type="body" idx="1"/>
          </p:nvPr>
        </p:nvSpPr>
        <p:spPr>
          <a:xfrm>
            <a:off x="323850" y="583437"/>
            <a:ext cx="8650288" cy="5437924"/>
          </a:xfrm>
        </p:spPr>
        <p:txBody>
          <a:bodyPr/>
          <a:lstStyle/>
          <a:p>
            <a:pPr marL="352425" indent="-352425">
              <a:buFont typeface="Wingdings" pitchFamily="2" charset="2"/>
              <a:buNone/>
            </a:pPr>
            <a:r>
              <a:rPr lang="zh-CN" altLang="en-US" sz="2800" b="1" dirty="0">
                <a:solidFill>
                  <a:schemeClr val="bg2"/>
                </a:solidFill>
                <a:ea typeface="黑体" pitchFamily="2" charset="-122"/>
              </a:rPr>
              <a:t>统一编址</a:t>
            </a:r>
            <a:r>
              <a:rPr lang="zh-CN" altLang="en-US" sz="2800" b="1" dirty="0"/>
              <a:t>的</a:t>
            </a:r>
            <a:r>
              <a:rPr lang="zh-CN" altLang="en-US" sz="2800" b="1" dirty="0">
                <a:solidFill>
                  <a:srgbClr val="FF0000"/>
                </a:solidFill>
                <a:ea typeface="黑体" pitchFamily="2" charset="-122"/>
              </a:rPr>
              <a:t>缺点</a:t>
            </a:r>
            <a:r>
              <a:rPr lang="zh-CN" altLang="en-US" sz="2800" b="1" dirty="0"/>
              <a:t>：</a:t>
            </a:r>
          </a:p>
          <a:p>
            <a:pPr marL="352425" indent="-352425">
              <a:spcBef>
                <a:spcPts val="300"/>
              </a:spcBef>
              <a:buClr>
                <a:srgbClr val="006600"/>
              </a:buClr>
              <a:buFont typeface="Wingdings" pitchFamily="2" charset="2"/>
              <a:buChar char="l"/>
            </a:pPr>
            <a:r>
              <a:rPr lang="zh-CN" altLang="en-US" sz="2800" b="1" dirty="0">
                <a:latin typeface="Times New Roman" pitchFamily="18" charset="0"/>
              </a:rPr>
              <a:t>内存与</a:t>
            </a:r>
            <a:r>
              <a:rPr lang="en-US" altLang="zh-CN" sz="2800" b="1" dirty="0">
                <a:latin typeface="Times New Roman" pitchFamily="18" charset="0"/>
              </a:rPr>
              <a:t>I/O</a:t>
            </a:r>
            <a:r>
              <a:rPr lang="zh-CN" altLang="en-US" sz="2800" b="1" dirty="0">
                <a:latin typeface="Times New Roman" pitchFamily="18" charset="0"/>
              </a:rPr>
              <a:t>端口统一编址时，在地址总线根数一定的情况下，使系统中</a:t>
            </a:r>
            <a:r>
              <a:rPr lang="zh-CN" altLang="en-US" sz="2800" b="1" dirty="0">
                <a:solidFill>
                  <a:srgbClr val="CC0000"/>
                </a:solidFill>
                <a:latin typeface="Times New Roman" pitchFamily="18" charset="0"/>
              </a:rPr>
              <a:t>实际</a:t>
            </a:r>
            <a:r>
              <a:rPr lang="zh-CN" altLang="en-US" sz="2800" b="1" dirty="0">
                <a:latin typeface="Times New Roman" pitchFamily="18" charset="0"/>
              </a:rPr>
              <a:t>可以</a:t>
            </a:r>
            <a:r>
              <a:rPr lang="zh-CN" altLang="en-US" sz="2800" b="1" dirty="0">
                <a:solidFill>
                  <a:srgbClr val="CC0000"/>
                </a:solidFill>
                <a:latin typeface="Times New Roman" pitchFamily="18" charset="0"/>
              </a:rPr>
              <a:t>直接寻址</a:t>
            </a:r>
            <a:r>
              <a:rPr lang="zh-CN" altLang="en-US" sz="2800" b="1" dirty="0">
                <a:latin typeface="Times New Roman" pitchFamily="18" charset="0"/>
              </a:rPr>
              <a:t>的</a:t>
            </a:r>
            <a:r>
              <a:rPr lang="zh-CN" altLang="en-US" sz="2800" b="1" dirty="0">
                <a:solidFill>
                  <a:srgbClr val="CC0000"/>
                </a:solidFill>
                <a:latin typeface="Times New Roman" pitchFamily="18" charset="0"/>
              </a:rPr>
              <a:t>内存单元数减少</a:t>
            </a:r>
            <a:r>
              <a:rPr lang="zh-CN" altLang="en-US" sz="2800" b="1" dirty="0">
                <a:latin typeface="Times New Roman" pitchFamily="18" charset="0"/>
              </a:rPr>
              <a:t>。</a:t>
            </a:r>
          </a:p>
          <a:p>
            <a:pPr marL="352425" indent="-352425">
              <a:spcBef>
                <a:spcPts val="300"/>
              </a:spcBef>
              <a:buClr>
                <a:srgbClr val="006600"/>
              </a:buClr>
              <a:buFont typeface="Wingdings" pitchFamily="2" charset="2"/>
              <a:buChar char="l"/>
            </a:pPr>
            <a:r>
              <a:rPr lang="zh-CN" altLang="en-US" sz="2800" b="1" dirty="0">
                <a:latin typeface="Times New Roman" pitchFamily="18" charset="0"/>
              </a:rPr>
              <a:t>给</a:t>
            </a:r>
            <a:r>
              <a:rPr lang="zh-CN" altLang="en-US" sz="2800" b="1" dirty="0">
                <a:solidFill>
                  <a:srgbClr val="0000FF"/>
                </a:solidFill>
                <a:latin typeface="Times New Roman" pitchFamily="18" charset="0"/>
              </a:rPr>
              <a:t>检修</a:t>
            </a:r>
            <a:r>
              <a:rPr lang="zh-CN" altLang="en-US" sz="2800" b="1" dirty="0">
                <a:latin typeface="Times New Roman" pitchFamily="18" charset="0"/>
              </a:rPr>
              <a:t>、</a:t>
            </a:r>
            <a:r>
              <a:rPr lang="zh-CN" altLang="en-US" sz="2800" b="1" dirty="0">
                <a:solidFill>
                  <a:srgbClr val="0000FF"/>
                </a:solidFill>
                <a:latin typeface="Times New Roman" pitchFamily="18" charset="0"/>
              </a:rPr>
              <a:t>维护</a:t>
            </a:r>
            <a:r>
              <a:rPr lang="zh-CN" altLang="en-US" sz="2800" b="1" dirty="0">
                <a:latin typeface="Times New Roman" pitchFamily="18" charset="0"/>
              </a:rPr>
              <a:t>增加了难度。</a:t>
            </a:r>
          </a:p>
          <a:p>
            <a:pPr marL="352425" indent="-352425">
              <a:spcBef>
                <a:spcPts val="300"/>
              </a:spcBef>
              <a:buClr>
                <a:srgbClr val="006600"/>
              </a:buClr>
              <a:buFont typeface="Wingdings" pitchFamily="2" charset="2"/>
              <a:buChar char="l"/>
            </a:pPr>
            <a:r>
              <a:rPr lang="zh-CN" altLang="en-US" sz="2800" b="1" dirty="0">
                <a:latin typeface="Times New Roman" pitchFamily="18" charset="0"/>
              </a:rPr>
              <a:t>一般情况下，系统中</a:t>
            </a:r>
            <a:r>
              <a:rPr lang="en-US" altLang="zh-CN" sz="2800" b="1" dirty="0">
                <a:latin typeface="Times New Roman" pitchFamily="18" charset="0"/>
              </a:rPr>
              <a:t>I/O</a:t>
            </a:r>
            <a:r>
              <a:rPr lang="zh-CN" altLang="en-US" sz="2800" b="1" dirty="0">
                <a:latin typeface="Times New Roman" pitchFamily="18" charset="0"/>
              </a:rPr>
              <a:t>端口数远小于内存单元数，所以在用直接寻址方式来寻址这些端口时，要表示一个端口地址，必须用与表示内存单元地址相同的字节数，使得</a:t>
            </a:r>
            <a:r>
              <a:rPr lang="zh-CN" altLang="en-US" sz="2800" b="1" dirty="0">
                <a:solidFill>
                  <a:srgbClr val="CC0000"/>
                </a:solidFill>
                <a:latin typeface="Times New Roman" pitchFamily="18" charset="0"/>
              </a:rPr>
              <a:t>指令代码较长</a:t>
            </a:r>
            <a:r>
              <a:rPr lang="zh-CN" altLang="en-US" sz="2800" b="1" dirty="0">
                <a:latin typeface="Times New Roman" pitchFamily="18" charset="0"/>
              </a:rPr>
              <a:t>，相应地</a:t>
            </a:r>
            <a:r>
              <a:rPr lang="zh-CN" altLang="en-US" sz="2800" b="1" dirty="0">
                <a:solidFill>
                  <a:srgbClr val="CC0000"/>
                </a:solidFill>
                <a:latin typeface="Times New Roman" pitchFamily="18" charset="0"/>
              </a:rPr>
              <a:t>读</a:t>
            </a:r>
            <a:r>
              <a:rPr lang="en-US" altLang="zh-CN" sz="2800" b="1" dirty="0">
                <a:solidFill>
                  <a:srgbClr val="CC0000"/>
                </a:solidFill>
                <a:latin typeface="Times New Roman" pitchFamily="18" charset="0"/>
              </a:rPr>
              <a:t>/</a:t>
            </a:r>
            <a:r>
              <a:rPr lang="zh-CN" altLang="en-US" sz="2800" b="1" dirty="0">
                <a:solidFill>
                  <a:srgbClr val="CC0000"/>
                </a:solidFill>
                <a:latin typeface="Times New Roman" pitchFamily="18" charset="0"/>
              </a:rPr>
              <a:t>写执行时间也较长</a:t>
            </a:r>
            <a:r>
              <a:rPr lang="zh-CN" altLang="en-US" sz="2800" b="1" dirty="0">
                <a:latin typeface="Times New Roman" pitchFamily="18" charset="0"/>
              </a:rPr>
              <a:t>，这对提高系统的运行速度是不利的。</a:t>
            </a:r>
          </a:p>
          <a:p>
            <a:pPr marL="352425" indent="-352425">
              <a:spcBef>
                <a:spcPts val="300"/>
              </a:spcBef>
              <a:buClr>
                <a:srgbClr val="006600"/>
              </a:buClr>
              <a:buFont typeface="Wingdings" pitchFamily="2" charset="2"/>
              <a:buChar char="l"/>
            </a:pPr>
            <a:r>
              <a:rPr lang="en-US" altLang="zh-CN" sz="2800" b="1" dirty="0" err="1">
                <a:latin typeface="Times New Roman" pitchFamily="18" charset="0"/>
              </a:rPr>
              <a:t>Mortorola</a:t>
            </a:r>
            <a:r>
              <a:rPr lang="zh-CN" altLang="en-US" sz="2800" b="1" dirty="0">
                <a:latin typeface="Times New Roman" pitchFamily="18" charset="0"/>
              </a:rPr>
              <a:t>公司的</a:t>
            </a:r>
            <a:r>
              <a:rPr lang="en-US" altLang="zh-CN" sz="2800" b="1" dirty="0">
                <a:latin typeface="Times New Roman" pitchFamily="18" charset="0"/>
              </a:rPr>
              <a:t>M68</a:t>
            </a:r>
            <a:r>
              <a:rPr lang="zh-CN" altLang="en-US" sz="2800" b="1" dirty="0">
                <a:latin typeface="Times New Roman" pitchFamily="18" charset="0"/>
              </a:rPr>
              <a:t>系列</a:t>
            </a:r>
            <a:r>
              <a:rPr lang="en-US" altLang="zh-CN" sz="2800" b="1" dirty="0">
                <a:latin typeface="Times New Roman" pitchFamily="18" charset="0"/>
              </a:rPr>
              <a:t>CPU</a:t>
            </a:r>
            <a:r>
              <a:rPr lang="zh-CN" altLang="en-US" sz="2800" b="1" dirty="0">
                <a:latin typeface="Times New Roman" pitchFamily="18" charset="0"/>
              </a:rPr>
              <a:t>采用</a:t>
            </a:r>
            <a:r>
              <a:rPr lang="zh-CN" altLang="en-US" sz="2800" b="1" dirty="0">
                <a:solidFill>
                  <a:srgbClr val="0000FF"/>
                </a:solidFill>
                <a:latin typeface="Times New Roman" pitchFamily="18" charset="0"/>
              </a:rPr>
              <a:t>统一编址</a:t>
            </a:r>
            <a:r>
              <a:rPr lang="zh-CN" altLang="en-US" sz="2800" b="1" dirty="0">
                <a:latin typeface="Times New Roman" pitchFamily="18" charset="0"/>
              </a:rPr>
              <a:t>方式；</a:t>
            </a:r>
            <a:r>
              <a:rPr lang="en-US" altLang="zh-CN" sz="2800" b="1" dirty="0">
                <a:latin typeface="Times New Roman" pitchFamily="18" charset="0"/>
              </a:rPr>
              <a:t>Intel</a:t>
            </a:r>
            <a:r>
              <a:rPr lang="zh-CN" altLang="en-US" sz="2800" b="1" dirty="0">
                <a:latin typeface="Times New Roman" pitchFamily="18" charset="0"/>
              </a:rPr>
              <a:t>公司的</a:t>
            </a:r>
            <a:r>
              <a:rPr lang="en-US" altLang="zh-CN" sz="2800" b="1" dirty="0">
                <a:latin typeface="Times New Roman" pitchFamily="18" charset="0"/>
              </a:rPr>
              <a:t>80x86</a:t>
            </a:r>
            <a:r>
              <a:rPr lang="zh-CN" altLang="en-US" sz="2800" b="1" dirty="0">
                <a:latin typeface="Times New Roman" pitchFamily="18" charset="0"/>
              </a:rPr>
              <a:t>系列</a:t>
            </a:r>
            <a:r>
              <a:rPr lang="en-US" altLang="zh-CN" sz="2800" b="1" dirty="0">
                <a:latin typeface="Times New Roman" pitchFamily="18" charset="0"/>
              </a:rPr>
              <a:t>CPU</a:t>
            </a:r>
            <a:r>
              <a:rPr lang="zh-CN" altLang="en-US" sz="2800" b="1" dirty="0">
                <a:latin typeface="Times New Roman" pitchFamily="18" charset="0"/>
              </a:rPr>
              <a:t>采用</a:t>
            </a:r>
            <a:r>
              <a:rPr lang="zh-CN" altLang="en-US" sz="2800" b="1" dirty="0">
                <a:solidFill>
                  <a:srgbClr val="0000FF"/>
                </a:solidFill>
                <a:latin typeface="Times New Roman" pitchFamily="18" charset="0"/>
              </a:rPr>
              <a:t>独立编址</a:t>
            </a:r>
            <a:r>
              <a:rPr lang="zh-CN" altLang="en-US" sz="2800" b="1" dirty="0">
                <a:latin typeface="Times New Roman" pitchFamily="18" charset="0"/>
              </a:rPr>
              <a:t>方式。</a:t>
            </a:r>
          </a:p>
        </p:txBody>
      </p:sp>
      <p:sp>
        <p:nvSpPr>
          <p:cNvPr id="3" name="矩形 2"/>
          <p:cNvSpPr/>
          <p:nvPr/>
        </p:nvSpPr>
        <p:spPr>
          <a:xfrm>
            <a:off x="4761136" y="6165380"/>
            <a:ext cx="3025187" cy="523220"/>
          </a:xfrm>
          <a:prstGeom prst="rect">
            <a:avLst/>
          </a:prstGeom>
        </p:spPr>
        <p:txBody>
          <a:bodyPr wrap="none">
            <a:spAutoFit/>
          </a:bodyPr>
          <a:lstStyle/>
          <a:p>
            <a:r>
              <a:rPr lang="zh-CN" altLang="en-US" dirty="0">
                <a:solidFill>
                  <a:srgbClr val="D60093"/>
                </a:solidFill>
                <a:latin typeface="+mn-lt"/>
                <a:ea typeface="楷体_GB2312" pitchFamily="49" charset="-122"/>
              </a:rPr>
              <a:t>程序查询 </a:t>
            </a:r>
            <a:r>
              <a:rPr lang="en-US" altLang="zh-CN" dirty="0">
                <a:solidFill>
                  <a:srgbClr val="D60093"/>
                </a:solidFill>
                <a:latin typeface="+mn-lt"/>
                <a:ea typeface="楷体_GB2312" pitchFamily="49" charset="-122"/>
              </a:rPr>
              <a:t>I/O </a:t>
            </a:r>
            <a:r>
              <a:rPr lang="zh-CN" altLang="en-US" dirty="0">
                <a:solidFill>
                  <a:srgbClr val="D60093"/>
                </a:solidFill>
                <a:latin typeface="+mn-lt"/>
                <a:ea typeface="楷体_GB2312" pitchFamily="49" charset="-122"/>
              </a:rPr>
              <a:t>方式</a:t>
            </a:r>
            <a:endParaRPr lang="zh-CN" altLang="en-US" dirty="0">
              <a:solidFill>
                <a:srgbClr val="D60093"/>
              </a:solidFill>
              <a:latin typeface="+mn-lt"/>
            </a:endParaRPr>
          </a:p>
        </p:txBody>
      </p:sp>
      <p:sp>
        <p:nvSpPr>
          <p:cNvPr id="2" name="动作按钮: 前进或下一项 1">
            <a:hlinkClick r:id="rId2" action="ppaction://hlinksldjump" highlightClick="1"/>
          </p:cNvPr>
          <p:cNvSpPr/>
          <p:nvPr/>
        </p:nvSpPr>
        <p:spPr bwMode="auto">
          <a:xfrm>
            <a:off x="7740440" y="6186859"/>
            <a:ext cx="648090" cy="432265"/>
          </a:xfrm>
          <a:prstGeom prst="actionButtonForwardNext">
            <a:avLst/>
          </a:prstGeom>
          <a:solidFill>
            <a:srgbClr val="FFCCFF"/>
          </a:solidFill>
          <a:ln>
            <a:solidFill>
              <a:srgbClr val="D60093"/>
            </a:solidFill>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zh-CN" altLang="en-US" sz="2800" b="1" i="0" u="none" strike="noStrike" cap="none" normalizeH="0" baseline="0" smtClean="0">
              <a:ln>
                <a:noFill/>
              </a:ln>
              <a:solidFill>
                <a:schemeClr val="tx1"/>
              </a:solidFill>
              <a:effectLst/>
              <a:latin typeface="Times New Roman" pitchFamily="18" charset="0"/>
              <a:ea typeface="宋体" pitchFamily="2" charset="-122"/>
            </a:endParaRPr>
          </a:p>
        </p:txBody>
      </p:sp>
    </p:spTree>
    <p:extLst>
      <p:ext uri="{BB962C8B-B14F-4D97-AF65-F5344CB8AC3E}">
        <p14:creationId xmlns:p14="http://schemas.microsoft.com/office/powerpoint/2010/main" val="76687512"/>
      </p:ext>
    </p:extLst>
  </p:cSld>
  <p:clrMapOvr>
    <a:masterClrMapping/>
  </p:clrMapOvr>
  <p:transition spd="med"/>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一、保护模式下的</a:t>
            </a:r>
            <a:r>
              <a:rPr lang="zh-CN" altLang="en-US" dirty="0" smtClean="0"/>
              <a:t>中断系统      </a:t>
            </a:r>
            <a:r>
              <a:rPr lang="en-US" altLang="zh-CN" dirty="0" smtClean="0">
                <a:solidFill>
                  <a:srgbClr val="FF6600"/>
                </a:solidFill>
              </a:rPr>
              <a:t>1. </a:t>
            </a:r>
            <a:r>
              <a:rPr lang="zh-CN" altLang="en-US" dirty="0" smtClean="0">
                <a:solidFill>
                  <a:srgbClr val="FF6600"/>
                </a:solidFill>
              </a:rPr>
              <a:t>概述</a:t>
            </a:r>
            <a:endParaRPr lang="zh-CN" altLang="en-US" dirty="0">
              <a:solidFill>
                <a:srgbClr val="FF6600"/>
              </a:solidFill>
            </a:endParaRPr>
          </a:p>
        </p:txBody>
      </p:sp>
      <p:sp>
        <p:nvSpPr>
          <p:cNvPr id="3" name="内容占位符 2"/>
          <p:cNvSpPr>
            <a:spLocks noGrp="1"/>
          </p:cNvSpPr>
          <p:nvPr>
            <p:ph idx="1"/>
          </p:nvPr>
        </p:nvSpPr>
        <p:spPr>
          <a:xfrm>
            <a:off x="457200" y="620610"/>
            <a:ext cx="8362950" cy="6084989"/>
          </a:xfrm>
        </p:spPr>
        <p:txBody>
          <a:bodyPr/>
          <a:lstStyle/>
          <a:p>
            <a:r>
              <a:rPr lang="zh-CN" altLang="zh-CN" dirty="0">
                <a:solidFill>
                  <a:srgbClr val="C00000"/>
                </a:solidFill>
              </a:rPr>
              <a:t>中断</a:t>
            </a:r>
            <a:r>
              <a:rPr lang="zh-CN" altLang="zh-CN" dirty="0"/>
              <a:t>（</a:t>
            </a:r>
            <a:r>
              <a:rPr lang="en-US" altLang="zh-CN" dirty="0"/>
              <a:t>Interrupt</a:t>
            </a:r>
            <a:r>
              <a:rPr lang="zh-CN" altLang="zh-CN" dirty="0" smtClean="0"/>
              <a:t>）</a:t>
            </a:r>
            <a:endParaRPr lang="en-US" altLang="zh-CN" dirty="0" smtClean="0"/>
          </a:p>
          <a:p>
            <a:pPr lvl="1"/>
            <a:r>
              <a:rPr lang="zh-CN" altLang="zh-CN" dirty="0">
                <a:solidFill>
                  <a:srgbClr val="0000FF"/>
                </a:solidFill>
              </a:rPr>
              <a:t>硬件</a:t>
            </a:r>
            <a:r>
              <a:rPr lang="zh-CN" altLang="zh-CN" dirty="0" smtClean="0">
                <a:solidFill>
                  <a:srgbClr val="0000FF"/>
                </a:solidFill>
              </a:rPr>
              <a:t>中断</a:t>
            </a:r>
            <a:r>
              <a:rPr lang="zh-CN" altLang="en-US" dirty="0" smtClean="0"/>
              <a:t>：</a:t>
            </a:r>
            <a:r>
              <a:rPr lang="en-US" altLang="zh-CN" dirty="0" smtClean="0"/>
              <a:t/>
            </a:r>
            <a:br>
              <a:rPr lang="en-US" altLang="zh-CN" dirty="0" smtClean="0"/>
            </a:br>
            <a:r>
              <a:rPr lang="zh-CN" altLang="zh-CN" dirty="0" smtClean="0"/>
              <a:t>由</a:t>
            </a:r>
            <a:r>
              <a:rPr lang="zh-CN" altLang="zh-CN" dirty="0"/>
              <a:t>外部中断触发信号引起的，是随机产生</a:t>
            </a:r>
            <a:r>
              <a:rPr lang="zh-CN" altLang="zh-CN" dirty="0" smtClean="0"/>
              <a:t>的</a:t>
            </a:r>
            <a:r>
              <a:rPr lang="zh-CN" altLang="en-US" dirty="0" smtClean="0"/>
              <a:t>。</a:t>
            </a:r>
            <a:endParaRPr lang="en-US" altLang="zh-CN" dirty="0" smtClean="0"/>
          </a:p>
          <a:p>
            <a:pPr lvl="1"/>
            <a:r>
              <a:rPr lang="zh-CN" altLang="zh-CN" dirty="0" smtClean="0">
                <a:solidFill>
                  <a:srgbClr val="0000FF"/>
                </a:solidFill>
              </a:rPr>
              <a:t>软中断</a:t>
            </a:r>
            <a:r>
              <a:rPr lang="zh-CN" altLang="en-US" dirty="0" smtClean="0"/>
              <a:t>：</a:t>
            </a:r>
            <a:r>
              <a:rPr lang="zh-CN" altLang="zh-CN" dirty="0"/>
              <a:t>由“</a:t>
            </a:r>
            <a:r>
              <a:rPr lang="en-US" altLang="zh-CN" dirty="0"/>
              <a:t>INT n</a:t>
            </a:r>
            <a:r>
              <a:rPr lang="zh-CN" altLang="zh-CN" dirty="0"/>
              <a:t>”指令触发的中断处理，</a:t>
            </a:r>
            <a:r>
              <a:rPr lang="en-US" altLang="zh-CN" dirty="0"/>
              <a:t>n</a:t>
            </a:r>
            <a:r>
              <a:rPr lang="zh-CN" altLang="zh-CN" dirty="0"/>
              <a:t>是中断向量号（也称作中断类型码）。</a:t>
            </a:r>
            <a:endParaRPr lang="en-US" altLang="zh-CN" dirty="0" smtClean="0"/>
          </a:p>
          <a:p>
            <a:r>
              <a:rPr lang="zh-CN" altLang="zh-CN" dirty="0" smtClean="0">
                <a:solidFill>
                  <a:srgbClr val="C00000"/>
                </a:solidFill>
              </a:rPr>
              <a:t>异常</a:t>
            </a:r>
            <a:r>
              <a:rPr lang="zh-CN" altLang="zh-CN" dirty="0"/>
              <a:t>（</a:t>
            </a:r>
            <a:r>
              <a:rPr lang="en-US" altLang="zh-CN" dirty="0"/>
              <a:t>Exception</a:t>
            </a:r>
            <a:r>
              <a:rPr lang="zh-CN" altLang="zh-CN" dirty="0" smtClean="0"/>
              <a:t>）</a:t>
            </a:r>
            <a:r>
              <a:rPr lang="zh-CN" altLang="en-US" dirty="0" smtClean="0"/>
              <a:t>：</a:t>
            </a:r>
            <a:r>
              <a:rPr lang="zh-CN" altLang="zh-CN" dirty="0"/>
              <a:t>指令执行引发的错误</a:t>
            </a:r>
            <a:r>
              <a:rPr lang="zh-CN" altLang="zh-CN" dirty="0" smtClean="0"/>
              <a:t>事件</a:t>
            </a:r>
            <a:r>
              <a:rPr lang="zh-CN" altLang="en-US" dirty="0" smtClean="0"/>
              <a:t>。</a:t>
            </a:r>
            <a:endParaRPr lang="en-US" altLang="zh-CN" dirty="0" smtClean="0"/>
          </a:p>
          <a:p>
            <a:pPr lvl="1"/>
            <a:r>
              <a:rPr lang="zh-CN" altLang="zh-CN" dirty="0">
                <a:solidFill>
                  <a:srgbClr val="0000FF"/>
                </a:solidFill>
              </a:rPr>
              <a:t>故障</a:t>
            </a:r>
            <a:r>
              <a:rPr lang="zh-CN" altLang="zh-CN" dirty="0"/>
              <a:t>（</a:t>
            </a:r>
            <a:r>
              <a:rPr lang="en-US" altLang="zh-CN" dirty="0"/>
              <a:t>Faults</a:t>
            </a:r>
            <a:r>
              <a:rPr lang="zh-CN" altLang="zh-CN" dirty="0" smtClean="0"/>
              <a:t>）</a:t>
            </a:r>
            <a:endParaRPr lang="en-US" altLang="zh-CN" dirty="0" smtClean="0"/>
          </a:p>
          <a:p>
            <a:pPr lvl="2"/>
            <a:r>
              <a:rPr lang="zh-CN" altLang="zh-CN" dirty="0" smtClean="0"/>
              <a:t>通常可以纠正</a:t>
            </a:r>
            <a:r>
              <a:rPr lang="zh-CN" altLang="en-US" dirty="0" smtClean="0"/>
              <a:t>，比如</a:t>
            </a:r>
            <a:r>
              <a:rPr lang="zh-CN" altLang="zh-CN" dirty="0"/>
              <a:t>缺页异常（</a:t>
            </a:r>
            <a:r>
              <a:rPr lang="en-US" altLang="zh-CN" dirty="0"/>
              <a:t>#PF</a:t>
            </a:r>
            <a:r>
              <a:rPr lang="zh-CN" altLang="zh-CN" dirty="0"/>
              <a:t>，</a:t>
            </a:r>
            <a:r>
              <a:rPr lang="en-US" altLang="zh-CN" dirty="0"/>
              <a:t>Page Fault</a:t>
            </a:r>
            <a:r>
              <a:rPr lang="zh-CN" altLang="zh-CN" dirty="0"/>
              <a:t>）</a:t>
            </a:r>
            <a:r>
              <a:rPr lang="zh-CN" altLang="en-US" dirty="0" smtClean="0"/>
              <a:t>。</a:t>
            </a:r>
            <a:endParaRPr lang="en-US" altLang="zh-CN" dirty="0" smtClean="0"/>
          </a:p>
          <a:p>
            <a:pPr lvl="2"/>
            <a:r>
              <a:rPr lang="zh-CN" altLang="zh-CN" dirty="0"/>
              <a:t>返回</a:t>
            </a:r>
            <a:r>
              <a:rPr lang="zh-CN" altLang="zh-CN" dirty="0" smtClean="0"/>
              <a:t>地址是</a:t>
            </a:r>
            <a:r>
              <a:rPr lang="zh-CN" altLang="zh-CN" dirty="0"/>
              <a:t>引起故障的那条指令</a:t>
            </a:r>
            <a:r>
              <a:rPr lang="zh-CN" altLang="zh-CN" dirty="0" smtClean="0"/>
              <a:t>的</a:t>
            </a:r>
            <a:r>
              <a:rPr lang="zh-CN" altLang="en-US" dirty="0" smtClean="0"/>
              <a:t>。</a:t>
            </a:r>
            <a:endParaRPr lang="en-US" altLang="zh-CN" dirty="0" smtClean="0"/>
          </a:p>
          <a:p>
            <a:pPr lvl="2"/>
            <a:r>
              <a:rPr lang="zh-CN" altLang="en-US" dirty="0" smtClean="0"/>
              <a:t>通常用于虚拟存储管理。</a:t>
            </a:r>
            <a:endParaRPr lang="en-US" altLang="zh-CN" dirty="0" smtClean="0"/>
          </a:p>
          <a:p>
            <a:pPr lvl="1"/>
            <a:r>
              <a:rPr lang="zh-CN" altLang="zh-CN" dirty="0" smtClean="0">
                <a:solidFill>
                  <a:srgbClr val="0000FF"/>
                </a:solidFill>
              </a:rPr>
              <a:t>陷阱</a:t>
            </a:r>
            <a:r>
              <a:rPr lang="zh-CN" altLang="zh-CN" dirty="0"/>
              <a:t>（</a:t>
            </a:r>
            <a:r>
              <a:rPr lang="en-US" altLang="zh-CN" dirty="0"/>
              <a:t>Traps</a:t>
            </a:r>
            <a:r>
              <a:rPr lang="zh-CN" altLang="zh-CN" dirty="0" smtClean="0"/>
              <a:t>）</a:t>
            </a:r>
            <a:endParaRPr lang="en-US" altLang="zh-CN" dirty="0" smtClean="0"/>
          </a:p>
          <a:p>
            <a:pPr lvl="1"/>
            <a:r>
              <a:rPr lang="zh-CN" altLang="zh-CN" dirty="0" smtClean="0">
                <a:solidFill>
                  <a:srgbClr val="0000FF"/>
                </a:solidFill>
              </a:rPr>
              <a:t>终止</a:t>
            </a:r>
            <a:r>
              <a:rPr lang="zh-CN" altLang="zh-CN" dirty="0"/>
              <a:t>（</a:t>
            </a:r>
            <a:r>
              <a:rPr lang="en-US" altLang="zh-CN" dirty="0"/>
              <a:t>Aborts</a:t>
            </a:r>
            <a:r>
              <a:rPr lang="zh-CN" altLang="zh-CN" dirty="0"/>
              <a:t>）</a:t>
            </a:r>
            <a:endParaRPr lang="zh-CN" altLang="en-US" dirty="0"/>
          </a:p>
        </p:txBody>
      </p:sp>
      <p:sp>
        <p:nvSpPr>
          <p:cNvPr id="4" name="灯片编号占位符 3"/>
          <p:cNvSpPr>
            <a:spLocks noGrp="1"/>
          </p:cNvSpPr>
          <p:nvPr>
            <p:ph type="sldNum" sz="quarter" idx="11"/>
          </p:nvPr>
        </p:nvSpPr>
        <p:spPr/>
        <p:txBody>
          <a:bodyPr/>
          <a:lstStyle/>
          <a:p>
            <a:fld id="{C5B93D84-87BE-4514-9293-7D5164B6320D}" type="slidenum">
              <a:rPr lang="zh-CN" altLang="en-US" smtClean="0"/>
              <a:pPr/>
              <a:t>130</a:t>
            </a:fld>
            <a:endParaRPr lang="en-US" altLang="zh-CN" dirty="0"/>
          </a:p>
        </p:txBody>
      </p:sp>
    </p:spTree>
    <p:extLst>
      <p:ext uri="{BB962C8B-B14F-4D97-AF65-F5344CB8AC3E}">
        <p14:creationId xmlns:p14="http://schemas.microsoft.com/office/powerpoint/2010/main" val="397960206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p:tgtEl>
                                          <p:spTgt spid="3">
                                            <p:txEl>
                                              <p:pRg st="1" end="1"/>
                                            </p:txEl>
                                          </p:spTgt>
                                        </p:tgtEl>
                                        <p:attrNameLst>
                                          <p:attrName>ppt_y</p:attrName>
                                        </p:attrNameLst>
                                      </p:cBhvr>
                                      <p:tavLst>
                                        <p:tav tm="0">
                                          <p:val>
                                            <p:strVal val="#ppt_y+#ppt_h*1.125000"/>
                                          </p:val>
                                        </p:tav>
                                        <p:tav tm="100000">
                                          <p:val>
                                            <p:strVal val="#ppt_y"/>
                                          </p:val>
                                        </p:tav>
                                      </p:tavLst>
                                    </p:anim>
                                    <p:animEffect transition="in" filter="wipe(up)">
                                      <p:cBhvr>
                                        <p:cTn id="8" dur="500"/>
                                        <p:tgtEl>
                                          <p:spTgt spid="3">
                                            <p:txEl>
                                              <p:pRg st="1" end="1"/>
                                            </p:txEl>
                                          </p:spTgt>
                                        </p:tgtEl>
                                      </p:cBhvr>
                                    </p:animEffect>
                                  </p:childTnLst>
                                </p:cTn>
                              </p:par>
                            </p:childTnLst>
                          </p:cTn>
                        </p:par>
                        <p:par>
                          <p:cTn id="9" fill="hold">
                            <p:stCondLst>
                              <p:cond delay="500"/>
                            </p:stCondLst>
                            <p:childTnLst>
                              <p:par>
                                <p:cTn id="10" presetID="12" presetClass="entr" presetSubtype="4" fill="hold" nodeType="after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 calcmode="lin" valueType="num">
                                      <p:cBhvr additive="base">
                                        <p:cTn id="12" dur="500"/>
                                        <p:tgtEl>
                                          <p:spTgt spid="3">
                                            <p:txEl>
                                              <p:pRg st="2" end="2"/>
                                            </p:txEl>
                                          </p:spTgt>
                                        </p:tgtEl>
                                        <p:attrNameLst>
                                          <p:attrName>ppt_y</p:attrName>
                                        </p:attrNameLst>
                                      </p:cBhvr>
                                      <p:tavLst>
                                        <p:tav tm="0">
                                          <p:val>
                                            <p:strVal val="#ppt_y+#ppt_h*1.125000"/>
                                          </p:val>
                                        </p:tav>
                                        <p:tav tm="100000">
                                          <p:val>
                                            <p:strVal val="#ppt_y"/>
                                          </p:val>
                                        </p:tav>
                                      </p:tavLst>
                                    </p:anim>
                                    <p:animEffect transition="in" filter="wipe(up)">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nodeType="click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wipe(left)">
                                      <p:cBhvr>
                                        <p:cTn id="18" dur="500"/>
                                        <p:tgtEl>
                                          <p:spTgt spid="3">
                                            <p:txEl>
                                              <p:pRg st="4" end="4"/>
                                            </p:txEl>
                                          </p:spTgt>
                                        </p:tgtEl>
                                      </p:cBhvr>
                                    </p:animEffect>
                                  </p:childTnLst>
                                </p:cTn>
                              </p:par>
                            </p:childTnLst>
                          </p:cTn>
                        </p:par>
                        <p:par>
                          <p:cTn id="19" fill="hold">
                            <p:stCondLst>
                              <p:cond delay="500"/>
                            </p:stCondLst>
                            <p:childTnLst>
                              <p:par>
                                <p:cTn id="20" presetID="22" presetClass="entr" presetSubtype="8" fill="hold" nodeType="afterEffect">
                                  <p:stCondLst>
                                    <p:cond delay="0"/>
                                  </p:stCondLst>
                                  <p:childTnLst>
                                    <p:set>
                                      <p:cBhvr>
                                        <p:cTn id="21" dur="1" fill="hold">
                                          <p:stCondLst>
                                            <p:cond delay="0"/>
                                          </p:stCondLst>
                                        </p:cTn>
                                        <p:tgtEl>
                                          <p:spTgt spid="3">
                                            <p:txEl>
                                              <p:pRg st="8" end="8"/>
                                            </p:txEl>
                                          </p:spTgt>
                                        </p:tgtEl>
                                        <p:attrNameLst>
                                          <p:attrName>style.visibility</p:attrName>
                                        </p:attrNameLst>
                                      </p:cBhvr>
                                      <p:to>
                                        <p:strVal val="visible"/>
                                      </p:to>
                                    </p:set>
                                    <p:animEffect transition="in" filter="wipe(left)">
                                      <p:cBhvr>
                                        <p:cTn id="22" dur="500"/>
                                        <p:tgtEl>
                                          <p:spTgt spid="3">
                                            <p:txEl>
                                              <p:pRg st="8" end="8"/>
                                            </p:txEl>
                                          </p:spTgt>
                                        </p:tgtEl>
                                      </p:cBhvr>
                                    </p:animEffect>
                                  </p:childTnLst>
                                </p:cTn>
                              </p:par>
                            </p:childTnLst>
                          </p:cTn>
                        </p:par>
                        <p:par>
                          <p:cTn id="23" fill="hold">
                            <p:stCondLst>
                              <p:cond delay="1000"/>
                            </p:stCondLst>
                            <p:childTnLst>
                              <p:par>
                                <p:cTn id="24" presetID="22" presetClass="entr" presetSubtype="8" fill="hold" nodeType="afterEffect">
                                  <p:stCondLst>
                                    <p:cond delay="0"/>
                                  </p:stCondLst>
                                  <p:childTnLst>
                                    <p:set>
                                      <p:cBhvr>
                                        <p:cTn id="25" dur="1" fill="hold">
                                          <p:stCondLst>
                                            <p:cond delay="0"/>
                                          </p:stCondLst>
                                        </p:cTn>
                                        <p:tgtEl>
                                          <p:spTgt spid="3">
                                            <p:txEl>
                                              <p:pRg st="9" end="9"/>
                                            </p:txEl>
                                          </p:spTgt>
                                        </p:tgtEl>
                                        <p:attrNameLst>
                                          <p:attrName>style.visibility</p:attrName>
                                        </p:attrNameLst>
                                      </p:cBhvr>
                                      <p:to>
                                        <p:strVal val="visible"/>
                                      </p:to>
                                    </p:set>
                                    <p:animEffect transition="in" filter="wipe(left)">
                                      <p:cBhvr>
                                        <p:cTn id="26" dur="500"/>
                                        <p:tgtEl>
                                          <p:spTgt spid="3">
                                            <p:txEl>
                                              <p:pRg st="9" end="9"/>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2" presetClass="entr" presetSubtype="4" fill="hold"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 calcmode="lin" valueType="num">
                                      <p:cBhvr additive="base">
                                        <p:cTn id="31" dur="500"/>
                                        <p:tgtEl>
                                          <p:spTgt spid="3">
                                            <p:txEl>
                                              <p:pRg st="5" end="5"/>
                                            </p:txEl>
                                          </p:spTgt>
                                        </p:tgtEl>
                                        <p:attrNameLst>
                                          <p:attrName>ppt_y</p:attrName>
                                        </p:attrNameLst>
                                      </p:cBhvr>
                                      <p:tavLst>
                                        <p:tav tm="0">
                                          <p:val>
                                            <p:strVal val="#ppt_y+#ppt_h*1.125000"/>
                                          </p:val>
                                        </p:tav>
                                        <p:tav tm="100000">
                                          <p:val>
                                            <p:strVal val="#ppt_y"/>
                                          </p:val>
                                        </p:tav>
                                      </p:tavLst>
                                    </p:anim>
                                    <p:animEffect transition="in" filter="wipe(up)">
                                      <p:cBhvr>
                                        <p:cTn id="32" dur="500"/>
                                        <p:tgtEl>
                                          <p:spTgt spid="3">
                                            <p:txEl>
                                              <p:pRg st="5" end="5"/>
                                            </p:txEl>
                                          </p:spTgt>
                                        </p:tgtEl>
                                      </p:cBhvr>
                                    </p:animEffect>
                                  </p:childTnLst>
                                </p:cTn>
                              </p:par>
                            </p:childTnLst>
                          </p:cTn>
                        </p:par>
                        <p:par>
                          <p:cTn id="33" fill="hold">
                            <p:stCondLst>
                              <p:cond delay="500"/>
                            </p:stCondLst>
                            <p:childTnLst>
                              <p:par>
                                <p:cTn id="34" presetID="12" presetClass="entr" presetSubtype="4" fill="hold" nodeType="afterEffect">
                                  <p:stCondLst>
                                    <p:cond delay="0"/>
                                  </p:stCondLst>
                                  <p:childTnLst>
                                    <p:set>
                                      <p:cBhvr>
                                        <p:cTn id="35" dur="1" fill="hold">
                                          <p:stCondLst>
                                            <p:cond delay="0"/>
                                          </p:stCondLst>
                                        </p:cTn>
                                        <p:tgtEl>
                                          <p:spTgt spid="3">
                                            <p:txEl>
                                              <p:pRg st="6" end="6"/>
                                            </p:txEl>
                                          </p:spTgt>
                                        </p:tgtEl>
                                        <p:attrNameLst>
                                          <p:attrName>style.visibility</p:attrName>
                                        </p:attrNameLst>
                                      </p:cBhvr>
                                      <p:to>
                                        <p:strVal val="visible"/>
                                      </p:to>
                                    </p:set>
                                    <p:anim calcmode="lin" valueType="num">
                                      <p:cBhvr additive="base">
                                        <p:cTn id="36" dur="500"/>
                                        <p:tgtEl>
                                          <p:spTgt spid="3">
                                            <p:txEl>
                                              <p:pRg st="6" end="6"/>
                                            </p:txEl>
                                          </p:spTgt>
                                        </p:tgtEl>
                                        <p:attrNameLst>
                                          <p:attrName>ppt_y</p:attrName>
                                        </p:attrNameLst>
                                      </p:cBhvr>
                                      <p:tavLst>
                                        <p:tav tm="0">
                                          <p:val>
                                            <p:strVal val="#ppt_y+#ppt_h*1.125000"/>
                                          </p:val>
                                        </p:tav>
                                        <p:tav tm="100000">
                                          <p:val>
                                            <p:strVal val="#ppt_y"/>
                                          </p:val>
                                        </p:tav>
                                      </p:tavLst>
                                    </p:anim>
                                    <p:animEffect transition="in" filter="wipe(up)">
                                      <p:cBhvr>
                                        <p:cTn id="37" dur="500"/>
                                        <p:tgtEl>
                                          <p:spTgt spid="3">
                                            <p:txEl>
                                              <p:pRg st="6" end="6"/>
                                            </p:txEl>
                                          </p:spTgt>
                                        </p:tgtEl>
                                      </p:cBhvr>
                                    </p:animEffect>
                                  </p:childTnLst>
                                </p:cTn>
                              </p:par>
                            </p:childTnLst>
                          </p:cTn>
                        </p:par>
                        <p:par>
                          <p:cTn id="38" fill="hold">
                            <p:stCondLst>
                              <p:cond delay="1000"/>
                            </p:stCondLst>
                            <p:childTnLst>
                              <p:par>
                                <p:cTn id="39" presetID="12" presetClass="entr" presetSubtype="4" fill="hold" nodeType="afterEffect">
                                  <p:stCondLst>
                                    <p:cond delay="0"/>
                                  </p:stCondLst>
                                  <p:childTnLst>
                                    <p:set>
                                      <p:cBhvr>
                                        <p:cTn id="40" dur="1" fill="hold">
                                          <p:stCondLst>
                                            <p:cond delay="0"/>
                                          </p:stCondLst>
                                        </p:cTn>
                                        <p:tgtEl>
                                          <p:spTgt spid="3">
                                            <p:txEl>
                                              <p:pRg st="7" end="7"/>
                                            </p:txEl>
                                          </p:spTgt>
                                        </p:tgtEl>
                                        <p:attrNameLst>
                                          <p:attrName>style.visibility</p:attrName>
                                        </p:attrNameLst>
                                      </p:cBhvr>
                                      <p:to>
                                        <p:strVal val="visible"/>
                                      </p:to>
                                    </p:set>
                                    <p:anim calcmode="lin" valueType="num">
                                      <p:cBhvr additive="base">
                                        <p:cTn id="41" dur="500"/>
                                        <p:tgtEl>
                                          <p:spTgt spid="3">
                                            <p:txEl>
                                              <p:pRg st="7" end="7"/>
                                            </p:txEl>
                                          </p:spTgt>
                                        </p:tgtEl>
                                        <p:attrNameLst>
                                          <p:attrName>ppt_y</p:attrName>
                                        </p:attrNameLst>
                                      </p:cBhvr>
                                      <p:tavLst>
                                        <p:tav tm="0">
                                          <p:val>
                                            <p:strVal val="#ppt_y+#ppt_h*1.125000"/>
                                          </p:val>
                                        </p:tav>
                                        <p:tav tm="100000">
                                          <p:val>
                                            <p:strVal val="#ppt_y"/>
                                          </p:val>
                                        </p:tav>
                                      </p:tavLst>
                                    </p:anim>
                                    <p:animEffect transition="in" filter="wipe(up)">
                                      <p:cBhvr>
                                        <p:cTn id="4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一、保护模式下的</a:t>
            </a:r>
            <a:r>
              <a:rPr lang="zh-CN" altLang="en-US" dirty="0" smtClean="0"/>
              <a:t>中断系统      </a:t>
            </a:r>
            <a:r>
              <a:rPr lang="en-US" altLang="zh-CN" dirty="0" smtClean="0">
                <a:solidFill>
                  <a:srgbClr val="FF6600"/>
                </a:solidFill>
              </a:rPr>
              <a:t>1. </a:t>
            </a:r>
            <a:r>
              <a:rPr lang="zh-CN" altLang="en-US" dirty="0" smtClean="0">
                <a:solidFill>
                  <a:srgbClr val="FF6600"/>
                </a:solidFill>
              </a:rPr>
              <a:t>概述</a:t>
            </a:r>
            <a:endParaRPr lang="zh-CN" altLang="en-US" dirty="0">
              <a:solidFill>
                <a:srgbClr val="FF6600"/>
              </a:solidFill>
            </a:endParaRPr>
          </a:p>
        </p:txBody>
      </p:sp>
      <p:sp>
        <p:nvSpPr>
          <p:cNvPr id="3" name="内容占位符 2"/>
          <p:cNvSpPr>
            <a:spLocks noGrp="1"/>
          </p:cNvSpPr>
          <p:nvPr>
            <p:ph idx="1"/>
          </p:nvPr>
        </p:nvSpPr>
        <p:spPr>
          <a:xfrm>
            <a:off x="457200" y="620610"/>
            <a:ext cx="8362950" cy="6084989"/>
          </a:xfrm>
        </p:spPr>
        <p:txBody>
          <a:bodyPr/>
          <a:lstStyle/>
          <a:p>
            <a:r>
              <a:rPr lang="zh-CN" altLang="zh-CN" dirty="0">
                <a:solidFill>
                  <a:srgbClr val="C00000"/>
                </a:solidFill>
              </a:rPr>
              <a:t>中断</a:t>
            </a:r>
            <a:r>
              <a:rPr lang="zh-CN" altLang="zh-CN" dirty="0"/>
              <a:t>（</a:t>
            </a:r>
            <a:r>
              <a:rPr lang="en-US" altLang="zh-CN" dirty="0"/>
              <a:t>Interrupt</a:t>
            </a:r>
            <a:r>
              <a:rPr lang="zh-CN" altLang="zh-CN" dirty="0" smtClean="0"/>
              <a:t>）</a:t>
            </a:r>
            <a:endParaRPr lang="en-US" altLang="zh-CN" dirty="0" smtClean="0"/>
          </a:p>
          <a:p>
            <a:r>
              <a:rPr lang="zh-CN" altLang="zh-CN" dirty="0" smtClean="0">
                <a:solidFill>
                  <a:srgbClr val="C00000"/>
                </a:solidFill>
              </a:rPr>
              <a:t>异常</a:t>
            </a:r>
            <a:r>
              <a:rPr lang="zh-CN" altLang="zh-CN" dirty="0"/>
              <a:t>（</a:t>
            </a:r>
            <a:r>
              <a:rPr lang="en-US" altLang="zh-CN" dirty="0"/>
              <a:t>Exception</a:t>
            </a:r>
            <a:r>
              <a:rPr lang="zh-CN" altLang="zh-CN" dirty="0" smtClean="0"/>
              <a:t>）</a:t>
            </a:r>
            <a:r>
              <a:rPr lang="zh-CN" altLang="en-US" dirty="0" smtClean="0"/>
              <a:t>：</a:t>
            </a:r>
            <a:r>
              <a:rPr lang="zh-CN" altLang="zh-CN" dirty="0"/>
              <a:t>指令执行引发的错误</a:t>
            </a:r>
            <a:r>
              <a:rPr lang="zh-CN" altLang="zh-CN" dirty="0" smtClean="0"/>
              <a:t>事件</a:t>
            </a:r>
            <a:r>
              <a:rPr lang="zh-CN" altLang="en-US" dirty="0" smtClean="0"/>
              <a:t>。</a:t>
            </a:r>
            <a:endParaRPr lang="en-US" altLang="zh-CN" dirty="0" smtClean="0"/>
          </a:p>
          <a:p>
            <a:pPr lvl="1"/>
            <a:r>
              <a:rPr lang="zh-CN" altLang="zh-CN" dirty="0">
                <a:solidFill>
                  <a:srgbClr val="0000FF"/>
                </a:solidFill>
              </a:rPr>
              <a:t>故障</a:t>
            </a:r>
            <a:r>
              <a:rPr lang="zh-CN" altLang="zh-CN" dirty="0"/>
              <a:t>（</a:t>
            </a:r>
            <a:r>
              <a:rPr lang="en-US" altLang="zh-CN" dirty="0"/>
              <a:t>Faults</a:t>
            </a:r>
            <a:r>
              <a:rPr lang="zh-CN" altLang="zh-CN" dirty="0" smtClean="0"/>
              <a:t>）</a:t>
            </a:r>
            <a:endParaRPr lang="en-US" altLang="zh-CN" dirty="0" smtClean="0"/>
          </a:p>
          <a:p>
            <a:pPr lvl="1"/>
            <a:r>
              <a:rPr lang="zh-CN" altLang="zh-CN" dirty="0" smtClean="0">
                <a:solidFill>
                  <a:srgbClr val="0000FF"/>
                </a:solidFill>
              </a:rPr>
              <a:t>陷阱</a:t>
            </a:r>
            <a:r>
              <a:rPr lang="zh-CN" altLang="zh-CN" dirty="0"/>
              <a:t>（</a:t>
            </a:r>
            <a:r>
              <a:rPr lang="en-US" altLang="zh-CN" dirty="0"/>
              <a:t>Traps</a:t>
            </a:r>
            <a:r>
              <a:rPr lang="zh-CN" altLang="zh-CN" dirty="0" smtClean="0"/>
              <a:t>）</a:t>
            </a:r>
            <a:endParaRPr lang="en-US" altLang="zh-CN" dirty="0" smtClean="0"/>
          </a:p>
          <a:p>
            <a:pPr lvl="2"/>
            <a:r>
              <a:rPr lang="zh-CN" altLang="zh-CN" dirty="0"/>
              <a:t>通常用于调试，比如单步中断指令</a:t>
            </a:r>
            <a:r>
              <a:rPr lang="en-US" altLang="zh-CN" dirty="0"/>
              <a:t>INT 3</a:t>
            </a:r>
            <a:r>
              <a:rPr lang="zh-CN" altLang="zh-CN" dirty="0"/>
              <a:t>和溢出检测指令</a:t>
            </a:r>
            <a:r>
              <a:rPr lang="en-US" altLang="zh-CN" dirty="0" smtClean="0"/>
              <a:t>INTO</a:t>
            </a:r>
            <a:r>
              <a:rPr lang="zh-CN" altLang="en-US" dirty="0" smtClean="0"/>
              <a:t>。</a:t>
            </a:r>
            <a:endParaRPr lang="en-US" altLang="zh-CN" dirty="0" smtClean="0"/>
          </a:p>
          <a:p>
            <a:pPr lvl="2"/>
            <a:r>
              <a:rPr lang="zh-CN" altLang="zh-CN" dirty="0"/>
              <a:t>返回</a:t>
            </a:r>
            <a:r>
              <a:rPr lang="zh-CN" altLang="zh-CN" dirty="0" smtClean="0"/>
              <a:t>地址指向</a:t>
            </a:r>
            <a:r>
              <a:rPr lang="zh-CN" altLang="zh-CN" dirty="0"/>
              <a:t>陷阱截获指令的下一条</a:t>
            </a:r>
            <a:r>
              <a:rPr lang="zh-CN" altLang="zh-CN" dirty="0" smtClean="0"/>
              <a:t>指令</a:t>
            </a:r>
            <a:r>
              <a:rPr lang="zh-CN" altLang="en-US" dirty="0" smtClean="0"/>
              <a:t>。</a:t>
            </a:r>
            <a:endParaRPr lang="en-US" altLang="zh-CN" dirty="0" smtClean="0"/>
          </a:p>
          <a:p>
            <a:pPr lvl="1"/>
            <a:r>
              <a:rPr lang="zh-CN" altLang="zh-CN" dirty="0" smtClean="0">
                <a:solidFill>
                  <a:srgbClr val="0000FF"/>
                </a:solidFill>
              </a:rPr>
              <a:t>终止</a:t>
            </a:r>
            <a:r>
              <a:rPr lang="zh-CN" altLang="zh-CN" dirty="0"/>
              <a:t>（</a:t>
            </a:r>
            <a:r>
              <a:rPr lang="en-US" altLang="zh-CN" dirty="0"/>
              <a:t>Aborts</a:t>
            </a:r>
            <a:r>
              <a:rPr lang="zh-CN" altLang="zh-CN" dirty="0" smtClean="0"/>
              <a:t>）</a:t>
            </a:r>
            <a:endParaRPr lang="en-US" altLang="zh-CN" dirty="0" smtClean="0"/>
          </a:p>
          <a:p>
            <a:pPr lvl="2"/>
            <a:r>
              <a:rPr lang="zh-CN" altLang="zh-CN" dirty="0"/>
              <a:t>标志着最严重的错误，比如硬件错误、系统描述符表（</a:t>
            </a:r>
            <a:r>
              <a:rPr lang="en-US" altLang="zh-CN" dirty="0"/>
              <a:t>GDT</a:t>
            </a:r>
            <a:r>
              <a:rPr lang="zh-CN" altLang="zh-CN" dirty="0"/>
              <a:t>、</a:t>
            </a:r>
            <a:r>
              <a:rPr lang="en-US" altLang="zh-CN" dirty="0"/>
              <a:t>LDT</a:t>
            </a:r>
            <a:r>
              <a:rPr lang="zh-CN" altLang="zh-CN" dirty="0"/>
              <a:t>等）中的数据不一致或无效</a:t>
            </a:r>
            <a:r>
              <a:rPr lang="zh-CN" altLang="zh-CN" dirty="0" smtClean="0"/>
              <a:t>。</a:t>
            </a:r>
            <a:endParaRPr lang="en-US" altLang="zh-CN" dirty="0" smtClean="0"/>
          </a:p>
          <a:p>
            <a:pPr lvl="2"/>
            <a:r>
              <a:rPr lang="zh-CN" altLang="zh-CN" dirty="0" smtClean="0"/>
              <a:t>无法</a:t>
            </a:r>
            <a:r>
              <a:rPr lang="zh-CN" altLang="zh-CN" dirty="0"/>
              <a:t>精确地报告引起错误的指令的</a:t>
            </a:r>
            <a:r>
              <a:rPr lang="zh-CN" altLang="zh-CN" dirty="0" smtClean="0"/>
              <a:t>位置</a:t>
            </a:r>
            <a:r>
              <a:rPr lang="zh-CN" altLang="en-US" dirty="0" smtClean="0"/>
              <a:t>。</a:t>
            </a:r>
            <a:endParaRPr lang="en-US" altLang="zh-CN" dirty="0" smtClean="0"/>
          </a:p>
          <a:p>
            <a:pPr lvl="2"/>
            <a:r>
              <a:rPr lang="zh-CN" altLang="zh-CN" dirty="0" smtClean="0"/>
              <a:t>当</a:t>
            </a:r>
            <a:r>
              <a:rPr lang="zh-CN" altLang="zh-CN" dirty="0"/>
              <a:t>发生这种错误时</a:t>
            </a:r>
            <a:r>
              <a:rPr lang="zh-CN" altLang="zh-CN" dirty="0" smtClean="0"/>
              <a:t>，</a:t>
            </a:r>
            <a:r>
              <a:rPr lang="zh-CN" altLang="en-US" dirty="0" smtClean="0"/>
              <a:t>无法</a:t>
            </a:r>
            <a:r>
              <a:rPr lang="zh-CN" altLang="zh-CN" dirty="0" smtClean="0"/>
              <a:t>从</a:t>
            </a:r>
            <a:r>
              <a:rPr lang="zh-CN" altLang="zh-CN" dirty="0"/>
              <a:t>异常处理程序返回到当前的程序或任务继续</a:t>
            </a:r>
            <a:r>
              <a:rPr lang="zh-CN" altLang="zh-CN" dirty="0" smtClean="0"/>
              <a:t>执行。</a:t>
            </a:r>
            <a:endParaRPr lang="zh-CN" altLang="en-US" dirty="0"/>
          </a:p>
        </p:txBody>
      </p:sp>
      <p:sp>
        <p:nvSpPr>
          <p:cNvPr id="4" name="灯片编号占位符 3"/>
          <p:cNvSpPr>
            <a:spLocks noGrp="1"/>
          </p:cNvSpPr>
          <p:nvPr>
            <p:ph type="sldNum" sz="quarter" idx="11"/>
          </p:nvPr>
        </p:nvSpPr>
        <p:spPr/>
        <p:txBody>
          <a:bodyPr/>
          <a:lstStyle/>
          <a:p>
            <a:fld id="{C5B93D84-87BE-4514-9293-7D5164B6320D}" type="slidenum">
              <a:rPr lang="zh-CN" altLang="en-US" smtClean="0"/>
              <a:pPr/>
              <a:t>131</a:t>
            </a:fld>
            <a:endParaRPr lang="en-US" altLang="zh-CN" dirty="0"/>
          </a:p>
        </p:txBody>
      </p:sp>
    </p:spTree>
    <p:extLst>
      <p:ext uri="{BB962C8B-B14F-4D97-AF65-F5344CB8AC3E}">
        <p14:creationId xmlns:p14="http://schemas.microsoft.com/office/powerpoint/2010/main" val="50235698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wipe(left)">
                                      <p:cBhvr>
                                        <p:cTn id="7" dur="500"/>
                                        <p:tgtEl>
                                          <p:spTgt spid="3">
                                            <p:txEl>
                                              <p:pRg st="4" end="4"/>
                                            </p:txEl>
                                          </p:spTgt>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animEffect transition="in" filter="wipe(left)">
                                      <p:cBhvr>
                                        <p:cTn id="11" dur="500"/>
                                        <p:tgtEl>
                                          <p:spTgt spid="3">
                                            <p:txEl>
                                              <p:pRg st="5" end="5"/>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2" presetClass="entr" presetSubtype="4" fill="hold" nodeType="clickEffect">
                                  <p:stCondLst>
                                    <p:cond delay="0"/>
                                  </p:stCondLst>
                                  <p:childTnLst>
                                    <p:set>
                                      <p:cBhvr>
                                        <p:cTn id="15" dur="1" fill="hold">
                                          <p:stCondLst>
                                            <p:cond delay="0"/>
                                          </p:stCondLst>
                                        </p:cTn>
                                        <p:tgtEl>
                                          <p:spTgt spid="3">
                                            <p:txEl>
                                              <p:pRg st="7" end="7"/>
                                            </p:txEl>
                                          </p:spTgt>
                                        </p:tgtEl>
                                        <p:attrNameLst>
                                          <p:attrName>style.visibility</p:attrName>
                                        </p:attrNameLst>
                                      </p:cBhvr>
                                      <p:to>
                                        <p:strVal val="visible"/>
                                      </p:to>
                                    </p:set>
                                    <p:anim calcmode="lin" valueType="num">
                                      <p:cBhvr additive="base">
                                        <p:cTn id="16" dur="500"/>
                                        <p:tgtEl>
                                          <p:spTgt spid="3">
                                            <p:txEl>
                                              <p:pRg st="7" end="7"/>
                                            </p:txEl>
                                          </p:spTgt>
                                        </p:tgtEl>
                                        <p:attrNameLst>
                                          <p:attrName>ppt_y</p:attrName>
                                        </p:attrNameLst>
                                      </p:cBhvr>
                                      <p:tavLst>
                                        <p:tav tm="0">
                                          <p:val>
                                            <p:strVal val="#ppt_y+#ppt_h*1.125000"/>
                                          </p:val>
                                        </p:tav>
                                        <p:tav tm="100000">
                                          <p:val>
                                            <p:strVal val="#ppt_y"/>
                                          </p:val>
                                        </p:tav>
                                      </p:tavLst>
                                    </p:anim>
                                    <p:animEffect transition="in" filter="wipe(up)">
                                      <p:cBhvr>
                                        <p:cTn id="17" dur="500"/>
                                        <p:tgtEl>
                                          <p:spTgt spid="3">
                                            <p:txEl>
                                              <p:pRg st="7" end="7"/>
                                            </p:txEl>
                                          </p:spTgt>
                                        </p:tgtEl>
                                      </p:cBhvr>
                                    </p:animEffect>
                                  </p:childTnLst>
                                </p:cTn>
                              </p:par>
                            </p:childTnLst>
                          </p:cTn>
                        </p:par>
                        <p:par>
                          <p:cTn id="18" fill="hold">
                            <p:stCondLst>
                              <p:cond delay="500"/>
                            </p:stCondLst>
                            <p:childTnLst>
                              <p:par>
                                <p:cTn id="19" presetID="12" presetClass="entr" presetSubtype="4" fill="hold" nodeType="after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anim calcmode="lin" valueType="num">
                                      <p:cBhvr additive="base">
                                        <p:cTn id="21" dur="500"/>
                                        <p:tgtEl>
                                          <p:spTgt spid="3">
                                            <p:txEl>
                                              <p:pRg st="8" end="8"/>
                                            </p:txEl>
                                          </p:spTgt>
                                        </p:tgtEl>
                                        <p:attrNameLst>
                                          <p:attrName>ppt_y</p:attrName>
                                        </p:attrNameLst>
                                      </p:cBhvr>
                                      <p:tavLst>
                                        <p:tav tm="0">
                                          <p:val>
                                            <p:strVal val="#ppt_y+#ppt_h*1.125000"/>
                                          </p:val>
                                        </p:tav>
                                        <p:tav tm="100000">
                                          <p:val>
                                            <p:strVal val="#ppt_y"/>
                                          </p:val>
                                        </p:tav>
                                      </p:tavLst>
                                    </p:anim>
                                    <p:animEffect transition="in" filter="wipe(up)">
                                      <p:cBhvr>
                                        <p:cTn id="22" dur="500"/>
                                        <p:tgtEl>
                                          <p:spTgt spid="3">
                                            <p:txEl>
                                              <p:pRg st="8" end="8"/>
                                            </p:txEl>
                                          </p:spTgt>
                                        </p:tgtEl>
                                      </p:cBhvr>
                                    </p:animEffect>
                                  </p:childTnLst>
                                </p:cTn>
                              </p:par>
                            </p:childTnLst>
                          </p:cTn>
                        </p:par>
                        <p:par>
                          <p:cTn id="23" fill="hold">
                            <p:stCondLst>
                              <p:cond delay="1000"/>
                            </p:stCondLst>
                            <p:childTnLst>
                              <p:par>
                                <p:cTn id="24" presetID="12" presetClass="entr" presetSubtype="4" fill="hold" nodeType="afterEffect">
                                  <p:stCondLst>
                                    <p:cond delay="0"/>
                                  </p:stCondLst>
                                  <p:childTnLst>
                                    <p:set>
                                      <p:cBhvr>
                                        <p:cTn id="25" dur="1" fill="hold">
                                          <p:stCondLst>
                                            <p:cond delay="0"/>
                                          </p:stCondLst>
                                        </p:cTn>
                                        <p:tgtEl>
                                          <p:spTgt spid="3">
                                            <p:txEl>
                                              <p:pRg st="9" end="9"/>
                                            </p:txEl>
                                          </p:spTgt>
                                        </p:tgtEl>
                                        <p:attrNameLst>
                                          <p:attrName>style.visibility</p:attrName>
                                        </p:attrNameLst>
                                      </p:cBhvr>
                                      <p:to>
                                        <p:strVal val="visible"/>
                                      </p:to>
                                    </p:set>
                                    <p:anim calcmode="lin" valueType="num">
                                      <p:cBhvr additive="base">
                                        <p:cTn id="26" dur="500"/>
                                        <p:tgtEl>
                                          <p:spTgt spid="3">
                                            <p:txEl>
                                              <p:pRg st="9" end="9"/>
                                            </p:txEl>
                                          </p:spTgt>
                                        </p:tgtEl>
                                        <p:attrNameLst>
                                          <p:attrName>ppt_y</p:attrName>
                                        </p:attrNameLst>
                                      </p:cBhvr>
                                      <p:tavLst>
                                        <p:tav tm="0">
                                          <p:val>
                                            <p:strVal val="#ppt_y+#ppt_h*1.125000"/>
                                          </p:val>
                                        </p:tav>
                                        <p:tav tm="100000">
                                          <p:val>
                                            <p:strVal val="#ppt_y"/>
                                          </p:val>
                                        </p:tav>
                                      </p:tavLst>
                                    </p:anim>
                                    <p:animEffect transition="in" filter="wipe(up)">
                                      <p:cBhvr>
                                        <p:cTn id="27"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一、保护模式下的</a:t>
            </a:r>
            <a:r>
              <a:rPr lang="zh-CN" altLang="en-US" dirty="0" smtClean="0"/>
              <a:t>中断系统      </a:t>
            </a:r>
            <a:r>
              <a:rPr lang="en-US" altLang="zh-CN" dirty="0" smtClean="0">
                <a:solidFill>
                  <a:srgbClr val="FF6600"/>
                </a:solidFill>
              </a:rPr>
              <a:t>2. </a:t>
            </a:r>
            <a:r>
              <a:rPr lang="zh-CN" altLang="en-US" dirty="0" smtClean="0">
                <a:solidFill>
                  <a:srgbClr val="FF6600"/>
                </a:solidFill>
              </a:rPr>
              <a:t>中断描述符表</a:t>
            </a:r>
            <a:endParaRPr lang="zh-CN" altLang="en-US" dirty="0">
              <a:solidFill>
                <a:srgbClr val="FF6600"/>
              </a:solidFill>
            </a:endParaRPr>
          </a:p>
        </p:txBody>
      </p:sp>
      <p:sp>
        <p:nvSpPr>
          <p:cNvPr id="3" name="内容占位符 2"/>
          <p:cNvSpPr>
            <a:spLocks noGrp="1"/>
          </p:cNvSpPr>
          <p:nvPr>
            <p:ph idx="1"/>
          </p:nvPr>
        </p:nvSpPr>
        <p:spPr>
          <a:xfrm>
            <a:off x="457200" y="620610"/>
            <a:ext cx="8435400" cy="6084989"/>
          </a:xfrm>
        </p:spPr>
        <p:txBody>
          <a:bodyPr/>
          <a:lstStyle/>
          <a:p>
            <a:r>
              <a:rPr lang="zh-CN" altLang="zh-CN" dirty="0" smtClean="0"/>
              <a:t>中断描述符表</a:t>
            </a:r>
            <a:r>
              <a:rPr lang="zh-CN" altLang="en-US" dirty="0" smtClean="0"/>
              <a:t>：</a:t>
            </a:r>
            <a:r>
              <a:rPr lang="en-US" altLang="zh-CN" dirty="0" smtClean="0"/>
              <a:t>IDT</a:t>
            </a:r>
            <a:r>
              <a:rPr lang="zh-CN" altLang="zh-CN" dirty="0"/>
              <a:t>，</a:t>
            </a:r>
            <a:r>
              <a:rPr lang="en-US" altLang="zh-CN" dirty="0"/>
              <a:t>Interrupt Descriptor </a:t>
            </a:r>
            <a:r>
              <a:rPr lang="en-US" altLang="zh-CN" dirty="0" smtClean="0"/>
              <a:t>Table</a:t>
            </a:r>
            <a:r>
              <a:rPr lang="zh-CN" altLang="zh-CN" dirty="0" smtClean="0"/>
              <a:t>。</a:t>
            </a:r>
            <a:endParaRPr lang="en-US" altLang="zh-CN" dirty="0" smtClean="0"/>
          </a:p>
          <a:p>
            <a:r>
              <a:rPr lang="zh-CN" altLang="zh-CN" dirty="0" smtClean="0"/>
              <a:t>中断</a:t>
            </a:r>
            <a:r>
              <a:rPr lang="zh-CN" altLang="zh-CN" dirty="0"/>
              <a:t>向量采用</a:t>
            </a:r>
            <a:r>
              <a:rPr lang="en-US" altLang="zh-CN" dirty="0"/>
              <a:t>8</a:t>
            </a:r>
            <a:r>
              <a:rPr lang="zh-CN" altLang="zh-CN" dirty="0"/>
              <a:t>位编码</a:t>
            </a:r>
            <a:r>
              <a:rPr lang="zh-CN" altLang="zh-CN" dirty="0" smtClean="0"/>
              <a:t>，最多</a:t>
            </a:r>
            <a:r>
              <a:rPr lang="zh-CN" altLang="zh-CN" dirty="0"/>
              <a:t>有</a:t>
            </a:r>
            <a:r>
              <a:rPr lang="en-US" altLang="zh-CN" dirty="0"/>
              <a:t>256</a:t>
            </a:r>
            <a:r>
              <a:rPr lang="zh-CN" altLang="zh-CN" dirty="0"/>
              <a:t>个</a:t>
            </a:r>
            <a:r>
              <a:rPr lang="zh-CN" altLang="zh-CN" dirty="0" smtClean="0"/>
              <a:t>中断</a:t>
            </a:r>
            <a:r>
              <a:rPr lang="zh-CN" altLang="en-US" dirty="0" smtClean="0"/>
              <a:t>。</a:t>
            </a:r>
            <a:endParaRPr lang="en-US" altLang="zh-CN" dirty="0" smtClean="0"/>
          </a:p>
          <a:p>
            <a:r>
              <a:rPr lang="en-US" altLang="zh-CN" dirty="0" smtClean="0"/>
              <a:t>IDT</a:t>
            </a:r>
            <a:r>
              <a:rPr lang="zh-CN" altLang="zh-CN" dirty="0"/>
              <a:t>中最多可以存放</a:t>
            </a:r>
            <a:r>
              <a:rPr lang="en-US" altLang="zh-CN" dirty="0"/>
              <a:t>256</a:t>
            </a:r>
            <a:r>
              <a:rPr lang="zh-CN" altLang="zh-CN" dirty="0"/>
              <a:t>个表项，每一个表项是一个</a:t>
            </a:r>
            <a:r>
              <a:rPr lang="zh-CN" altLang="zh-CN" dirty="0">
                <a:solidFill>
                  <a:srgbClr val="FF0000"/>
                </a:solidFill>
              </a:rPr>
              <a:t>中断描述符</a:t>
            </a:r>
            <a:r>
              <a:rPr lang="zh-CN" altLang="zh-CN" dirty="0" smtClean="0"/>
              <a:t>。</a:t>
            </a:r>
            <a:endParaRPr lang="en-US" altLang="zh-CN" dirty="0" smtClean="0"/>
          </a:p>
          <a:p>
            <a:r>
              <a:rPr lang="zh-CN" altLang="zh-CN" dirty="0" smtClean="0"/>
              <a:t>在</a:t>
            </a:r>
            <a:r>
              <a:rPr lang="en-US" altLang="zh-CN" dirty="0"/>
              <a:t>IA-32</a:t>
            </a:r>
            <a:r>
              <a:rPr lang="zh-CN" altLang="zh-CN" dirty="0"/>
              <a:t>构架的处理器中，每个</a:t>
            </a:r>
            <a:r>
              <a:rPr lang="zh-CN" altLang="zh-CN" dirty="0">
                <a:solidFill>
                  <a:srgbClr val="FF0000"/>
                </a:solidFill>
              </a:rPr>
              <a:t>描述符</a:t>
            </a:r>
            <a:r>
              <a:rPr lang="zh-CN" altLang="zh-CN" dirty="0"/>
              <a:t>是</a:t>
            </a:r>
            <a:r>
              <a:rPr lang="en-US" altLang="zh-CN" dirty="0">
                <a:solidFill>
                  <a:srgbClr val="0000FF"/>
                </a:solidFill>
              </a:rPr>
              <a:t>64</a:t>
            </a:r>
            <a:r>
              <a:rPr lang="zh-CN" altLang="zh-CN" dirty="0">
                <a:solidFill>
                  <a:srgbClr val="0000FF"/>
                </a:solidFill>
              </a:rPr>
              <a:t>位</a:t>
            </a:r>
            <a:r>
              <a:rPr lang="zh-CN" altLang="zh-CN" dirty="0"/>
              <a:t>的，占</a:t>
            </a:r>
            <a:r>
              <a:rPr lang="en-US" altLang="zh-CN" dirty="0">
                <a:solidFill>
                  <a:srgbClr val="0000FF"/>
                </a:solidFill>
              </a:rPr>
              <a:t>8</a:t>
            </a:r>
            <a:r>
              <a:rPr lang="zh-CN" altLang="zh-CN" dirty="0">
                <a:solidFill>
                  <a:srgbClr val="0000FF"/>
                </a:solidFill>
              </a:rPr>
              <a:t>个字节</a:t>
            </a:r>
            <a:r>
              <a:rPr lang="zh-CN" altLang="zh-CN" dirty="0"/>
              <a:t>，所以</a:t>
            </a:r>
            <a:r>
              <a:rPr lang="en-US" altLang="zh-CN" dirty="0"/>
              <a:t>IDT</a:t>
            </a:r>
            <a:r>
              <a:rPr lang="zh-CN" altLang="zh-CN" dirty="0"/>
              <a:t>最大</a:t>
            </a:r>
            <a:r>
              <a:rPr lang="en-US" altLang="zh-CN" dirty="0">
                <a:solidFill>
                  <a:srgbClr val="0000FF"/>
                </a:solidFill>
              </a:rPr>
              <a:t>2KB</a:t>
            </a:r>
            <a:r>
              <a:rPr lang="zh-CN" altLang="zh-CN" dirty="0" smtClean="0"/>
              <a:t>。</a:t>
            </a:r>
            <a:endParaRPr lang="en-US" altLang="zh-CN" dirty="0" smtClean="0"/>
          </a:p>
          <a:p>
            <a:r>
              <a:rPr lang="zh-CN" altLang="zh-CN" dirty="0" smtClean="0"/>
              <a:t>通过</a:t>
            </a:r>
            <a:r>
              <a:rPr lang="zh-CN" altLang="zh-CN" dirty="0"/>
              <a:t>中断描述符中存储的信息，最终可以找到中断服务程序的入口地址</a:t>
            </a:r>
            <a:r>
              <a:rPr lang="zh-CN" altLang="zh-CN" dirty="0" smtClean="0"/>
              <a:t>。</a:t>
            </a:r>
            <a:endParaRPr lang="en-US" altLang="zh-CN" dirty="0" smtClean="0"/>
          </a:p>
          <a:p>
            <a:r>
              <a:rPr lang="zh-CN" altLang="zh-CN" dirty="0"/>
              <a:t>在保护模式下，</a:t>
            </a:r>
            <a:r>
              <a:rPr lang="en-US" altLang="zh-CN" dirty="0"/>
              <a:t>IDT</a:t>
            </a:r>
            <a:r>
              <a:rPr lang="zh-CN" altLang="zh-CN" dirty="0"/>
              <a:t>可以存放在线性地址空间的任意位置，其在线性地址空间的起始位置由</a:t>
            </a:r>
            <a:r>
              <a:rPr lang="en-US" altLang="zh-CN" dirty="0"/>
              <a:t>CPU</a:t>
            </a:r>
            <a:r>
              <a:rPr lang="zh-CN" altLang="zh-CN" dirty="0"/>
              <a:t>内部的“</a:t>
            </a:r>
            <a:r>
              <a:rPr lang="zh-CN" altLang="zh-CN" dirty="0">
                <a:solidFill>
                  <a:srgbClr val="FF0000"/>
                </a:solidFill>
              </a:rPr>
              <a:t>中断描述符表寄存器</a:t>
            </a:r>
            <a:r>
              <a:rPr lang="zh-CN" altLang="zh-CN" dirty="0"/>
              <a:t>”（</a:t>
            </a:r>
            <a:r>
              <a:rPr lang="en-US" altLang="zh-CN" dirty="0">
                <a:solidFill>
                  <a:srgbClr val="FF0000"/>
                </a:solidFill>
              </a:rPr>
              <a:t>IDTR</a:t>
            </a:r>
            <a:r>
              <a:rPr lang="zh-CN" altLang="zh-CN" dirty="0"/>
              <a:t>）指向，以中断向量号乘以</a:t>
            </a:r>
            <a:r>
              <a:rPr lang="en-US" altLang="zh-CN" dirty="0"/>
              <a:t>8</a:t>
            </a:r>
            <a:r>
              <a:rPr lang="zh-CN" altLang="zh-CN" dirty="0"/>
              <a:t>作为访问</a:t>
            </a:r>
            <a:r>
              <a:rPr lang="en-US" altLang="zh-CN" dirty="0"/>
              <a:t>IDT</a:t>
            </a:r>
            <a:r>
              <a:rPr lang="zh-CN" altLang="zh-CN" dirty="0"/>
              <a:t>的偏移。</a:t>
            </a:r>
            <a:endParaRPr lang="zh-CN" altLang="en-US" dirty="0"/>
          </a:p>
        </p:txBody>
      </p:sp>
      <p:sp>
        <p:nvSpPr>
          <p:cNvPr id="4" name="灯片编号占位符 3"/>
          <p:cNvSpPr>
            <a:spLocks noGrp="1"/>
          </p:cNvSpPr>
          <p:nvPr>
            <p:ph type="sldNum" sz="quarter" idx="11"/>
          </p:nvPr>
        </p:nvSpPr>
        <p:spPr/>
        <p:txBody>
          <a:bodyPr/>
          <a:lstStyle/>
          <a:p>
            <a:fld id="{C5B93D84-87BE-4514-9293-7D5164B6320D}" type="slidenum">
              <a:rPr lang="zh-CN" altLang="en-US" smtClean="0"/>
              <a:pPr/>
              <a:t>132</a:t>
            </a:fld>
            <a:endParaRPr lang="en-US" altLang="zh-CN" dirty="0"/>
          </a:p>
        </p:txBody>
      </p:sp>
    </p:spTree>
    <p:extLst>
      <p:ext uri="{BB962C8B-B14F-4D97-AF65-F5344CB8AC3E}">
        <p14:creationId xmlns:p14="http://schemas.microsoft.com/office/powerpoint/2010/main" val="1686245645"/>
      </p:ext>
    </p:extLst>
  </p:cSld>
  <p:clrMapOvr>
    <a:masterClrMapping/>
  </p:clrMapOvr>
  <p:transition spd="med"/>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5" name="对象 4"/>
          <p:cNvGraphicFramePr>
            <a:graphicFrameLocks noChangeAspect="1"/>
          </p:cNvGraphicFramePr>
          <p:nvPr>
            <p:extLst>
              <p:ext uri="{D42A27DB-BD31-4B8C-83A1-F6EECF244321}">
                <p14:modId xmlns:p14="http://schemas.microsoft.com/office/powerpoint/2010/main" val="2165758470"/>
              </p:ext>
            </p:extLst>
          </p:nvPr>
        </p:nvGraphicFramePr>
        <p:xfrm>
          <a:off x="1547580" y="111861"/>
          <a:ext cx="6271223" cy="6678591"/>
        </p:xfrm>
        <a:graphic>
          <a:graphicData uri="http://schemas.openxmlformats.org/presentationml/2006/ole">
            <mc:AlternateContent xmlns:mc="http://schemas.openxmlformats.org/markup-compatibility/2006">
              <mc:Choice xmlns:v="urn:schemas-microsoft-com:vml" Requires="v">
                <p:oleObj spid="_x0000_s56365" name="Visio" r:id="rId4" imgW="4399544" imgH="4684219" progId="Visio.Drawing.11">
                  <p:embed/>
                </p:oleObj>
              </mc:Choice>
              <mc:Fallback>
                <p:oleObj name="Visio" r:id="rId4" imgW="4399544" imgH="4684219" progId="Visio.Drawing.11">
                  <p:embed/>
                  <p:pic>
                    <p:nvPicPr>
                      <p:cNvPr id="0" name=""/>
                      <p:cNvPicPr/>
                      <p:nvPr/>
                    </p:nvPicPr>
                    <p:blipFill>
                      <a:blip r:embed="rId5"/>
                      <a:stretch>
                        <a:fillRect/>
                      </a:stretch>
                    </p:blipFill>
                    <p:spPr>
                      <a:xfrm>
                        <a:off x="1547580" y="111861"/>
                        <a:ext cx="6271223" cy="6678591"/>
                      </a:xfrm>
                      <a:prstGeom prst="rect">
                        <a:avLst/>
                      </a:prstGeom>
                    </p:spPr>
                  </p:pic>
                </p:oleObj>
              </mc:Fallback>
            </mc:AlternateContent>
          </a:graphicData>
        </a:graphic>
      </p:graphicFrame>
      <p:sp>
        <p:nvSpPr>
          <p:cNvPr id="3" name="内容占位符 2"/>
          <p:cNvSpPr>
            <a:spLocks noGrp="1"/>
          </p:cNvSpPr>
          <p:nvPr>
            <p:ph idx="1"/>
          </p:nvPr>
        </p:nvSpPr>
        <p:spPr>
          <a:xfrm>
            <a:off x="755470" y="499608"/>
            <a:ext cx="504070" cy="6097832"/>
          </a:xfrm>
        </p:spPr>
        <p:txBody>
          <a:bodyPr/>
          <a:lstStyle/>
          <a:p>
            <a:pPr marL="0" indent="0">
              <a:lnSpc>
                <a:spcPct val="90000"/>
              </a:lnSpc>
              <a:spcBef>
                <a:spcPts val="0"/>
              </a:spcBef>
              <a:buNone/>
            </a:pPr>
            <a:r>
              <a:rPr lang="zh-CN" altLang="zh-CN" sz="2400" dirty="0">
                <a:solidFill>
                  <a:srgbClr val="0000FF"/>
                </a:solidFill>
              </a:rPr>
              <a:t>保护模式下中断服务程序入口地址的形成</a:t>
            </a:r>
            <a:endParaRPr lang="zh-CN" altLang="en-US" sz="2400" dirty="0">
              <a:solidFill>
                <a:srgbClr val="0000FF"/>
              </a:solidFill>
            </a:endParaRPr>
          </a:p>
        </p:txBody>
      </p:sp>
      <p:sp>
        <p:nvSpPr>
          <p:cNvPr id="4" name="灯片编号占位符 3"/>
          <p:cNvSpPr>
            <a:spLocks noGrp="1"/>
          </p:cNvSpPr>
          <p:nvPr>
            <p:ph type="sldNum" sz="quarter" idx="11"/>
          </p:nvPr>
        </p:nvSpPr>
        <p:spPr/>
        <p:txBody>
          <a:bodyPr/>
          <a:lstStyle/>
          <a:p>
            <a:fld id="{C5B93D84-87BE-4514-9293-7D5164B6320D}" type="slidenum">
              <a:rPr lang="zh-CN" altLang="en-US" smtClean="0"/>
              <a:pPr/>
              <a:t>133</a:t>
            </a:fld>
            <a:endParaRPr lang="en-US" altLang="zh-CN" dirty="0"/>
          </a:p>
        </p:txBody>
      </p:sp>
      <p:sp>
        <p:nvSpPr>
          <p:cNvPr id="7" name="动作按钮: 上一张 6">
            <a:hlinkClick r:id="" action="ppaction://hlinkshowjump?jump=lastslideviewed" highlightClick="1"/>
          </p:cNvPr>
          <p:cNvSpPr/>
          <p:nvPr/>
        </p:nvSpPr>
        <p:spPr bwMode="auto">
          <a:xfrm>
            <a:off x="8316520" y="404580"/>
            <a:ext cx="432060" cy="432060"/>
          </a:xfrm>
          <a:prstGeom prst="actionButtonReturn">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zh-CN" altLang="en-US" sz="2800" b="1" i="0" u="none" strike="noStrike" cap="none" normalizeH="0" baseline="0" smtClean="0">
              <a:ln>
                <a:noFill/>
              </a:ln>
              <a:solidFill>
                <a:schemeClr val="tx1"/>
              </a:solidFill>
              <a:effectLst/>
              <a:latin typeface="Times New Roman" pitchFamily="18" charset="0"/>
              <a:ea typeface="宋体" pitchFamily="2" charset="-122"/>
            </a:endParaRPr>
          </a:p>
        </p:txBody>
      </p:sp>
    </p:spTree>
    <p:extLst>
      <p:ext uri="{BB962C8B-B14F-4D97-AF65-F5344CB8AC3E}">
        <p14:creationId xmlns:p14="http://schemas.microsoft.com/office/powerpoint/2010/main" val="1698542433"/>
      </p:ext>
    </p:extLst>
  </p:cSld>
  <p:clrMapOvr>
    <a:masterClrMapping/>
  </p:clrMapOvr>
  <p:transition spd="med"/>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一、保护模式下的</a:t>
            </a:r>
            <a:r>
              <a:rPr lang="zh-CN" altLang="en-US" dirty="0" smtClean="0"/>
              <a:t>中断系统      </a:t>
            </a:r>
            <a:r>
              <a:rPr lang="en-US" altLang="zh-CN" dirty="0" smtClean="0">
                <a:solidFill>
                  <a:srgbClr val="FF6600"/>
                </a:solidFill>
              </a:rPr>
              <a:t>2. </a:t>
            </a:r>
            <a:r>
              <a:rPr lang="zh-CN" altLang="en-US" dirty="0" smtClean="0">
                <a:solidFill>
                  <a:srgbClr val="FF6600"/>
                </a:solidFill>
              </a:rPr>
              <a:t>中断描述符表</a:t>
            </a:r>
            <a:endParaRPr lang="zh-CN" altLang="en-US" dirty="0">
              <a:solidFill>
                <a:srgbClr val="FF6600"/>
              </a:solidFill>
            </a:endParaRPr>
          </a:p>
        </p:txBody>
      </p:sp>
      <p:sp>
        <p:nvSpPr>
          <p:cNvPr id="3" name="内容占位符 2"/>
          <p:cNvSpPr>
            <a:spLocks noGrp="1"/>
          </p:cNvSpPr>
          <p:nvPr>
            <p:ph idx="1"/>
          </p:nvPr>
        </p:nvSpPr>
        <p:spPr>
          <a:xfrm>
            <a:off x="457200" y="620610"/>
            <a:ext cx="8362950" cy="6084989"/>
          </a:xfrm>
        </p:spPr>
        <p:txBody>
          <a:bodyPr/>
          <a:lstStyle/>
          <a:p>
            <a:r>
              <a:rPr lang="en-US" altLang="zh-CN" dirty="0" smtClean="0"/>
              <a:t>IDTR</a:t>
            </a:r>
            <a:r>
              <a:rPr lang="zh-CN" altLang="en-US" dirty="0" smtClean="0"/>
              <a:t>：</a:t>
            </a:r>
            <a:endParaRPr lang="en-US" altLang="zh-CN" dirty="0" smtClean="0"/>
          </a:p>
          <a:p>
            <a:pPr lvl="1"/>
            <a:r>
              <a:rPr lang="zh-CN" altLang="zh-CN" dirty="0" smtClean="0"/>
              <a:t>是</a:t>
            </a:r>
            <a:r>
              <a:rPr lang="zh-CN" altLang="zh-CN" dirty="0"/>
              <a:t>一个</a:t>
            </a:r>
            <a:r>
              <a:rPr lang="en-US" altLang="zh-CN" dirty="0"/>
              <a:t>48</a:t>
            </a:r>
            <a:r>
              <a:rPr lang="zh-CN" altLang="zh-CN" dirty="0"/>
              <a:t>位的</a:t>
            </a:r>
            <a:r>
              <a:rPr lang="zh-CN" altLang="zh-CN" dirty="0" smtClean="0"/>
              <a:t>寄存器</a:t>
            </a:r>
            <a:r>
              <a:rPr lang="zh-CN" altLang="en-US" dirty="0" smtClean="0"/>
              <a:t>。</a:t>
            </a:r>
            <a:endParaRPr lang="en-US" altLang="zh-CN" dirty="0" smtClean="0"/>
          </a:p>
          <a:p>
            <a:pPr lvl="1"/>
            <a:r>
              <a:rPr lang="zh-CN" altLang="zh-CN" dirty="0" smtClean="0"/>
              <a:t>其</a:t>
            </a:r>
            <a:r>
              <a:rPr lang="zh-CN" altLang="zh-CN" dirty="0"/>
              <a:t>高</a:t>
            </a:r>
            <a:r>
              <a:rPr lang="en-US" altLang="zh-CN" dirty="0"/>
              <a:t>32</a:t>
            </a:r>
            <a:r>
              <a:rPr lang="zh-CN" altLang="zh-CN" dirty="0"/>
              <a:t>位存储的是</a:t>
            </a:r>
            <a:r>
              <a:rPr lang="en-US" altLang="zh-CN" dirty="0"/>
              <a:t>IDT</a:t>
            </a:r>
            <a:r>
              <a:rPr lang="zh-CN" altLang="zh-CN" dirty="0"/>
              <a:t>的线性基地址，低</a:t>
            </a:r>
            <a:r>
              <a:rPr lang="en-US" altLang="zh-CN" dirty="0"/>
              <a:t>16</a:t>
            </a:r>
            <a:r>
              <a:rPr lang="zh-CN" altLang="zh-CN" dirty="0"/>
              <a:t>位是</a:t>
            </a:r>
            <a:r>
              <a:rPr lang="en-US" altLang="zh-CN" dirty="0"/>
              <a:t>IDT</a:t>
            </a:r>
            <a:r>
              <a:rPr lang="zh-CN" altLang="zh-CN" dirty="0"/>
              <a:t>的限长（</a:t>
            </a:r>
            <a:r>
              <a:rPr lang="en-US" altLang="zh-CN" dirty="0"/>
              <a:t>Limit</a:t>
            </a:r>
            <a:r>
              <a:rPr lang="zh-CN" altLang="zh-CN" dirty="0"/>
              <a:t>）</a:t>
            </a:r>
            <a:r>
              <a:rPr lang="zh-CN" altLang="zh-CN" dirty="0" smtClean="0"/>
              <a:t>。</a:t>
            </a:r>
            <a:endParaRPr lang="en-US" altLang="zh-CN" dirty="0" smtClean="0"/>
          </a:p>
          <a:p>
            <a:pPr lvl="1"/>
            <a:r>
              <a:rPr lang="zh-CN" altLang="zh-CN" dirty="0" smtClean="0"/>
              <a:t>例</a:t>
            </a:r>
            <a:r>
              <a:rPr lang="zh-CN" altLang="en-US" dirty="0" smtClean="0"/>
              <a:t>：</a:t>
            </a:r>
            <a:r>
              <a:rPr lang="en-US" altLang="zh-CN" dirty="0" smtClean="0"/>
              <a:t/>
            </a:r>
            <a:br>
              <a:rPr lang="en-US" altLang="zh-CN" dirty="0" smtClean="0"/>
            </a:br>
            <a:r>
              <a:rPr lang="zh-CN" altLang="zh-CN" dirty="0" smtClean="0"/>
              <a:t>如果</a:t>
            </a:r>
            <a:r>
              <a:rPr lang="zh-CN" altLang="zh-CN" dirty="0"/>
              <a:t>当前</a:t>
            </a:r>
            <a:r>
              <a:rPr lang="en-US" altLang="zh-CN" dirty="0"/>
              <a:t>IDT</a:t>
            </a:r>
            <a:r>
              <a:rPr lang="zh-CN" altLang="zh-CN" dirty="0"/>
              <a:t>内最多可以容纳</a:t>
            </a:r>
            <a:r>
              <a:rPr lang="en-US" altLang="zh-CN" dirty="0"/>
              <a:t>128</a:t>
            </a:r>
            <a:r>
              <a:rPr lang="zh-CN" altLang="zh-CN" dirty="0"/>
              <a:t>个中断描述符（支持</a:t>
            </a:r>
            <a:r>
              <a:rPr lang="en-US" altLang="zh-CN" dirty="0"/>
              <a:t>0</a:t>
            </a:r>
            <a:r>
              <a:rPr lang="zh-CN" altLang="zh-CN" dirty="0"/>
              <a:t>～</a:t>
            </a:r>
            <a:r>
              <a:rPr lang="en-US" altLang="zh-CN" dirty="0"/>
              <a:t>127</a:t>
            </a:r>
            <a:r>
              <a:rPr lang="zh-CN" altLang="zh-CN" dirty="0"/>
              <a:t>号中断</a:t>
            </a:r>
            <a:r>
              <a:rPr lang="zh-CN" altLang="zh-CN" dirty="0" smtClean="0"/>
              <a:t>），</a:t>
            </a:r>
            <a:r>
              <a:rPr lang="en-US" altLang="zh-CN" dirty="0" smtClean="0"/>
              <a:t/>
            </a:r>
            <a:br>
              <a:rPr lang="en-US" altLang="zh-CN" dirty="0" smtClean="0"/>
            </a:br>
            <a:r>
              <a:rPr lang="zh-CN" altLang="zh-CN" dirty="0" smtClean="0"/>
              <a:t>可</a:t>
            </a:r>
            <a:r>
              <a:rPr lang="zh-CN" altLang="zh-CN" dirty="0"/>
              <a:t>设定</a:t>
            </a:r>
            <a:r>
              <a:rPr lang="en-US" altLang="zh-CN" dirty="0"/>
              <a:t>Limit</a:t>
            </a:r>
            <a:r>
              <a:rPr lang="zh-CN" altLang="zh-CN" dirty="0"/>
              <a:t>＝</a:t>
            </a:r>
            <a:r>
              <a:rPr lang="en-US" altLang="zh-CN" dirty="0"/>
              <a:t>128</a:t>
            </a:r>
            <a:r>
              <a:rPr lang="zh-CN" altLang="zh-CN" dirty="0"/>
              <a:t>×</a:t>
            </a:r>
            <a:r>
              <a:rPr lang="en-US" altLang="zh-CN" dirty="0"/>
              <a:t>8</a:t>
            </a:r>
            <a:r>
              <a:rPr lang="zh-CN" altLang="zh-CN" dirty="0"/>
              <a:t>－</a:t>
            </a:r>
            <a:r>
              <a:rPr lang="en-US" altLang="zh-CN" dirty="0"/>
              <a:t>1</a:t>
            </a:r>
            <a:r>
              <a:rPr lang="zh-CN" altLang="zh-CN" dirty="0"/>
              <a:t>，即</a:t>
            </a:r>
            <a:r>
              <a:rPr lang="en-US" altLang="zh-CN" dirty="0"/>
              <a:t>03FFH</a:t>
            </a:r>
            <a:r>
              <a:rPr lang="zh-CN" altLang="zh-CN" dirty="0" smtClean="0"/>
              <a:t>。</a:t>
            </a:r>
            <a:r>
              <a:rPr lang="en-US" altLang="zh-CN" dirty="0" smtClean="0"/>
              <a:t/>
            </a:r>
            <a:br>
              <a:rPr lang="en-US" altLang="zh-CN" dirty="0" smtClean="0"/>
            </a:br>
            <a:r>
              <a:rPr lang="zh-CN" altLang="zh-CN" dirty="0" smtClean="0"/>
              <a:t>如果</a:t>
            </a:r>
            <a:r>
              <a:rPr lang="en-US" altLang="zh-CN" dirty="0"/>
              <a:t>IDT</a:t>
            </a:r>
            <a:r>
              <a:rPr lang="zh-CN" altLang="zh-CN" dirty="0"/>
              <a:t>基地址为</a:t>
            </a:r>
            <a:r>
              <a:rPr lang="en-US" altLang="zh-CN" dirty="0"/>
              <a:t>00030000H</a:t>
            </a:r>
            <a:r>
              <a:rPr lang="zh-CN" altLang="zh-CN" dirty="0"/>
              <a:t>，则</a:t>
            </a:r>
            <a:r>
              <a:rPr lang="en-US" altLang="zh-CN" dirty="0"/>
              <a:t>IDT</a:t>
            </a:r>
            <a:r>
              <a:rPr lang="zh-CN" altLang="zh-CN" dirty="0"/>
              <a:t>的结束地址为</a:t>
            </a:r>
            <a:r>
              <a:rPr lang="en-US" altLang="zh-CN" dirty="0"/>
              <a:t>00030000H</a:t>
            </a:r>
            <a:r>
              <a:rPr lang="zh-CN" altLang="zh-CN" dirty="0"/>
              <a:t>＋</a:t>
            </a:r>
            <a:r>
              <a:rPr lang="en-US" altLang="zh-CN" dirty="0"/>
              <a:t>03FFH</a:t>
            </a:r>
            <a:r>
              <a:rPr lang="zh-CN" altLang="zh-CN" dirty="0"/>
              <a:t>＝</a:t>
            </a:r>
            <a:r>
              <a:rPr lang="en-US" altLang="zh-CN" dirty="0"/>
              <a:t>000303FFH</a:t>
            </a:r>
            <a:r>
              <a:rPr lang="zh-CN" altLang="zh-CN" dirty="0"/>
              <a:t>，表的大小为限长值加</a:t>
            </a:r>
            <a:r>
              <a:rPr lang="en-US" altLang="zh-CN" dirty="0"/>
              <a:t>1</a:t>
            </a:r>
            <a:r>
              <a:rPr lang="zh-CN" altLang="zh-CN" dirty="0"/>
              <a:t>。</a:t>
            </a:r>
            <a:endParaRPr lang="zh-CN" altLang="en-US" dirty="0"/>
          </a:p>
        </p:txBody>
      </p:sp>
      <p:sp>
        <p:nvSpPr>
          <p:cNvPr id="4" name="灯片编号占位符 3"/>
          <p:cNvSpPr>
            <a:spLocks noGrp="1"/>
          </p:cNvSpPr>
          <p:nvPr>
            <p:ph type="sldNum" sz="quarter" idx="11"/>
          </p:nvPr>
        </p:nvSpPr>
        <p:spPr/>
        <p:txBody>
          <a:bodyPr/>
          <a:lstStyle/>
          <a:p>
            <a:fld id="{C5B93D84-87BE-4514-9293-7D5164B6320D}" type="slidenum">
              <a:rPr lang="zh-CN" altLang="en-US" smtClean="0"/>
              <a:pPr/>
              <a:t>134</a:t>
            </a:fld>
            <a:endParaRPr lang="en-US" altLang="zh-CN" dirty="0"/>
          </a:p>
        </p:txBody>
      </p:sp>
    </p:spTree>
    <p:extLst>
      <p:ext uri="{BB962C8B-B14F-4D97-AF65-F5344CB8AC3E}">
        <p14:creationId xmlns:p14="http://schemas.microsoft.com/office/powerpoint/2010/main" val="2405568710"/>
      </p:ext>
    </p:extLst>
  </p:cSld>
  <p:clrMapOvr>
    <a:masterClrMapping/>
  </p:clrMapOvr>
  <p:transition spd="med"/>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一、保护模式下的</a:t>
            </a:r>
            <a:r>
              <a:rPr lang="zh-CN" altLang="en-US" dirty="0" smtClean="0"/>
              <a:t>中断系统      </a:t>
            </a:r>
            <a:r>
              <a:rPr lang="en-US" altLang="zh-CN" dirty="0" smtClean="0">
                <a:solidFill>
                  <a:srgbClr val="FF6600"/>
                </a:solidFill>
              </a:rPr>
              <a:t>2. </a:t>
            </a:r>
            <a:r>
              <a:rPr lang="zh-CN" altLang="en-US" dirty="0" smtClean="0">
                <a:solidFill>
                  <a:srgbClr val="FF6600"/>
                </a:solidFill>
              </a:rPr>
              <a:t>中断描述符表</a:t>
            </a:r>
            <a:endParaRPr lang="zh-CN" altLang="en-US" dirty="0">
              <a:solidFill>
                <a:srgbClr val="FF6600"/>
              </a:solidFill>
            </a:endParaRPr>
          </a:p>
        </p:txBody>
      </p:sp>
      <p:sp>
        <p:nvSpPr>
          <p:cNvPr id="3" name="内容占位符 2"/>
          <p:cNvSpPr>
            <a:spLocks noGrp="1"/>
          </p:cNvSpPr>
          <p:nvPr>
            <p:ph idx="1"/>
          </p:nvPr>
        </p:nvSpPr>
        <p:spPr>
          <a:xfrm>
            <a:off x="457200" y="620611"/>
            <a:ext cx="8362950" cy="1080150"/>
          </a:xfrm>
        </p:spPr>
        <p:txBody>
          <a:bodyPr/>
          <a:lstStyle/>
          <a:p>
            <a:pPr marL="0" indent="0">
              <a:buNone/>
            </a:pPr>
            <a:r>
              <a:rPr lang="zh-CN" altLang="zh-CN" dirty="0"/>
              <a:t>软件在当前特权级</a:t>
            </a:r>
            <a:r>
              <a:rPr lang="en-US" altLang="zh-CN" dirty="0"/>
              <a:t>CPL</a:t>
            </a:r>
            <a:r>
              <a:rPr lang="zh-CN" altLang="zh-CN" dirty="0"/>
              <a:t>＝</a:t>
            </a:r>
            <a:r>
              <a:rPr lang="en-US" altLang="zh-CN" dirty="0"/>
              <a:t>0</a:t>
            </a:r>
            <a:r>
              <a:rPr lang="zh-CN" altLang="zh-CN" dirty="0"/>
              <a:t>权限</a:t>
            </a:r>
            <a:r>
              <a:rPr lang="zh-CN" altLang="zh-CN" dirty="0" smtClean="0"/>
              <a:t>下</a:t>
            </a:r>
            <a:r>
              <a:rPr lang="zh-CN" altLang="en-US" dirty="0" smtClean="0"/>
              <a:t>，</a:t>
            </a:r>
            <a:r>
              <a:rPr lang="zh-CN" altLang="zh-CN" dirty="0" smtClean="0"/>
              <a:t>使用</a:t>
            </a:r>
            <a:r>
              <a:rPr lang="en-US" altLang="zh-CN" dirty="0">
                <a:solidFill>
                  <a:srgbClr val="FF0000"/>
                </a:solidFill>
              </a:rPr>
              <a:t>LIDT</a:t>
            </a:r>
            <a:r>
              <a:rPr lang="zh-CN" altLang="zh-CN" dirty="0"/>
              <a:t>指令来加载</a:t>
            </a:r>
            <a:r>
              <a:rPr lang="en-US" altLang="zh-CN" dirty="0"/>
              <a:t>IDTR</a:t>
            </a:r>
            <a:r>
              <a:rPr lang="zh-CN" altLang="zh-CN" dirty="0"/>
              <a:t>寄存器。汇编代码如下：</a:t>
            </a:r>
            <a:endParaRPr lang="zh-CN" altLang="en-US" dirty="0"/>
          </a:p>
        </p:txBody>
      </p:sp>
      <p:sp>
        <p:nvSpPr>
          <p:cNvPr id="4" name="灯片编号占位符 3"/>
          <p:cNvSpPr>
            <a:spLocks noGrp="1"/>
          </p:cNvSpPr>
          <p:nvPr>
            <p:ph type="sldNum" sz="quarter" idx="11"/>
          </p:nvPr>
        </p:nvSpPr>
        <p:spPr/>
        <p:txBody>
          <a:bodyPr/>
          <a:lstStyle/>
          <a:p>
            <a:fld id="{C5B93D84-87BE-4514-9293-7D5164B6320D}" type="slidenum">
              <a:rPr lang="zh-CN" altLang="en-US" smtClean="0"/>
              <a:pPr/>
              <a:t>135</a:t>
            </a:fld>
            <a:endParaRPr lang="en-US" altLang="zh-CN" dirty="0"/>
          </a:p>
        </p:txBody>
      </p:sp>
      <p:sp>
        <p:nvSpPr>
          <p:cNvPr id="5" name="内容占位符 2"/>
          <p:cNvSpPr txBox="1">
            <a:spLocks/>
          </p:cNvSpPr>
          <p:nvPr/>
        </p:nvSpPr>
        <p:spPr bwMode="auto">
          <a:xfrm>
            <a:off x="323410" y="1988800"/>
            <a:ext cx="8640760" cy="2736380"/>
          </a:xfrm>
          <a:prstGeom prst="rect">
            <a:avLst/>
          </a:prstGeom>
          <a:solidFill>
            <a:srgbClr val="FFFFCC"/>
          </a:solidFill>
          <a:ln w="28575">
            <a:solidFill>
              <a:srgbClr val="FF6600"/>
            </a:solidFill>
            <a:miter lim="800000"/>
            <a:headEnd/>
            <a:tailEnd/>
          </a:ln>
          <a:effectLst>
            <a:outerShdw blurRad="50800" dist="381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bg2"/>
              </a:buClr>
              <a:buSzPct val="75000"/>
              <a:buFont typeface="Wingdings" pitchFamily="2" charset="2"/>
              <a:buChar char="n"/>
              <a:defRPr sz="2800" b="1">
                <a:solidFill>
                  <a:schemeClr val="tx1"/>
                </a:solidFill>
                <a:latin typeface="+mn-lt"/>
                <a:ea typeface="+mn-ea"/>
                <a:cs typeface="+mn-cs"/>
              </a:defRPr>
            </a:lvl1pPr>
            <a:lvl2pPr marL="628650" indent="-268288" algn="l" rtl="0" fontAlgn="base">
              <a:spcBef>
                <a:spcPct val="20000"/>
              </a:spcBef>
              <a:spcAft>
                <a:spcPct val="0"/>
              </a:spcAft>
              <a:buClr>
                <a:srgbClr val="006600"/>
              </a:buClr>
              <a:buSzPct val="75000"/>
              <a:buFont typeface="Wingdings" pitchFamily="2" charset="2"/>
              <a:buChar char="l"/>
              <a:defRPr sz="2800" b="1">
                <a:solidFill>
                  <a:schemeClr val="tx1"/>
                </a:solidFill>
                <a:latin typeface="+mn-lt"/>
                <a:ea typeface="+mn-ea"/>
              </a:defRPr>
            </a:lvl2pPr>
            <a:lvl3pPr marL="896938" indent="-268288" algn="l" rtl="0" fontAlgn="base">
              <a:spcBef>
                <a:spcPct val="20000"/>
              </a:spcBef>
              <a:spcAft>
                <a:spcPct val="0"/>
              </a:spcAft>
              <a:buClr>
                <a:srgbClr val="FF6600"/>
              </a:buClr>
              <a:buSzPct val="65000"/>
              <a:buFont typeface="Wingdings" pitchFamily="2" charset="2"/>
              <a:buChar char="p"/>
              <a:defRPr sz="2400" b="1">
                <a:solidFill>
                  <a:schemeClr val="tx1"/>
                </a:solidFill>
                <a:latin typeface="+mn-lt"/>
                <a:ea typeface="楷体" panose="02010609060101010101" pitchFamily="49" charset="-122"/>
              </a:defRPr>
            </a:lvl3pPr>
            <a:lvl4pPr marL="1166813" indent="-269875" algn="l" rtl="0" fontAlgn="base">
              <a:spcBef>
                <a:spcPct val="20000"/>
              </a:spcBef>
              <a:spcAft>
                <a:spcPct val="0"/>
              </a:spcAft>
              <a:buClr>
                <a:srgbClr val="FF0066"/>
              </a:buClr>
              <a:buSzPct val="75000"/>
              <a:buFont typeface="Wingdings" pitchFamily="2" charset="2"/>
              <a:buChar char="u"/>
              <a:defRPr sz="2400" b="1">
                <a:solidFill>
                  <a:schemeClr val="tx1"/>
                </a:solidFill>
                <a:latin typeface="+mn-lt"/>
                <a:ea typeface="楷体" panose="02010609060101010101" pitchFamily="49" charset="-122"/>
              </a:defRPr>
            </a:lvl4pPr>
            <a:lvl5pPr marL="1435100" indent="-268288" algn="l" rtl="0" fontAlgn="base">
              <a:spcBef>
                <a:spcPct val="20000"/>
              </a:spcBef>
              <a:spcAft>
                <a:spcPct val="0"/>
              </a:spcAft>
              <a:buClr>
                <a:srgbClr val="0066FF"/>
              </a:buClr>
              <a:buSzPct val="75000"/>
              <a:buFont typeface="Wingdings" pitchFamily="2" charset="2"/>
              <a:buChar char="ü"/>
              <a:defRPr sz="2400" b="1">
                <a:solidFill>
                  <a:schemeClr val="tx1"/>
                </a:solidFill>
                <a:latin typeface="+mn-lt"/>
                <a:ea typeface="楷体" panose="02010609060101010101" pitchFamily="49" charset="-122"/>
              </a:defRPr>
            </a:lvl5pPr>
            <a:lvl6pPr marL="2787650" indent="-271463" algn="l" rtl="0" fontAlgn="base">
              <a:spcBef>
                <a:spcPct val="20000"/>
              </a:spcBef>
              <a:spcAft>
                <a:spcPct val="0"/>
              </a:spcAft>
              <a:buClr>
                <a:srgbClr val="0066FF"/>
              </a:buClr>
              <a:buSzPct val="75000"/>
              <a:buFont typeface="Wingdings" pitchFamily="2" charset="2"/>
              <a:buChar char="ü"/>
              <a:defRPr sz="2400" b="1">
                <a:solidFill>
                  <a:schemeClr val="tx1"/>
                </a:solidFill>
                <a:latin typeface="+mn-lt"/>
                <a:ea typeface="楷体_GB2312" pitchFamily="49" charset="-122"/>
              </a:defRPr>
            </a:lvl6pPr>
            <a:lvl7pPr marL="3244850" indent="-271463" algn="l" rtl="0" fontAlgn="base">
              <a:spcBef>
                <a:spcPct val="20000"/>
              </a:spcBef>
              <a:spcAft>
                <a:spcPct val="0"/>
              </a:spcAft>
              <a:buClr>
                <a:srgbClr val="0066FF"/>
              </a:buClr>
              <a:buSzPct val="75000"/>
              <a:buFont typeface="Wingdings" pitchFamily="2" charset="2"/>
              <a:buChar char="ü"/>
              <a:defRPr sz="2400" b="1">
                <a:solidFill>
                  <a:schemeClr val="tx1"/>
                </a:solidFill>
                <a:latin typeface="+mn-lt"/>
                <a:ea typeface="楷体_GB2312" pitchFamily="49" charset="-122"/>
              </a:defRPr>
            </a:lvl7pPr>
            <a:lvl8pPr marL="3702050" indent="-271463" algn="l" rtl="0" fontAlgn="base">
              <a:spcBef>
                <a:spcPct val="20000"/>
              </a:spcBef>
              <a:spcAft>
                <a:spcPct val="0"/>
              </a:spcAft>
              <a:buClr>
                <a:srgbClr val="0066FF"/>
              </a:buClr>
              <a:buSzPct val="75000"/>
              <a:buFont typeface="Wingdings" pitchFamily="2" charset="2"/>
              <a:buChar char="ü"/>
              <a:defRPr sz="2400" b="1">
                <a:solidFill>
                  <a:schemeClr val="tx1"/>
                </a:solidFill>
                <a:latin typeface="+mn-lt"/>
                <a:ea typeface="楷体_GB2312" pitchFamily="49" charset="-122"/>
              </a:defRPr>
            </a:lvl8pPr>
            <a:lvl9pPr marL="4159250" indent="-271463" algn="l" rtl="0" fontAlgn="base">
              <a:spcBef>
                <a:spcPct val="20000"/>
              </a:spcBef>
              <a:spcAft>
                <a:spcPct val="0"/>
              </a:spcAft>
              <a:buClr>
                <a:srgbClr val="0066FF"/>
              </a:buClr>
              <a:buSzPct val="75000"/>
              <a:buFont typeface="Wingdings" pitchFamily="2" charset="2"/>
              <a:buChar char="ü"/>
              <a:defRPr sz="2400" b="1">
                <a:solidFill>
                  <a:schemeClr val="tx1"/>
                </a:solidFill>
                <a:latin typeface="+mn-lt"/>
                <a:ea typeface="楷体_GB2312" pitchFamily="49" charset="-122"/>
              </a:defRPr>
            </a:lvl9pPr>
          </a:lstStyle>
          <a:p>
            <a:pPr marL="0" indent="0">
              <a:buNone/>
            </a:pPr>
            <a:r>
              <a:rPr lang="en-US" altLang="zh-CN" sz="2000" kern="0" dirty="0" smtClean="0">
                <a:latin typeface="Courier New" panose="02070309020205020404" pitchFamily="49" charset="0"/>
                <a:cs typeface="Courier New" panose="02070309020205020404" pitchFamily="49" charset="0"/>
              </a:rPr>
              <a:t>   DB 66H                  </a:t>
            </a:r>
            <a:r>
              <a:rPr lang="en-US" altLang="zh-CN" sz="2000" kern="0" dirty="0" smtClean="0">
                <a:solidFill>
                  <a:srgbClr val="008000"/>
                </a:solidFill>
                <a:latin typeface="Courier New" panose="02070309020205020404" pitchFamily="49" charset="0"/>
                <a:cs typeface="Courier New" panose="02070309020205020404" pitchFamily="49" charset="0"/>
              </a:rPr>
              <a:t>;66H</a:t>
            </a:r>
            <a:r>
              <a:rPr lang="zh-CN" altLang="en-US" sz="2000" kern="0" dirty="0">
                <a:solidFill>
                  <a:srgbClr val="008000"/>
                </a:solidFill>
                <a:latin typeface="Courier New" panose="02070309020205020404" pitchFamily="49" charset="0"/>
                <a:cs typeface="Courier New" panose="02070309020205020404" pitchFamily="49" charset="0"/>
              </a:rPr>
              <a:t>前缀，实模式下使用</a:t>
            </a:r>
            <a:r>
              <a:rPr lang="en-US" altLang="zh-CN" sz="2000" kern="0" dirty="0">
                <a:solidFill>
                  <a:srgbClr val="008000"/>
                </a:solidFill>
                <a:latin typeface="Courier New" panose="02070309020205020404" pitchFamily="49" charset="0"/>
                <a:cs typeface="Courier New" panose="02070309020205020404" pitchFamily="49" charset="0"/>
              </a:rPr>
              <a:t>32</a:t>
            </a:r>
            <a:r>
              <a:rPr lang="zh-CN" altLang="en-US" sz="2000" kern="0" dirty="0">
                <a:solidFill>
                  <a:srgbClr val="008000"/>
                </a:solidFill>
                <a:latin typeface="Courier New" panose="02070309020205020404" pitchFamily="49" charset="0"/>
                <a:cs typeface="Courier New" panose="02070309020205020404" pitchFamily="49" charset="0"/>
              </a:rPr>
              <a:t>位操作数</a:t>
            </a:r>
          </a:p>
          <a:p>
            <a:pPr marL="0" indent="0">
              <a:buNone/>
            </a:pPr>
            <a:r>
              <a:rPr lang="zh-CN" altLang="en-US" sz="2000" kern="0" dirty="0">
                <a:latin typeface="Courier New" panose="02070309020205020404" pitchFamily="49" charset="0"/>
                <a:cs typeface="Courier New" panose="02070309020205020404" pitchFamily="49" charset="0"/>
              </a:rPr>
              <a:t> </a:t>
            </a:r>
            <a:r>
              <a:rPr lang="zh-CN" altLang="en-US" sz="2000" kern="0" dirty="0" smtClean="0">
                <a:latin typeface="Courier New" panose="02070309020205020404" pitchFamily="49" charset="0"/>
                <a:cs typeface="Courier New" panose="02070309020205020404" pitchFamily="49" charset="0"/>
              </a:rPr>
              <a:t>  </a:t>
            </a:r>
            <a:r>
              <a:rPr lang="en-US" altLang="zh-CN" sz="2000" kern="0" dirty="0" smtClean="0">
                <a:latin typeface="Courier New" panose="02070309020205020404" pitchFamily="49" charset="0"/>
                <a:cs typeface="Courier New" panose="02070309020205020404" pitchFamily="49" charset="0"/>
              </a:rPr>
              <a:t>LIDT IDT_POINTER        </a:t>
            </a:r>
            <a:r>
              <a:rPr lang="en-US" altLang="zh-CN" sz="2000" kern="0" dirty="0">
                <a:solidFill>
                  <a:srgbClr val="008000"/>
                </a:solidFill>
                <a:latin typeface="Courier New" panose="02070309020205020404" pitchFamily="49" charset="0"/>
                <a:cs typeface="Courier New" panose="02070309020205020404" pitchFamily="49" charset="0"/>
              </a:rPr>
              <a:t>;</a:t>
            </a:r>
            <a:r>
              <a:rPr lang="zh-CN" altLang="en-US" sz="2000" kern="0" dirty="0">
                <a:solidFill>
                  <a:srgbClr val="008000"/>
                </a:solidFill>
                <a:latin typeface="Courier New" panose="02070309020205020404" pitchFamily="49" charset="0"/>
                <a:cs typeface="Courier New" panose="02070309020205020404" pitchFamily="49" charset="0"/>
              </a:rPr>
              <a:t>加载</a:t>
            </a:r>
            <a:r>
              <a:rPr lang="en-US" altLang="zh-CN" sz="2000" kern="0" dirty="0">
                <a:solidFill>
                  <a:srgbClr val="008000"/>
                </a:solidFill>
                <a:latin typeface="Courier New" panose="02070309020205020404" pitchFamily="49" charset="0"/>
                <a:cs typeface="Courier New" panose="02070309020205020404" pitchFamily="49" charset="0"/>
              </a:rPr>
              <a:t>IDTR</a:t>
            </a:r>
            <a:r>
              <a:rPr lang="zh-CN" altLang="en-US" sz="2000" kern="0" dirty="0">
                <a:solidFill>
                  <a:srgbClr val="008000"/>
                </a:solidFill>
                <a:latin typeface="Courier New" panose="02070309020205020404" pitchFamily="49" charset="0"/>
                <a:cs typeface="Courier New" panose="02070309020205020404" pitchFamily="49" charset="0"/>
              </a:rPr>
              <a:t>寄存器</a:t>
            </a:r>
          </a:p>
          <a:p>
            <a:pPr marL="0" indent="0">
              <a:buNone/>
            </a:pPr>
            <a:r>
              <a:rPr lang="zh-CN" altLang="en-US" sz="2000" kern="0" dirty="0">
                <a:latin typeface="Courier New" panose="02070309020205020404" pitchFamily="49" charset="0"/>
                <a:cs typeface="Courier New" panose="02070309020205020404" pitchFamily="49" charset="0"/>
              </a:rPr>
              <a:t> </a:t>
            </a:r>
            <a:r>
              <a:rPr lang="zh-CN" altLang="en-US" sz="2000" kern="0" dirty="0" smtClean="0">
                <a:latin typeface="Courier New" panose="02070309020205020404" pitchFamily="49" charset="0"/>
                <a:cs typeface="Courier New" panose="02070309020205020404" pitchFamily="49" charset="0"/>
              </a:rPr>
              <a:t>  </a:t>
            </a:r>
            <a:r>
              <a:rPr lang="en-US" altLang="zh-CN" sz="2000" kern="0" dirty="0" smtClean="0">
                <a:latin typeface="+mn-ea"/>
                <a:cs typeface="Courier New" panose="02070309020205020404" pitchFamily="49" charset="0"/>
              </a:rPr>
              <a:t>……</a:t>
            </a:r>
            <a:endParaRPr lang="en-US" altLang="zh-CN" sz="2000" kern="0" dirty="0">
              <a:latin typeface="+mn-ea"/>
              <a:cs typeface="Courier New" panose="02070309020205020404" pitchFamily="49" charset="0"/>
            </a:endParaRPr>
          </a:p>
          <a:p>
            <a:pPr marL="0" indent="0">
              <a:buNone/>
            </a:pPr>
            <a:r>
              <a:rPr lang="en-US" altLang="zh-CN" sz="2000" kern="0" dirty="0">
                <a:solidFill>
                  <a:srgbClr val="008000"/>
                </a:solidFill>
                <a:latin typeface="Courier New" panose="02070309020205020404" pitchFamily="49" charset="0"/>
                <a:cs typeface="Courier New" panose="02070309020205020404" pitchFamily="49" charset="0"/>
              </a:rPr>
              <a:t>;</a:t>
            </a:r>
            <a:r>
              <a:rPr lang="zh-CN" altLang="en-US" sz="2000" kern="0" dirty="0">
                <a:solidFill>
                  <a:srgbClr val="008000"/>
                </a:solidFill>
                <a:latin typeface="Courier New" panose="02070309020205020404" pitchFamily="49" charset="0"/>
                <a:cs typeface="Courier New" panose="02070309020205020404" pitchFamily="49" charset="0"/>
              </a:rPr>
              <a:t>定义</a:t>
            </a:r>
            <a:r>
              <a:rPr lang="en-US" altLang="zh-CN" sz="2000" kern="0" dirty="0">
                <a:solidFill>
                  <a:srgbClr val="008000"/>
                </a:solidFill>
                <a:latin typeface="Courier New" panose="02070309020205020404" pitchFamily="49" charset="0"/>
                <a:cs typeface="Courier New" panose="02070309020205020404" pitchFamily="49" charset="0"/>
              </a:rPr>
              <a:t>IDT POINTER</a:t>
            </a:r>
          </a:p>
          <a:p>
            <a:pPr marL="0" indent="0">
              <a:buNone/>
            </a:pPr>
            <a:r>
              <a:rPr lang="en-US" altLang="zh-CN" sz="2000" kern="0" dirty="0">
                <a:latin typeface="Courier New" panose="02070309020205020404" pitchFamily="49" charset="0"/>
                <a:cs typeface="Courier New" panose="02070309020205020404" pitchFamily="49" charset="0"/>
              </a:rPr>
              <a:t>IDT_POINTER:</a:t>
            </a:r>
          </a:p>
          <a:p>
            <a:pPr marL="0" indent="0">
              <a:buNone/>
            </a:pPr>
            <a:r>
              <a:rPr lang="en-US" altLang="zh-CN" sz="2000" kern="0" dirty="0" smtClean="0">
                <a:latin typeface="Courier New" panose="02070309020205020404" pitchFamily="49" charset="0"/>
                <a:cs typeface="Courier New" panose="02070309020205020404" pitchFamily="49" charset="0"/>
              </a:rPr>
              <a:t>IDT_LIMIT DW IDT_END-IDT-1 </a:t>
            </a:r>
            <a:r>
              <a:rPr lang="en-US" altLang="zh-CN" sz="2000" kern="0" dirty="0">
                <a:solidFill>
                  <a:srgbClr val="008000"/>
                </a:solidFill>
                <a:latin typeface="Courier New" panose="02070309020205020404" pitchFamily="49" charset="0"/>
                <a:cs typeface="Courier New" panose="02070309020205020404" pitchFamily="49" charset="0"/>
              </a:rPr>
              <a:t>;IDT</a:t>
            </a:r>
            <a:r>
              <a:rPr lang="zh-CN" altLang="en-US" sz="2000" kern="0" dirty="0">
                <a:solidFill>
                  <a:srgbClr val="008000"/>
                </a:solidFill>
                <a:latin typeface="Courier New" panose="02070309020205020404" pitchFamily="49" charset="0"/>
                <a:cs typeface="Courier New" panose="02070309020205020404" pitchFamily="49" charset="0"/>
              </a:rPr>
              <a:t>限长</a:t>
            </a:r>
          </a:p>
          <a:p>
            <a:pPr marL="0" indent="0">
              <a:buNone/>
            </a:pPr>
            <a:r>
              <a:rPr lang="en-US" altLang="zh-CN" sz="2000" kern="0" dirty="0" smtClean="0">
                <a:latin typeface="Courier New" panose="02070309020205020404" pitchFamily="49" charset="0"/>
                <a:cs typeface="Courier New" panose="02070309020205020404" pitchFamily="49" charset="0"/>
              </a:rPr>
              <a:t>IDT_BASE  DD IDT           </a:t>
            </a:r>
            <a:r>
              <a:rPr lang="en-US" altLang="zh-CN" sz="2000" kern="0" dirty="0">
                <a:solidFill>
                  <a:srgbClr val="008000"/>
                </a:solidFill>
                <a:latin typeface="Courier New" panose="02070309020205020404" pitchFamily="49" charset="0"/>
                <a:cs typeface="Courier New" panose="02070309020205020404" pitchFamily="49" charset="0"/>
              </a:rPr>
              <a:t>;IDT</a:t>
            </a:r>
            <a:r>
              <a:rPr lang="zh-CN" altLang="en-US" sz="2000" kern="0" dirty="0">
                <a:solidFill>
                  <a:srgbClr val="008000"/>
                </a:solidFill>
                <a:latin typeface="Courier New" panose="02070309020205020404" pitchFamily="49" charset="0"/>
                <a:cs typeface="Courier New" panose="02070309020205020404" pitchFamily="49" charset="0"/>
              </a:rPr>
              <a:t>基地址</a:t>
            </a:r>
          </a:p>
        </p:txBody>
      </p:sp>
    </p:spTree>
    <p:extLst>
      <p:ext uri="{BB962C8B-B14F-4D97-AF65-F5344CB8AC3E}">
        <p14:creationId xmlns:p14="http://schemas.microsoft.com/office/powerpoint/2010/main" val="1839530377"/>
      </p:ext>
    </p:extLst>
  </p:cSld>
  <p:clrMapOvr>
    <a:masterClrMapping/>
  </p:clrMapOvr>
  <p:transition spd="med"/>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一、保护模式下的</a:t>
            </a:r>
            <a:r>
              <a:rPr lang="zh-CN" altLang="en-US" dirty="0" smtClean="0"/>
              <a:t>中断系统      </a:t>
            </a:r>
            <a:r>
              <a:rPr lang="en-US" altLang="zh-CN" dirty="0" smtClean="0">
                <a:solidFill>
                  <a:srgbClr val="FF6600"/>
                </a:solidFill>
              </a:rPr>
              <a:t>2. </a:t>
            </a:r>
            <a:r>
              <a:rPr lang="zh-CN" altLang="en-US" dirty="0" smtClean="0">
                <a:solidFill>
                  <a:srgbClr val="FF6600"/>
                </a:solidFill>
              </a:rPr>
              <a:t>中断描述符表</a:t>
            </a:r>
            <a:endParaRPr lang="zh-CN" altLang="en-US" dirty="0">
              <a:solidFill>
                <a:srgbClr val="FF6600"/>
              </a:solidFill>
            </a:endParaRPr>
          </a:p>
        </p:txBody>
      </p:sp>
      <p:sp>
        <p:nvSpPr>
          <p:cNvPr id="3" name="内容占位符 2"/>
          <p:cNvSpPr>
            <a:spLocks noGrp="1"/>
          </p:cNvSpPr>
          <p:nvPr>
            <p:ph idx="1"/>
          </p:nvPr>
        </p:nvSpPr>
        <p:spPr>
          <a:xfrm>
            <a:off x="395420" y="5517290"/>
            <a:ext cx="8362950" cy="540219"/>
          </a:xfrm>
        </p:spPr>
        <p:txBody>
          <a:bodyPr/>
          <a:lstStyle/>
          <a:p>
            <a:pPr marL="0" indent="0" algn="ctr">
              <a:buNone/>
            </a:pPr>
            <a:r>
              <a:rPr lang="zh-CN" altLang="zh-CN" dirty="0">
                <a:solidFill>
                  <a:srgbClr val="0000FF"/>
                </a:solidFill>
              </a:rPr>
              <a:t>任务门、中断门和陷阱门的描述符格式</a:t>
            </a:r>
            <a:endParaRPr lang="zh-CN" altLang="en-US" dirty="0">
              <a:solidFill>
                <a:srgbClr val="0000FF"/>
              </a:solidFill>
            </a:endParaRPr>
          </a:p>
        </p:txBody>
      </p:sp>
      <p:sp>
        <p:nvSpPr>
          <p:cNvPr id="4" name="灯片编号占位符 3"/>
          <p:cNvSpPr>
            <a:spLocks noGrp="1"/>
          </p:cNvSpPr>
          <p:nvPr>
            <p:ph type="sldNum" sz="quarter" idx="11"/>
          </p:nvPr>
        </p:nvSpPr>
        <p:spPr/>
        <p:txBody>
          <a:bodyPr/>
          <a:lstStyle/>
          <a:p>
            <a:fld id="{C5B93D84-87BE-4514-9293-7D5164B6320D}" type="slidenum">
              <a:rPr lang="zh-CN" altLang="en-US" smtClean="0"/>
              <a:pPr/>
              <a:t>136</a:t>
            </a:fld>
            <a:endParaRPr lang="en-US" altLang="zh-CN" dirty="0"/>
          </a:p>
        </p:txBody>
      </p:sp>
      <p:pic>
        <p:nvPicPr>
          <p:cNvPr id="9" name="图片 8"/>
          <p:cNvPicPr>
            <a:picLocks noChangeAspect="1"/>
          </p:cNvPicPr>
          <p:nvPr/>
        </p:nvPicPr>
        <p:blipFill rotWithShape="1">
          <a:blip r:embed="rId2"/>
          <a:srcRect l="3581" r="9270" b="7155"/>
          <a:stretch/>
        </p:blipFill>
        <p:spPr>
          <a:xfrm>
            <a:off x="251400" y="836640"/>
            <a:ext cx="8713210" cy="4416284"/>
          </a:xfrm>
          <a:prstGeom prst="rect">
            <a:avLst/>
          </a:prstGeom>
        </p:spPr>
      </p:pic>
    </p:spTree>
    <p:extLst>
      <p:ext uri="{BB962C8B-B14F-4D97-AF65-F5344CB8AC3E}">
        <p14:creationId xmlns:p14="http://schemas.microsoft.com/office/powerpoint/2010/main" val="576708604"/>
      </p:ext>
    </p:extLst>
  </p:cSld>
  <p:clrMapOvr>
    <a:masterClrMapping/>
  </p:clrMapOvr>
  <p:transition spd="med"/>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一、保护模式下的</a:t>
            </a:r>
            <a:r>
              <a:rPr lang="zh-CN" altLang="en-US" dirty="0" smtClean="0"/>
              <a:t>中断系统      </a:t>
            </a:r>
            <a:r>
              <a:rPr lang="en-US" altLang="zh-CN" dirty="0" smtClean="0">
                <a:solidFill>
                  <a:srgbClr val="FF6600"/>
                </a:solidFill>
              </a:rPr>
              <a:t>2. </a:t>
            </a:r>
            <a:r>
              <a:rPr lang="zh-CN" altLang="en-US" dirty="0" smtClean="0">
                <a:solidFill>
                  <a:srgbClr val="FF6600"/>
                </a:solidFill>
              </a:rPr>
              <a:t>中断描述符表</a:t>
            </a:r>
            <a:endParaRPr lang="zh-CN" altLang="en-US" dirty="0">
              <a:solidFill>
                <a:srgbClr val="FF6600"/>
              </a:solidFill>
            </a:endParaRPr>
          </a:p>
        </p:txBody>
      </p:sp>
      <p:sp>
        <p:nvSpPr>
          <p:cNvPr id="3" name="内容占位符 2"/>
          <p:cNvSpPr>
            <a:spLocks noGrp="1"/>
          </p:cNvSpPr>
          <p:nvPr>
            <p:ph idx="1"/>
          </p:nvPr>
        </p:nvSpPr>
        <p:spPr>
          <a:xfrm>
            <a:off x="251400" y="548600"/>
            <a:ext cx="8713210" cy="1366415"/>
          </a:xfrm>
        </p:spPr>
        <p:txBody>
          <a:bodyPr/>
          <a:lstStyle/>
          <a:p>
            <a:r>
              <a:rPr lang="zh-CN" altLang="en-US" sz="2400" dirty="0"/>
              <a:t>当</a:t>
            </a:r>
            <a:r>
              <a:rPr lang="en-US" altLang="zh-CN" sz="2400" dirty="0"/>
              <a:t>x64</a:t>
            </a:r>
            <a:r>
              <a:rPr lang="zh-CN" altLang="en-US" sz="2400" dirty="0"/>
              <a:t>处理器工作在</a:t>
            </a:r>
            <a:r>
              <a:rPr lang="en-US" altLang="zh-CN" sz="2400" dirty="0">
                <a:solidFill>
                  <a:srgbClr val="0000FF"/>
                </a:solidFill>
              </a:rPr>
              <a:t>IA-32e</a:t>
            </a:r>
            <a:r>
              <a:rPr lang="zh-CN" altLang="en-US" sz="2400" dirty="0" smtClean="0">
                <a:solidFill>
                  <a:srgbClr val="0000FF"/>
                </a:solidFill>
              </a:rPr>
              <a:t>模式</a:t>
            </a:r>
            <a:r>
              <a:rPr lang="en-US" altLang="zh-CN" sz="2400" dirty="0" smtClean="0">
                <a:latin typeface="+mn-ea"/>
              </a:rPr>
              <a:t>(</a:t>
            </a:r>
            <a:r>
              <a:rPr lang="en-US" altLang="zh-CN" sz="2400" dirty="0" smtClean="0"/>
              <a:t>64</a:t>
            </a:r>
            <a:r>
              <a:rPr lang="zh-CN" altLang="en-US" sz="2400" dirty="0"/>
              <a:t>位</a:t>
            </a:r>
            <a:r>
              <a:rPr lang="zh-CN" altLang="en-US" sz="2400" dirty="0" smtClean="0"/>
              <a:t>模式</a:t>
            </a:r>
            <a:r>
              <a:rPr lang="en-US" altLang="zh-CN" sz="2400" dirty="0">
                <a:latin typeface="+mn-ea"/>
              </a:rPr>
              <a:t>)</a:t>
            </a:r>
            <a:r>
              <a:rPr lang="zh-CN" altLang="en-US" sz="2400" dirty="0" smtClean="0"/>
              <a:t>下，</a:t>
            </a:r>
            <a:endParaRPr lang="en-US" altLang="zh-CN" sz="2400" dirty="0" smtClean="0"/>
          </a:p>
          <a:p>
            <a:pPr lvl="1"/>
            <a:r>
              <a:rPr lang="zh-CN" altLang="en-US" sz="2400" dirty="0" smtClean="0"/>
              <a:t>中断</a:t>
            </a:r>
            <a:r>
              <a:rPr lang="zh-CN" altLang="en-US" sz="2400" dirty="0"/>
              <a:t>描述符是</a:t>
            </a:r>
            <a:r>
              <a:rPr lang="en-US" altLang="zh-CN" sz="2400" dirty="0"/>
              <a:t>128</a:t>
            </a:r>
            <a:r>
              <a:rPr lang="zh-CN" altLang="en-US" sz="2400" dirty="0" smtClean="0"/>
              <a:t>位</a:t>
            </a:r>
            <a:r>
              <a:rPr lang="en-US" altLang="zh-CN" sz="2400" dirty="0">
                <a:latin typeface="+mn-ea"/>
                <a:cs typeface="+mn-cs"/>
              </a:rPr>
              <a:t>(</a:t>
            </a:r>
            <a:r>
              <a:rPr lang="en-US" altLang="zh-CN" sz="2400" dirty="0" smtClean="0"/>
              <a:t>16</a:t>
            </a:r>
            <a:r>
              <a:rPr lang="zh-CN" altLang="en-US" sz="2400" dirty="0"/>
              <a:t>个</a:t>
            </a:r>
            <a:r>
              <a:rPr lang="zh-CN" altLang="en-US" sz="2400" dirty="0" smtClean="0"/>
              <a:t>字节</a:t>
            </a:r>
            <a:r>
              <a:rPr lang="en-US" altLang="zh-CN" sz="2400" dirty="0">
                <a:latin typeface="+mn-ea"/>
                <a:cs typeface="+mn-cs"/>
              </a:rPr>
              <a:t>)</a:t>
            </a:r>
            <a:r>
              <a:rPr lang="zh-CN" altLang="en-US" sz="2400" dirty="0" smtClean="0"/>
              <a:t>的</a:t>
            </a:r>
            <a:r>
              <a:rPr lang="zh-CN" altLang="en-US" sz="2400" dirty="0"/>
              <a:t>，不存在任务门</a:t>
            </a:r>
            <a:r>
              <a:rPr lang="zh-CN" altLang="en-US" sz="2400" dirty="0" smtClean="0"/>
              <a:t>描述符。</a:t>
            </a:r>
            <a:endParaRPr lang="en-US" altLang="zh-CN" sz="2400" dirty="0" smtClean="0"/>
          </a:p>
          <a:p>
            <a:pPr lvl="1"/>
            <a:r>
              <a:rPr lang="zh-CN" altLang="en-US" sz="2400" dirty="0" smtClean="0">
                <a:solidFill>
                  <a:srgbClr val="0000FF"/>
                </a:solidFill>
              </a:rPr>
              <a:t>中断</a:t>
            </a:r>
            <a:r>
              <a:rPr lang="zh-CN" altLang="en-US" sz="2400" dirty="0">
                <a:solidFill>
                  <a:srgbClr val="0000FF"/>
                </a:solidFill>
              </a:rPr>
              <a:t>门</a:t>
            </a:r>
            <a:r>
              <a:rPr lang="zh-CN" altLang="en-US" sz="2400" dirty="0"/>
              <a:t>和</a:t>
            </a:r>
            <a:r>
              <a:rPr lang="zh-CN" altLang="en-US" sz="2400" dirty="0" smtClean="0">
                <a:solidFill>
                  <a:srgbClr val="0000FF"/>
                </a:solidFill>
              </a:rPr>
              <a:t>陷阱门</a:t>
            </a:r>
            <a:r>
              <a:rPr lang="zh-CN" altLang="en-US" sz="2400" dirty="0">
                <a:solidFill>
                  <a:srgbClr val="FF0000"/>
                </a:solidFill>
              </a:rPr>
              <a:t>描述符</a:t>
            </a:r>
            <a:r>
              <a:rPr lang="zh-CN" altLang="en-US" sz="2400" dirty="0"/>
              <a:t>的</a:t>
            </a:r>
            <a:r>
              <a:rPr lang="zh-CN" altLang="en-US" sz="2400" dirty="0" smtClean="0"/>
              <a:t>格式：</a:t>
            </a:r>
            <a:endParaRPr lang="zh-CN" altLang="en-US" sz="2400" dirty="0"/>
          </a:p>
        </p:txBody>
      </p:sp>
      <p:sp>
        <p:nvSpPr>
          <p:cNvPr id="4" name="灯片编号占位符 3"/>
          <p:cNvSpPr>
            <a:spLocks noGrp="1"/>
          </p:cNvSpPr>
          <p:nvPr>
            <p:ph type="sldNum" sz="quarter" idx="11"/>
          </p:nvPr>
        </p:nvSpPr>
        <p:spPr/>
        <p:txBody>
          <a:bodyPr/>
          <a:lstStyle/>
          <a:p>
            <a:fld id="{C5B93D84-87BE-4514-9293-7D5164B6320D}" type="slidenum">
              <a:rPr lang="zh-CN" altLang="en-US" smtClean="0"/>
              <a:pPr/>
              <a:t>137</a:t>
            </a:fld>
            <a:endParaRPr lang="en-US" altLang="zh-CN" dirty="0"/>
          </a:p>
        </p:txBody>
      </p:sp>
      <p:graphicFrame>
        <p:nvGraphicFramePr>
          <p:cNvPr id="6" name="对象 5"/>
          <p:cNvGraphicFramePr>
            <a:graphicFrameLocks noChangeAspect="1"/>
          </p:cNvGraphicFramePr>
          <p:nvPr>
            <p:extLst>
              <p:ext uri="{D42A27DB-BD31-4B8C-83A1-F6EECF244321}">
                <p14:modId xmlns:p14="http://schemas.microsoft.com/office/powerpoint/2010/main" val="2988486802"/>
              </p:ext>
            </p:extLst>
          </p:nvPr>
        </p:nvGraphicFramePr>
        <p:xfrm>
          <a:off x="251400" y="1813253"/>
          <a:ext cx="8641200" cy="4857972"/>
        </p:xfrm>
        <a:graphic>
          <a:graphicData uri="http://schemas.openxmlformats.org/presentationml/2006/ole">
            <mc:AlternateContent xmlns:mc="http://schemas.openxmlformats.org/markup-compatibility/2006">
              <mc:Choice xmlns:v="urn:schemas-microsoft-com:vml" Requires="v">
                <p:oleObj spid="_x0000_s58410" name="Visio" r:id="rId4" imgW="4123132" imgH="2318131" progId="Visio.Drawing.11">
                  <p:embed/>
                </p:oleObj>
              </mc:Choice>
              <mc:Fallback>
                <p:oleObj name="Visio" r:id="rId4" imgW="4123132" imgH="2318131" progId="Visio.Drawing.11">
                  <p:embed/>
                  <p:pic>
                    <p:nvPicPr>
                      <p:cNvPr id="0" name=""/>
                      <p:cNvPicPr/>
                      <p:nvPr/>
                    </p:nvPicPr>
                    <p:blipFill>
                      <a:blip r:embed="rId5"/>
                      <a:stretch>
                        <a:fillRect/>
                      </a:stretch>
                    </p:blipFill>
                    <p:spPr>
                      <a:xfrm>
                        <a:off x="251400" y="1813253"/>
                        <a:ext cx="8641200" cy="4857972"/>
                      </a:xfrm>
                      <a:prstGeom prst="rect">
                        <a:avLst/>
                      </a:prstGeom>
                    </p:spPr>
                  </p:pic>
                </p:oleObj>
              </mc:Fallback>
            </mc:AlternateContent>
          </a:graphicData>
        </a:graphic>
      </p:graphicFrame>
    </p:spTree>
    <p:extLst>
      <p:ext uri="{BB962C8B-B14F-4D97-AF65-F5344CB8AC3E}">
        <p14:creationId xmlns:p14="http://schemas.microsoft.com/office/powerpoint/2010/main" val="3306996314"/>
      </p:ext>
    </p:extLst>
  </p:cSld>
  <p:clrMapOvr>
    <a:masterClrMapping/>
  </p:clrMapOvr>
  <p:transition spd="med"/>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一、保护模式下</a:t>
            </a:r>
            <a:r>
              <a:rPr lang="zh-CN" altLang="en-US" dirty="0" smtClean="0"/>
              <a:t>的中断系统</a:t>
            </a:r>
            <a:endParaRPr lang="zh-CN" altLang="en-US" dirty="0">
              <a:solidFill>
                <a:srgbClr val="FF6600"/>
              </a:solidFill>
            </a:endParaRPr>
          </a:p>
        </p:txBody>
      </p:sp>
      <p:sp>
        <p:nvSpPr>
          <p:cNvPr id="3" name="内容占位符 2"/>
          <p:cNvSpPr>
            <a:spLocks noGrp="1"/>
          </p:cNvSpPr>
          <p:nvPr>
            <p:ph idx="1"/>
          </p:nvPr>
        </p:nvSpPr>
        <p:spPr>
          <a:xfrm>
            <a:off x="251400" y="1052670"/>
            <a:ext cx="8568750" cy="5652929"/>
          </a:xfrm>
        </p:spPr>
        <p:txBody>
          <a:bodyPr/>
          <a:lstStyle/>
          <a:p>
            <a:pPr marL="447675" indent="-447675">
              <a:buClr>
                <a:srgbClr val="D60093"/>
              </a:buClr>
              <a:buSzPct val="100000"/>
              <a:buAutoNum type="arabicParenBoth"/>
            </a:pPr>
            <a:r>
              <a:rPr lang="zh-CN" altLang="en-US" sz="2400" dirty="0" smtClean="0"/>
              <a:t>若有中断请求，取得中断向量。</a:t>
            </a:r>
            <a:endParaRPr lang="en-US" altLang="zh-CN" sz="2400" dirty="0" smtClean="0"/>
          </a:p>
          <a:p>
            <a:pPr marL="447675" indent="-447675">
              <a:buClr>
                <a:srgbClr val="D60093"/>
              </a:buClr>
              <a:buSzPct val="100000"/>
              <a:buAutoNum type="arabicParenBoth"/>
            </a:pPr>
            <a:r>
              <a:rPr lang="zh-CN" altLang="zh-CN" sz="2400" dirty="0"/>
              <a:t>从中断描述符表寄存器</a:t>
            </a:r>
            <a:r>
              <a:rPr lang="en-US" altLang="zh-CN" sz="2400" dirty="0"/>
              <a:t>IDTR</a:t>
            </a:r>
            <a:r>
              <a:rPr lang="zh-CN" altLang="zh-CN" sz="2400" dirty="0"/>
              <a:t>得到中断向量表</a:t>
            </a:r>
            <a:r>
              <a:rPr lang="en-US" altLang="zh-CN" sz="2400" dirty="0"/>
              <a:t>IDT</a:t>
            </a:r>
            <a:r>
              <a:rPr lang="zh-CN" altLang="zh-CN" sz="2400" dirty="0"/>
              <a:t>的基地址</a:t>
            </a:r>
            <a:r>
              <a:rPr lang="en-US" altLang="zh-CN" sz="2400" dirty="0" err="1"/>
              <a:t>IDRT.base</a:t>
            </a:r>
            <a:r>
              <a:rPr lang="zh-CN" altLang="zh-CN" sz="2400" dirty="0" smtClean="0"/>
              <a:t>；</a:t>
            </a:r>
            <a:r>
              <a:rPr lang="zh-CN" altLang="zh-CN" sz="2400" dirty="0"/>
              <a:t>从“</a:t>
            </a:r>
            <a:r>
              <a:rPr lang="en-US" altLang="zh-CN" sz="2400" dirty="0" err="1"/>
              <a:t>IDTR.base</a:t>
            </a:r>
            <a:r>
              <a:rPr lang="zh-CN" altLang="zh-CN" sz="2400" dirty="0"/>
              <a:t>＋中断向量×</a:t>
            </a:r>
            <a:r>
              <a:rPr lang="en-US" altLang="zh-CN" sz="2400" dirty="0"/>
              <a:t>8</a:t>
            </a:r>
            <a:r>
              <a:rPr lang="zh-CN" altLang="zh-CN" sz="2400" dirty="0"/>
              <a:t>”处读取</a:t>
            </a:r>
            <a:r>
              <a:rPr lang="en-US" altLang="zh-CN" sz="2400" dirty="0"/>
              <a:t>8</a:t>
            </a:r>
            <a:r>
              <a:rPr lang="zh-CN" altLang="zh-CN" sz="2400" dirty="0"/>
              <a:t>字节宽的中断描述符；对中断描述符进行分析检查，包括</a:t>
            </a:r>
            <a:r>
              <a:rPr lang="zh-CN" altLang="zh-CN" sz="2400" dirty="0" smtClean="0"/>
              <a:t>：</a:t>
            </a:r>
            <a:endParaRPr lang="en-US" altLang="zh-CN" sz="2400" dirty="0" smtClean="0"/>
          </a:p>
          <a:p>
            <a:pPr marL="896938" lvl="1" indent="-449263">
              <a:buClr>
                <a:srgbClr val="D60093"/>
              </a:buClr>
              <a:buSzPct val="100000"/>
              <a:buFont typeface="+mj-ea"/>
              <a:buAutoNum type="circleNumDbPlain"/>
            </a:pPr>
            <a:r>
              <a:rPr lang="en-US" altLang="zh-CN" sz="2400" dirty="0" smtClean="0"/>
              <a:t>IDT</a:t>
            </a:r>
            <a:r>
              <a:rPr lang="zh-CN" altLang="en-US" sz="2400" dirty="0"/>
              <a:t>限长的检查</a:t>
            </a:r>
            <a:r>
              <a:rPr lang="zh-CN" altLang="en-US" sz="2400" dirty="0" smtClean="0"/>
              <a:t>。如果</a:t>
            </a:r>
            <a:r>
              <a:rPr lang="zh-CN" altLang="en-US" sz="2400" dirty="0"/>
              <a:t>要访问的位置超出了</a:t>
            </a:r>
            <a:r>
              <a:rPr lang="en-US" altLang="zh-CN" sz="2400" dirty="0"/>
              <a:t>IDT</a:t>
            </a:r>
            <a:r>
              <a:rPr lang="zh-CN" altLang="en-US" sz="2400" dirty="0"/>
              <a:t>的界限，则产生常规保护异常（</a:t>
            </a:r>
            <a:r>
              <a:rPr lang="en-US" altLang="zh-CN" sz="2400" dirty="0"/>
              <a:t>#GP</a:t>
            </a:r>
            <a:r>
              <a:rPr lang="zh-CN" altLang="en-US" sz="2400" dirty="0"/>
              <a:t>）。</a:t>
            </a:r>
          </a:p>
          <a:p>
            <a:pPr marL="896938" lvl="1" indent="-449263">
              <a:buClr>
                <a:srgbClr val="D60093"/>
              </a:buClr>
              <a:buSzPct val="100000"/>
              <a:buFont typeface="+mj-ea"/>
              <a:buAutoNum type="circleNumDbPlain"/>
            </a:pPr>
            <a:r>
              <a:rPr lang="zh-CN" altLang="en-US" sz="2400" dirty="0" smtClean="0"/>
              <a:t>中断</a:t>
            </a:r>
            <a:r>
              <a:rPr lang="zh-CN" altLang="en-US" sz="2400" dirty="0"/>
              <a:t>描述符类型的检查。</a:t>
            </a:r>
          </a:p>
          <a:p>
            <a:pPr marL="896938" lvl="1" indent="-449263">
              <a:buClr>
                <a:srgbClr val="D60093"/>
              </a:buClr>
              <a:buSzPct val="100000"/>
              <a:buFont typeface="+mj-ea"/>
              <a:buAutoNum type="circleNumDbPlain"/>
            </a:pPr>
            <a:r>
              <a:rPr lang="zh-CN" altLang="en-US" sz="2400" dirty="0" smtClean="0"/>
              <a:t>访问</a:t>
            </a:r>
            <a:r>
              <a:rPr lang="zh-CN" altLang="en-US" sz="2400" dirty="0"/>
              <a:t>权限的检查</a:t>
            </a:r>
            <a:r>
              <a:rPr lang="zh-CN" altLang="en-US" sz="2400" dirty="0" smtClean="0"/>
              <a:t>。</a:t>
            </a:r>
            <a:endParaRPr lang="en-US" altLang="zh-CN" sz="2400" dirty="0" smtClean="0"/>
          </a:p>
          <a:p>
            <a:pPr marL="447675" indent="-447675">
              <a:buClr>
                <a:srgbClr val="D60093"/>
              </a:buClr>
              <a:buSzPct val="100000"/>
              <a:buAutoNum type="arabicParenBoth"/>
            </a:pPr>
            <a:r>
              <a:rPr lang="zh-CN" altLang="zh-CN" sz="2400" dirty="0"/>
              <a:t>若该中断描述符是中断门或陷阱门的描述符，则门描述符给出的是中断服务程序入口地址的段选择符（</a:t>
            </a:r>
            <a:r>
              <a:rPr lang="en-US" altLang="zh-CN" sz="2400" dirty="0"/>
              <a:t>16</a:t>
            </a:r>
            <a:r>
              <a:rPr lang="zh-CN" altLang="zh-CN" sz="2400" dirty="0"/>
              <a:t>位）和段内偏移（</a:t>
            </a:r>
            <a:r>
              <a:rPr lang="en-US" altLang="zh-CN" sz="2400" dirty="0"/>
              <a:t>32</a:t>
            </a:r>
            <a:r>
              <a:rPr lang="zh-CN" altLang="zh-CN" sz="2400" dirty="0"/>
              <a:t>位）。段选择符装入</a:t>
            </a:r>
            <a:r>
              <a:rPr lang="en-US" altLang="zh-CN" sz="2400" dirty="0"/>
              <a:t>CS</a:t>
            </a:r>
            <a:r>
              <a:rPr lang="zh-CN" altLang="zh-CN" sz="2400" dirty="0"/>
              <a:t>寄存器，段内偏移装入</a:t>
            </a:r>
            <a:r>
              <a:rPr lang="en-US" altLang="zh-CN" sz="2400" dirty="0"/>
              <a:t>EIP</a:t>
            </a:r>
            <a:r>
              <a:rPr lang="zh-CN" altLang="zh-CN" sz="2400" dirty="0"/>
              <a:t>寄存器。</a:t>
            </a:r>
            <a:endParaRPr lang="zh-CN" altLang="en-US" sz="2400" dirty="0"/>
          </a:p>
        </p:txBody>
      </p:sp>
      <p:sp>
        <p:nvSpPr>
          <p:cNvPr id="4" name="灯片编号占位符 3"/>
          <p:cNvSpPr>
            <a:spLocks noGrp="1"/>
          </p:cNvSpPr>
          <p:nvPr>
            <p:ph type="sldNum" sz="quarter" idx="11"/>
          </p:nvPr>
        </p:nvSpPr>
        <p:spPr/>
        <p:txBody>
          <a:bodyPr/>
          <a:lstStyle/>
          <a:p>
            <a:fld id="{C5B93D84-87BE-4514-9293-7D5164B6320D}" type="slidenum">
              <a:rPr lang="zh-CN" altLang="en-US" smtClean="0"/>
              <a:pPr/>
              <a:t>138</a:t>
            </a:fld>
            <a:endParaRPr lang="en-US" altLang="zh-CN" dirty="0"/>
          </a:p>
        </p:txBody>
      </p:sp>
      <p:sp>
        <p:nvSpPr>
          <p:cNvPr id="5" name="标题 1"/>
          <p:cNvSpPr txBox="1">
            <a:spLocks/>
          </p:cNvSpPr>
          <p:nvPr/>
        </p:nvSpPr>
        <p:spPr bwMode="auto">
          <a:xfrm>
            <a:off x="1043510" y="528795"/>
            <a:ext cx="7776640" cy="5238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l" rtl="0" fontAlgn="base">
              <a:spcBef>
                <a:spcPct val="0"/>
              </a:spcBef>
              <a:spcAft>
                <a:spcPct val="0"/>
              </a:spcAft>
              <a:defRPr sz="2800" b="1">
                <a:solidFill>
                  <a:schemeClr val="bg2"/>
                </a:solidFill>
                <a:latin typeface="+mj-lt"/>
                <a:ea typeface="+mj-ea"/>
                <a:cs typeface="+mj-cs"/>
              </a:defRPr>
            </a:lvl1pPr>
            <a:lvl2pPr algn="l" rtl="0" fontAlgn="base">
              <a:spcBef>
                <a:spcPct val="0"/>
              </a:spcBef>
              <a:spcAft>
                <a:spcPct val="0"/>
              </a:spcAft>
              <a:defRPr sz="2800" b="1">
                <a:solidFill>
                  <a:schemeClr val="bg2"/>
                </a:solidFill>
                <a:latin typeface="Arial" charset="0"/>
                <a:ea typeface="黑体" pitchFamily="2" charset="-122"/>
              </a:defRPr>
            </a:lvl2pPr>
            <a:lvl3pPr algn="l" rtl="0" fontAlgn="base">
              <a:spcBef>
                <a:spcPct val="0"/>
              </a:spcBef>
              <a:spcAft>
                <a:spcPct val="0"/>
              </a:spcAft>
              <a:defRPr sz="2800" b="1">
                <a:solidFill>
                  <a:schemeClr val="bg2"/>
                </a:solidFill>
                <a:latin typeface="Arial" charset="0"/>
                <a:ea typeface="黑体" pitchFamily="2" charset="-122"/>
              </a:defRPr>
            </a:lvl3pPr>
            <a:lvl4pPr algn="l" rtl="0" fontAlgn="base">
              <a:spcBef>
                <a:spcPct val="0"/>
              </a:spcBef>
              <a:spcAft>
                <a:spcPct val="0"/>
              </a:spcAft>
              <a:defRPr sz="2800" b="1">
                <a:solidFill>
                  <a:schemeClr val="bg2"/>
                </a:solidFill>
                <a:latin typeface="Arial" charset="0"/>
                <a:ea typeface="黑体" pitchFamily="2" charset="-122"/>
              </a:defRPr>
            </a:lvl4pPr>
            <a:lvl5pPr algn="l" rtl="0" fontAlgn="base">
              <a:spcBef>
                <a:spcPct val="0"/>
              </a:spcBef>
              <a:spcAft>
                <a:spcPct val="0"/>
              </a:spcAft>
              <a:defRPr sz="2800" b="1">
                <a:solidFill>
                  <a:schemeClr val="bg2"/>
                </a:solidFill>
                <a:latin typeface="Arial" charset="0"/>
                <a:ea typeface="黑体" pitchFamily="2" charset="-122"/>
              </a:defRPr>
            </a:lvl5pPr>
            <a:lvl6pPr marL="457200" algn="l" rtl="0" fontAlgn="base">
              <a:spcBef>
                <a:spcPct val="0"/>
              </a:spcBef>
              <a:spcAft>
                <a:spcPct val="0"/>
              </a:spcAft>
              <a:defRPr sz="2800" b="1">
                <a:solidFill>
                  <a:schemeClr val="bg2"/>
                </a:solidFill>
                <a:latin typeface="Arial" charset="0"/>
                <a:ea typeface="黑体" pitchFamily="2" charset="-122"/>
              </a:defRPr>
            </a:lvl6pPr>
            <a:lvl7pPr marL="914400" algn="l" rtl="0" fontAlgn="base">
              <a:spcBef>
                <a:spcPct val="0"/>
              </a:spcBef>
              <a:spcAft>
                <a:spcPct val="0"/>
              </a:spcAft>
              <a:defRPr sz="2800" b="1">
                <a:solidFill>
                  <a:schemeClr val="bg2"/>
                </a:solidFill>
                <a:latin typeface="Arial" charset="0"/>
                <a:ea typeface="黑体" pitchFamily="2" charset="-122"/>
              </a:defRPr>
            </a:lvl7pPr>
            <a:lvl8pPr marL="1371600" algn="l" rtl="0" fontAlgn="base">
              <a:spcBef>
                <a:spcPct val="0"/>
              </a:spcBef>
              <a:spcAft>
                <a:spcPct val="0"/>
              </a:spcAft>
              <a:defRPr sz="2800" b="1">
                <a:solidFill>
                  <a:schemeClr val="bg2"/>
                </a:solidFill>
                <a:latin typeface="Arial" charset="0"/>
                <a:ea typeface="黑体" pitchFamily="2" charset="-122"/>
              </a:defRPr>
            </a:lvl8pPr>
            <a:lvl9pPr marL="1828800" algn="l" rtl="0" fontAlgn="base">
              <a:spcBef>
                <a:spcPct val="0"/>
              </a:spcBef>
              <a:spcAft>
                <a:spcPct val="0"/>
              </a:spcAft>
              <a:defRPr sz="2800" b="1">
                <a:solidFill>
                  <a:schemeClr val="bg2"/>
                </a:solidFill>
                <a:latin typeface="Arial" charset="0"/>
                <a:ea typeface="黑体" pitchFamily="2" charset="-122"/>
              </a:defRPr>
            </a:lvl9pPr>
          </a:lstStyle>
          <a:p>
            <a:r>
              <a:rPr lang="en-US" altLang="zh-CN" kern="0" dirty="0">
                <a:solidFill>
                  <a:srgbClr val="FF6600"/>
                </a:solidFill>
              </a:rPr>
              <a:t>3</a:t>
            </a:r>
            <a:r>
              <a:rPr lang="en-US" altLang="zh-CN" kern="0" dirty="0" smtClean="0">
                <a:solidFill>
                  <a:srgbClr val="FF6600"/>
                </a:solidFill>
              </a:rPr>
              <a:t>. </a:t>
            </a:r>
            <a:r>
              <a:rPr lang="zh-CN" altLang="en-US" kern="0" dirty="0" smtClean="0">
                <a:solidFill>
                  <a:srgbClr val="FF6600"/>
                </a:solidFill>
              </a:rPr>
              <a:t>中断与异常的处理过程</a:t>
            </a:r>
            <a:endParaRPr lang="zh-CN" altLang="en-US" kern="0" dirty="0">
              <a:solidFill>
                <a:srgbClr val="FF6600"/>
              </a:solidFill>
            </a:endParaRPr>
          </a:p>
        </p:txBody>
      </p:sp>
      <p:sp>
        <p:nvSpPr>
          <p:cNvPr id="7" name="动作按钮: 自定义 6">
            <a:hlinkClick r:id="rId2" action="ppaction://hlinksldjump" highlightClick="1"/>
          </p:cNvPr>
          <p:cNvSpPr/>
          <p:nvPr/>
        </p:nvSpPr>
        <p:spPr bwMode="auto">
          <a:xfrm>
            <a:off x="5292100" y="188550"/>
            <a:ext cx="3672510" cy="792110"/>
          </a:xfrm>
          <a:prstGeom prst="actionButtonBlank">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vert="horz" wrap="square" lIns="91440" tIns="45720" rIns="91440" bIns="45720" numCol="1" rtlCol="0" anchor="ctr" anchorCtr="0" compatLnSpc="1">
            <a:prstTxWarp prst="textNoShape">
              <a:avLst/>
            </a:prstTxWarp>
          </a:bodyPr>
          <a:lstStyle/>
          <a:p>
            <a:pPr>
              <a:lnSpc>
                <a:spcPct val="90000"/>
              </a:lnSpc>
              <a:spcBef>
                <a:spcPts val="0"/>
              </a:spcBef>
            </a:pPr>
            <a:r>
              <a:rPr lang="zh-CN" altLang="en-US" sz="2400" dirty="0">
                <a:solidFill>
                  <a:schemeClr val="bg2"/>
                </a:solidFill>
              </a:rPr>
              <a:t>保护模式</a:t>
            </a:r>
            <a:r>
              <a:rPr lang="zh-CN" altLang="en-US" sz="2400" dirty="0" smtClean="0">
                <a:solidFill>
                  <a:schemeClr val="bg2"/>
                </a:solidFill>
              </a:rPr>
              <a:t>下中断服务程序</a:t>
            </a:r>
            <a:r>
              <a:rPr lang="en-US" altLang="zh-CN" sz="2400" dirty="0" smtClean="0">
                <a:solidFill>
                  <a:schemeClr val="bg2"/>
                </a:solidFill>
              </a:rPr>
              <a:t/>
            </a:r>
            <a:br>
              <a:rPr lang="en-US" altLang="zh-CN" sz="2400" dirty="0" smtClean="0">
                <a:solidFill>
                  <a:schemeClr val="bg2"/>
                </a:solidFill>
              </a:rPr>
            </a:br>
            <a:r>
              <a:rPr lang="zh-CN" altLang="en-US" sz="2400" dirty="0" smtClean="0">
                <a:solidFill>
                  <a:schemeClr val="bg2"/>
                </a:solidFill>
              </a:rPr>
              <a:t>入口</a:t>
            </a:r>
            <a:r>
              <a:rPr lang="zh-CN" altLang="en-US" sz="2400" dirty="0">
                <a:solidFill>
                  <a:schemeClr val="bg2"/>
                </a:solidFill>
              </a:rPr>
              <a:t>地址的</a:t>
            </a:r>
            <a:r>
              <a:rPr lang="zh-CN" altLang="en-US" sz="2400" dirty="0" smtClean="0">
                <a:solidFill>
                  <a:schemeClr val="bg2"/>
                </a:solidFill>
              </a:rPr>
              <a:t>形成</a:t>
            </a:r>
            <a:endParaRPr lang="zh-CN" altLang="en-US" sz="2400" dirty="0">
              <a:solidFill>
                <a:schemeClr val="bg2"/>
              </a:solidFill>
            </a:endParaRPr>
          </a:p>
        </p:txBody>
      </p:sp>
    </p:spTree>
    <p:extLst>
      <p:ext uri="{BB962C8B-B14F-4D97-AF65-F5344CB8AC3E}">
        <p14:creationId xmlns:p14="http://schemas.microsoft.com/office/powerpoint/2010/main" val="59996565"/>
      </p:ext>
    </p:extLst>
  </p:cSld>
  <p:clrMapOvr>
    <a:masterClrMapping/>
  </p:clrMapOvr>
  <p:transition spd="med"/>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一、保护模式下</a:t>
            </a:r>
            <a:r>
              <a:rPr lang="zh-CN" altLang="en-US" dirty="0" smtClean="0"/>
              <a:t>的中断系统</a:t>
            </a:r>
            <a:endParaRPr lang="zh-CN" altLang="en-US" dirty="0">
              <a:solidFill>
                <a:srgbClr val="FF6600"/>
              </a:solidFill>
            </a:endParaRPr>
          </a:p>
        </p:txBody>
      </p:sp>
      <p:sp>
        <p:nvSpPr>
          <p:cNvPr id="3" name="内容占位符 2"/>
          <p:cNvSpPr>
            <a:spLocks noGrp="1"/>
          </p:cNvSpPr>
          <p:nvPr>
            <p:ph idx="1"/>
          </p:nvPr>
        </p:nvSpPr>
        <p:spPr>
          <a:xfrm>
            <a:off x="251400" y="1052670"/>
            <a:ext cx="8568750" cy="5652929"/>
          </a:xfrm>
        </p:spPr>
        <p:txBody>
          <a:bodyPr/>
          <a:lstStyle/>
          <a:p>
            <a:pPr marL="457200" indent="-457200">
              <a:buClr>
                <a:srgbClr val="D60093"/>
              </a:buClr>
              <a:buSzPct val="100000"/>
              <a:buFont typeface="Wingdings" panose="05000000000000000000" pitchFamily="2" charset="2"/>
              <a:buAutoNum type="arabicParenBoth" startAt="4"/>
            </a:pPr>
            <a:r>
              <a:rPr lang="zh-CN" altLang="zh-CN" sz="2400" dirty="0"/>
              <a:t>使用</a:t>
            </a:r>
            <a:r>
              <a:rPr lang="en-US" altLang="zh-CN" sz="2400" dirty="0"/>
              <a:t>CS</a:t>
            </a:r>
            <a:r>
              <a:rPr lang="zh-CN" altLang="zh-CN" sz="2400" dirty="0"/>
              <a:t>中的段选择符从</a:t>
            </a:r>
            <a:r>
              <a:rPr lang="en-US" altLang="zh-CN" sz="2400" dirty="0"/>
              <a:t>GDT</a:t>
            </a:r>
            <a:r>
              <a:rPr lang="zh-CN" altLang="zh-CN" sz="2400" dirty="0"/>
              <a:t>或</a:t>
            </a:r>
            <a:r>
              <a:rPr lang="en-US" altLang="zh-CN" sz="2400" dirty="0"/>
              <a:t>LDT</a:t>
            </a:r>
            <a:r>
              <a:rPr lang="zh-CN" altLang="zh-CN" sz="2400" dirty="0"/>
              <a:t>（取决于段选择符的</a:t>
            </a:r>
            <a:r>
              <a:rPr lang="en-US" altLang="zh-CN" sz="2400" dirty="0"/>
              <a:t>TI</a:t>
            </a:r>
            <a:r>
              <a:rPr lang="zh-CN" altLang="zh-CN" sz="2400" dirty="0"/>
              <a:t>位）中读取此选择符所对应的段描述符，当然这里也要对段描述符的</a:t>
            </a:r>
            <a:r>
              <a:rPr lang="zh-CN" altLang="zh-CN" sz="2400" dirty="0" smtClean="0"/>
              <a:t>检查</a:t>
            </a:r>
            <a:r>
              <a:rPr lang="zh-CN" altLang="en-US" sz="2400" dirty="0" smtClean="0"/>
              <a:t>。</a:t>
            </a:r>
            <a:endParaRPr lang="en-US" altLang="zh-CN" sz="2400" dirty="0" smtClean="0"/>
          </a:p>
          <a:p>
            <a:pPr marL="457200" indent="-457200">
              <a:buClr>
                <a:srgbClr val="D60093"/>
              </a:buClr>
              <a:buSzPct val="100000"/>
              <a:buFont typeface="Wingdings" panose="05000000000000000000" pitchFamily="2" charset="2"/>
              <a:buAutoNum type="arabicParenBoth" startAt="4"/>
            </a:pPr>
            <a:r>
              <a:rPr lang="zh-CN" altLang="zh-CN" sz="2400" dirty="0"/>
              <a:t>从段描述符中读取中断服务程序所在段的基地址</a:t>
            </a:r>
            <a:r>
              <a:rPr lang="en-US" altLang="zh-CN" sz="2400" dirty="0" err="1"/>
              <a:t>Interrupt_Handler.base</a:t>
            </a:r>
            <a:r>
              <a:rPr lang="zh-CN" altLang="zh-CN" sz="2400" dirty="0"/>
              <a:t>，加上中断门或陷阱门描述符中的段内偏移</a:t>
            </a:r>
            <a:r>
              <a:rPr lang="en-US" altLang="zh-CN" sz="2400" dirty="0" err="1"/>
              <a:t>Interrupt_Handler.offset</a:t>
            </a:r>
            <a:r>
              <a:rPr lang="zh-CN" altLang="zh-CN" sz="2400" dirty="0"/>
              <a:t>（此时已在</a:t>
            </a:r>
            <a:r>
              <a:rPr lang="en-US" altLang="zh-CN" sz="2400" dirty="0"/>
              <a:t>EIP</a:t>
            </a:r>
            <a:r>
              <a:rPr lang="zh-CN" altLang="zh-CN" sz="2400" dirty="0"/>
              <a:t>中），即</a:t>
            </a:r>
            <a:r>
              <a:rPr lang="zh-CN" altLang="zh-CN" sz="2400" dirty="0" smtClean="0"/>
              <a:t>：</a:t>
            </a:r>
            <a:r>
              <a:rPr lang="en-US" altLang="zh-CN" sz="2400" dirty="0" smtClean="0"/>
              <a:t/>
            </a:r>
            <a:br>
              <a:rPr lang="en-US" altLang="zh-CN" sz="2400" dirty="0" smtClean="0"/>
            </a:br>
            <a:r>
              <a:rPr lang="zh-CN" altLang="zh-CN" sz="2400" dirty="0"/>
              <a:t>中断服务程序入口</a:t>
            </a:r>
            <a:r>
              <a:rPr lang="zh-CN" altLang="zh-CN" sz="2400" dirty="0" smtClean="0"/>
              <a:t>地址</a:t>
            </a:r>
            <a:r>
              <a:rPr lang="en-US" altLang="zh-CN" sz="2400" dirty="0" smtClean="0"/>
              <a:t/>
            </a:r>
            <a:br>
              <a:rPr lang="en-US" altLang="zh-CN" sz="2400" dirty="0" smtClean="0"/>
            </a:br>
            <a:r>
              <a:rPr lang="zh-CN" altLang="zh-CN" sz="2400" dirty="0" smtClean="0"/>
              <a:t>＝</a:t>
            </a:r>
            <a:r>
              <a:rPr lang="en-US" altLang="zh-CN" sz="2400" dirty="0" err="1"/>
              <a:t>Interrupt_Handler.base</a:t>
            </a:r>
            <a:r>
              <a:rPr lang="zh-CN" altLang="zh-CN" sz="2400" dirty="0"/>
              <a:t>＋</a:t>
            </a:r>
            <a:r>
              <a:rPr lang="en-US" altLang="zh-CN" sz="2400" dirty="0" err="1"/>
              <a:t>Interrupt_Handler.offset</a:t>
            </a:r>
            <a:r>
              <a:rPr lang="zh-CN" altLang="zh-CN" sz="2400" dirty="0" smtClean="0"/>
              <a:t>。</a:t>
            </a:r>
            <a:endParaRPr lang="en-US" altLang="zh-CN" sz="2400" dirty="0" smtClean="0"/>
          </a:p>
          <a:p>
            <a:pPr marL="809625" lvl="1" indent="-361950">
              <a:buClr>
                <a:srgbClr val="008000"/>
              </a:buClr>
              <a:buFont typeface="Wingdings" panose="05000000000000000000" pitchFamily="2" charset="2"/>
              <a:buChar char="u"/>
            </a:pPr>
            <a:r>
              <a:rPr lang="zh-CN" altLang="zh-CN" sz="2400" dirty="0" smtClean="0"/>
              <a:t>线性</a:t>
            </a:r>
            <a:r>
              <a:rPr lang="zh-CN" altLang="zh-CN" sz="2400" dirty="0"/>
              <a:t>地址（逻辑地址</a:t>
            </a:r>
            <a:r>
              <a:rPr lang="zh-CN" altLang="zh-CN" sz="2400" dirty="0" smtClean="0"/>
              <a:t>）</a:t>
            </a:r>
            <a:r>
              <a:rPr lang="zh-CN" altLang="en-US" sz="2400" dirty="0" smtClean="0"/>
              <a:t>。</a:t>
            </a:r>
            <a:endParaRPr lang="en-US" altLang="zh-CN" sz="2400" dirty="0" smtClean="0"/>
          </a:p>
          <a:p>
            <a:pPr marL="809625" lvl="1" indent="-361950">
              <a:buClr>
                <a:srgbClr val="008000"/>
              </a:buClr>
              <a:buFont typeface="Wingdings" panose="05000000000000000000" pitchFamily="2" charset="2"/>
              <a:buChar char="u"/>
            </a:pPr>
            <a:r>
              <a:rPr lang="zh-CN" altLang="zh-CN" sz="2400" dirty="0" smtClean="0"/>
              <a:t>如果</a:t>
            </a:r>
            <a:r>
              <a:rPr lang="zh-CN" altLang="zh-CN" sz="2400" dirty="0"/>
              <a:t>未打开分页机制，此地址即是内存物理地址；如果打开了分页机制，则送页部件查页表进行逻辑地址到内存物理地址的变换。</a:t>
            </a:r>
            <a:endParaRPr lang="en-US" altLang="zh-CN" sz="2400" dirty="0" smtClean="0"/>
          </a:p>
          <a:p>
            <a:pPr marL="457200" indent="-457200">
              <a:buClr>
                <a:srgbClr val="D60093"/>
              </a:buClr>
              <a:buSzPct val="100000"/>
              <a:buFont typeface="Wingdings" panose="05000000000000000000" pitchFamily="2" charset="2"/>
              <a:buAutoNum type="arabicParenBoth" startAt="4"/>
            </a:pPr>
            <a:r>
              <a:rPr lang="zh-CN" altLang="zh-CN" sz="2400" dirty="0"/>
              <a:t>从中断服务程序入口地址取指令，开始执行中断服务程序。</a:t>
            </a:r>
            <a:endParaRPr lang="zh-CN" altLang="en-US" sz="2400" dirty="0"/>
          </a:p>
        </p:txBody>
      </p:sp>
      <p:sp>
        <p:nvSpPr>
          <p:cNvPr id="4" name="灯片编号占位符 3"/>
          <p:cNvSpPr>
            <a:spLocks noGrp="1"/>
          </p:cNvSpPr>
          <p:nvPr>
            <p:ph type="sldNum" sz="quarter" idx="11"/>
          </p:nvPr>
        </p:nvSpPr>
        <p:spPr/>
        <p:txBody>
          <a:bodyPr/>
          <a:lstStyle/>
          <a:p>
            <a:fld id="{C5B93D84-87BE-4514-9293-7D5164B6320D}" type="slidenum">
              <a:rPr lang="zh-CN" altLang="en-US" smtClean="0"/>
              <a:pPr/>
              <a:t>139</a:t>
            </a:fld>
            <a:endParaRPr lang="en-US" altLang="zh-CN" dirty="0"/>
          </a:p>
        </p:txBody>
      </p:sp>
      <p:sp>
        <p:nvSpPr>
          <p:cNvPr id="5" name="标题 1"/>
          <p:cNvSpPr txBox="1">
            <a:spLocks/>
          </p:cNvSpPr>
          <p:nvPr/>
        </p:nvSpPr>
        <p:spPr bwMode="auto">
          <a:xfrm>
            <a:off x="1043510" y="528795"/>
            <a:ext cx="7776640" cy="5238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l" rtl="0" fontAlgn="base">
              <a:spcBef>
                <a:spcPct val="0"/>
              </a:spcBef>
              <a:spcAft>
                <a:spcPct val="0"/>
              </a:spcAft>
              <a:defRPr sz="2800" b="1">
                <a:solidFill>
                  <a:schemeClr val="bg2"/>
                </a:solidFill>
                <a:latin typeface="+mj-lt"/>
                <a:ea typeface="+mj-ea"/>
                <a:cs typeface="+mj-cs"/>
              </a:defRPr>
            </a:lvl1pPr>
            <a:lvl2pPr algn="l" rtl="0" fontAlgn="base">
              <a:spcBef>
                <a:spcPct val="0"/>
              </a:spcBef>
              <a:spcAft>
                <a:spcPct val="0"/>
              </a:spcAft>
              <a:defRPr sz="2800" b="1">
                <a:solidFill>
                  <a:schemeClr val="bg2"/>
                </a:solidFill>
                <a:latin typeface="Arial" charset="0"/>
                <a:ea typeface="黑体" pitchFamily="2" charset="-122"/>
              </a:defRPr>
            </a:lvl2pPr>
            <a:lvl3pPr algn="l" rtl="0" fontAlgn="base">
              <a:spcBef>
                <a:spcPct val="0"/>
              </a:spcBef>
              <a:spcAft>
                <a:spcPct val="0"/>
              </a:spcAft>
              <a:defRPr sz="2800" b="1">
                <a:solidFill>
                  <a:schemeClr val="bg2"/>
                </a:solidFill>
                <a:latin typeface="Arial" charset="0"/>
                <a:ea typeface="黑体" pitchFamily="2" charset="-122"/>
              </a:defRPr>
            </a:lvl3pPr>
            <a:lvl4pPr algn="l" rtl="0" fontAlgn="base">
              <a:spcBef>
                <a:spcPct val="0"/>
              </a:spcBef>
              <a:spcAft>
                <a:spcPct val="0"/>
              </a:spcAft>
              <a:defRPr sz="2800" b="1">
                <a:solidFill>
                  <a:schemeClr val="bg2"/>
                </a:solidFill>
                <a:latin typeface="Arial" charset="0"/>
                <a:ea typeface="黑体" pitchFamily="2" charset="-122"/>
              </a:defRPr>
            </a:lvl4pPr>
            <a:lvl5pPr algn="l" rtl="0" fontAlgn="base">
              <a:spcBef>
                <a:spcPct val="0"/>
              </a:spcBef>
              <a:spcAft>
                <a:spcPct val="0"/>
              </a:spcAft>
              <a:defRPr sz="2800" b="1">
                <a:solidFill>
                  <a:schemeClr val="bg2"/>
                </a:solidFill>
                <a:latin typeface="Arial" charset="0"/>
                <a:ea typeface="黑体" pitchFamily="2" charset="-122"/>
              </a:defRPr>
            </a:lvl5pPr>
            <a:lvl6pPr marL="457200" algn="l" rtl="0" fontAlgn="base">
              <a:spcBef>
                <a:spcPct val="0"/>
              </a:spcBef>
              <a:spcAft>
                <a:spcPct val="0"/>
              </a:spcAft>
              <a:defRPr sz="2800" b="1">
                <a:solidFill>
                  <a:schemeClr val="bg2"/>
                </a:solidFill>
                <a:latin typeface="Arial" charset="0"/>
                <a:ea typeface="黑体" pitchFamily="2" charset="-122"/>
              </a:defRPr>
            </a:lvl6pPr>
            <a:lvl7pPr marL="914400" algn="l" rtl="0" fontAlgn="base">
              <a:spcBef>
                <a:spcPct val="0"/>
              </a:spcBef>
              <a:spcAft>
                <a:spcPct val="0"/>
              </a:spcAft>
              <a:defRPr sz="2800" b="1">
                <a:solidFill>
                  <a:schemeClr val="bg2"/>
                </a:solidFill>
                <a:latin typeface="Arial" charset="0"/>
                <a:ea typeface="黑体" pitchFamily="2" charset="-122"/>
              </a:defRPr>
            </a:lvl7pPr>
            <a:lvl8pPr marL="1371600" algn="l" rtl="0" fontAlgn="base">
              <a:spcBef>
                <a:spcPct val="0"/>
              </a:spcBef>
              <a:spcAft>
                <a:spcPct val="0"/>
              </a:spcAft>
              <a:defRPr sz="2800" b="1">
                <a:solidFill>
                  <a:schemeClr val="bg2"/>
                </a:solidFill>
                <a:latin typeface="Arial" charset="0"/>
                <a:ea typeface="黑体" pitchFamily="2" charset="-122"/>
              </a:defRPr>
            </a:lvl8pPr>
            <a:lvl9pPr marL="1828800" algn="l" rtl="0" fontAlgn="base">
              <a:spcBef>
                <a:spcPct val="0"/>
              </a:spcBef>
              <a:spcAft>
                <a:spcPct val="0"/>
              </a:spcAft>
              <a:defRPr sz="2800" b="1">
                <a:solidFill>
                  <a:schemeClr val="bg2"/>
                </a:solidFill>
                <a:latin typeface="Arial" charset="0"/>
                <a:ea typeface="黑体" pitchFamily="2" charset="-122"/>
              </a:defRPr>
            </a:lvl9pPr>
          </a:lstStyle>
          <a:p>
            <a:r>
              <a:rPr lang="en-US" altLang="zh-CN" kern="0" dirty="0">
                <a:solidFill>
                  <a:srgbClr val="FF6600"/>
                </a:solidFill>
              </a:rPr>
              <a:t>3</a:t>
            </a:r>
            <a:r>
              <a:rPr lang="en-US" altLang="zh-CN" kern="0" dirty="0" smtClean="0">
                <a:solidFill>
                  <a:srgbClr val="FF6600"/>
                </a:solidFill>
              </a:rPr>
              <a:t>. </a:t>
            </a:r>
            <a:r>
              <a:rPr lang="zh-CN" altLang="en-US" kern="0" dirty="0" smtClean="0">
                <a:solidFill>
                  <a:srgbClr val="FF6600"/>
                </a:solidFill>
              </a:rPr>
              <a:t>中断与异常的处理过程</a:t>
            </a:r>
            <a:endParaRPr lang="zh-CN" altLang="en-US" kern="0" dirty="0">
              <a:solidFill>
                <a:srgbClr val="FF6600"/>
              </a:solidFill>
            </a:endParaRPr>
          </a:p>
        </p:txBody>
      </p:sp>
      <p:sp>
        <p:nvSpPr>
          <p:cNvPr id="6" name="动作按钮: 自定义 5">
            <a:hlinkClick r:id="rId2" action="ppaction://hlinksldjump" highlightClick="1"/>
          </p:cNvPr>
          <p:cNvSpPr/>
          <p:nvPr/>
        </p:nvSpPr>
        <p:spPr bwMode="auto">
          <a:xfrm>
            <a:off x="5292100" y="188550"/>
            <a:ext cx="3672510" cy="792110"/>
          </a:xfrm>
          <a:prstGeom prst="actionButtonBlank">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vert="horz" wrap="square" lIns="91440" tIns="45720" rIns="91440" bIns="45720" numCol="1" rtlCol="0" anchor="ctr" anchorCtr="0" compatLnSpc="1">
            <a:prstTxWarp prst="textNoShape">
              <a:avLst/>
            </a:prstTxWarp>
          </a:bodyPr>
          <a:lstStyle/>
          <a:p>
            <a:pPr>
              <a:lnSpc>
                <a:spcPct val="90000"/>
              </a:lnSpc>
              <a:spcBef>
                <a:spcPts val="0"/>
              </a:spcBef>
            </a:pPr>
            <a:r>
              <a:rPr lang="zh-CN" altLang="en-US" sz="2400" dirty="0">
                <a:solidFill>
                  <a:schemeClr val="bg2"/>
                </a:solidFill>
              </a:rPr>
              <a:t>保护模式</a:t>
            </a:r>
            <a:r>
              <a:rPr lang="zh-CN" altLang="en-US" sz="2400" dirty="0" smtClean="0">
                <a:solidFill>
                  <a:schemeClr val="bg2"/>
                </a:solidFill>
              </a:rPr>
              <a:t>下中断服务程序</a:t>
            </a:r>
            <a:r>
              <a:rPr lang="en-US" altLang="zh-CN" sz="2400" dirty="0" smtClean="0">
                <a:solidFill>
                  <a:schemeClr val="bg2"/>
                </a:solidFill>
              </a:rPr>
              <a:t/>
            </a:r>
            <a:br>
              <a:rPr lang="en-US" altLang="zh-CN" sz="2400" dirty="0" smtClean="0">
                <a:solidFill>
                  <a:schemeClr val="bg2"/>
                </a:solidFill>
              </a:rPr>
            </a:br>
            <a:r>
              <a:rPr lang="zh-CN" altLang="en-US" sz="2400" dirty="0" smtClean="0">
                <a:solidFill>
                  <a:schemeClr val="bg2"/>
                </a:solidFill>
              </a:rPr>
              <a:t>入口</a:t>
            </a:r>
            <a:r>
              <a:rPr lang="zh-CN" altLang="en-US" sz="2400" dirty="0">
                <a:solidFill>
                  <a:schemeClr val="bg2"/>
                </a:solidFill>
              </a:rPr>
              <a:t>地址的</a:t>
            </a:r>
            <a:r>
              <a:rPr lang="zh-CN" altLang="en-US" sz="2400" dirty="0" smtClean="0">
                <a:solidFill>
                  <a:schemeClr val="bg2"/>
                </a:solidFill>
              </a:rPr>
              <a:t>形成</a:t>
            </a:r>
            <a:endParaRPr lang="zh-CN" altLang="en-US" sz="2400" dirty="0">
              <a:solidFill>
                <a:schemeClr val="bg2"/>
              </a:solidFill>
            </a:endParaRPr>
          </a:p>
        </p:txBody>
      </p:sp>
    </p:spTree>
    <p:extLst>
      <p:ext uri="{BB962C8B-B14F-4D97-AF65-F5344CB8AC3E}">
        <p14:creationId xmlns:p14="http://schemas.microsoft.com/office/powerpoint/2010/main" val="2966311730"/>
      </p:ext>
    </p:extLst>
  </p:cSld>
  <p:clrMapOvr>
    <a:masterClrMapping/>
  </p:clrMapOvr>
  <p:transition spd="med"/>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7010" name="Rectangle 2"/>
          <p:cNvSpPr>
            <a:spLocks noGrp="1" noChangeArrowheads="1"/>
          </p:cNvSpPr>
          <p:nvPr>
            <p:ph type="subTitle" idx="1"/>
          </p:nvPr>
        </p:nvSpPr>
        <p:spPr>
          <a:xfrm>
            <a:off x="1763713" y="1700213"/>
            <a:ext cx="7235825" cy="2592387"/>
          </a:xfrm>
          <a:noFill/>
          <a:ln/>
        </p:spPr>
        <p:txBody>
          <a:bodyPr anchor="ctr"/>
          <a:lstStyle/>
          <a:p>
            <a:pPr algn="r">
              <a:spcBef>
                <a:spcPct val="0"/>
              </a:spcBef>
              <a:buClrTx/>
              <a:buSzTx/>
              <a:buFontTx/>
              <a:buNone/>
            </a:pPr>
            <a:r>
              <a:rPr lang="zh-CN" altLang="en-US" sz="3600" b="0" dirty="0">
                <a:solidFill>
                  <a:srgbClr val="FFFF00"/>
                </a:solidFill>
                <a:ea typeface="黑体" pitchFamily="2" charset="-122"/>
              </a:rPr>
              <a:t>微机原理及接口技术</a:t>
            </a:r>
            <a:endParaRPr lang="zh-CN" altLang="en-US" sz="4400" b="0" dirty="0">
              <a:solidFill>
                <a:srgbClr val="FFFF00"/>
              </a:solidFill>
              <a:ea typeface="黑体" pitchFamily="2" charset="-122"/>
            </a:endParaRPr>
          </a:p>
          <a:p>
            <a:pPr algn="r">
              <a:spcBef>
                <a:spcPct val="0"/>
              </a:spcBef>
              <a:buClrTx/>
              <a:buSzTx/>
              <a:buFontTx/>
              <a:buNone/>
            </a:pPr>
            <a:r>
              <a:rPr lang="zh-CN" altLang="en-US" sz="4000" b="0" dirty="0">
                <a:solidFill>
                  <a:srgbClr val="FFFFFF"/>
                </a:solidFill>
                <a:ea typeface="黑体" pitchFamily="2" charset="-122"/>
              </a:rPr>
              <a:t>第</a:t>
            </a:r>
            <a:r>
              <a:rPr lang="en-US" altLang="zh-CN" sz="7200" b="0" dirty="0">
                <a:solidFill>
                  <a:srgbClr val="FFFFFF"/>
                </a:solidFill>
                <a:ea typeface="黑体" pitchFamily="2" charset="-122"/>
              </a:rPr>
              <a:t>6</a:t>
            </a:r>
            <a:r>
              <a:rPr lang="zh-CN" altLang="en-US" sz="4000" b="0" dirty="0">
                <a:solidFill>
                  <a:srgbClr val="FFFFFF"/>
                </a:solidFill>
                <a:ea typeface="黑体" pitchFamily="2" charset="-122"/>
              </a:rPr>
              <a:t>章  输入</a:t>
            </a:r>
            <a:r>
              <a:rPr lang="en-US" altLang="zh-CN" sz="4000" b="0" dirty="0">
                <a:solidFill>
                  <a:srgbClr val="FFFFFF"/>
                </a:solidFill>
                <a:ea typeface="黑体" pitchFamily="2" charset="-122"/>
              </a:rPr>
              <a:t>/</a:t>
            </a:r>
            <a:r>
              <a:rPr lang="zh-CN" altLang="en-US" sz="4000" b="0" dirty="0">
                <a:solidFill>
                  <a:srgbClr val="FFFFFF"/>
                </a:solidFill>
                <a:ea typeface="黑体" pitchFamily="2" charset="-122"/>
              </a:rPr>
              <a:t>输出技术</a:t>
            </a:r>
            <a:endParaRPr lang="en-US" altLang="zh-CN" sz="4000" b="0" dirty="0">
              <a:solidFill>
                <a:srgbClr val="FFFFFF"/>
              </a:solidFill>
              <a:ea typeface="黑体" pitchFamily="2" charset="-122"/>
            </a:endParaRPr>
          </a:p>
        </p:txBody>
      </p:sp>
      <p:sp>
        <p:nvSpPr>
          <p:cNvPr id="1067011" name="Rectangle 3"/>
          <p:cNvSpPr>
            <a:spLocks noChangeArrowheads="1"/>
          </p:cNvSpPr>
          <p:nvPr/>
        </p:nvSpPr>
        <p:spPr bwMode="auto">
          <a:xfrm>
            <a:off x="2411413" y="4507928"/>
            <a:ext cx="6553200" cy="1369412"/>
          </a:xfrm>
          <a:prstGeom prst="rect">
            <a:avLst/>
          </a:prstGeom>
          <a:noFill/>
          <a:ln w="9525">
            <a:noFill/>
            <a:miter lim="800000"/>
            <a:headEnd/>
            <a:tailEnd/>
          </a:ln>
          <a:effectLst/>
        </p:spPr>
        <p:txBody>
          <a:bodyPr/>
          <a:lstStyle/>
          <a:p>
            <a:pPr algn="r">
              <a:spcBef>
                <a:spcPct val="20000"/>
              </a:spcBef>
              <a:buClr>
                <a:schemeClr val="bg2"/>
              </a:buClr>
              <a:buSzPct val="75000"/>
            </a:pPr>
            <a:r>
              <a:rPr lang="en-US" altLang="zh-CN" sz="3600" dirty="0">
                <a:latin typeface="Arial" charset="0"/>
              </a:rPr>
              <a:t>6.1  </a:t>
            </a:r>
            <a:r>
              <a:rPr lang="en-US" altLang="zh-CN" sz="3600" dirty="0">
                <a:ea typeface="楷体_GB2312" pitchFamily="49" charset="-122"/>
              </a:rPr>
              <a:t>I/O</a:t>
            </a:r>
            <a:r>
              <a:rPr lang="zh-CN" altLang="en-US" sz="3600" dirty="0">
                <a:ea typeface="楷体_GB2312" pitchFamily="49" charset="-122"/>
              </a:rPr>
              <a:t> 概述</a:t>
            </a:r>
            <a:endParaRPr lang="en-US" altLang="zh-CN" sz="3400" dirty="0" smtClean="0">
              <a:latin typeface="Arial" charset="0"/>
            </a:endParaRPr>
          </a:p>
          <a:p>
            <a:pPr algn="r">
              <a:spcBef>
                <a:spcPct val="20000"/>
              </a:spcBef>
              <a:buClr>
                <a:schemeClr val="bg2"/>
              </a:buClr>
              <a:buSzPct val="75000"/>
            </a:pPr>
            <a:r>
              <a:rPr lang="en-US" altLang="zh-CN" sz="3200" dirty="0" smtClean="0">
                <a:solidFill>
                  <a:srgbClr val="000099"/>
                </a:solidFill>
                <a:latin typeface="Arial" charset="0"/>
              </a:rPr>
              <a:t>6.1.4  </a:t>
            </a:r>
            <a:r>
              <a:rPr lang="en-US" altLang="zh-CN" sz="3200" dirty="0">
                <a:solidFill>
                  <a:srgbClr val="000099"/>
                </a:solidFill>
                <a:ea typeface="楷体_GB2312" pitchFamily="49" charset="-122"/>
              </a:rPr>
              <a:t>I/O</a:t>
            </a:r>
            <a:r>
              <a:rPr lang="zh-CN" altLang="en-US" sz="3200" dirty="0">
                <a:solidFill>
                  <a:srgbClr val="000099"/>
                </a:solidFill>
                <a:ea typeface="楷体_GB2312" pitchFamily="49" charset="-122"/>
              </a:rPr>
              <a:t>端口地址译码</a:t>
            </a:r>
            <a:endParaRPr lang="en-US" altLang="zh-CN" sz="3200" dirty="0">
              <a:solidFill>
                <a:srgbClr val="000099"/>
              </a:solidFill>
              <a:ea typeface="楷体_GB2312" pitchFamily="49" charset="-122"/>
            </a:endParaRPr>
          </a:p>
        </p:txBody>
      </p:sp>
    </p:spTree>
    <p:extLst>
      <p:ext uri="{BB962C8B-B14F-4D97-AF65-F5344CB8AC3E}">
        <p14:creationId xmlns:p14="http://schemas.microsoft.com/office/powerpoint/2010/main" val="7872025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067010">
                                            <p:txEl>
                                              <p:pRg st="0" end="0"/>
                                            </p:txEl>
                                          </p:spTgt>
                                        </p:tgtEl>
                                        <p:attrNameLst>
                                          <p:attrName>style.visibility</p:attrName>
                                        </p:attrNameLst>
                                      </p:cBhvr>
                                      <p:to>
                                        <p:strVal val="visible"/>
                                      </p:to>
                                    </p:set>
                                    <p:anim calcmode="lin" valueType="num">
                                      <p:cBhvr additive="base">
                                        <p:cTn id="7" dur="500" fill="hold"/>
                                        <p:tgtEl>
                                          <p:spTgt spid="1067010">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067010">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1067010">
                                            <p:txEl>
                                              <p:pRg st="1" end="1"/>
                                            </p:txEl>
                                          </p:spTgt>
                                        </p:tgtEl>
                                        <p:attrNameLst>
                                          <p:attrName>style.visibility</p:attrName>
                                        </p:attrNameLst>
                                      </p:cBhvr>
                                      <p:to>
                                        <p:strVal val="visible"/>
                                      </p:to>
                                    </p:set>
                                    <p:anim calcmode="lin" valueType="num">
                                      <p:cBhvr additive="base">
                                        <p:cTn id="11" dur="500" fill="hold"/>
                                        <p:tgtEl>
                                          <p:spTgt spid="1067010">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067010">
                                            <p:txEl>
                                              <p:pRg st="1" end="1"/>
                                            </p:txEl>
                                          </p:spTgt>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2" presetClass="entr" presetSubtype="4" fill="hold" nodeType="afterEffect">
                                  <p:stCondLst>
                                    <p:cond delay="0"/>
                                  </p:stCondLst>
                                  <p:childTnLst>
                                    <p:set>
                                      <p:cBhvr>
                                        <p:cTn id="15" dur="1" fill="hold">
                                          <p:stCondLst>
                                            <p:cond delay="0"/>
                                          </p:stCondLst>
                                        </p:cTn>
                                        <p:tgtEl>
                                          <p:spTgt spid="1067011">
                                            <p:txEl>
                                              <p:pRg st="0" end="0"/>
                                            </p:txEl>
                                          </p:spTgt>
                                        </p:tgtEl>
                                        <p:attrNameLst>
                                          <p:attrName>style.visibility</p:attrName>
                                        </p:attrNameLst>
                                      </p:cBhvr>
                                      <p:to>
                                        <p:strVal val="visible"/>
                                      </p:to>
                                    </p:set>
                                    <p:anim calcmode="lin" valueType="num">
                                      <p:cBhvr additive="base">
                                        <p:cTn id="16" dur="500" fill="hold"/>
                                        <p:tgtEl>
                                          <p:spTgt spid="1067011">
                                            <p:txEl>
                                              <p:pRg st="0" end="0"/>
                                            </p:txEl>
                                          </p:spTgt>
                                        </p:tgtEl>
                                        <p:attrNameLst>
                                          <p:attrName>ppt_x</p:attrName>
                                        </p:attrNameLst>
                                      </p:cBhvr>
                                      <p:tavLst>
                                        <p:tav tm="0">
                                          <p:val>
                                            <p:strVal val="#ppt_x"/>
                                          </p:val>
                                        </p:tav>
                                        <p:tav tm="100000">
                                          <p:val>
                                            <p:strVal val="#ppt_x"/>
                                          </p:val>
                                        </p:tav>
                                      </p:tavLst>
                                    </p:anim>
                                    <p:anim calcmode="lin" valueType="num">
                                      <p:cBhvr additive="base">
                                        <p:cTn id="17" dur="500" fill="hold"/>
                                        <p:tgtEl>
                                          <p:spTgt spid="1067011">
                                            <p:txEl>
                                              <p:pRg st="0" end="0"/>
                                            </p:txEl>
                                          </p:spTgt>
                                        </p:tgtEl>
                                        <p:attrNameLst>
                                          <p:attrName>ppt_y</p:attrName>
                                        </p:attrNameLst>
                                      </p:cBhvr>
                                      <p:tavLst>
                                        <p:tav tm="0">
                                          <p:val>
                                            <p:strVal val="1+#ppt_h/2"/>
                                          </p:val>
                                        </p:tav>
                                        <p:tav tm="100000">
                                          <p:val>
                                            <p:strVal val="#ppt_y"/>
                                          </p:val>
                                        </p:tav>
                                      </p:tavLst>
                                    </p:anim>
                                  </p:childTnLst>
                                </p:cTn>
                              </p:par>
                            </p:childTnLst>
                          </p:cTn>
                        </p:par>
                        <p:par>
                          <p:cTn id="18" fill="hold">
                            <p:stCondLst>
                              <p:cond delay="1000"/>
                            </p:stCondLst>
                            <p:childTnLst>
                              <p:par>
                                <p:cTn id="19" presetID="2" presetClass="entr" presetSubtype="4" fill="hold" nodeType="afterEffect">
                                  <p:stCondLst>
                                    <p:cond delay="0"/>
                                  </p:stCondLst>
                                  <p:childTnLst>
                                    <p:set>
                                      <p:cBhvr>
                                        <p:cTn id="20" dur="1" fill="hold">
                                          <p:stCondLst>
                                            <p:cond delay="0"/>
                                          </p:stCondLst>
                                        </p:cTn>
                                        <p:tgtEl>
                                          <p:spTgt spid="1067011">
                                            <p:txEl>
                                              <p:pRg st="1" end="1"/>
                                            </p:txEl>
                                          </p:spTgt>
                                        </p:tgtEl>
                                        <p:attrNameLst>
                                          <p:attrName>style.visibility</p:attrName>
                                        </p:attrNameLst>
                                      </p:cBhvr>
                                      <p:to>
                                        <p:strVal val="visible"/>
                                      </p:to>
                                    </p:set>
                                    <p:anim calcmode="lin" valueType="num">
                                      <p:cBhvr additive="base">
                                        <p:cTn id="21" dur="500" fill="hold"/>
                                        <p:tgtEl>
                                          <p:spTgt spid="1067011">
                                            <p:txEl>
                                              <p:pRg st="1" end="1"/>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1067011">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一、保护模式下</a:t>
            </a:r>
            <a:r>
              <a:rPr lang="zh-CN" altLang="en-US" dirty="0" smtClean="0"/>
              <a:t>的中断系统      </a:t>
            </a:r>
            <a:r>
              <a:rPr lang="en-US" altLang="zh-CN" dirty="0" smtClean="0">
                <a:solidFill>
                  <a:srgbClr val="FF6600"/>
                </a:solidFill>
              </a:rPr>
              <a:t>4. </a:t>
            </a:r>
            <a:r>
              <a:rPr lang="zh-CN" altLang="en-US" dirty="0" smtClean="0">
                <a:solidFill>
                  <a:srgbClr val="FF6600"/>
                </a:solidFill>
              </a:rPr>
              <a:t>中断任务</a:t>
            </a:r>
            <a:endParaRPr lang="zh-CN" altLang="en-US" dirty="0">
              <a:solidFill>
                <a:srgbClr val="FF6600"/>
              </a:solidFill>
            </a:endParaRPr>
          </a:p>
        </p:txBody>
      </p:sp>
      <p:sp>
        <p:nvSpPr>
          <p:cNvPr id="3" name="内容占位符 2"/>
          <p:cNvSpPr>
            <a:spLocks noGrp="1"/>
          </p:cNvSpPr>
          <p:nvPr>
            <p:ph idx="1"/>
          </p:nvPr>
        </p:nvSpPr>
        <p:spPr>
          <a:xfrm>
            <a:off x="457200" y="692620"/>
            <a:ext cx="8362950" cy="6012980"/>
          </a:xfrm>
        </p:spPr>
        <p:txBody>
          <a:bodyPr/>
          <a:lstStyle/>
          <a:p>
            <a:r>
              <a:rPr lang="zh-CN" altLang="zh-CN" dirty="0"/>
              <a:t>当中断或异常发生时，根据中断向量和</a:t>
            </a:r>
            <a:r>
              <a:rPr lang="en-US" altLang="zh-CN" dirty="0"/>
              <a:t>IDTR</a:t>
            </a:r>
            <a:r>
              <a:rPr lang="zh-CN" altLang="zh-CN" dirty="0"/>
              <a:t>的内容在</a:t>
            </a:r>
            <a:r>
              <a:rPr lang="en-US" altLang="zh-CN" dirty="0"/>
              <a:t>IDT</a:t>
            </a:r>
            <a:r>
              <a:rPr lang="zh-CN" altLang="zh-CN" dirty="0"/>
              <a:t>中取得的描述符是</a:t>
            </a:r>
            <a:r>
              <a:rPr lang="zh-CN" altLang="zh-CN" dirty="0">
                <a:solidFill>
                  <a:srgbClr val="0000FF"/>
                </a:solidFill>
              </a:rPr>
              <a:t>任务门</a:t>
            </a:r>
            <a:r>
              <a:rPr lang="zh-CN" altLang="zh-CN" dirty="0"/>
              <a:t>，则不进行一般的中断响应、处理过程，而是发起</a:t>
            </a:r>
            <a:r>
              <a:rPr lang="zh-CN" altLang="zh-CN" dirty="0">
                <a:solidFill>
                  <a:srgbClr val="0000FF"/>
                </a:solidFill>
              </a:rPr>
              <a:t>任务切换</a:t>
            </a:r>
            <a:r>
              <a:rPr lang="zh-CN" altLang="zh-CN" dirty="0" smtClean="0"/>
              <a:t>。</a:t>
            </a:r>
            <a:endParaRPr lang="en-US" altLang="zh-CN" dirty="0" smtClean="0"/>
          </a:p>
          <a:p>
            <a:r>
              <a:rPr lang="zh-CN" altLang="zh-CN" dirty="0"/>
              <a:t>当发生故障（</a:t>
            </a:r>
            <a:r>
              <a:rPr lang="en-US" altLang="zh-CN" dirty="0"/>
              <a:t>Faults</a:t>
            </a:r>
            <a:r>
              <a:rPr lang="zh-CN" altLang="zh-CN" dirty="0"/>
              <a:t>）类异常时，比如</a:t>
            </a:r>
            <a:r>
              <a:rPr lang="zh-CN" altLang="zh-CN" dirty="0">
                <a:solidFill>
                  <a:srgbClr val="FF0000"/>
                </a:solidFill>
              </a:rPr>
              <a:t>双重故障</a:t>
            </a:r>
            <a:r>
              <a:rPr lang="zh-CN" altLang="zh-CN" dirty="0"/>
              <a:t>（</a:t>
            </a:r>
            <a:r>
              <a:rPr lang="en-US" altLang="zh-CN" dirty="0"/>
              <a:t>#DF</a:t>
            </a:r>
            <a:r>
              <a:rPr lang="zh-CN" altLang="zh-CN" dirty="0"/>
              <a:t>），用中断返回指令</a:t>
            </a:r>
            <a:r>
              <a:rPr lang="en-US" altLang="zh-CN" dirty="0"/>
              <a:t>IRETD</a:t>
            </a:r>
            <a:r>
              <a:rPr lang="zh-CN" altLang="zh-CN" dirty="0"/>
              <a:t>返回到被中断的任务继续正常执行已经是不可能的，在这种情况下，把</a:t>
            </a:r>
            <a:r>
              <a:rPr lang="zh-CN" altLang="zh-CN" dirty="0">
                <a:solidFill>
                  <a:srgbClr val="FF0000"/>
                </a:solidFill>
              </a:rPr>
              <a:t>双重故障</a:t>
            </a:r>
            <a:r>
              <a:rPr lang="zh-CN" altLang="zh-CN" dirty="0"/>
              <a:t>的处理程序定义为</a:t>
            </a:r>
            <a:r>
              <a:rPr lang="zh-CN" altLang="zh-CN" dirty="0">
                <a:solidFill>
                  <a:srgbClr val="0000FF"/>
                </a:solidFill>
              </a:rPr>
              <a:t>任务</a:t>
            </a:r>
            <a:r>
              <a:rPr lang="zh-CN" altLang="zh-CN" dirty="0"/>
              <a:t>，当双重故障发生时，执行</a:t>
            </a:r>
            <a:r>
              <a:rPr lang="zh-CN" altLang="zh-CN" dirty="0">
                <a:solidFill>
                  <a:srgbClr val="0000FF"/>
                </a:solidFill>
              </a:rPr>
              <a:t>任务切换</a:t>
            </a:r>
            <a:r>
              <a:rPr lang="zh-CN" altLang="zh-CN" dirty="0"/>
              <a:t>，切换到操作系统内核，终止发生故障的任务并回收该任务占用的内存空间，重新调度其他任务。</a:t>
            </a:r>
            <a:endParaRPr lang="zh-CN" altLang="en-US" dirty="0"/>
          </a:p>
        </p:txBody>
      </p:sp>
      <p:sp>
        <p:nvSpPr>
          <p:cNvPr id="4" name="灯片编号占位符 3"/>
          <p:cNvSpPr>
            <a:spLocks noGrp="1"/>
          </p:cNvSpPr>
          <p:nvPr>
            <p:ph type="sldNum" sz="quarter" idx="11"/>
          </p:nvPr>
        </p:nvSpPr>
        <p:spPr/>
        <p:txBody>
          <a:bodyPr/>
          <a:lstStyle/>
          <a:p>
            <a:fld id="{C5B93D84-87BE-4514-9293-7D5164B6320D}" type="slidenum">
              <a:rPr lang="zh-CN" altLang="en-US" smtClean="0"/>
              <a:pPr/>
              <a:t>140</a:t>
            </a:fld>
            <a:endParaRPr lang="en-US" altLang="zh-CN" dirty="0"/>
          </a:p>
        </p:txBody>
      </p:sp>
    </p:spTree>
    <p:extLst>
      <p:ext uri="{BB962C8B-B14F-4D97-AF65-F5344CB8AC3E}">
        <p14:creationId xmlns:p14="http://schemas.microsoft.com/office/powerpoint/2010/main" val="3887383196"/>
      </p:ext>
    </p:extLst>
  </p:cSld>
  <p:clrMapOvr>
    <a:masterClrMapping/>
  </p:clrMapOvr>
  <p:transition spd="med"/>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二、</a:t>
            </a:r>
            <a:r>
              <a:rPr lang="zh-CN" altLang="zh-CN" dirty="0"/>
              <a:t>高级可编程中断控制器</a:t>
            </a:r>
            <a:endParaRPr lang="zh-CN" altLang="en-US" dirty="0"/>
          </a:p>
        </p:txBody>
      </p:sp>
      <p:sp>
        <p:nvSpPr>
          <p:cNvPr id="3" name="内容占位符 2"/>
          <p:cNvSpPr>
            <a:spLocks noGrp="1"/>
          </p:cNvSpPr>
          <p:nvPr>
            <p:ph idx="1"/>
          </p:nvPr>
        </p:nvSpPr>
        <p:spPr>
          <a:xfrm>
            <a:off x="1112656" y="3542571"/>
            <a:ext cx="6480900" cy="2232208"/>
          </a:xfrm>
        </p:spPr>
        <p:txBody>
          <a:bodyPr/>
          <a:lstStyle/>
          <a:p>
            <a:r>
              <a:rPr lang="en-US" altLang="zh-CN" dirty="0" smtClean="0"/>
              <a:t>APIC</a:t>
            </a:r>
            <a:r>
              <a:rPr lang="zh-CN" altLang="en-US" dirty="0" smtClean="0"/>
              <a:t>体系概述</a:t>
            </a:r>
            <a:endParaRPr lang="en-US" altLang="zh-CN" dirty="0" smtClean="0"/>
          </a:p>
          <a:p>
            <a:r>
              <a:rPr lang="zh-CN" altLang="en-US" dirty="0" smtClean="0"/>
              <a:t>本地</a:t>
            </a:r>
            <a:r>
              <a:rPr lang="en-US" altLang="zh-CN" dirty="0" smtClean="0"/>
              <a:t>APIC</a:t>
            </a:r>
            <a:r>
              <a:rPr lang="zh-CN" altLang="en-US" dirty="0" smtClean="0"/>
              <a:t>（</a:t>
            </a:r>
            <a:r>
              <a:rPr lang="en-US" altLang="zh-CN" dirty="0" smtClean="0"/>
              <a:t>Local APIC</a:t>
            </a:r>
            <a:r>
              <a:rPr lang="zh-CN" altLang="en-US" dirty="0" smtClean="0"/>
              <a:t>）</a:t>
            </a:r>
            <a:endParaRPr lang="en-US" altLang="zh-CN" dirty="0" smtClean="0"/>
          </a:p>
          <a:p>
            <a:r>
              <a:rPr lang="en-US" altLang="zh-CN" dirty="0" smtClean="0"/>
              <a:t>I/O APIC</a:t>
            </a:r>
            <a:endParaRPr lang="zh-CN" altLang="en-US" dirty="0"/>
          </a:p>
        </p:txBody>
      </p:sp>
      <p:sp>
        <p:nvSpPr>
          <p:cNvPr id="4" name="灯片编号占位符 3"/>
          <p:cNvSpPr>
            <a:spLocks noGrp="1"/>
          </p:cNvSpPr>
          <p:nvPr>
            <p:ph type="sldNum" sz="quarter" idx="11"/>
          </p:nvPr>
        </p:nvSpPr>
        <p:spPr/>
        <p:txBody>
          <a:bodyPr/>
          <a:lstStyle/>
          <a:p>
            <a:fld id="{C5B93D84-87BE-4514-9293-7D5164B6320D}" type="slidenum">
              <a:rPr lang="zh-CN" altLang="en-US" smtClean="0"/>
              <a:pPr/>
              <a:t>141</a:t>
            </a:fld>
            <a:endParaRPr lang="en-US" altLang="zh-CN" dirty="0"/>
          </a:p>
        </p:txBody>
      </p:sp>
      <p:sp>
        <p:nvSpPr>
          <p:cNvPr id="5" name="内容占位符 2"/>
          <p:cNvSpPr txBox="1">
            <a:spLocks/>
          </p:cNvSpPr>
          <p:nvPr/>
        </p:nvSpPr>
        <p:spPr bwMode="auto">
          <a:xfrm>
            <a:off x="467430" y="836742"/>
            <a:ext cx="8281150" cy="223220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bg2"/>
              </a:buClr>
              <a:buSzPct val="75000"/>
              <a:buFont typeface="Wingdings" pitchFamily="2" charset="2"/>
              <a:buChar char="n"/>
              <a:defRPr sz="2800" b="1">
                <a:solidFill>
                  <a:schemeClr val="tx1"/>
                </a:solidFill>
                <a:latin typeface="+mn-lt"/>
                <a:ea typeface="+mn-ea"/>
                <a:cs typeface="+mn-cs"/>
              </a:defRPr>
            </a:lvl1pPr>
            <a:lvl2pPr marL="628650" indent="-268288" algn="l" rtl="0" fontAlgn="base">
              <a:spcBef>
                <a:spcPct val="20000"/>
              </a:spcBef>
              <a:spcAft>
                <a:spcPct val="0"/>
              </a:spcAft>
              <a:buClr>
                <a:srgbClr val="006600"/>
              </a:buClr>
              <a:buSzPct val="75000"/>
              <a:buFont typeface="Wingdings" pitchFamily="2" charset="2"/>
              <a:buChar char="l"/>
              <a:defRPr sz="2800" b="1">
                <a:solidFill>
                  <a:schemeClr val="tx1"/>
                </a:solidFill>
                <a:latin typeface="+mn-lt"/>
                <a:ea typeface="+mn-ea"/>
              </a:defRPr>
            </a:lvl2pPr>
            <a:lvl3pPr marL="896938" indent="-268288" algn="l" rtl="0" fontAlgn="base">
              <a:spcBef>
                <a:spcPct val="20000"/>
              </a:spcBef>
              <a:spcAft>
                <a:spcPct val="0"/>
              </a:spcAft>
              <a:buClr>
                <a:srgbClr val="FF6600"/>
              </a:buClr>
              <a:buSzPct val="65000"/>
              <a:buFont typeface="Wingdings" pitchFamily="2" charset="2"/>
              <a:buChar char="p"/>
              <a:defRPr sz="2400" b="1">
                <a:solidFill>
                  <a:schemeClr val="tx1"/>
                </a:solidFill>
                <a:latin typeface="+mn-lt"/>
                <a:ea typeface="楷体" panose="02010609060101010101" pitchFamily="49" charset="-122"/>
              </a:defRPr>
            </a:lvl3pPr>
            <a:lvl4pPr marL="1166813" indent="-269875" algn="l" rtl="0" fontAlgn="base">
              <a:spcBef>
                <a:spcPct val="20000"/>
              </a:spcBef>
              <a:spcAft>
                <a:spcPct val="0"/>
              </a:spcAft>
              <a:buClr>
                <a:srgbClr val="FF0066"/>
              </a:buClr>
              <a:buSzPct val="75000"/>
              <a:buFont typeface="Wingdings" pitchFamily="2" charset="2"/>
              <a:buChar char="u"/>
              <a:defRPr sz="2400" b="1">
                <a:solidFill>
                  <a:schemeClr val="tx1"/>
                </a:solidFill>
                <a:latin typeface="+mn-lt"/>
                <a:ea typeface="楷体" panose="02010609060101010101" pitchFamily="49" charset="-122"/>
              </a:defRPr>
            </a:lvl4pPr>
            <a:lvl5pPr marL="1435100" indent="-268288" algn="l" rtl="0" fontAlgn="base">
              <a:spcBef>
                <a:spcPct val="20000"/>
              </a:spcBef>
              <a:spcAft>
                <a:spcPct val="0"/>
              </a:spcAft>
              <a:buClr>
                <a:srgbClr val="0066FF"/>
              </a:buClr>
              <a:buSzPct val="75000"/>
              <a:buFont typeface="Wingdings" pitchFamily="2" charset="2"/>
              <a:buChar char="ü"/>
              <a:defRPr sz="2400" b="1">
                <a:solidFill>
                  <a:schemeClr val="tx1"/>
                </a:solidFill>
                <a:latin typeface="+mn-lt"/>
                <a:ea typeface="楷体" panose="02010609060101010101" pitchFamily="49" charset="-122"/>
              </a:defRPr>
            </a:lvl5pPr>
            <a:lvl6pPr marL="2787650" indent="-271463" algn="l" rtl="0" fontAlgn="base">
              <a:spcBef>
                <a:spcPct val="20000"/>
              </a:spcBef>
              <a:spcAft>
                <a:spcPct val="0"/>
              </a:spcAft>
              <a:buClr>
                <a:srgbClr val="0066FF"/>
              </a:buClr>
              <a:buSzPct val="75000"/>
              <a:buFont typeface="Wingdings" pitchFamily="2" charset="2"/>
              <a:buChar char="ü"/>
              <a:defRPr sz="2400" b="1">
                <a:solidFill>
                  <a:schemeClr val="tx1"/>
                </a:solidFill>
                <a:latin typeface="+mn-lt"/>
                <a:ea typeface="楷体_GB2312" pitchFamily="49" charset="-122"/>
              </a:defRPr>
            </a:lvl6pPr>
            <a:lvl7pPr marL="3244850" indent="-271463" algn="l" rtl="0" fontAlgn="base">
              <a:spcBef>
                <a:spcPct val="20000"/>
              </a:spcBef>
              <a:spcAft>
                <a:spcPct val="0"/>
              </a:spcAft>
              <a:buClr>
                <a:srgbClr val="0066FF"/>
              </a:buClr>
              <a:buSzPct val="75000"/>
              <a:buFont typeface="Wingdings" pitchFamily="2" charset="2"/>
              <a:buChar char="ü"/>
              <a:defRPr sz="2400" b="1">
                <a:solidFill>
                  <a:schemeClr val="tx1"/>
                </a:solidFill>
                <a:latin typeface="+mn-lt"/>
                <a:ea typeface="楷体_GB2312" pitchFamily="49" charset="-122"/>
              </a:defRPr>
            </a:lvl7pPr>
            <a:lvl8pPr marL="3702050" indent="-271463" algn="l" rtl="0" fontAlgn="base">
              <a:spcBef>
                <a:spcPct val="20000"/>
              </a:spcBef>
              <a:spcAft>
                <a:spcPct val="0"/>
              </a:spcAft>
              <a:buClr>
                <a:srgbClr val="0066FF"/>
              </a:buClr>
              <a:buSzPct val="75000"/>
              <a:buFont typeface="Wingdings" pitchFamily="2" charset="2"/>
              <a:buChar char="ü"/>
              <a:defRPr sz="2400" b="1">
                <a:solidFill>
                  <a:schemeClr val="tx1"/>
                </a:solidFill>
                <a:latin typeface="+mn-lt"/>
                <a:ea typeface="楷体_GB2312" pitchFamily="49" charset="-122"/>
              </a:defRPr>
            </a:lvl8pPr>
            <a:lvl9pPr marL="4159250" indent="-271463" algn="l" rtl="0" fontAlgn="base">
              <a:spcBef>
                <a:spcPct val="20000"/>
              </a:spcBef>
              <a:spcAft>
                <a:spcPct val="0"/>
              </a:spcAft>
              <a:buClr>
                <a:srgbClr val="0066FF"/>
              </a:buClr>
              <a:buSzPct val="75000"/>
              <a:buFont typeface="Wingdings" pitchFamily="2" charset="2"/>
              <a:buChar char="ü"/>
              <a:defRPr sz="2400" b="1">
                <a:solidFill>
                  <a:schemeClr val="tx1"/>
                </a:solidFill>
                <a:latin typeface="+mn-lt"/>
                <a:ea typeface="楷体_GB2312" pitchFamily="49" charset="-122"/>
              </a:defRPr>
            </a:lvl9pPr>
          </a:lstStyle>
          <a:p>
            <a:pPr marL="0" indent="623888">
              <a:buNone/>
            </a:pPr>
            <a:r>
              <a:rPr lang="en-US" altLang="zh-CN" dirty="0"/>
              <a:t>Intel</a:t>
            </a:r>
            <a:r>
              <a:rPr lang="zh-CN" altLang="zh-CN" dirty="0"/>
              <a:t>从</a:t>
            </a:r>
            <a:r>
              <a:rPr lang="en-US" altLang="zh-CN" dirty="0"/>
              <a:t>Pentium</a:t>
            </a:r>
            <a:r>
              <a:rPr lang="zh-CN" altLang="zh-CN" dirty="0"/>
              <a:t>处理器开始引入高级可编程中断控制器</a:t>
            </a:r>
            <a:r>
              <a:rPr lang="en-US" altLang="zh-CN" dirty="0"/>
              <a:t>APIC</a:t>
            </a:r>
            <a:r>
              <a:rPr lang="zh-CN" altLang="zh-CN" dirty="0"/>
              <a:t>（</a:t>
            </a:r>
            <a:r>
              <a:rPr lang="en-US" altLang="zh-CN" dirty="0"/>
              <a:t>Advanced Programmable Interrupt Controller</a:t>
            </a:r>
            <a:r>
              <a:rPr lang="zh-CN" altLang="zh-CN" dirty="0"/>
              <a:t>），之后的</a:t>
            </a:r>
            <a:r>
              <a:rPr lang="en-US" altLang="zh-CN" dirty="0"/>
              <a:t>IA-32</a:t>
            </a:r>
            <a:r>
              <a:rPr lang="zh-CN" altLang="zh-CN" dirty="0"/>
              <a:t>与</a:t>
            </a:r>
            <a:r>
              <a:rPr lang="en-US" altLang="zh-CN" dirty="0"/>
              <a:t>Intel 64</a:t>
            </a:r>
            <a:r>
              <a:rPr lang="zh-CN" altLang="zh-CN" dirty="0"/>
              <a:t>处理器构成的计算机系统中都包含</a:t>
            </a:r>
            <a:r>
              <a:rPr lang="en-US" altLang="zh-CN" dirty="0"/>
              <a:t>APIC</a:t>
            </a:r>
            <a:r>
              <a:rPr lang="zh-CN" altLang="zh-CN" dirty="0"/>
              <a:t>。引入</a:t>
            </a:r>
            <a:r>
              <a:rPr lang="en-US" altLang="zh-CN" dirty="0"/>
              <a:t>APIC</a:t>
            </a:r>
            <a:r>
              <a:rPr lang="zh-CN" altLang="zh-CN" dirty="0"/>
              <a:t>的目的是为了适应多</a:t>
            </a:r>
            <a:r>
              <a:rPr lang="zh-CN" altLang="zh-CN" dirty="0">
                <a:solidFill>
                  <a:srgbClr val="C00000"/>
                </a:solidFill>
              </a:rPr>
              <a:t>处理器</a:t>
            </a:r>
            <a:r>
              <a:rPr lang="zh-CN" altLang="zh-CN" dirty="0"/>
              <a:t>及</a:t>
            </a:r>
            <a:r>
              <a:rPr lang="zh-CN" altLang="zh-CN" dirty="0">
                <a:solidFill>
                  <a:srgbClr val="C00000"/>
                </a:solidFill>
              </a:rPr>
              <a:t>多核系统</a:t>
            </a:r>
            <a:r>
              <a:rPr lang="zh-CN" altLang="zh-CN" dirty="0"/>
              <a:t>。</a:t>
            </a:r>
            <a:endParaRPr lang="zh-CN" altLang="en-US" kern="0" dirty="0"/>
          </a:p>
        </p:txBody>
      </p:sp>
    </p:spTree>
    <p:extLst>
      <p:ext uri="{BB962C8B-B14F-4D97-AF65-F5344CB8AC3E}">
        <p14:creationId xmlns:p14="http://schemas.microsoft.com/office/powerpoint/2010/main" val="733119473"/>
      </p:ext>
    </p:extLst>
  </p:cSld>
  <p:clrMapOvr>
    <a:masterClrMapping/>
  </p:clrMapOvr>
  <p:transition spd="med"/>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二、</a:t>
            </a:r>
            <a:r>
              <a:rPr lang="zh-CN" altLang="zh-CN" dirty="0"/>
              <a:t>高级可编程中断</a:t>
            </a:r>
            <a:r>
              <a:rPr lang="zh-CN" altLang="zh-CN" dirty="0" smtClean="0"/>
              <a:t>控制器</a:t>
            </a:r>
            <a:r>
              <a:rPr lang="en-US" altLang="zh-CN" dirty="0" smtClean="0"/>
              <a:t>      </a:t>
            </a:r>
            <a:r>
              <a:rPr lang="en-US" altLang="zh-CN" dirty="0" smtClean="0">
                <a:solidFill>
                  <a:srgbClr val="FF6600"/>
                </a:solidFill>
              </a:rPr>
              <a:t>1. APIC</a:t>
            </a:r>
            <a:r>
              <a:rPr lang="zh-CN" altLang="en-US" dirty="0" smtClean="0">
                <a:solidFill>
                  <a:srgbClr val="FF6600"/>
                </a:solidFill>
              </a:rPr>
              <a:t>体系概述</a:t>
            </a:r>
            <a:endParaRPr lang="zh-CN" altLang="en-US" dirty="0">
              <a:solidFill>
                <a:srgbClr val="FF6600"/>
              </a:solidFill>
            </a:endParaRPr>
          </a:p>
        </p:txBody>
      </p:sp>
      <p:sp>
        <p:nvSpPr>
          <p:cNvPr id="3" name="内容占位符 2"/>
          <p:cNvSpPr>
            <a:spLocks noGrp="1"/>
          </p:cNvSpPr>
          <p:nvPr>
            <p:ph idx="1"/>
          </p:nvPr>
        </p:nvSpPr>
        <p:spPr>
          <a:xfrm>
            <a:off x="323410" y="5877341"/>
            <a:ext cx="8496740" cy="576080"/>
          </a:xfrm>
        </p:spPr>
        <p:txBody>
          <a:bodyPr/>
          <a:lstStyle/>
          <a:p>
            <a:pPr marL="0" indent="0" algn="ctr">
              <a:buNone/>
            </a:pPr>
            <a:r>
              <a:rPr lang="zh-CN" altLang="zh-CN" dirty="0">
                <a:solidFill>
                  <a:srgbClr val="0000FF"/>
                </a:solidFill>
              </a:rPr>
              <a:t>多处理器环境下的</a:t>
            </a:r>
            <a:r>
              <a:rPr lang="en-US" altLang="zh-CN" dirty="0">
                <a:solidFill>
                  <a:srgbClr val="0000FF"/>
                </a:solidFill>
              </a:rPr>
              <a:t>APIC</a:t>
            </a:r>
            <a:r>
              <a:rPr lang="zh-CN" altLang="zh-CN" dirty="0">
                <a:solidFill>
                  <a:srgbClr val="0000FF"/>
                </a:solidFill>
              </a:rPr>
              <a:t>结构图</a:t>
            </a:r>
            <a:endParaRPr lang="zh-CN" altLang="en-US" dirty="0">
              <a:solidFill>
                <a:srgbClr val="0000FF"/>
              </a:solidFill>
            </a:endParaRPr>
          </a:p>
        </p:txBody>
      </p:sp>
      <p:sp>
        <p:nvSpPr>
          <p:cNvPr id="4" name="灯片编号占位符 3"/>
          <p:cNvSpPr>
            <a:spLocks noGrp="1"/>
          </p:cNvSpPr>
          <p:nvPr>
            <p:ph type="sldNum" sz="quarter" idx="11"/>
          </p:nvPr>
        </p:nvSpPr>
        <p:spPr/>
        <p:txBody>
          <a:bodyPr/>
          <a:lstStyle/>
          <a:p>
            <a:fld id="{C5B93D84-87BE-4514-9293-7D5164B6320D}" type="slidenum">
              <a:rPr lang="zh-CN" altLang="en-US" smtClean="0"/>
              <a:pPr/>
              <a:t>142</a:t>
            </a:fld>
            <a:endParaRPr lang="en-US" altLang="zh-CN" dirty="0"/>
          </a:p>
        </p:txBody>
      </p:sp>
      <p:graphicFrame>
        <p:nvGraphicFramePr>
          <p:cNvPr id="5" name="对象 4"/>
          <p:cNvGraphicFramePr>
            <a:graphicFrameLocks noChangeAspect="1"/>
          </p:cNvGraphicFramePr>
          <p:nvPr>
            <p:extLst>
              <p:ext uri="{D42A27DB-BD31-4B8C-83A1-F6EECF244321}">
                <p14:modId xmlns:p14="http://schemas.microsoft.com/office/powerpoint/2010/main" val="2154166105"/>
              </p:ext>
            </p:extLst>
          </p:nvPr>
        </p:nvGraphicFramePr>
        <p:xfrm>
          <a:off x="179390" y="724306"/>
          <a:ext cx="8742641" cy="4895758"/>
        </p:xfrm>
        <a:graphic>
          <a:graphicData uri="http://schemas.openxmlformats.org/presentationml/2006/ole">
            <mc:AlternateContent xmlns:mc="http://schemas.openxmlformats.org/markup-compatibility/2006">
              <mc:Choice xmlns:v="urn:schemas-microsoft-com:vml" Requires="v">
                <p:oleObj spid="_x0000_s59429" name="Visio" r:id="rId4" imgW="4618369" imgH="2585317" progId="Visio.Drawing.11">
                  <p:embed/>
                </p:oleObj>
              </mc:Choice>
              <mc:Fallback>
                <p:oleObj name="Visio" r:id="rId4" imgW="4618369" imgH="2585317" progId="Visio.Drawing.11">
                  <p:embed/>
                  <p:pic>
                    <p:nvPicPr>
                      <p:cNvPr id="0" name=""/>
                      <p:cNvPicPr/>
                      <p:nvPr/>
                    </p:nvPicPr>
                    <p:blipFill>
                      <a:blip r:embed="rId5"/>
                      <a:stretch>
                        <a:fillRect/>
                      </a:stretch>
                    </p:blipFill>
                    <p:spPr>
                      <a:xfrm>
                        <a:off x="179390" y="724306"/>
                        <a:ext cx="8742641" cy="4895758"/>
                      </a:xfrm>
                      <a:prstGeom prst="rect">
                        <a:avLst/>
                      </a:prstGeom>
                    </p:spPr>
                  </p:pic>
                </p:oleObj>
              </mc:Fallback>
            </mc:AlternateContent>
          </a:graphicData>
        </a:graphic>
      </p:graphicFrame>
      <p:sp>
        <p:nvSpPr>
          <p:cNvPr id="6" name="动作按钮: 上一张 5">
            <a:hlinkClick r:id="" action="ppaction://hlinkshowjump?jump=lastslideviewed" highlightClick="1"/>
          </p:cNvPr>
          <p:cNvSpPr/>
          <p:nvPr/>
        </p:nvSpPr>
        <p:spPr bwMode="auto">
          <a:xfrm>
            <a:off x="8244510" y="5517290"/>
            <a:ext cx="504070" cy="504070"/>
          </a:xfrm>
          <a:prstGeom prst="actionButtonReturn">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zh-CN" altLang="en-US" sz="2800" b="1" i="0" u="none" strike="noStrike" cap="none" normalizeH="0" baseline="0" smtClean="0">
              <a:ln>
                <a:noFill/>
              </a:ln>
              <a:solidFill>
                <a:schemeClr val="tx1"/>
              </a:solidFill>
              <a:effectLst/>
              <a:latin typeface="Times New Roman" pitchFamily="18" charset="0"/>
              <a:ea typeface="宋体" pitchFamily="2" charset="-122"/>
            </a:endParaRPr>
          </a:p>
        </p:txBody>
      </p:sp>
      <p:cxnSp>
        <p:nvCxnSpPr>
          <p:cNvPr id="7" name="直接箭头连接符 6"/>
          <p:cNvCxnSpPr/>
          <p:nvPr/>
        </p:nvCxnSpPr>
        <p:spPr bwMode="auto">
          <a:xfrm>
            <a:off x="1266683" y="1760929"/>
            <a:ext cx="288040" cy="0"/>
          </a:xfrm>
          <a:prstGeom prst="straightConnector1">
            <a:avLst/>
          </a:prstGeom>
          <a:solidFill>
            <a:schemeClr val="accent1"/>
          </a:solidFill>
          <a:ln w="19050" cap="flat" cmpd="sng" algn="ctr">
            <a:solidFill>
              <a:srgbClr val="FF0000"/>
            </a:solidFill>
            <a:prstDash val="solid"/>
            <a:round/>
            <a:headEnd type="none" w="med" len="med"/>
            <a:tailEnd type="triangle" w="med" len="lg"/>
          </a:ln>
          <a:effectLst/>
        </p:spPr>
      </p:cxnSp>
      <p:cxnSp>
        <p:nvCxnSpPr>
          <p:cNvPr id="8" name="直接箭头连接符 7"/>
          <p:cNvCxnSpPr/>
          <p:nvPr/>
        </p:nvCxnSpPr>
        <p:spPr bwMode="auto">
          <a:xfrm>
            <a:off x="1266683" y="2030779"/>
            <a:ext cx="288040" cy="0"/>
          </a:xfrm>
          <a:prstGeom prst="straightConnector1">
            <a:avLst/>
          </a:prstGeom>
          <a:solidFill>
            <a:schemeClr val="accent1"/>
          </a:solidFill>
          <a:ln w="19050" cap="flat" cmpd="sng" algn="ctr">
            <a:solidFill>
              <a:srgbClr val="FF0000"/>
            </a:solidFill>
            <a:prstDash val="solid"/>
            <a:round/>
            <a:headEnd type="none" w="med" len="med"/>
            <a:tailEnd type="triangle" w="med" len="lg"/>
          </a:ln>
          <a:effectLst/>
        </p:spPr>
      </p:cxnSp>
      <p:cxnSp>
        <p:nvCxnSpPr>
          <p:cNvPr id="9" name="直接箭头连接符 8"/>
          <p:cNvCxnSpPr/>
          <p:nvPr/>
        </p:nvCxnSpPr>
        <p:spPr bwMode="auto">
          <a:xfrm flipV="1">
            <a:off x="2518546" y="2285549"/>
            <a:ext cx="0" cy="360050"/>
          </a:xfrm>
          <a:prstGeom prst="straightConnector1">
            <a:avLst/>
          </a:prstGeom>
          <a:solidFill>
            <a:schemeClr val="accent1"/>
          </a:solidFill>
          <a:ln w="19050" cap="flat" cmpd="sng" algn="ctr">
            <a:solidFill>
              <a:srgbClr val="FF0000"/>
            </a:solidFill>
            <a:prstDash val="solid"/>
            <a:round/>
            <a:headEnd type="triangle" w="med" len="lg"/>
            <a:tailEnd type="triangle" w="med" len="lg"/>
          </a:ln>
          <a:effectLst/>
        </p:spPr>
      </p:cxnSp>
      <p:cxnSp>
        <p:nvCxnSpPr>
          <p:cNvPr id="10" name="直接箭头连接符 9"/>
          <p:cNvCxnSpPr/>
          <p:nvPr/>
        </p:nvCxnSpPr>
        <p:spPr bwMode="auto">
          <a:xfrm flipV="1">
            <a:off x="3777509" y="4437140"/>
            <a:ext cx="0" cy="349004"/>
          </a:xfrm>
          <a:prstGeom prst="straightConnector1">
            <a:avLst/>
          </a:prstGeom>
          <a:solidFill>
            <a:schemeClr val="accent1"/>
          </a:solidFill>
          <a:ln w="19050" cap="flat" cmpd="sng" algn="ctr">
            <a:solidFill>
              <a:srgbClr val="FF0000"/>
            </a:solidFill>
            <a:prstDash val="solid"/>
            <a:round/>
            <a:headEnd type="none" w="med" len="med"/>
            <a:tailEnd type="triangle" w="med" len="lg"/>
          </a:ln>
          <a:effectLst/>
        </p:spPr>
      </p:cxnSp>
      <p:sp>
        <p:nvSpPr>
          <p:cNvPr id="11" name="矩形 10"/>
          <p:cNvSpPr/>
          <p:nvPr/>
        </p:nvSpPr>
        <p:spPr>
          <a:xfrm>
            <a:off x="1498961" y="1549562"/>
            <a:ext cx="1114408" cy="369332"/>
          </a:xfrm>
          <a:prstGeom prst="rect">
            <a:avLst/>
          </a:prstGeom>
        </p:spPr>
        <p:txBody>
          <a:bodyPr wrap="none">
            <a:spAutoFit/>
          </a:bodyPr>
          <a:lstStyle/>
          <a:p>
            <a:pPr algn="l"/>
            <a:r>
              <a:rPr lang="zh-CN" altLang="en-US" sz="1800" dirty="0" smtClean="0">
                <a:solidFill>
                  <a:srgbClr val="D60093"/>
                </a:solidFill>
              </a:rPr>
              <a:t>内部错误</a:t>
            </a:r>
            <a:endParaRPr lang="zh-CN" altLang="en-US" sz="1800" dirty="0">
              <a:solidFill>
                <a:srgbClr val="D60093"/>
              </a:solidFill>
            </a:endParaRPr>
          </a:p>
        </p:txBody>
      </p:sp>
      <p:sp>
        <p:nvSpPr>
          <p:cNvPr id="12" name="矩形 11"/>
          <p:cNvSpPr/>
          <p:nvPr/>
        </p:nvSpPr>
        <p:spPr>
          <a:xfrm>
            <a:off x="1498960" y="1272569"/>
            <a:ext cx="1346844" cy="369332"/>
          </a:xfrm>
          <a:prstGeom prst="rect">
            <a:avLst/>
          </a:prstGeom>
        </p:spPr>
        <p:txBody>
          <a:bodyPr wrap="none">
            <a:spAutoFit/>
          </a:bodyPr>
          <a:lstStyle/>
          <a:p>
            <a:pPr algn="l"/>
            <a:r>
              <a:rPr lang="zh-CN" altLang="en-US" sz="1800" dirty="0" smtClean="0">
                <a:solidFill>
                  <a:srgbClr val="D60093"/>
                </a:solidFill>
              </a:rPr>
              <a:t>性能监视</a:t>
            </a:r>
            <a:r>
              <a:rPr lang="zh-CN" altLang="zh-CN" sz="1800" dirty="0" smtClean="0">
                <a:solidFill>
                  <a:srgbClr val="D60093"/>
                </a:solidFill>
              </a:rPr>
              <a:t>器</a:t>
            </a:r>
            <a:endParaRPr lang="zh-CN" altLang="en-US" sz="1800" dirty="0">
              <a:solidFill>
                <a:srgbClr val="D60093"/>
              </a:solidFill>
            </a:endParaRPr>
          </a:p>
        </p:txBody>
      </p:sp>
      <p:sp>
        <p:nvSpPr>
          <p:cNvPr id="13" name="矩形 12"/>
          <p:cNvSpPr/>
          <p:nvPr/>
        </p:nvSpPr>
        <p:spPr>
          <a:xfrm>
            <a:off x="1498960" y="971378"/>
            <a:ext cx="649537" cy="369332"/>
          </a:xfrm>
          <a:prstGeom prst="rect">
            <a:avLst/>
          </a:prstGeom>
        </p:spPr>
        <p:txBody>
          <a:bodyPr wrap="none">
            <a:spAutoFit/>
          </a:bodyPr>
          <a:lstStyle/>
          <a:p>
            <a:pPr algn="l"/>
            <a:r>
              <a:rPr lang="zh-CN" altLang="en-US" sz="1800" dirty="0" smtClean="0">
                <a:solidFill>
                  <a:srgbClr val="D60093"/>
                </a:solidFill>
              </a:rPr>
              <a:t>热敏</a:t>
            </a:r>
            <a:endParaRPr lang="zh-CN" altLang="en-US" sz="1800" dirty="0">
              <a:solidFill>
                <a:srgbClr val="D60093"/>
              </a:solidFill>
            </a:endParaRPr>
          </a:p>
        </p:txBody>
      </p:sp>
      <p:sp>
        <p:nvSpPr>
          <p:cNvPr id="14" name="矩形 13"/>
          <p:cNvSpPr/>
          <p:nvPr/>
        </p:nvSpPr>
        <p:spPr>
          <a:xfrm>
            <a:off x="1498961" y="1862198"/>
            <a:ext cx="881973" cy="369332"/>
          </a:xfrm>
          <a:prstGeom prst="rect">
            <a:avLst/>
          </a:prstGeom>
        </p:spPr>
        <p:txBody>
          <a:bodyPr wrap="none">
            <a:spAutoFit/>
          </a:bodyPr>
          <a:lstStyle/>
          <a:p>
            <a:pPr algn="l"/>
            <a:r>
              <a:rPr lang="zh-CN" altLang="zh-CN" sz="1800" dirty="0">
                <a:solidFill>
                  <a:srgbClr val="D60093"/>
                </a:solidFill>
              </a:rPr>
              <a:t>定时器</a:t>
            </a:r>
            <a:endParaRPr lang="zh-CN" altLang="en-US" sz="1800" dirty="0">
              <a:solidFill>
                <a:srgbClr val="D60093"/>
              </a:solidFill>
            </a:endParaRPr>
          </a:p>
        </p:txBody>
      </p:sp>
    </p:spTree>
    <p:extLst>
      <p:ext uri="{BB962C8B-B14F-4D97-AF65-F5344CB8AC3E}">
        <p14:creationId xmlns:p14="http://schemas.microsoft.com/office/powerpoint/2010/main" val="208095408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500"/>
                                        <p:tgtEl>
                                          <p:spTgt spid="13"/>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fade">
                                      <p:cBhvr>
                                        <p:cTn id="3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P spid="14" grpId="0"/>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二、</a:t>
            </a:r>
            <a:r>
              <a:rPr lang="zh-CN" altLang="zh-CN" dirty="0"/>
              <a:t>高级可编程中断</a:t>
            </a:r>
            <a:r>
              <a:rPr lang="zh-CN" altLang="zh-CN" dirty="0" smtClean="0"/>
              <a:t>控制器</a:t>
            </a:r>
            <a:r>
              <a:rPr lang="en-US" altLang="zh-CN" dirty="0" smtClean="0"/>
              <a:t>      </a:t>
            </a:r>
            <a:r>
              <a:rPr lang="en-US" altLang="zh-CN" dirty="0" smtClean="0">
                <a:solidFill>
                  <a:srgbClr val="FF6600"/>
                </a:solidFill>
              </a:rPr>
              <a:t>1. APIC</a:t>
            </a:r>
            <a:r>
              <a:rPr lang="zh-CN" altLang="en-US" dirty="0" smtClean="0">
                <a:solidFill>
                  <a:srgbClr val="FF6600"/>
                </a:solidFill>
              </a:rPr>
              <a:t>体系概述</a:t>
            </a:r>
            <a:endParaRPr lang="zh-CN" altLang="en-US" dirty="0">
              <a:solidFill>
                <a:srgbClr val="FF6600"/>
              </a:solidFill>
            </a:endParaRPr>
          </a:p>
        </p:txBody>
      </p:sp>
      <p:sp>
        <p:nvSpPr>
          <p:cNvPr id="3" name="内容占位符 2"/>
          <p:cNvSpPr>
            <a:spLocks noGrp="1"/>
          </p:cNvSpPr>
          <p:nvPr>
            <p:ph idx="1"/>
          </p:nvPr>
        </p:nvSpPr>
        <p:spPr>
          <a:xfrm>
            <a:off x="523875" y="1556741"/>
            <a:ext cx="8362950" cy="5148860"/>
          </a:xfrm>
        </p:spPr>
        <p:txBody>
          <a:bodyPr/>
          <a:lstStyle/>
          <a:p>
            <a:r>
              <a:rPr lang="zh-CN" altLang="zh-CN" dirty="0"/>
              <a:t>直接连接到</a:t>
            </a:r>
            <a:r>
              <a:rPr lang="en-US" altLang="zh-CN" dirty="0"/>
              <a:t>LINT0</a:t>
            </a:r>
            <a:r>
              <a:rPr lang="zh-CN" altLang="zh-CN" dirty="0"/>
              <a:t>和</a:t>
            </a:r>
            <a:r>
              <a:rPr lang="en-US" altLang="zh-CN" dirty="0"/>
              <a:t>LINT1</a:t>
            </a:r>
            <a:r>
              <a:rPr lang="zh-CN" altLang="zh-CN" dirty="0"/>
              <a:t>引脚的中断源</a:t>
            </a:r>
            <a:r>
              <a:rPr lang="zh-CN" altLang="zh-CN" dirty="0" smtClean="0"/>
              <a:t>。</a:t>
            </a:r>
            <a:endParaRPr lang="en-US" altLang="zh-CN" dirty="0" smtClean="0"/>
          </a:p>
          <a:p>
            <a:r>
              <a:rPr lang="zh-CN" altLang="zh-CN" dirty="0"/>
              <a:t>通过</a:t>
            </a:r>
            <a:r>
              <a:rPr lang="en-US" altLang="zh-CN" dirty="0"/>
              <a:t>I/O APIC</a:t>
            </a:r>
            <a:r>
              <a:rPr lang="zh-CN" altLang="zh-CN" dirty="0"/>
              <a:t>接收中断</a:t>
            </a:r>
            <a:r>
              <a:rPr lang="zh-CN" altLang="zh-CN" dirty="0" smtClean="0"/>
              <a:t>。</a:t>
            </a:r>
            <a:endParaRPr lang="en-US" altLang="zh-CN" dirty="0" smtClean="0"/>
          </a:p>
          <a:p>
            <a:r>
              <a:rPr lang="zh-CN" altLang="zh-CN" dirty="0"/>
              <a:t>处理器间中断（</a:t>
            </a:r>
            <a:r>
              <a:rPr lang="en-US" altLang="zh-CN" dirty="0"/>
              <a:t>IPI</a:t>
            </a:r>
            <a:r>
              <a:rPr lang="zh-CN" altLang="zh-CN" dirty="0"/>
              <a:t>）</a:t>
            </a:r>
            <a:r>
              <a:rPr lang="zh-CN" altLang="zh-CN" dirty="0" smtClean="0"/>
              <a:t>。</a:t>
            </a:r>
            <a:endParaRPr lang="en-US" altLang="zh-CN" dirty="0" smtClean="0"/>
          </a:p>
          <a:p>
            <a:r>
              <a:rPr lang="en-US" altLang="zh-CN" dirty="0"/>
              <a:t>APIC</a:t>
            </a:r>
            <a:r>
              <a:rPr lang="zh-CN" altLang="zh-CN" dirty="0"/>
              <a:t>定时器产生的中断</a:t>
            </a:r>
            <a:r>
              <a:rPr lang="zh-CN" altLang="zh-CN" dirty="0" smtClean="0"/>
              <a:t>。</a:t>
            </a:r>
            <a:endParaRPr lang="en-US" altLang="zh-CN" dirty="0" smtClean="0"/>
          </a:p>
          <a:p>
            <a:r>
              <a:rPr lang="zh-CN" altLang="zh-CN" dirty="0"/>
              <a:t>性能监视计数器中断（</a:t>
            </a:r>
            <a:r>
              <a:rPr lang="en-US" altLang="zh-CN" dirty="0"/>
              <a:t>PMI</a:t>
            </a:r>
            <a:r>
              <a:rPr lang="zh-CN" altLang="zh-CN" dirty="0"/>
              <a:t>，</a:t>
            </a:r>
            <a:r>
              <a:rPr lang="en-US" altLang="zh-CN" dirty="0"/>
              <a:t>Performance Monitoring Interrupt</a:t>
            </a:r>
            <a:r>
              <a:rPr lang="zh-CN" altLang="zh-CN" dirty="0"/>
              <a:t>）</a:t>
            </a:r>
            <a:r>
              <a:rPr lang="zh-CN" altLang="zh-CN" dirty="0" smtClean="0"/>
              <a:t>。</a:t>
            </a:r>
            <a:endParaRPr lang="en-US" altLang="zh-CN" dirty="0" smtClean="0"/>
          </a:p>
          <a:p>
            <a:r>
              <a:rPr lang="zh-CN" altLang="zh-CN" dirty="0"/>
              <a:t>热敏中断</a:t>
            </a:r>
            <a:r>
              <a:rPr lang="zh-CN" altLang="zh-CN" dirty="0" smtClean="0"/>
              <a:t>。</a:t>
            </a:r>
            <a:endParaRPr lang="en-US" altLang="zh-CN" dirty="0" smtClean="0"/>
          </a:p>
          <a:p>
            <a:r>
              <a:rPr lang="en-US" altLang="zh-CN" dirty="0"/>
              <a:t>APIC</a:t>
            </a:r>
            <a:r>
              <a:rPr lang="zh-CN" altLang="zh-CN" dirty="0"/>
              <a:t>内部错误中断。</a:t>
            </a:r>
            <a:endParaRPr lang="zh-CN" altLang="en-US" dirty="0"/>
          </a:p>
        </p:txBody>
      </p:sp>
      <p:sp>
        <p:nvSpPr>
          <p:cNvPr id="4" name="灯片编号占位符 3"/>
          <p:cNvSpPr>
            <a:spLocks noGrp="1"/>
          </p:cNvSpPr>
          <p:nvPr>
            <p:ph type="sldNum" sz="quarter" idx="11"/>
          </p:nvPr>
        </p:nvSpPr>
        <p:spPr/>
        <p:txBody>
          <a:bodyPr/>
          <a:lstStyle/>
          <a:p>
            <a:fld id="{C5B93D84-87BE-4514-9293-7D5164B6320D}" type="slidenum">
              <a:rPr lang="zh-CN" altLang="en-US" smtClean="0"/>
              <a:pPr/>
              <a:t>143</a:t>
            </a:fld>
            <a:endParaRPr lang="en-US" altLang="zh-CN" dirty="0"/>
          </a:p>
        </p:txBody>
      </p:sp>
      <p:sp>
        <p:nvSpPr>
          <p:cNvPr id="5" name="矩形 4"/>
          <p:cNvSpPr/>
          <p:nvPr/>
        </p:nvSpPr>
        <p:spPr>
          <a:xfrm>
            <a:off x="467430" y="602633"/>
            <a:ext cx="7777080" cy="954107"/>
          </a:xfrm>
          <a:prstGeom prst="rect">
            <a:avLst/>
          </a:prstGeom>
        </p:spPr>
        <p:txBody>
          <a:bodyPr wrap="square">
            <a:spAutoFit/>
          </a:bodyPr>
          <a:lstStyle/>
          <a:p>
            <a:pPr algn="l"/>
            <a:r>
              <a:rPr lang="zh-CN" altLang="zh-CN" kern="100" dirty="0">
                <a:cs typeface="Times New Roman" panose="02020603050405020304" pitchFamily="18" charset="0"/>
              </a:rPr>
              <a:t>在</a:t>
            </a:r>
            <a:r>
              <a:rPr lang="en-US" altLang="zh-CN" kern="100" dirty="0"/>
              <a:t>APIC</a:t>
            </a:r>
            <a:r>
              <a:rPr lang="zh-CN" altLang="zh-CN" kern="100" dirty="0">
                <a:cs typeface="Times New Roman" panose="02020603050405020304" pitchFamily="18" charset="0"/>
              </a:rPr>
              <a:t>系统中，本地</a:t>
            </a:r>
            <a:r>
              <a:rPr lang="en-US" altLang="zh-CN" kern="100" dirty="0"/>
              <a:t>APIC</a:t>
            </a:r>
            <a:r>
              <a:rPr lang="zh-CN" altLang="zh-CN" kern="100" dirty="0">
                <a:cs typeface="Times New Roman" panose="02020603050405020304" pitchFamily="18" charset="0"/>
              </a:rPr>
              <a:t>可以接收以下中断源产生的中断请求：</a:t>
            </a:r>
            <a:endParaRPr lang="zh-CN" altLang="en-US" dirty="0"/>
          </a:p>
        </p:txBody>
      </p:sp>
    </p:spTree>
    <p:extLst>
      <p:ext uri="{BB962C8B-B14F-4D97-AF65-F5344CB8AC3E}">
        <p14:creationId xmlns:p14="http://schemas.microsoft.com/office/powerpoint/2010/main" val="73816572"/>
      </p:ext>
    </p:extLst>
  </p:cSld>
  <p:clrMapOvr>
    <a:masterClrMapping/>
  </p:clrMapOvr>
  <p:transition spd="med"/>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二、</a:t>
            </a:r>
            <a:r>
              <a:rPr lang="zh-CN" altLang="zh-CN" dirty="0"/>
              <a:t>高级可编程中断</a:t>
            </a:r>
            <a:r>
              <a:rPr lang="zh-CN" altLang="zh-CN" dirty="0" smtClean="0"/>
              <a:t>控制器</a:t>
            </a:r>
            <a:r>
              <a:rPr lang="en-US" altLang="zh-CN" dirty="0" smtClean="0"/>
              <a:t>      </a:t>
            </a:r>
            <a:r>
              <a:rPr lang="en-US" altLang="zh-CN" dirty="0" smtClean="0">
                <a:solidFill>
                  <a:srgbClr val="FF6600"/>
                </a:solidFill>
              </a:rPr>
              <a:t>1. APIC</a:t>
            </a:r>
            <a:r>
              <a:rPr lang="zh-CN" altLang="en-US" dirty="0" smtClean="0">
                <a:solidFill>
                  <a:srgbClr val="FF6600"/>
                </a:solidFill>
              </a:rPr>
              <a:t>体系概述</a:t>
            </a:r>
            <a:endParaRPr lang="zh-CN" altLang="en-US" dirty="0">
              <a:solidFill>
                <a:srgbClr val="FF6600"/>
              </a:solidFill>
            </a:endParaRPr>
          </a:p>
        </p:txBody>
      </p:sp>
      <p:sp>
        <p:nvSpPr>
          <p:cNvPr id="3" name="内容占位符 2"/>
          <p:cNvSpPr>
            <a:spLocks noGrp="1"/>
          </p:cNvSpPr>
          <p:nvPr>
            <p:ph idx="1"/>
          </p:nvPr>
        </p:nvSpPr>
        <p:spPr>
          <a:xfrm>
            <a:off x="323410" y="5805330"/>
            <a:ext cx="8362950" cy="612229"/>
          </a:xfrm>
        </p:spPr>
        <p:txBody>
          <a:bodyPr/>
          <a:lstStyle/>
          <a:p>
            <a:pPr marL="0" indent="0" algn="ctr">
              <a:buNone/>
            </a:pPr>
            <a:r>
              <a:rPr lang="zh-CN" altLang="zh-CN" dirty="0">
                <a:solidFill>
                  <a:srgbClr val="0000FF"/>
                </a:solidFill>
              </a:rPr>
              <a:t>支持超线程技术的多处理器系统中的本地</a:t>
            </a:r>
            <a:r>
              <a:rPr lang="en-US" altLang="zh-CN" dirty="0">
                <a:solidFill>
                  <a:srgbClr val="0000FF"/>
                </a:solidFill>
              </a:rPr>
              <a:t>APIC</a:t>
            </a:r>
            <a:endParaRPr lang="zh-CN" altLang="en-US" dirty="0">
              <a:solidFill>
                <a:srgbClr val="0000FF"/>
              </a:solidFill>
            </a:endParaRPr>
          </a:p>
        </p:txBody>
      </p:sp>
      <p:sp>
        <p:nvSpPr>
          <p:cNvPr id="4" name="灯片编号占位符 3"/>
          <p:cNvSpPr>
            <a:spLocks noGrp="1"/>
          </p:cNvSpPr>
          <p:nvPr>
            <p:ph type="sldNum" sz="quarter" idx="11"/>
          </p:nvPr>
        </p:nvSpPr>
        <p:spPr/>
        <p:txBody>
          <a:bodyPr/>
          <a:lstStyle/>
          <a:p>
            <a:fld id="{C5B93D84-87BE-4514-9293-7D5164B6320D}" type="slidenum">
              <a:rPr lang="zh-CN" altLang="en-US" smtClean="0"/>
              <a:pPr/>
              <a:t>144</a:t>
            </a:fld>
            <a:endParaRPr lang="en-US" altLang="zh-CN" dirty="0"/>
          </a:p>
        </p:txBody>
      </p:sp>
      <p:graphicFrame>
        <p:nvGraphicFramePr>
          <p:cNvPr id="5" name="对象 4"/>
          <p:cNvGraphicFramePr>
            <a:graphicFrameLocks noChangeAspect="1"/>
          </p:cNvGraphicFramePr>
          <p:nvPr>
            <p:extLst>
              <p:ext uri="{D42A27DB-BD31-4B8C-83A1-F6EECF244321}">
                <p14:modId xmlns:p14="http://schemas.microsoft.com/office/powerpoint/2010/main" val="3032859317"/>
              </p:ext>
            </p:extLst>
          </p:nvPr>
        </p:nvGraphicFramePr>
        <p:xfrm>
          <a:off x="251400" y="755736"/>
          <a:ext cx="8435400" cy="5049594"/>
        </p:xfrm>
        <a:graphic>
          <a:graphicData uri="http://schemas.openxmlformats.org/presentationml/2006/ole">
            <mc:AlternateContent xmlns:mc="http://schemas.openxmlformats.org/markup-compatibility/2006">
              <mc:Choice xmlns:v="urn:schemas-microsoft-com:vml" Requires="v">
                <p:oleObj spid="_x0000_s60452" name="Visio" r:id="rId4" imgW="3218678" imgH="1927269" progId="Visio.Drawing.11">
                  <p:embed/>
                </p:oleObj>
              </mc:Choice>
              <mc:Fallback>
                <p:oleObj name="Visio" r:id="rId4" imgW="3218678" imgH="1927269" progId="Visio.Drawing.11">
                  <p:embed/>
                  <p:pic>
                    <p:nvPicPr>
                      <p:cNvPr id="0" name=""/>
                      <p:cNvPicPr/>
                      <p:nvPr/>
                    </p:nvPicPr>
                    <p:blipFill>
                      <a:blip r:embed="rId5"/>
                      <a:stretch>
                        <a:fillRect/>
                      </a:stretch>
                    </p:blipFill>
                    <p:spPr>
                      <a:xfrm>
                        <a:off x="251400" y="755736"/>
                        <a:ext cx="8435400" cy="5049594"/>
                      </a:xfrm>
                      <a:prstGeom prst="rect">
                        <a:avLst/>
                      </a:prstGeom>
                    </p:spPr>
                  </p:pic>
                </p:oleObj>
              </mc:Fallback>
            </mc:AlternateContent>
          </a:graphicData>
        </a:graphic>
      </p:graphicFrame>
    </p:spTree>
    <p:extLst>
      <p:ext uri="{BB962C8B-B14F-4D97-AF65-F5344CB8AC3E}">
        <p14:creationId xmlns:p14="http://schemas.microsoft.com/office/powerpoint/2010/main" val="840807726"/>
      </p:ext>
    </p:extLst>
  </p:cSld>
  <p:clrMapOvr>
    <a:masterClrMapping/>
  </p:clrMapOvr>
  <p:transition spd="med"/>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二、</a:t>
            </a:r>
            <a:r>
              <a:rPr lang="zh-CN" altLang="zh-CN" dirty="0"/>
              <a:t>高级可编程中断</a:t>
            </a:r>
            <a:r>
              <a:rPr lang="zh-CN" altLang="zh-CN" dirty="0" smtClean="0"/>
              <a:t>控制器</a:t>
            </a:r>
            <a:r>
              <a:rPr lang="en-US" altLang="zh-CN" dirty="0" smtClean="0"/>
              <a:t>      </a:t>
            </a:r>
            <a:r>
              <a:rPr lang="en-US" altLang="zh-CN" dirty="0" smtClean="0">
                <a:solidFill>
                  <a:srgbClr val="FF6600"/>
                </a:solidFill>
              </a:rPr>
              <a:t>1. APIC</a:t>
            </a:r>
            <a:r>
              <a:rPr lang="zh-CN" altLang="en-US" dirty="0" smtClean="0">
                <a:solidFill>
                  <a:srgbClr val="FF6600"/>
                </a:solidFill>
              </a:rPr>
              <a:t>体系概述</a:t>
            </a:r>
            <a:endParaRPr lang="zh-CN" altLang="en-US" dirty="0">
              <a:solidFill>
                <a:srgbClr val="FF6600"/>
              </a:solidFill>
            </a:endParaRPr>
          </a:p>
        </p:txBody>
      </p:sp>
      <p:sp>
        <p:nvSpPr>
          <p:cNvPr id="3" name="内容占位符 2"/>
          <p:cNvSpPr>
            <a:spLocks noGrp="1"/>
          </p:cNvSpPr>
          <p:nvPr>
            <p:ph idx="1"/>
          </p:nvPr>
        </p:nvSpPr>
        <p:spPr>
          <a:xfrm>
            <a:off x="457200" y="980660"/>
            <a:ext cx="8362950" cy="5724939"/>
          </a:xfrm>
        </p:spPr>
        <p:txBody>
          <a:bodyPr/>
          <a:lstStyle/>
          <a:p>
            <a:r>
              <a:rPr lang="en-US" altLang="zh-CN" dirty="0">
                <a:solidFill>
                  <a:srgbClr val="0000FF"/>
                </a:solidFill>
              </a:rPr>
              <a:t>8259</a:t>
            </a:r>
            <a:r>
              <a:rPr lang="zh-CN" altLang="zh-CN" dirty="0"/>
              <a:t>及其兼容的中断控制器主要用于</a:t>
            </a:r>
            <a:r>
              <a:rPr lang="zh-CN" altLang="zh-CN" dirty="0">
                <a:solidFill>
                  <a:srgbClr val="0000FF"/>
                </a:solidFill>
              </a:rPr>
              <a:t>单处理器</a:t>
            </a:r>
            <a:r>
              <a:rPr lang="zh-CN" altLang="zh-CN" dirty="0"/>
              <a:t>系统，已经不适用于多处理器环境</a:t>
            </a:r>
            <a:r>
              <a:rPr lang="zh-CN" altLang="zh-CN" dirty="0" smtClean="0"/>
              <a:t>。</a:t>
            </a:r>
            <a:endParaRPr lang="en-US" altLang="zh-CN" dirty="0" smtClean="0"/>
          </a:p>
          <a:p>
            <a:r>
              <a:rPr lang="en-US" altLang="zh-CN" dirty="0" smtClean="0">
                <a:solidFill>
                  <a:srgbClr val="0000FF"/>
                </a:solidFill>
              </a:rPr>
              <a:t>I/O </a:t>
            </a:r>
            <a:r>
              <a:rPr lang="en-US" altLang="zh-CN" dirty="0">
                <a:solidFill>
                  <a:srgbClr val="0000FF"/>
                </a:solidFill>
              </a:rPr>
              <a:t>APIC</a:t>
            </a:r>
            <a:r>
              <a:rPr lang="zh-CN" altLang="zh-CN" dirty="0"/>
              <a:t>是配合本地</a:t>
            </a:r>
            <a:r>
              <a:rPr lang="en-US" altLang="zh-CN" dirty="0">
                <a:solidFill>
                  <a:srgbClr val="0000FF"/>
                </a:solidFill>
              </a:rPr>
              <a:t>APIC</a:t>
            </a:r>
            <a:r>
              <a:rPr lang="zh-CN" altLang="zh-CN" dirty="0"/>
              <a:t>为</a:t>
            </a:r>
            <a:r>
              <a:rPr lang="zh-CN" altLang="zh-CN" dirty="0">
                <a:solidFill>
                  <a:srgbClr val="0000FF"/>
                </a:solidFill>
              </a:rPr>
              <a:t>多处理器</a:t>
            </a:r>
            <a:r>
              <a:rPr lang="zh-CN" altLang="zh-CN" dirty="0"/>
              <a:t>环境专门设计的，可以向逻辑处理器发送中断消息</a:t>
            </a:r>
            <a:r>
              <a:rPr lang="zh-CN" altLang="zh-CN" dirty="0" smtClean="0"/>
              <a:t>。</a:t>
            </a:r>
            <a:endParaRPr lang="en-US" altLang="zh-CN" dirty="0" smtClean="0"/>
          </a:p>
          <a:p>
            <a:r>
              <a:rPr lang="en-US" altLang="zh-CN" dirty="0" smtClean="0"/>
              <a:t>I/O </a:t>
            </a:r>
            <a:r>
              <a:rPr lang="en-US" altLang="zh-CN" dirty="0"/>
              <a:t>APIC</a:t>
            </a:r>
            <a:r>
              <a:rPr lang="zh-CN" altLang="zh-CN" dirty="0"/>
              <a:t>也有自己的寄存器，以</a:t>
            </a:r>
            <a:r>
              <a:rPr lang="zh-CN" altLang="zh-CN" dirty="0">
                <a:solidFill>
                  <a:srgbClr val="FF0000"/>
                </a:solidFill>
              </a:rPr>
              <a:t>内存映射</a:t>
            </a:r>
            <a:r>
              <a:rPr lang="zh-CN" altLang="zh-CN" dirty="0"/>
              <a:t>形式映射到物理地址空间上。</a:t>
            </a:r>
            <a:endParaRPr lang="zh-CN" altLang="en-US" dirty="0"/>
          </a:p>
        </p:txBody>
      </p:sp>
      <p:sp>
        <p:nvSpPr>
          <p:cNvPr id="4" name="灯片编号占位符 3"/>
          <p:cNvSpPr>
            <a:spLocks noGrp="1"/>
          </p:cNvSpPr>
          <p:nvPr>
            <p:ph type="sldNum" sz="quarter" idx="11"/>
          </p:nvPr>
        </p:nvSpPr>
        <p:spPr/>
        <p:txBody>
          <a:bodyPr/>
          <a:lstStyle/>
          <a:p>
            <a:fld id="{C5B93D84-87BE-4514-9293-7D5164B6320D}" type="slidenum">
              <a:rPr lang="zh-CN" altLang="en-US" smtClean="0"/>
              <a:pPr/>
              <a:t>145</a:t>
            </a:fld>
            <a:endParaRPr lang="en-US" altLang="zh-CN" dirty="0"/>
          </a:p>
        </p:txBody>
      </p:sp>
    </p:spTree>
    <p:extLst>
      <p:ext uri="{BB962C8B-B14F-4D97-AF65-F5344CB8AC3E}">
        <p14:creationId xmlns:p14="http://schemas.microsoft.com/office/powerpoint/2010/main" val="3774422664"/>
      </p:ext>
    </p:extLst>
  </p:cSld>
  <p:clrMapOvr>
    <a:masterClrMapping/>
  </p:clrMapOvr>
  <p:transition spd="med"/>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二、</a:t>
            </a:r>
            <a:r>
              <a:rPr lang="zh-CN" altLang="zh-CN" dirty="0"/>
              <a:t>高级可编程中断</a:t>
            </a:r>
            <a:r>
              <a:rPr lang="zh-CN" altLang="zh-CN" dirty="0" smtClean="0"/>
              <a:t>控制器</a:t>
            </a:r>
            <a:r>
              <a:rPr lang="en-US" altLang="zh-CN" dirty="0" smtClean="0"/>
              <a:t>      </a:t>
            </a:r>
            <a:r>
              <a:rPr lang="en-US" altLang="zh-CN" dirty="0" smtClean="0">
                <a:solidFill>
                  <a:srgbClr val="FF6600"/>
                </a:solidFill>
              </a:rPr>
              <a:t>1. APIC</a:t>
            </a:r>
            <a:r>
              <a:rPr lang="zh-CN" altLang="en-US" dirty="0" smtClean="0">
                <a:solidFill>
                  <a:srgbClr val="FF6600"/>
                </a:solidFill>
              </a:rPr>
              <a:t>体系概述</a:t>
            </a:r>
            <a:endParaRPr lang="zh-CN" altLang="en-US" dirty="0">
              <a:solidFill>
                <a:srgbClr val="FF6600"/>
              </a:solidFill>
            </a:endParaRPr>
          </a:p>
        </p:txBody>
      </p:sp>
      <p:sp>
        <p:nvSpPr>
          <p:cNvPr id="3" name="内容占位符 2"/>
          <p:cNvSpPr>
            <a:spLocks noGrp="1"/>
          </p:cNvSpPr>
          <p:nvPr>
            <p:ph idx="1"/>
          </p:nvPr>
        </p:nvSpPr>
        <p:spPr>
          <a:xfrm>
            <a:off x="251400" y="1010265"/>
            <a:ext cx="8650990" cy="5695334"/>
          </a:xfrm>
        </p:spPr>
        <p:txBody>
          <a:bodyPr/>
          <a:lstStyle/>
          <a:p>
            <a:r>
              <a:rPr lang="zh-CN" altLang="zh-CN" sz="2400" dirty="0"/>
              <a:t>在</a:t>
            </a:r>
            <a:r>
              <a:rPr lang="en-US" altLang="zh-CN" sz="2400" dirty="0"/>
              <a:t>P6</a:t>
            </a:r>
            <a:r>
              <a:rPr lang="zh-CN" altLang="zh-CN" sz="2400" dirty="0"/>
              <a:t>系列和</a:t>
            </a:r>
            <a:r>
              <a:rPr lang="en-US" altLang="zh-CN" sz="2400" dirty="0"/>
              <a:t>Pentium</a:t>
            </a:r>
            <a:r>
              <a:rPr lang="zh-CN" altLang="zh-CN" sz="2400" dirty="0"/>
              <a:t>处理器之前，以外部的</a:t>
            </a:r>
            <a:r>
              <a:rPr lang="en-US" altLang="zh-CN" sz="2400" dirty="0"/>
              <a:t>82489DX</a:t>
            </a:r>
            <a:r>
              <a:rPr lang="zh-CN" altLang="zh-CN" sz="2400" dirty="0"/>
              <a:t>芯片形式存在</a:t>
            </a:r>
            <a:r>
              <a:rPr lang="zh-CN" altLang="zh-CN" sz="2400" dirty="0" smtClean="0"/>
              <a:t>。</a:t>
            </a:r>
            <a:endParaRPr lang="en-US" altLang="zh-CN" sz="2400" dirty="0" smtClean="0"/>
          </a:p>
          <a:p>
            <a:r>
              <a:rPr lang="zh-CN" altLang="zh-CN" sz="2400" dirty="0"/>
              <a:t>集成在芯片组及处理器内部</a:t>
            </a:r>
            <a:r>
              <a:rPr lang="zh-CN" altLang="zh-CN" sz="2400" dirty="0" smtClean="0"/>
              <a:t>。</a:t>
            </a:r>
            <a:endParaRPr lang="en-US" altLang="zh-CN" sz="2400" dirty="0" smtClean="0"/>
          </a:p>
          <a:p>
            <a:pPr lvl="1"/>
            <a:r>
              <a:rPr lang="en-US" altLang="zh-CN" sz="2400" dirty="0"/>
              <a:t>APIC</a:t>
            </a:r>
            <a:r>
              <a:rPr lang="zh-CN" altLang="zh-CN" sz="2400" dirty="0"/>
              <a:t>，用于</a:t>
            </a:r>
            <a:r>
              <a:rPr lang="en-US" altLang="zh-CN" sz="2400" dirty="0"/>
              <a:t>P6</a:t>
            </a:r>
            <a:r>
              <a:rPr lang="zh-CN" altLang="zh-CN" sz="2400" dirty="0"/>
              <a:t>系列和</a:t>
            </a:r>
            <a:r>
              <a:rPr lang="en-US" altLang="zh-CN" sz="2400" dirty="0"/>
              <a:t>Pentium</a:t>
            </a:r>
            <a:r>
              <a:rPr lang="zh-CN" altLang="zh-CN" sz="2400" dirty="0"/>
              <a:t>处理器系统</a:t>
            </a:r>
            <a:r>
              <a:rPr lang="zh-CN" altLang="zh-CN" sz="2400" dirty="0" smtClean="0"/>
              <a:t>。</a:t>
            </a:r>
            <a:endParaRPr lang="en-US" altLang="zh-CN" sz="2400" dirty="0" smtClean="0"/>
          </a:p>
          <a:p>
            <a:pPr lvl="2"/>
            <a:r>
              <a:rPr lang="en-US" altLang="zh-CN" dirty="0"/>
              <a:t>APIC</a:t>
            </a:r>
            <a:r>
              <a:rPr lang="zh-CN" altLang="zh-CN" dirty="0"/>
              <a:t>总线共</a:t>
            </a:r>
            <a:r>
              <a:rPr lang="en-US" altLang="zh-CN" dirty="0"/>
              <a:t>3</a:t>
            </a:r>
            <a:r>
              <a:rPr lang="zh-CN" altLang="zh-CN" dirty="0"/>
              <a:t>根信号</a:t>
            </a:r>
            <a:r>
              <a:rPr lang="zh-CN" altLang="zh-CN" dirty="0" smtClean="0"/>
              <a:t>线</a:t>
            </a:r>
            <a:r>
              <a:rPr lang="zh-CN" altLang="en-US" dirty="0" smtClean="0"/>
              <a:t>。</a:t>
            </a:r>
            <a:endParaRPr lang="en-US" altLang="zh-CN" dirty="0" smtClean="0"/>
          </a:p>
          <a:p>
            <a:pPr lvl="2"/>
            <a:r>
              <a:rPr lang="en-US" altLang="zh-CN" dirty="0"/>
              <a:t>APICCLK</a:t>
            </a:r>
            <a:r>
              <a:rPr lang="zh-CN" altLang="zh-CN" dirty="0"/>
              <a:t>为时</a:t>
            </a:r>
            <a:r>
              <a:rPr lang="en-US" altLang="zh-CN" dirty="0"/>
              <a:t>33.33MHz</a:t>
            </a:r>
            <a:r>
              <a:rPr lang="zh-CN" altLang="zh-CN" dirty="0"/>
              <a:t>钟信号</a:t>
            </a:r>
            <a:r>
              <a:rPr lang="zh-CN" altLang="zh-CN" dirty="0" smtClean="0"/>
              <a:t>线</a:t>
            </a:r>
            <a:r>
              <a:rPr lang="zh-CN" altLang="en-US" dirty="0" smtClean="0"/>
              <a:t>。</a:t>
            </a:r>
            <a:endParaRPr lang="en-US" altLang="zh-CN" dirty="0" smtClean="0"/>
          </a:p>
          <a:p>
            <a:pPr lvl="1"/>
            <a:r>
              <a:rPr lang="en-US" altLang="zh-CN" sz="2400" dirty="0" err="1"/>
              <a:t>xAPIC</a:t>
            </a:r>
            <a:r>
              <a:rPr lang="zh-CN" altLang="zh-CN" sz="2400" dirty="0"/>
              <a:t>，用于</a:t>
            </a:r>
            <a:r>
              <a:rPr lang="en-US" altLang="zh-CN" sz="2400" dirty="0"/>
              <a:t>Pentium 4</a:t>
            </a:r>
            <a:r>
              <a:rPr lang="zh-CN" altLang="zh-CN" sz="2400" dirty="0"/>
              <a:t>、</a:t>
            </a:r>
            <a:r>
              <a:rPr lang="en-US" altLang="zh-CN" sz="2400" dirty="0"/>
              <a:t>Intel Xeon</a:t>
            </a:r>
            <a:r>
              <a:rPr lang="zh-CN" altLang="zh-CN" sz="2400" dirty="0"/>
              <a:t>及后续的处理器系统</a:t>
            </a:r>
            <a:r>
              <a:rPr lang="zh-CN" altLang="zh-CN" sz="2400" dirty="0" smtClean="0"/>
              <a:t>。</a:t>
            </a:r>
            <a:endParaRPr lang="en-US" altLang="zh-CN" sz="2400" dirty="0" smtClean="0"/>
          </a:p>
          <a:p>
            <a:pPr lvl="2"/>
            <a:r>
              <a:rPr lang="zh-CN" altLang="zh-CN" dirty="0"/>
              <a:t>使用系统总线代替专用的</a:t>
            </a:r>
            <a:r>
              <a:rPr lang="en-US" altLang="zh-CN" dirty="0"/>
              <a:t>APIC</a:t>
            </a:r>
            <a:r>
              <a:rPr lang="zh-CN" altLang="zh-CN" dirty="0"/>
              <a:t>总线，在功能上做了进一步扩展和修改</a:t>
            </a:r>
            <a:r>
              <a:rPr lang="zh-CN" altLang="zh-CN" dirty="0" smtClean="0"/>
              <a:t>。</a:t>
            </a:r>
            <a:endParaRPr lang="en-US" altLang="zh-CN" dirty="0" smtClean="0"/>
          </a:p>
          <a:p>
            <a:pPr lvl="2"/>
            <a:r>
              <a:rPr lang="zh-CN" altLang="en-US" dirty="0"/>
              <a:t>是</a:t>
            </a:r>
            <a:r>
              <a:rPr lang="zh-CN" altLang="zh-CN" dirty="0" smtClean="0"/>
              <a:t>现在</a:t>
            </a:r>
            <a:r>
              <a:rPr lang="zh-CN" altLang="zh-CN" dirty="0"/>
              <a:t>常用</a:t>
            </a:r>
            <a:r>
              <a:rPr lang="zh-CN" altLang="zh-CN" dirty="0" smtClean="0"/>
              <a:t>的版本</a:t>
            </a:r>
            <a:r>
              <a:rPr lang="zh-CN" altLang="zh-CN" dirty="0"/>
              <a:t>。</a:t>
            </a:r>
            <a:endParaRPr lang="en-US" altLang="zh-CN" dirty="0" smtClean="0"/>
          </a:p>
          <a:p>
            <a:pPr lvl="1"/>
            <a:r>
              <a:rPr lang="en-US" altLang="zh-CN" sz="2400" dirty="0"/>
              <a:t>x2APIC</a:t>
            </a:r>
            <a:r>
              <a:rPr lang="zh-CN" altLang="zh-CN" sz="2400" dirty="0"/>
              <a:t>，进一步扩展的版本，向下兼容</a:t>
            </a:r>
            <a:r>
              <a:rPr lang="en-US" altLang="zh-CN" sz="2400" dirty="0" err="1"/>
              <a:t>xAPIC</a:t>
            </a:r>
            <a:r>
              <a:rPr lang="zh-CN" altLang="zh-CN" sz="2400" dirty="0" smtClean="0"/>
              <a:t>。</a:t>
            </a:r>
            <a:endParaRPr lang="en-US" altLang="zh-CN" sz="2400" dirty="0" smtClean="0"/>
          </a:p>
          <a:p>
            <a:pPr lvl="2"/>
            <a:r>
              <a:rPr lang="zh-CN" altLang="zh-CN" dirty="0"/>
              <a:t>新增一组</a:t>
            </a:r>
            <a:r>
              <a:rPr lang="en-US" altLang="zh-CN" dirty="0"/>
              <a:t>MSR</a:t>
            </a:r>
            <a:r>
              <a:rPr lang="zh-CN" altLang="zh-CN" dirty="0"/>
              <a:t>寄存器来代替内存映射寄存器</a:t>
            </a:r>
            <a:r>
              <a:rPr lang="zh-CN" altLang="zh-CN" dirty="0" smtClean="0"/>
              <a:t>；</a:t>
            </a:r>
            <a:endParaRPr lang="en-US" altLang="zh-CN" dirty="0" smtClean="0"/>
          </a:p>
          <a:p>
            <a:pPr lvl="2"/>
            <a:r>
              <a:rPr lang="zh-CN" altLang="zh-CN" dirty="0" smtClean="0"/>
              <a:t>处理器</a:t>
            </a:r>
            <a:r>
              <a:rPr lang="zh-CN" altLang="zh-CN" dirty="0"/>
              <a:t>的</a:t>
            </a:r>
            <a:r>
              <a:rPr lang="en-US" altLang="zh-CN" dirty="0"/>
              <a:t>ID</a:t>
            </a:r>
            <a:r>
              <a:rPr lang="zh-CN" altLang="zh-CN" dirty="0"/>
              <a:t>地址扩展到</a:t>
            </a:r>
            <a:r>
              <a:rPr lang="en-US" altLang="zh-CN" dirty="0"/>
              <a:t>32</a:t>
            </a:r>
            <a:r>
              <a:rPr lang="zh-CN" altLang="zh-CN" dirty="0"/>
              <a:t>位。</a:t>
            </a:r>
            <a:endParaRPr lang="zh-CN" altLang="en-US" dirty="0"/>
          </a:p>
        </p:txBody>
      </p:sp>
      <p:sp>
        <p:nvSpPr>
          <p:cNvPr id="4" name="灯片编号占位符 3"/>
          <p:cNvSpPr>
            <a:spLocks noGrp="1"/>
          </p:cNvSpPr>
          <p:nvPr>
            <p:ph type="sldNum" sz="quarter" idx="11"/>
          </p:nvPr>
        </p:nvSpPr>
        <p:spPr/>
        <p:txBody>
          <a:bodyPr/>
          <a:lstStyle/>
          <a:p>
            <a:fld id="{C5B93D84-87BE-4514-9293-7D5164B6320D}" type="slidenum">
              <a:rPr lang="zh-CN" altLang="en-US" smtClean="0"/>
              <a:pPr/>
              <a:t>146</a:t>
            </a:fld>
            <a:endParaRPr lang="en-US" altLang="zh-CN" dirty="0"/>
          </a:p>
        </p:txBody>
      </p:sp>
      <p:sp>
        <p:nvSpPr>
          <p:cNvPr id="5" name="矩形 4"/>
          <p:cNvSpPr/>
          <p:nvPr/>
        </p:nvSpPr>
        <p:spPr>
          <a:xfrm>
            <a:off x="251400" y="548600"/>
            <a:ext cx="8830380" cy="461665"/>
          </a:xfrm>
          <a:prstGeom prst="rect">
            <a:avLst/>
          </a:prstGeom>
        </p:spPr>
        <p:txBody>
          <a:bodyPr wrap="square">
            <a:spAutoFit/>
          </a:bodyPr>
          <a:lstStyle/>
          <a:p>
            <a:pPr algn="l"/>
            <a:r>
              <a:rPr lang="zh-CN" altLang="zh-CN" sz="2400" kern="100" dirty="0">
                <a:cs typeface="Times New Roman" panose="02020603050405020304" pitchFamily="18" charset="0"/>
              </a:rPr>
              <a:t>随着半导体制造工艺及微处理器的发展，</a:t>
            </a:r>
            <a:r>
              <a:rPr lang="en-US" altLang="zh-CN" sz="2400" kern="100" dirty="0"/>
              <a:t>APIC</a:t>
            </a:r>
            <a:r>
              <a:rPr lang="zh-CN" altLang="zh-CN" sz="2400" kern="100" dirty="0">
                <a:cs typeface="Times New Roman" panose="02020603050405020304" pitchFamily="18" charset="0"/>
              </a:rPr>
              <a:t>经历了以下版本：</a:t>
            </a:r>
            <a:endParaRPr lang="zh-CN" altLang="en-US" sz="2400" dirty="0"/>
          </a:p>
        </p:txBody>
      </p:sp>
    </p:spTree>
    <p:extLst>
      <p:ext uri="{BB962C8B-B14F-4D97-AF65-F5344CB8AC3E}">
        <p14:creationId xmlns:p14="http://schemas.microsoft.com/office/powerpoint/2010/main" val="2436687357"/>
      </p:ext>
    </p:extLst>
  </p:cSld>
  <p:clrMapOvr>
    <a:masterClrMapping/>
  </p:clrMapOvr>
  <p:transition spd="med"/>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二、</a:t>
            </a:r>
            <a:r>
              <a:rPr lang="zh-CN" altLang="zh-CN" dirty="0"/>
              <a:t>高级可编程中断</a:t>
            </a:r>
            <a:r>
              <a:rPr lang="zh-CN" altLang="zh-CN" dirty="0" smtClean="0"/>
              <a:t>控制器</a:t>
            </a:r>
            <a:r>
              <a:rPr lang="en-US" altLang="zh-CN" dirty="0" smtClean="0"/>
              <a:t>      </a:t>
            </a:r>
            <a:r>
              <a:rPr lang="en-US" altLang="zh-CN" dirty="0" smtClean="0">
                <a:solidFill>
                  <a:srgbClr val="FF6600"/>
                </a:solidFill>
              </a:rPr>
              <a:t>1. APIC</a:t>
            </a:r>
            <a:r>
              <a:rPr lang="zh-CN" altLang="en-US" dirty="0" smtClean="0">
                <a:solidFill>
                  <a:srgbClr val="FF6600"/>
                </a:solidFill>
              </a:rPr>
              <a:t>体系概述</a:t>
            </a:r>
            <a:endParaRPr lang="zh-CN" altLang="en-US" dirty="0">
              <a:solidFill>
                <a:srgbClr val="FF6600"/>
              </a:solidFill>
            </a:endParaRPr>
          </a:p>
        </p:txBody>
      </p:sp>
      <p:sp>
        <p:nvSpPr>
          <p:cNvPr id="3" name="内容占位符 2"/>
          <p:cNvSpPr>
            <a:spLocks noGrp="1"/>
          </p:cNvSpPr>
          <p:nvPr>
            <p:ph idx="1"/>
          </p:nvPr>
        </p:nvSpPr>
        <p:spPr>
          <a:xfrm>
            <a:off x="457200" y="620611"/>
            <a:ext cx="8362950" cy="1008140"/>
          </a:xfrm>
        </p:spPr>
        <p:txBody>
          <a:bodyPr/>
          <a:lstStyle/>
          <a:p>
            <a:pPr marL="0" indent="0">
              <a:buNone/>
            </a:pPr>
            <a:r>
              <a:rPr lang="zh-CN" altLang="zh-CN" dirty="0"/>
              <a:t>在使用</a:t>
            </a:r>
            <a:r>
              <a:rPr lang="en-US" altLang="zh-CN" dirty="0"/>
              <a:t>APIC</a:t>
            </a:r>
            <a:r>
              <a:rPr lang="zh-CN" altLang="zh-CN" dirty="0"/>
              <a:t>之前，软件首先要检测处理器是否支持本地</a:t>
            </a:r>
            <a:r>
              <a:rPr lang="en-US" altLang="zh-CN" dirty="0"/>
              <a:t>APIC</a:t>
            </a:r>
            <a:r>
              <a:rPr lang="zh-CN" altLang="zh-CN" dirty="0"/>
              <a:t>，汇编代码如下：</a:t>
            </a:r>
            <a:endParaRPr lang="zh-CN" altLang="en-US" dirty="0"/>
          </a:p>
        </p:txBody>
      </p:sp>
      <p:sp>
        <p:nvSpPr>
          <p:cNvPr id="4" name="灯片编号占位符 3"/>
          <p:cNvSpPr>
            <a:spLocks noGrp="1"/>
          </p:cNvSpPr>
          <p:nvPr>
            <p:ph type="sldNum" sz="quarter" idx="11"/>
          </p:nvPr>
        </p:nvSpPr>
        <p:spPr/>
        <p:txBody>
          <a:bodyPr/>
          <a:lstStyle/>
          <a:p>
            <a:fld id="{C5B93D84-87BE-4514-9293-7D5164B6320D}" type="slidenum">
              <a:rPr lang="zh-CN" altLang="en-US" smtClean="0"/>
              <a:pPr/>
              <a:t>147</a:t>
            </a:fld>
            <a:endParaRPr lang="en-US" altLang="zh-CN" dirty="0"/>
          </a:p>
        </p:txBody>
      </p:sp>
      <p:sp>
        <p:nvSpPr>
          <p:cNvPr id="5" name="内容占位符 2"/>
          <p:cNvSpPr txBox="1">
            <a:spLocks/>
          </p:cNvSpPr>
          <p:nvPr/>
        </p:nvSpPr>
        <p:spPr bwMode="auto">
          <a:xfrm>
            <a:off x="323410" y="1753047"/>
            <a:ext cx="8640760" cy="3188163"/>
          </a:xfrm>
          <a:prstGeom prst="rect">
            <a:avLst/>
          </a:prstGeom>
          <a:solidFill>
            <a:srgbClr val="FFFFCC"/>
          </a:solidFill>
          <a:ln w="28575">
            <a:solidFill>
              <a:srgbClr val="FF6600"/>
            </a:solidFill>
            <a:miter lim="800000"/>
            <a:headEnd/>
            <a:tailEnd/>
          </a:ln>
          <a:effectLst>
            <a:outerShdw blurRad="50800" dist="381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bg2"/>
              </a:buClr>
              <a:buSzPct val="75000"/>
              <a:buFont typeface="Wingdings" pitchFamily="2" charset="2"/>
              <a:buChar char="n"/>
              <a:defRPr sz="2800" b="1">
                <a:solidFill>
                  <a:schemeClr val="tx1"/>
                </a:solidFill>
                <a:latin typeface="+mn-lt"/>
                <a:ea typeface="+mn-ea"/>
                <a:cs typeface="+mn-cs"/>
              </a:defRPr>
            </a:lvl1pPr>
            <a:lvl2pPr marL="628650" indent="-268288" algn="l" rtl="0" fontAlgn="base">
              <a:spcBef>
                <a:spcPct val="20000"/>
              </a:spcBef>
              <a:spcAft>
                <a:spcPct val="0"/>
              </a:spcAft>
              <a:buClr>
                <a:srgbClr val="006600"/>
              </a:buClr>
              <a:buSzPct val="75000"/>
              <a:buFont typeface="Wingdings" pitchFamily="2" charset="2"/>
              <a:buChar char="l"/>
              <a:defRPr sz="2800" b="1">
                <a:solidFill>
                  <a:schemeClr val="tx1"/>
                </a:solidFill>
                <a:latin typeface="+mn-lt"/>
                <a:ea typeface="+mn-ea"/>
              </a:defRPr>
            </a:lvl2pPr>
            <a:lvl3pPr marL="896938" indent="-268288" algn="l" rtl="0" fontAlgn="base">
              <a:spcBef>
                <a:spcPct val="20000"/>
              </a:spcBef>
              <a:spcAft>
                <a:spcPct val="0"/>
              </a:spcAft>
              <a:buClr>
                <a:srgbClr val="FF6600"/>
              </a:buClr>
              <a:buSzPct val="65000"/>
              <a:buFont typeface="Wingdings" pitchFamily="2" charset="2"/>
              <a:buChar char="p"/>
              <a:defRPr sz="2400" b="1">
                <a:solidFill>
                  <a:schemeClr val="tx1"/>
                </a:solidFill>
                <a:latin typeface="+mn-lt"/>
                <a:ea typeface="楷体" panose="02010609060101010101" pitchFamily="49" charset="-122"/>
              </a:defRPr>
            </a:lvl3pPr>
            <a:lvl4pPr marL="1166813" indent="-269875" algn="l" rtl="0" fontAlgn="base">
              <a:spcBef>
                <a:spcPct val="20000"/>
              </a:spcBef>
              <a:spcAft>
                <a:spcPct val="0"/>
              </a:spcAft>
              <a:buClr>
                <a:srgbClr val="FF0066"/>
              </a:buClr>
              <a:buSzPct val="75000"/>
              <a:buFont typeface="Wingdings" pitchFamily="2" charset="2"/>
              <a:buChar char="u"/>
              <a:defRPr sz="2400" b="1">
                <a:solidFill>
                  <a:schemeClr val="tx1"/>
                </a:solidFill>
                <a:latin typeface="+mn-lt"/>
                <a:ea typeface="楷体" panose="02010609060101010101" pitchFamily="49" charset="-122"/>
              </a:defRPr>
            </a:lvl4pPr>
            <a:lvl5pPr marL="1435100" indent="-268288" algn="l" rtl="0" fontAlgn="base">
              <a:spcBef>
                <a:spcPct val="20000"/>
              </a:spcBef>
              <a:spcAft>
                <a:spcPct val="0"/>
              </a:spcAft>
              <a:buClr>
                <a:srgbClr val="0066FF"/>
              </a:buClr>
              <a:buSzPct val="75000"/>
              <a:buFont typeface="Wingdings" pitchFamily="2" charset="2"/>
              <a:buChar char="ü"/>
              <a:defRPr sz="2400" b="1">
                <a:solidFill>
                  <a:schemeClr val="tx1"/>
                </a:solidFill>
                <a:latin typeface="+mn-lt"/>
                <a:ea typeface="楷体" panose="02010609060101010101" pitchFamily="49" charset="-122"/>
              </a:defRPr>
            </a:lvl5pPr>
            <a:lvl6pPr marL="2787650" indent="-271463" algn="l" rtl="0" fontAlgn="base">
              <a:spcBef>
                <a:spcPct val="20000"/>
              </a:spcBef>
              <a:spcAft>
                <a:spcPct val="0"/>
              </a:spcAft>
              <a:buClr>
                <a:srgbClr val="0066FF"/>
              </a:buClr>
              <a:buSzPct val="75000"/>
              <a:buFont typeface="Wingdings" pitchFamily="2" charset="2"/>
              <a:buChar char="ü"/>
              <a:defRPr sz="2400" b="1">
                <a:solidFill>
                  <a:schemeClr val="tx1"/>
                </a:solidFill>
                <a:latin typeface="+mn-lt"/>
                <a:ea typeface="楷体_GB2312" pitchFamily="49" charset="-122"/>
              </a:defRPr>
            </a:lvl6pPr>
            <a:lvl7pPr marL="3244850" indent="-271463" algn="l" rtl="0" fontAlgn="base">
              <a:spcBef>
                <a:spcPct val="20000"/>
              </a:spcBef>
              <a:spcAft>
                <a:spcPct val="0"/>
              </a:spcAft>
              <a:buClr>
                <a:srgbClr val="0066FF"/>
              </a:buClr>
              <a:buSzPct val="75000"/>
              <a:buFont typeface="Wingdings" pitchFamily="2" charset="2"/>
              <a:buChar char="ü"/>
              <a:defRPr sz="2400" b="1">
                <a:solidFill>
                  <a:schemeClr val="tx1"/>
                </a:solidFill>
                <a:latin typeface="+mn-lt"/>
                <a:ea typeface="楷体_GB2312" pitchFamily="49" charset="-122"/>
              </a:defRPr>
            </a:lvl7pPr>
            <a:lvl8pPr marL="3702050" indent="-271463" algn="l" rtl="0" fontAlgn="base">
              <a:spcBef>
                <a:spcPct val="20000"/>
              </a:spcBef>
              <a:spcAft>
                <a:spcPct val="0"/>
              </a:spcAft>
              <a:buClr>
                <a:srgbClr val="0066FF"/>
              </a:buClr>
              <a:buSzPct val="75000"/>
              <a:buFont typeface="Wingdings" pitchFamily="2" charset="2"/>
              <a:buChar char="ü"/>
              <a:defRPr sz="2400" b="1">
                <a:solidFill>
                  <a:schemeClr val="tx1"/>
                </a:solidFill>
                <a:latin typeface="+mn-lt"/>
                <a:ea typeface="楷体_GB2312" pitchFamily="49" charset="-122"/>
              </a:defRPr>
            </a:lvl8pPr>
            <a:lvl9pPr marL="4159250" indent="-271463" algn="l" rtl="0" fontAlgn="base">
              <a:spcBef>
                <a:spcPct val="20000"/>
              </a:spcBef>
              <a:spcAft>
                <a:spcPct val="0"/>
              </a:spcAft>
              <a:buClr>
                <a:srgbClr val="0066FF"/>
              </a:buClr>
              <a:buSzPct val="75000"/>
              <a:buFont typeface="Wingdings" pitchFamily="2" charset="2"/>
              <a:buChar char="ü"/>
              <a:defRPr sz="2400" b="1">
                <a:solidFill>
                  <a:schemeClr val="tx1"/>
                </a:solidFill>
                <a:latin typeface="+mn-lt"/>
                <a:ea typeface="楷体_GB2312" pitchFamily="49" charset="-122"/>
              </a:defRPr>
            </a:lvl9pPr>
          </a:lstStyle>
          <a:p>
            <a:pPr marL="0" indent="0">
              <a:buNone/>
            </a:pPr>
            <a:r>
              <a:rPr lang="en-US" altLang="zh-CN" sz="2400" kern="0" dirty="0" err="1">
                <a:latin typeface="Courier New" panose="02070309020205020404" pitchFamily="49" charset="0"/>
                <a:cs typeface="Courier New" panose="02070309020205020404" pitchFamily="49" charset="0"/>
              </a:rPr>
              <a:t>support_apic</a:t>
            </a:r>
            <a:r>
              <a:rPr lang="en-US" altLang="zh-CN" sz="2400" kern="0" dirty="0">
                <a:latin typeface="Courier New" panose="02070309020205020404" pitchFamily="49" charset="0"/>
                <a:cs typeface="Courier New" panose="02070309020205020404" pitchFamily="49" charset="0"/>
              </a:rPr>
              <a:t>:</a:t>
            </a:r>
          </a:p>
          <a:p>
            <a:pPr marL="0" indent="0">
              <a:buNone/>
            </a:pPr>
            <a:r>
              <a:rPr lang="en-US" altLang="zh-CN" sz="2400" kern="0" dirty="0">
                <a:latin typeface="Courier New" panose="02070309020205020404" pitchFamily="49" charset="0"/>
                <a:cs typeface="Courier New" panose="02070309020205020404" pitchFamily="49" charset="0"/>
              </a:rPr>
              <a:t>     </a:t>
            </a:r>
            <a:r>
              <a:rPr lang="en-US" altLang="zh-CN" sz="2400" kern="0" dirty="0" err="1" smtClean="0">
                <a:latin typeface="Courier New" panose="02070309020205020404" pitchFamily="49" charset="0"/>
                <a:cs typeface="Courier New" panose="02070309020205020404" pitchFamily="49" charset="0"/>
              </a:rPr>
              <a:t>mov</a:t>
            </a:r>
            <a:r>
              <a:rPr lang="en-US" altLang="zh-CN" sz="2400" kern="0" dirty="0" smtClean="0">
                <a:latin typeface="Courier New" panose="02070309020205020404" pitchFamily="49" charset="0"/>
                <a:cs typeface="Courier New" panose="02070309020205020404" pitchFamily="49" charset="0"/>
              </a:rPr>
              <a:t>   ax,1</a:t>
            </a:r>
            <a:endParaRPr lang="en-US" altLang="zh-CN" sz="2400" kern="0" dirty="0">
              <a:latin typeface="Courier New" panose="02070309020205020404" pitchFamily="49" charset="0"/>
              <a:cs typeface="Courier New" panose="02070309020205020404" pitchFamily="49" charset="0"/>
            </a:endParaRPr>
          </a:p>
          <a:p>
            <a:pPr marL="0" indent="0">
              <a:buNone/>
            </a:pPr>
            <a:r>
              <a:rPr lang="en-US" altLang="zh-CN" sz="2400" kern="0" dirty="0">
                <a:latin typeface="Courier New" panose="02070309020205020404" pitchFamily="49" charset="0"/>
                <a:cs typeface="Courier New" panose="02070309020205020404" pitchFamily="49" charset="0"/>
              </a:rPr>
              <a:t>     </a:t>
            </a:r>
            <a:r>
              <a:rPr lang="en-US" altLang="zh-CN" sz="2400" kern="0" dirty="0" err="1" smtClean="0">
                <a:latin typeface="Courier New" panose="02070309020205020404" pitchFamily="49" charset="0"/>
                <a:cs typeface="Courier New" panose="02070309020205020404" pitchFamily="49" charset="0"/>
              </a:rPr>
              <a:t>cpuid</a:t>
            </a:r>
            <a:r>
              <a:rPr lang="en-US" altLang="zh-CN" sz="2400" kern="0" dirty="0" smtClean="0">
                <a:latin typeface="Courier New" panose="02070309020205020404" pitchFamily="49" charset="0"/>
                <a:cs typeface="Courier New" panose="02070309020205020404" pitchFamily="49" charset="0"/>
              </a:rPr>
              <a:t>           </a:t>
            </a:r>
            <a:r>
              <a:rPr lang="en-US" altLang="zh-CN" sz="2400" kern="0" dirty="0" smtClean="0">
                <a:solidFill>
                  <a:srgbClr val="008000"/>
                </a:solidFill>
                <a:latin typeface="Courier New" panose="02070309020205020404" pitchFamily="49" charset="0"/>
                <a:cs typeface="Courier New" panose="02070309020205020404" pitchFamily="49" charset="0"/>
              </a:rPr>
              <a:t>;</a:t>
            </a:r>
            <a:r>
              <a:rPr lang="en-US" altLang="zh-CN" sz="2400" kern="0" dirty="0" smtClean="0">
                <a:solidFill>
                  <a:srgbClr val="008000"/>
                </a:solidFill>
                <a:cs typeface="Courier New" panose="02070309020205020404" pitchFamily="49" charset="0"/>
              </a:rPr>
              <a:t>CPUID</a:t>
            </a:r>
            <a:r>
              <a:rPr lang="zh-CN" altLang="en-US" sz="2400" kern="0" dirty="0">
                <a:solidFill>
                  <a:srgbClr val="008000"/>
                </a:solidFill>
                <a:cs typeface="Courier New" panose="02070309020205020404" pitchFamily="49" charset="0"/>
              </a:rPr>
              <a:t>指令的</a:t>
            </a:r>
            <a:r>
              <a:rPr lang="en-US" altLang="zh-CN" sz="2400" kern="0" dirty="0">
                <a:solidFill>
                  <a:srgbClr val="008000"/>
                </a:solidFill>
                <a:cs typeface="Courier New" panose="02070309020205020404" pitchFamily="49" charset="0"/>
              </a:rPr>
              <a:t>1</a:t>
            </a:r>
            <a:r>
              <a:rPr lang="zh-CN" altLang="en-US" sz="2400" kern="0" dirty="0">
                <a:solidFill>
                  <a:srgbClr val="008000"/>
                </a:solidFill>
                <a:cs typeface="Courier New" panose="02070309020205020404" pitchFamily="49" charset="0"/>
              </a:rPr>
              <a:t>号功能</a:t>
            </a:r>
          </a:p>
          <a:p>
            <a:pPr marL="0" indent="0">
              <a:buNone/>
            </a:pPr>
            <a:r>
              <a:rPr lang="zh-CN" altLang="en-US" sz="2400" kern="0" dirty="0">
                <a:latin typeface="Courier New" panose="02070309020205020404" pitchFamily="49" charset="0"/>
                <a:cs typeface="Courier New" panose="02070309020205020404" pitchFamily="49" charset="0"/>
              </a:rPr>
              <a:t>     </a:t>
            </a:r>
            <a:r>
              <a:rPr lang="en-US" altLang="zh-CN" sz="2400" kern="0" dirty="0" err="1" smtClean="0">
                <a:latin typeface="Courier New" panose="02070309020205020404" pitchFamily="49" charset="0"/>
                <a:cs typeface="Courier New" panose="02070309020205020404" pitchFamily="49" charset="0"/>
              </a:rPr>
              <a:t>bt</a:t>
            </a:r>
            <a:r>
              <a:rPr lang="en-US" altLang="zh-CN" sz="2400" kern="0" dirty="0" smtClean="0">
                <a:latin typeface="Courier New" panose="02070309020205020404" pitchFamily="49" charset="0"/>
                <a:cs typeface="Courier New" panose="02070309020205020404" pitchFamily="49" charset="0"/>
              </a:rPr>
              <a:t>    edx,9     </a:t>
            </a:r>
            <a:r>
              <a:rPr lang="en-US" altLang="zh-CN" sz="2400" kern="0" dirty="0" smtClean="0">
                <a:solidFill>
                  <a:srgbClr val="008000"/>
                </a:solidFill>
                <a:latin typeface="Courier New" panose="02070309020205020404" pitchFamily="49" charset="0"/>
                <a:cs typeface="Courier New" panose="02070309020205020404" pitchFamily="49" charset="0"/>
              </a:rPr>
              <a:t>;</a:t>
            </a:r>
            <a:r>
              <a:rPr lang="en-US" altLang="zh-CN" sz="2400" kern="0" dirty="0" err="1" smtClean="0">
                <a:solidFill>
                  <a:srgbClr val="008000"/>
                </a:solidFill>
                <a:cs typeface="Courier New" panose="02070309020205020404" pitchFamily="49" charset="0"/>
              </a:rPr>
              <a:t>edx</a:t>
            </a:r>
            <a:r>
              <a:rPr lang="en-US" altLang="zh-CN" sz="2400" kern="0" dirty="0" smtClean="0">
                <a:solidFill>
                  <a:srgbClr val="008000"/>
                </a:solidFill>
                <a:cs typeface="Courier New" panose="02070309020205020404" pitchFamily="49" charset="0"/>
              </a:rPr>
              <a:t>[9</a:t>
            </a:r>
            <a:r>
              <a:rPr lang="en-US" altLang="zh-CN" sz="2400" kern="0" dirty="0">
                <a:solidFill>
                  <a:srgbClr val="008000"/>
                </a:solidFill>
                <a:cs typeface="Courier New" panose="02070309020205020404" pitchFamily="49" charset="0"/>
              </a:rPr>
              <a:t>]=1</a:t>
            </a:r>
            <a:r>
              <a:rPr lang="zh-CN" altLang="en-US" sz="2400" kern="0" dirty="0">
                <a:solidFill>
                  <a:srgbClr val="008000"/>
                </a:solidFill>
                <a:cs typeface="Courier New" panose="02070309020205020404" pitchFamily="49" charset="0"/>
              </a:rPr>
              <a:t>表示支持本地</a:t>
            </a:r>
            <a:r>
              <a:rPr lang="en-US" altLang="zh-CN" sz="2400" kern="0" dirty="0">
                <a:solidFill>
                  <a:srgbClr val="008000"/>
                </a:solidFill>
                <a:cs typeface="Courier New" panose="02070309020205020404" pitchFamily="49" charset="0"/>
              </a:rPr>
              <a:t>APIC</a:t>
            </a:r>
          </a:p>
          <a:p>
            <a:pPr marL="0" indent="0">
              <a:buNone/>
            </a:pPr>
            <a:r>
              <a:rPr lang="en-US" altLang="zh-CN" sz="2400" kern="0" dirty="0">
                <a:latin typeface="Courier New" panose="02070309020205020404" pitchFamily="49" charset="0"/>
                <a:cs typeface="Courier New" panose="02070309020205020404" pitchFamily="49" charset="0"/>
              </a:rPr>
              <a:t>     </a:t>
            </a:r>
            <a:r>
              <a:rPr lang="en-US" altLang="zh-CN" sz="2400" kern="0" dirty="0" err="1" smtClean="0">
                <a:latin typeface="Courier New" panose="02070309020205020404" pitchFamily="49" charset="0"/>
                <a:cs typeface="Courier New" panose="02070309020205020404" pitchFamily="49" charset="0"/>
              </a:rPr>
              <a:t>setc</a:t>
            </a:r>
            <a:r>
              <a:rPr lang="en-US" altLang="zh-CN" sz="2400" kern="0" dirty="0" smtClean="0">
                <a:latin typeface="Courier New" panose="02070309020205020404" pitchFamily="49" charset="0"/>
                <a:cs typeface="Courier New" panose="02070309020205020404" pitchFamily="49" charset="0"/>
              </a:rPr>
              <a:t>  al</a:t>
            </a:r>
            <a:endParaRPr lang="en-US" altLang="zh-CN" sz="2400" kern="0" dirty="0">
              <a:latin typeface="Courier New" panose="02070309020205020404" pitchFamily="49" charset="0"/>
              <a:cs typeface="Courier New" panose="02070309020205020404" pitchFamily="49" charset="0"/>
            </a:endParaRPr>
          </a:p>
          <a:p>
            <a:pPr marL="0" indent="0">
              <a:buNone/>
            </a:pPr>
            <a:r>
              <a:rPr lang="en-US" altLang="zh-CN" sz="2400" kern="0" dirty="0">
                <a:latin typeface="Courier New" panose="02070309020205020404" pitchFamily="49" charset="0"/>
                <a:cs typeface="Courier New" panose="02070309020205020404" pitchFamily="49" charset="0"/>
              </a:rPr>
              <a:t>     </a:t>
            </a:r>
            <a:r>
              <a:rPr lang="en-US" altLang="zh-CN" sz="2400" kern="0" dirty="0" err="1" smtClean="0">
                <a:latin typeface="Courier New" panose="02070309020205020404" pitchFamily="49" charset="0"/>
                <a:cs typeface="Courier New" panose="02070309020205020404" pitchFamily="49" charset="0"/>
              </a:rPr>
              <a:t>movzx</a:t>
            </a:r>
            <a:r>
              <a:rPr lang="en-US" altLang="zh-CN" sz="2400" kern="0" dirty="0" smtClean="0">
                <a:latin typeface="Courier New" panose="02070309020205020404" pitchFamily="49" charset="0"/>
                <a:cs typeface="Courier New" panose="02070309020205020404" pitchFamily="49" charset="0"/>
              </a:rPr>
              <a:t> </a:t>
            </a:r>
            <a:r>
              <a:rPr lang="en-US" altLang="zh-CN" sz="2400" kern="0" dirty="0" err="1" smtClean="0">
                <a:latin typeface="Courier New" panose="02070309020205020404" pitchFamily="49" charset="0"/>
                <a:cs typeface="Courier New" panose="02070309020205020404" pitchFamily="49" charset="0"/>
              </a:rPr>
              <a:t>eax,al</a:t>
            </a:r>
            <a:endParaRPr lang="en-US" altLang="zh-CN" sz="2400" kern="0" dirty="0">
              <a:latin typeface="Courier New" panose="02070309020205020404" pitchFamily="49" charset="0"/>
              <a:cs typeface="Courier New" panose="02070309020205020404" pitchFamily="49" charset="0"/>
            </a:endParaRPr>
          </a:p>
          <a:p>
            <a:pPr marL="0" indent="0">
              <a:buNone/>
            </a:pPr>
            <a:r>
              <a:rPr lang="en-US" altLang="zh-CN" sz="2400" kern="0" dirty="0">
                <a:latin typeface="Courier New" panose="02070309020205020404" pitchFamily="49" charset="0"/>
                <a:cs typeface="Courier New" panose="02070309020205020404" pitchFamily="49" charset="0"/>
              </a:rPr>
              <a:t>     ret</a:t>
            </a:r>
          </a:p>
        </p:txBody>
      </p:sp>
      <p:sp>
        <p:nvSpPr>
          <p:cNvPr id="6" name="矩形 5"/>
          <p:cNvSpPr/>
          <p:nvPr/>
        </p:nvSpPr>
        <p:spPr>
          <a:xfrm>
            <a:off x="457200" y="5067253"/>
            <a:ext cx="7787310" cy="954107"/>
          </a:xfrm>
          <a:prstGeom prst="rect">
            <a:avLst/>
          </a:prstGeom>
        </p:spPr>
        <p:txBody>
          <a:bodyPr wrap="square">
            <a:spAutoFit/>
          </a:bodyPr>
          <a:lstStyle/>
          <a:p>
            <a:pPr algn="l"/>
            <a:r>
              <a:rPr lang="zh-CN" altLang="zh-CN" kern="100" dirty="0">
                <a:cs typeface="Times New Roman" panose="02020603050405020304" pitchFamily="18" charset="0"/>
              </a:rPr>
              <a:t>上述函数返回值</a:t>
            </a:r>
            <a:r>
              <a:rPr lang="zh-CN" altLang="zh-CN" kern="100" dirty="0" smtClean="0">
                <a:cs typeface="Times New Roman" panose="02020603050405020304" pitchFamily="18" charset="0"/>
              </a:rPr>
              <a:t>为</a:t>
            </a:r>
            <a:r>
              <a:rPr lang="en-US" altLang="zh-CN" kern="100" dirty="0" smtClean="0">
                <a:cs typeface="Times New Roman" panose="02020603050405020304" pitchFamily="18" charset="0"/>
              </a:rPr>
              <a:t> </a:t>
            </a:r>
            <a:r>
              <a:rPr lang="en-US" altLang="zh-CN" kern="100" dirty="0" smtClean="0"/>
              <a:t>1 </a:t>
            </a:r>
            <a:r>
              <a:rPr lang="zh-CN" altLang="zh-CN" kern="100" dirty="0" smtClean="0">
                <a:cs typeface="Times New Roman" panose="02020603050405020304" pitchFamily="18" charset="0"/>
              </a:rPr>
              <a:t>时</a:t>
            </a:r>
            <a:r>
              <a:rPr lang="zh-CN" altLang="zh-CN" kern="100" dirty="0">
                <a:cs typeface="Times New Roman" panose="02020603050405020304" pitchFamily="18" charset="0"/>
              </a:rPr>
              <a:t>，</a:t>
            </a:r>
            <a:r>
              <a:rPr lang="zh-CN" altLang="zh-CN" kern="100" dirty="0" smtClean="0">
                <a:cs typeface="Times New Roman" panose="02020603050405020304" pitchFamily="18" charset="0"/>
              </a:rPr>
              <a:t>对于</a:t>
            </a:r>
            <a:r>
              <a:rPr lang="en-US" altLang="zh-CN" kern="100" dirty="0" smtClean="0">
                <a:cs typeface="Times New Roman" panose="02020603050405020304" pitchFamily="18" charset="0"/>
              </a:rPr>
              <a:t> </a:t>
            </a:r>
            <a:r>
              <a:rPr lang="en-US" altLang="zh-CN" kern="100" dirty="0" smtClean="0"/>
              <a:t>Pentium 4 </a:t>
            </a:r>
            <a:r>
              <a:rPr lang="zh-CN" altLang="zh-CN" kern="100" dirty="0" smtClean="0">
                <a:cs typeface="Times New Roman" panose="02020603050405020304" pitchFamily="18" charset="0"/>
              </a:rPr>
              <a:t>以后</a:t>
            </a:r>
            <a:r>
              <a:rPr lang="zh-CN" altLang="zh-CN" kern="100" dirty="0">
                <a:cs typeface="Times New Roman" panose="02020603050405020304" pitchFamily="18" charset="0"/>
              </a:rPr>
              <a:t>的处理器，表示</a:t>
            </a:r>
            <a:r>
              <a:rPr lang="zh-CN" altLang="zh-CN" kern="100" dirty="0" smtClean="0">
                <a:cs typeface="Times New Roman" panose="02020603050405020304" pitchFamily="18" charset="0"/>
              </a:rPr>
              <a:t>支持</a:t>
            </a:r>
            <a:r>
              <a:rPr lang="en-US" altLang="zh-CN" kern="100" dirty="0" smtClean="0">
                <a:cs typeface="Times New Roman" panose="02020603050405020304" pitchFamily="18" charset="0"/>
              </a:rPr>
              <a:t> </a:t>
            </a:r>
            <a:r>
              <a:rPr lang="en-US" altLang="zh-CN" kern="100" dirty="0" err="1" smtClean="0"/>
              <a:t>xAPIC</a:t>
            </a:r>
            <a:r>
              <a:rPr lang="en-US" altLang="zh-CN" kern="100" dirty="0" smtClean="0"/>
              <a:t> </a:t>
            </a:r>
            <a:r>
              <a:rPr lang="zh-CN" altLang="zh-CN" kern="100" dirty="0" smtClean="0">
                <a:cs typeface="Times New Roman" panose="02020603050405020304" pitchFamily="18" charset="0"/>
              </a:rPr>
              <a:t>版本</a:t>
            </a:r>
            <a:r>
              <a:rPr lang="zh-CN" altLang="zh-CN" kern="100" dirty="0">
                <a:cs typeface="Times New Roman" panose="02020603050405020304" pitchFamily="18" charset="0"/>
              </a:rPr>
              <a:t>。</a:t>
            </a:r>
            <a:endParaRPr lang="zh-CN" altLang="en-US" dirty="0"/>
          </a:p>
        </p:txBody>
      </p:sp>
    </p:spTree>
    <p:extLst>
      <p:ext uri="{BB962C8B-B14F-4D97-AF65-F5344CB8AC3E}">
        <p14:creationId xmlns:p14="http://schemas.microsoft.com/office/powerpoint/2010/main" val="2129538059"/>
      </p:ext>
    </p:extLst>
  </p:cSld>
  <p:clrMapOvr>
    <a:masterClrMapping/>
  </p:clrMapOvr>
  <p:transition spd="med"/>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二、</a:t>
            </a:r>
            <a:r>
              <a:rPr lang="zh-CN" altLang="zh-CN" dirty="0"/>
              <a:t>高级可编程中断</a:t>
            </a:r>
            <a:r>
              <a:rPr lang="zh-CN" altLang="zh-CN" dirty="0" smtClean="0"/>
              <a:t>控制器</a:t>
            </a:r>
            <a:r>
              <a:rPr lang="en-US" altLang="zh-CN" dirty="0" smtClean="0"/>
              <a:t>      </a:t>
            </a:r>
            <a:r>
              <a:rPr lang="en-US" altLang="zh-CN" dirty="0" smtClean="0">
                <a:solidFill>
                  <a:srgbClr val="FF6600"/>
                </a:solidFill>
              </a:rPr>
              <a:t>2. Local APIC</a:t>
            </a:r>
            <a:endParaRPr lang="zh-CN" altLang="en-US" dirty="0">
              <a:solidFill>
                <a:srgbClr val="FF6600"/>
              </a:solidFill>
            </a:endParaRPr>
          </a:p>
        </p:txBody>
      </p:sp>
      <p:sp>
        <p:nvSpPr>
          <p:cNvPr id="3" name="内容占位符 2"/>
          <p:cNvSpPr>
            <a:spLocks noGrp="1"/>
          </p:cNvSpPr>
          <p:nvPr>
            <p:ph idx="1"/>
          </p:nvPr>
        </p:nvSpPr>
        <p:spPr>
          <a:xfrm>
            <a:off x="457200" y="620610"/>
            <a:ext cx="8362950" cy="6084989"/>
          </a:xfrm>
        </p:spPr>
        <p:txBody>
          <a:bodyPr/>
          <a:lstStyle/>
          <a:p>
            <a:r>
              <a:rPr lang="zh-CN" altLang="zh-CN" dirty="0"/>
              <a:t>本地</a:t>
            </a:r>
            <a:r>
              <a:rPr lang="en-US" altLang="zh-CN" dirty="0"/>
              <a:t>APIC</a:t>
            </a:r>
            <a:r>
              <a:rPr lang="zh-CN" altLang="zh-CN" dirty="0"/>
              <a:t>主要包括：</a:t>
            </a:r>
            <a:endParaRPr lang="en-US" altLang="zh-CN" dirty="0"/>
          </a:p>
          <a:p>
            <a:pPr lvl="1"/>
            <a:r>
              <a:rPr lang="en-US" altLang="zh-CN" dirty="0"/>
              <a:t>APIC</a:t>
            </a:r>
            <a:r>
              <a:rPr lang="zh-CN" altLang="zh-CN" dirty="0">
                <a:solidFill>
                  <a:srgbClr val="FF0000"/>
                </a:solidFill>
              </a:rPr>
              <a:t>寄存器组</a:t>
            </a:r>
            <a:r>
              <a:rPr lang="zh-CN" altLang="en-US" dirty="0"/>
              <a:t>；</a:t>
            </a:r>
            <a:endParaRPr lang="en-US" altLang="zh-CN" dirty="0"/>
          </a:p>
          <a:p>
            <a:pPr lvl="1"/>
            <a:r>
              <a:rPr lang="zh-CN" altLang="zh-CN" dirty="0"/>
              <a:t>控制将</a:t>
            </a:r>
            <a:r>
              <a:rPr lang="zh-CN" altLang="zh-CN" dirty="0">
                <a:solidFill>
                  <a:srgbClr val="D60093"/>
                </a:solidFill>
              </a:rPr>
              <a:t>中断</a:t>
            </a:r>
            <a:r>
              <a:rPr lang="zh-CN" altLang="zh-CN" dirty="0">
                <a:solidFill>
                  <a:srgbClr val="FF0000"/>
                </a:solidFill>
              </a:rPr>
              <a:t>提交</a:t>
            </a:r>
            <a:r>
              <a:rPr lang="zh-CN" altLang="zh-CN" dirty="0"/>
              <a:t>给处理器核心的硬件</a:t>
            </a:r>
            <a:r>
              <a:rPr lang="zh-CN" altLang="en-US" dirty="0"/>
              <a:t>；</a:t>
            </a:r>
            <a:endParaRPr lang="en-US" altLang="zh-CN" dirty="0"/>
          </a:p>
          <a:p>
            <a:pPr lvl="1"/>
            <a:r>
              <a:rPr lang="zh-CN" altLang="zh-CN" dirty="0"/>
              <a:t>生成</a:t>
            </a:r>
            <a:r>
              <a:rPr lang="en-US" altLang="zh-CN" dirty="0">
                <a:solidFill>
                  <a:srgbClr val="FF0000"/>
                </a:solidFill>
              </a:rPr>
              <a:t>IPI</a:t>
            </a:r>
            <a:r>
              <a:rPr lang="zh-CN" altLang="zh-CN" dirty="0">
                <a:solidFill>
                  <a:srgbClr val="FF0000"/>
                </a:solidFill>
              </a:rPr>
              <a:t>消息</a:t>
            </a:r>
            <a:r>
              <a:rPr lang="zh-CN" altLang="zh-CN" dirty="0"/>
              <a:t>的相关硬件</a:t>
            </a:r>
            <a:r>
              <a:rPr lang="zh-CN" altLang="en-US" dirty="0"/>
              <a:t>。</a:t>
            </a:r>
            <a:endParaRPr lang="en-US" altLang="zh-CN" dirty="0"/>
          </a:p>
          <a:p>
            <a:r>
              <a:rPr lang="zh-CN" altLang="en-US" dirty="0"/>
              <a:t>处理器通过读写本地</a:t>
            </a:r>
            <a:r>
              <a:rPr lang="en-US" altLang="zh-CN" dirty="0"/>
              <a:t>APIC</a:t>
            </a:r>
            <a:r>
              <a:rPr lang="zh-CN" altLang="en-US" dirty="0"/>
              <a:t>中的寄存器实现与本地</a:t>
            </a:r>
            <a:r>
              <a:rPr lang="en-US" altLang="zh-CN" dirty="0"/>
              <a:t>APIC</a:t>
            </a:r>
            <a:r>
              <a:rPr lang="zh-CN" altLang="en-US" dirty="0"/>
              <a:t>的交互。</a:t>
            </a:r>
            <a:endParaRPr lang="en-US" altLang="zh-CN" dirty="0"/>
          </a:p>
          <a:p>
            <a:pPr lvl="1"/>
            <a:r>
              <a:rPr lang="zh-CN" altLang="en-US" dirty="0"/>
              <a:t>本地</a:t>
            </a:r>
            <a:r>
              <a:rPr lang="en-US" altLang="zh-CN" dirty="0"/>
              <a:t>APIC</a:t>
            </a:r>
            <a:r>
              <a:rPr lang="zh-CN" altLang="en-US" dirty="0"/>
              <a:t>寄存器采用</a:t>
            </a:r>
            <a:r>
              <a:rPr lang="zh-CN" altLang="en-US" dirty="0">
                <a:solidFill>
                  <a:srgbClr val="0000FF"/>
                </a:solidFill>
              </a:rPr>
              <a:t>内存映射</a:t>
            </a:r>
            <a:r>
              <a:rPr lang="zh-CN" altLang="en-US" dirty="0"/>
              <a:t>形式映射到物理地址空间上；</a:t>
            </a:r>
            <a:endParaRPr lang="en-US" altLang="zh-CN" dirty="0"/>
          </a:p>
          <a:p>
            <a:pPr lvl="1"/>
            <a:r>
              <a:rPr lang="zh-CN" altLang="en-US" dirty="0"/>
              <a:t>基地址</a:t>
            </a:r>
            <a:r>
              <a:rPr lang="en-US" altLang="zh-CN" dirty="0"/>
              <a:t>APIC_BASE</a:t>
            </a:r>
            <a:r>
              <a:rPr lang="zh-CN" altLang="en-US" dirty="0"/>
              <a:t>默认为</a:t>
            </a:r>
            <a:r>
              <a:rPr lang="en-US" altLang="zh-CN" dirty="0">
                <a:solidFill>
                  <a:srgbClr val="0000FF"/>
                </a:solidFill>
              </a:rPr>
              <a:t>FEE00000H</a:t>
            </a:r>
            <a:r>
              <a:rPr lang="zh-CN" altLang="en-US" dirty="0"/>
              <a:t>。</a:t>
            </a:r>
          </a:p>
        </p:txBody>
      </p:sp>
      <p:sp>
        <p:nvSpPr>
          <p:cNvPr id="4" name="灯片编号占位符 3"/>
          <p:cNvSpPr>
            <a:spLocks noGrp="1"/>
          </p:cNvSpPr>
          <p:nvPr>
            <p:ph type="sldNum" sz="quarter" idx="11"/>
          </p:nvPr>
        </p:nvSpPr>
        <p:spPr/>
        <p:txBody>
          <a:bodyPr/>
          <a:lstStyle/>
          <a:p>
            <a:fld id="{C5B93D84-87BE-4514-9293-7D5164B6320D}" type="slidenum">
              <a:rPr lang="zh-CN" altLang="en-US" smtClean="0"/>
              <a:pPr/>
              <a:t>148</a:t>
            </a:fld>
            <a:endParaRPr lang="en-US" altLang="zh-CN" dirty="0"/>
          </a:p>
        </p:txBody>
      </p:sp>
    </p:spTree>
    <p:extLst>
      <p:ext uri="{BB962C8B-B14F-4D97-AF65-F5344CB8AC3E}">
        <p14:creationId xmlns:p14="http://schemas.microsoft.com/office/powerpoint/2010/main" val="3811689056"/>
      </p:ext>
    </p:extLst>
  </p:cSld>
  <p:clrMapOvr>
    <a:masterClrMapping/>
  </p:clrMapOvr>
  <p:transition spd="med"/>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二、</a:t>
            </a:r>
            <a:r>
              <a:rPr lang="zh-CN" altLang="zh-CN" dirty="0"/>
              <a:t>高级可编程中断</a:t>
            </a:r>
            <a:r>
              <a:rPr lang="zh-CN" altLang="zh-CN" dirty="0" smtClean="0"/>
              <a:t>控制器</a:t>
            </a:r>
            <a:r>
              <a:rPr lang="en-US" altLang="zh-CN" dirty="0" smtClean="0"/>
              <a:t>      </a:t>
            </a:r>
            <a:r>
              <a:rPr lang="en-US" altLang="zh-CN" dirty="0" smtClean="0">
                <a:solidFill>
                  <a:srgbClr val="FF6600"/>
                </a:solidFill>
              </a:rPr>
              <a:t>2. Local APIC</a:t>
            </a:r>
            <a:endParaRPr lang="zh-CN" altLang="en-US" dirty="0">
              <a:solidFill>
                <a:srgbClr val="FF6600"/>
              </a:solidFill>
            </a:endParaRPr>
          </a:p>
        </p:txBody>
      </p:sp>
      <p:sp>
        <p:nvSpPr>
          <p:cNvPr id="3" name="内容占位符 2"/>
          <p:cNvSpPr>
            <a:spLocks noGrp="1"/>
          </p:cNvSpPr>
          <p:nvPr>
            <p:ph idx="1"/>
          </p:nvPr>
        </p:nvSpPr>
        <p:spPr>
          <a:xfrm>
            <a:off x="457200" y="548600"/>
            <a:ext cx="8362950" cy="504070"/>
          </a:xfrm>
        </p:spPr>
        <p:txBody>
          <a:bodyPr/>
          <a:lstStyle/>
          <a:p>
            <a:pPr marL="0" indent="0">
              <a:buNone/>
            </a:pPr>
            <a:r>
              <a:rPr lang="zh-CN" altLang="en-US" sz="2400" dirty="0" smtClean="0"/>
              <a:t>本地</a:t>
            </a:r>
            <a:r>
              <a:rPr lang="en-US" altLang="zh-CN" sz="2400" dirty="0" smtClean="0"/>
              <a:t>APIC</a:t>
            </a:r>
            <a:r>
              <a:rPr lang="zh-CN" altLang="en-US" sz="2400" dirty="0" smtClean="0"/>
              <a:t>寄存器：</a:t>
            </a:r>
            <a:endParaRPr lang="zh-CN" altLang="en-US" sz="2400" dirty="0"/>
          </a:p>
        </p:txBody>
      </p:sp>
      <p:sp>
        <p:nvSpPr>
          <p:cNvPr id="4" name="灯片编号占位符 3"/>
          <p:cNvSpPr>
            <a:spLocks noGrp="1"/>
          </p:cNvSpPr>
          <p:nvPr>
            <p:ph type="sldNum" sz="quarter" idx="11"/>
          </p:nvPr>
        </p:nvSpPr>
        <p:spPr/>
        <p:txBody>
          <a:bodyPr/>
          <a:lstStyle/>
          <a:p>
            <a:fld id="{C5B93D84-87BE-4514-9293-7D5164B6320D}" type="slidenum">
              <a:rPr lang="zh-CN" altLang="en-US" smtClean="0"/>
              <a:pPr/>
              <a:t>149</a:t>
            </a:fld>
            <a:endParaRPr lang="en-US" altLang="zh-CN" dirty="0"/>
          </a:p>
        </p:txBody>
      </p:sp>
      <p:graphicFrame>
        <p:nvGraphicFramePr>
          <p:cNvPr id="6" name="表格 5"/>
          <p:cNvGraphicFramePr>
            <a:graphicFrameLocks noGrp="1"/>
          </p:cNvGraphicFramePr>
          <p:nvPr>
            <p:extLst>
              <p:ext uri="{D42A27DB-BD31-4B8C-83A1-F6EECF244321}">
                <p14:modId xmlns:p14="http://schemas.microsoft.com/office/powerpoint/2010/main" val="807798499"/>
              </p:ext>
            </p:extLst>
          </p:nvPr>
        </p:nvGraphicFramePr>
        <p:xfrm>
          <a:off x="179390" y="1033520"/>
          <a:ext cx="8712769" cy="5486400"/>
        </p:xfrm>
        <a:graphic>
          <a:graphicData uri="http://schemas.openxmlformats.org/drawingml/2006/table">
            <a:tbl>
              <a:tblPr firstRow="1" firstCol="1" bandRow="1"/>
              <a:tblGrid>
                <a:gridCol w="1075824"/>
                <a:gridCol w="6845276"/>
                <a:gridCol w="791669"/>
              </a:tblGrid>
              <a:tr h="160639">
                <a:tc gridSpan="3">
                  <a:txBody>
                    <a:bodyPr/>
                    <a:lstStyle/>
                    <a:p>
                      <a:pPr marL="0" indent="0" algn="just">
                        <a:spcAft>
                          <a:spcPts val="0"/>
                        </a:spcAft>
                      </a:pPr>
                      <a:r>
                        <a:rPr lang="zh-CN" sz="2000" b="1" kern="100" dirty="0">
                          <a:effectLst/>
                          <a:latin typeface="Times New Roman" panose="02020603050405020304" pitchFamily="18" charset="0"/>
                          <a:ea typeface="宋体" panose="02010600030101010101" pitchFamily="2" charset="-122"/>
                        </a:rPr>
                        <a:t>本地</a:t>
                      </a:r>
                      <a:r>
                        <a:rPr lang="en-US" sz="2000" b="1" kern="100" dirty="0">
                          <a:effectLst/>
                          <a:latin typeface="Times New Roman" panose="02020603050405020304" pitchFamily="18" charset="0"/>
                          <a:ea typeface="宋体" panose="02010600030101010101" pitchFamily="2" charset="-122"/>
                        </a:rPr>
                        <a:t>APIC</a:t>
                      </a:r>
                      <a:r>
                        <a:rPr lang="zh-CN" sz="2000" b="1" kern="100" dirty="0">
                          <a:effectLst/>
                          <a:latin typeface="Times New Roman" panose="02020603050405020304" pitchFamily="18" charset="0"/>
                          <a:ea typeface="宋体" panose="02010600030101010101" pitchFamily="2" charset="-122"/>
                        </a:rPr>
                        <a:t>寄存器的基地址</a:t>
                      </a:r>
                      <a:r>
                        <a:rPr lang="en-US" sz="2000" b="1" kern="100" dirty="0">
                          <a:effectLst/>
                          <a:latin typeface="Times New Roman" panose="02020603050405020304" pitchFamily="18" charset="0"/>
                          <a:ea typeface="宋体" panose="02010600030101010101" pitchFamily="2" charset="-122"/>
                        </a:rPr>
                        <a:t>APIC_BASE</a:t>
                      </a:r>
                      <a:r>
                        <a:rPr lang="zh-CN" sz="2000" b="1" kern="100" dirty="0">
                          <a:effectLst/>
                          <a:latin typeface="Times New Roman" panose="02020603050405020304" pitchFamily="18" charset="0"/>
                          <a:ea typeface="宋体" panose="02010600030101010101" pitchFamily="2" charset="-122"/>
                        </a:rPr>
                        <a:t>默认为：</a:t>
                      </a:r>
                      <a:r>
                        <a:rPr lang="en-US" sz="2000" b="1" kern="100" dirty="0">
                          <a:effectLst/>
                          <a:latin typeface="Times New Roman" panose="02020603050405020304" pitchFamily="18" charset="0"/>
                          <a:ea typeface="宋体" panose="02010600030101010101" pitchFamily="2" charset="-122"/>
                        </a:rPr>
                        <a:t>FEE00000H</a:t>
                      </a:r>
                      <a:endParaRPr lang="zh-CN" sz="2000" b="1" kern="100" dirty="0">
                        <a:effectLst/>
                        <a:latin typeface="Times New Roman" panose="02020603050405020304" pitchFamily="18" charset="0"/>
                        <a:ea typeface="宋体" panose="02010600030101010101" pitchFamily="2" charset="-122"/>
                      </a:endParaRPr>
                    </a:p>
                  </a:txBody>
                  <a:tcPr marL="48192" marR="48192" marT="0" marB="0" anchor="ctr">
                    <a:lnL>
                      <a:noFill/>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r>
              <a:tr h="224894">
                <a:tc>
                  <a:txBody>
                    <a:bodyPr/>
                    <a:lstStyle/>
                    <a:p>
                      <a:pPr marL="0" indent="0" algn="ctr">
                        <a:spcAft>
                          <a:spcPts val="0"/>
                        </a:spcAft>
                      </a:pPr>
                      <a:r>
                        <a:rPr lang="zh-CN" sz="2000" b="1" kern="100" dirty="0">
                          <a:effectLst/>
                          <a:latin typeface="Times New Roman" panose="02020603050405020304" pitchFamily="18" charset="0"/>
                          <a:ea typeface="宋体" panose="02010600030101010101" pitchFamily="2" charset="-122"/>
                        </a:rPr>
                        <a:t>偏移量</a:t>
                      </a:r>
                    </a:p>
                  </a:txBody>
                  <a:tcPr marL="48192" marR="48192" marT="0" marB="0" anchor="ctr">
                    <a:lnL>
                      <a:noFill/>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marL="0" indent="0" algn="ctr">
                        <a:spcAft>
                          <a:spcPts val="0"/>
                        </a:spcAft>
                      </a:pPr>
                      <a:r>
                        <a:rPr lang="zh-CN" sz="2000" b="1" kern="100" dirty="0">
                          <a:effectLst/>
                          <a:latin typeface="Times New Roman" panose="02020603050405020304" pitchFamily="18" charset="0"/>
                          <a:ea typeface="宋体" panose="02010600030101010101" pitchFamily="2" charset="-122"/>
                        </a:rPr>
                        <a:t>寄存器名称</a:t>
                      </a:r>
                    </a:p>
                  </a:txBody>
                  <a:tcPr marL="48192" marR="48192"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marL="0" indent="0" algn="ctr">
                        <a:spcAft>
                          <a:spcPts val="0"/>
                        </a:spcAft>
                      </a:pPr>
                      <a:r>
                        <a:rPr lang="zh-CN" sz="2000" b="1" kern="100" dirty="0">
                          <a:effectLst/>
                          <a:latin typeface="Times New Roman" panose="02020603050405020304" pitchFamily="18" charset="0"/>
                          <a:ea typeface="宋体" panose="02010600030101010101" pitchFamily="2" charset="-122"/>
                        </a:rPr>
                        <a:t>读</a:t>
                      </a:r>
                      <a:r>
                        <a:rPr lang="en-US" sz="2000" b="1" kern="100" dirty="0">
                          <a:effectLst/>
                          <a:latin typeface="Times New Roman" panose="02020603050405020304" pitchFamily="18" charset="0"/>
                          <a:ea typeface="宋体" panose="02010600030101010101" pitchFamily="2" charset="-122"/>
                        </a:rPr>
                        <a:t>/</a:t>
                      </a:r>
                      <a:r>
                        <a:rPr lang="zh-CN" sz="2000" b="1" kern="100" dirty="0">
                          <a:effectLst/>
                          <a:latin typeface="Times New Roman" panose="02020603050405020304" pitchFamily="18" charset="0"/>
                          <a:ea typeface="宋体" panose="02010600030101010101" pitchFamily="2" charset="-122"/>
                        </a:rPr>
                        <a:t>写</a:t>
                      </a:r>
                    </a:p>
                  </a:txBody>
                  <a:tcPr marL="48192" marR="48192" marT="0" marB="0" anchor="ctr">
                    <a:lnL w="19050" cap="flat" cmpd="sng" algn="ctr">
                      <a:solidFill>
                        <a:srgbClr val="000000"/>
                      </a:solidFill>
                      <a:prstDash val="solid"/>
                      <a:round/>
                      <a:headEnd type="none" w="med" len="med"/>
                      <a:tailEnd type="none" w="med" len="med"/>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r>
              <a:tr h="112447">
                <a:tc>
                  <a:txBody>
                    <a:bodyPr/>
                    <a:lstStyle/>
                    <a:p>
                      <a:pPr indent="0" algn="ctr">
                        <a:spcAft>
                          <a:spcPts val="0"/>
                        </a:spcAft>
                      </a:pPr>
                      <a:r>
                        <a:rPr lang="en-US" sz="2000" b="1" kern="100" dirty="0">
                          <a:effectLst/>
                          <a:latin typeface="Times New Roman" panose="02020603050405020304" pitchFamily="18" charset="0"/>
                          <a:ea typeface="宋体" panose="02010600030101010101" pitchFamily="2" charset="-122"/>
                        </a:rPr>
                        <a:t>20H</a:t>
                      </a:r>
                      <a:endParaRPr lang="zh-CN" sz="2000" b="1" kern="100" dirty="0">
                        <a:effectLst/>
                        <a:latin typeface="Times New Roman" panose="02020603050405020304" pitchFamily="18" charset="0"/>
                        <a:ea typeface="宋体" panose="02010600030101010101" pitchFamily="2" charset="-122"/>
                      </a:endParaRPr>
                    </a:p>
                  </a:txBody>
                  <a:tcPr marL="48192" marR="48192" marT="0" marB="0" anchor="ctr">
                    <a:lnL>
                      <a:noFill/>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0" algn="just">
                        <a:spcAft>
                          <a:spcPts val="0"/>
                        </a:spcAft>
                      </a:pPr>
                      <a:r>
                        <a:rPr lang="zh-CN" sz="2000" b="1" kern="100" dirty="0">
                          <a:effectLst/>
                          <a:latin typeface="Times New Roman" panose="02020603050405020304" pitchFamily="18" charset="0"/>
                          <a:ea typeface="宋体" panose="02010600030101010101" pitchFamily="2" charset="-122"/>
                        </a:rPr>
                        <a:t>本地</a:t>
                      </a:r>
                      <a:r>
                        <a:rPr lang="en-US" sz="2000" b="1" kern="100" dirty="0">
                          <a:effectLst/>
                          <a:latin typeface="Times New Roman" panose="02020603050405020304" pitchFamily="18" charset="0"/>
                          <a:ea typeface="宋体" panose="02010600030101010101" pitchFamily="2" charset="-122"/>
                        </a:rPr>
                        <a:t>APIC ID</a:t>
                      </a:r>
                      <a:r>
                        <a:rPr lang="zh-CN" sz="2000" b="1" kern="100" dirty="0">
                          <a:effectLst/>
                          <a:latin typeface="Times New Roman" panose="02020603050405020304" pitchFamily="18" charset="0"/>
                          <a:ea typeface="宋体" panose="02010600030101010101" pitchFamily="2" charset="-122"/>
                        </a:rPr>
                        <a:t>寄存器</a:t>
                      </a:r>
                    </a:p>
                  </a:txBody>
                  <a:tcPr marL="48192" marR="48192"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spcAft>
                          <a:spcPts val="0"/>
                        </a:spcAft>
                      </a:pPr>
                      <a:r>
                        <a:rPr lang="zh-CN" sz="2000" b="1" kern="100" dirty="0">
                          <a:effectLst/>
                          <a:latin typeface="Times New Roman" panose="02020603050405020304" pitchFamily="18" charset="0"/>
                          <a:ea typeface="宋体" panose="02010600030101010101" pitchFamily="2" charset="-122"/>
                        </a:rPr>
                        <a:t>读写</a:t>
                      </a:r>
                    </a:p>
                  </a:txBody>
                  <a:tcPr marL="48192" marR="48192" marT="0" marB="0" anchor="ctr">
                    <a:lnL w="19050" cap="flat" cmpd="sng" algn="ctr">
                      <a:solidFill>
                        <a:srgbClr val="000000"/>
                      </a:solidFill>
                      <a:prstDash val="solid"/>
                      <a:round/>
                      <a:headEnd type="none" w="med" len="med"/>
                      <a:tailEnd type="none" w="med" len="med"/>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12447">
                <a:tc>
                  <a:txBody>
                    <a:bodyPr/>
                    <a:lstStyle/>
                    <a:p>
                      <a:pPr indent="0" algn="ctr">
                        <a:spcAft>
                          <a:spcPts val="0"/>
                        </a:spcAft>
                      </a:pPr>
                      <a:r>
                        <a:rPr lang="en-US" sz="2000" b="1" kern="100" dirty="0">
                          <a:effectLst/>
                          <a:latin typeface="Times New Roman" panose="02020603050405020304" pitchFamily="18" charset="0"/>
                          <a:ea typeface="宋体" panose="02010600030101010101" pitchFamily="2" charset="-122"/>
                        </a:rPr>
                        <a:t>30H</a:t>
                      </a:r>
                      <a:endParaRPr lang="zh-CN" sz="2000" b="1" kern="100" dirty="0">
                        <a:effectLst/>
                        <a:latin typeface="Times New Roman" panose="02020603050405020304" pitchFamily="18" charset="0"/>
                        <a:ea typeface="宋体" panose="02010600030101010101" pitchFamily="2" charset="-122"/>
                      </a:endParaRPr>
                    </a:p>
                  </a:txBody>
                  <a:tcPr marL="48192" marR="48192" marT="0" marB="0" anchor="ctr">
                    <a:lnL>
                      <a:noFill/>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spcAft>
                          <a:spcPts val="0"/>
                        </a:spcAft>
                      </a:pPr>
                      <a:r>
                        <a:rPr lang="zh-CN" sz="2000" b="1" kern="100" dirty="0">
                          <a:effectLst/>
                          <a:latin typeface="Times New Roman" panose="02020603050405020304" pitchFamily="18" charset="0"/>
                          <a:ea typeface="宋体" panose="02010600030101010101" pitchFamily="2" charset="-122"/>
                        </a:rPr>
                        <a:t>本地</a:t>
                      </a:r>
                      <a:r>
                        <a:rPr lang="en-US" sz="2000" b="1" kern="100" dirty="0">
                          <a:effectLst/>
                          <a:latin typeface="Times New Roman" panose="02020603050405020304" pitchFamily="18" charset="0"/>
                          <a:ea typeface="宋体" panose="02010600030101010101" pitchFamily="2" charset="-122"/>
                        </a:rPr>
                        <a:t>APIC</a:t>
                      </a:r>
                      <a:r>
                        <a:rPr lang="zh-CN" sz="2000" b="1" kern="100" dirty="0">
                          <a:effectLst/>
                          <a:latin typeface="Times New Roman" panose="02020603050405020304" pitchFamily="18" charset="0"/>
                          <a:ea typeface="宋体" panose="02010600030101010101" pitchFamily="2" charset="-122"/>
                        </a:rPr>
                        <a:t>版本寄存器</a:t>
                      </a:r>
                    </a:p>
                  </a:txBody>
                  <a:tcPr marL="48192" marR="48192"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spcAft>
                          <a:spcPts val="0"/>
                        </a:spcAft>
                      </a:pPr>
                      <a:r>
                        <a:rPr lang="zh-CN" sz="2000" b="1" kern="100">
                          <a:effectLst/>
                          <a:latin typeface="Times New Roman" panose="02020603050405020304" pitchFamily="18" charset="0"/>
                          <a:ea typeface="宋体" panose="02010600030101010101" pitchFamily="2" charset="-122"/>
                        </a:rPr>
                        <a:t>只读</a:t>
                      </a:r>
                    </a:p>
                  </a:txBody>
                  <a:tcPr marL="48192" marR="48192" marT="0" marB="0" anchor="ctr">
                    <a:lnL w="1905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12447">
                <a:tc>
                  <a:txBody>
                    <a:bodyPr/>
                    <a:lstStyle/>
                    <a:p>
                      <a:pPr indent="0" algn="ctr">
                        <a:spcAft>
                          <a:spcPts val="0"/>
                        </a:spcAft>
                      </a:pPr>
                      <a:r>
                        <a:rPr lang="en-US" sz="2000" b="1" kern="100" dirty="0">
                          <a:effectLst/>
                          <a:latin typeface="Times New Roman" panose="02020603050405020304" pitchFamily="18" charset="0"/>
                          <a:ea typeface="宋体" panose="02010600030101010101" pitchFamily="2" charset="-122"/>
                        </a:rPr>
                        <a:t>80H</a:t>
                      </a:r>
                      <a:endParaRPr lang="zh-CN" sz="2000" b="1" kern="100" dirty="0">
                        <a:effectLst/>
                        <a:latin typeface="Times New Roman" panose="02020603050405020304" pitchFamily="18" charset="0"/>
                        <a:ea typeface="宋体" panose="02010600030101010101" pitchFamily="2" charset="-122"/>
                      </a:endParaRPr>
                    </a:p>
                  </a:txBody>
                  <a:tcPr marL="48192" marR="48192" marT="0" marB="0" anchor="ctr">
                    <a:lnL>
                      <a:noFill/>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spcAft>
                          <a:spcPts val="0"/>
                        </a:spcAft>
                      </a:pPr>
                      <a:r>
                        <a:rPr lang="zh-CN" sz="2000" b="1" kern="100" dirty="0">
                          <a:effectLst/>
                          <a:latin typeface="Times New Roman" panose="02020603050405020304" pitchFamily="18" charset="0"/>
                          <a:ea typeface="宋体" panose="02010600030101010101" pitchFamily="2" charset="-122"/>
                        </a:rPr>
                        <a:t>任务优先级寄存器（</a:t>
                      </a:r>
                      <a:r>
                        <a:rPr lang="en-US" sz="2000" b="1" kern="100" dirty="0">
                          <a:effectLst/>
                          <a:latin typeface="Times New Roman" panose="02020603050405020304" pitchFamily="18" charset="0"/>
                          <a:ea typeface="宋体" panose="02010600030101010101" pitchFamily="2" charset="-122"/>
                        </a:rPr>
                        <a:t>TPR</a:t>
                      </a:r>
                      <a:r>
                        <a:rPr lang="zh-CN" sz="2000" b="1" kern="100" dirty="0">
                          <a:effectLst/>
                          <a:latin typeface="Times New Roman" panose="02020603050405020304" pitchFamily="18" charset="0"/>
                          <a:ea typeface="宋体" panose="02010600030101010101" pitchFamily="2" charset="-122"/>
                        </a:rPr>
                        <a:t>，</a:t>
                      </a:r>
                      <a:r>
                        <a:rPr lang="en-US" sz="2000" b="1" kern="100" dirty="0">
                          <a:effectLst/>
                          <a:latin typeface="Times New Roman" panose="02020603050405020304" pitchFamily="18" charset="0"/>
                          <a:ea typeface="宋体" panose="02010600030101010101" pitchFamily="2" charset="-122"/>
                        </a:rPr>
                        <a:t>Task Priority Register</a:t>
                      </a:r>
                      <a:r>
                        <a:rPr lang="zh-CN" sz="2000" b="1" kern="100" dirty="0">
                          <a:effectLst/>
                          <a:latin typeface="Times New Roman" panose="02020603050405020304" pitchFamily="18" charset="0"/>
                          <a:ea typeface="宋体" panose="02010600030101010101" pitchFamily="2" charset="-122"/>
                        </a:rPr>
                        <a:t>）</a:t>
                      </a:r>
                    </a:p>
                  </a:txBody>
                  <a:tcPr marL="48192" marR="48192"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spcAft>
                          <a:spcPts val="0"/>
                        </a:spcAft>
                      </a:pPr>
                      <a:r>
                        <a:rPr lang="zh-CN" sz="2000" b="1" kern="100">
                          <a:effectLst/>
                          <a:latin typeface="Times New Roman" panose="02020603050405020304" pitchFamily="18" charset="0"/>
                          <a:ea typeface="宋体" panose="02010600030101010101" pitchFamily="2" charset="-122"/>
                        </a:rPr>
                        <a:t>读写</a:t>
                      </a:r>
                    </a:p>
                  </a:txBody>
                  <a:tcPr marL="48192" marR="48192" marT="0" marB="0" anchor="ctr">
                    <a:lnL w="1905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12447">
                <a:tc>
                  <a:txBody>
                    <a:bodyPr/>
                    <a:lstStyle/>
                    <a:p>
                      <a:pPr indent="0" algn="ctr">
                        <a:spcAft>
                          <a:spcPts val="0"/>
                        </a:spcAft>
                      </a:pPr>
                      <a:r>
                        <a:rPr lang="en-US" sz="2000" b="1" kern="100" dirty="0">
                          <a:effectLst/>
                          <a:latin typeface="Times New Roman" panose="02020603050405020304" pitchFamily="18" charset="0"/>
                          <a:ea typeface="宋体" panose="02010600030101010101" pitchFamily="2" charset="-122"/>
                        </a:rPr>
                        <a:t>90H</a:t>
                      </a:r>
                      <a:endParaRPr lang="zh-CN" sz="2000" b="1" kern="100" dirty="0">
                        <a:effectLst/>
                        <a:latin typeface="Times New Roman" panose="02020603050405020304" pitchFamily="18" charset="0"/>
                        <a:ea typeface="宋体" panose="02010600030101010101" pitchFamily="2" charset="-122"/>
                      </a:endParaRPr>
                    </a:p>
                  </a:txBody>
                  <a:tcPr marL="48192" marR="48192" marT="0" marB="0" anchor="ctr">
                    <a:lnL>
                      <a:noFill/>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spcAft>
                          <a:spcPts val="0"/>
                        </a:spcAft>
                      </a:pPr>
                      <a:r>
                        <a:rPr lang="zh-CN" sz="2000" b="1" kern="100" dirty="0">
                          <a:effectLst/>
                          <a:latin typeface="Times New Roman" panose="02020603050405020304" pitchFamily="18" charset="0"/>
                          <a:ea typeface="宋体" panose="02010600030101010101" pitchFamily="2" charset="-122"/>
                        </a:rPr>
                        <a:t>仲裁优先级寄存器（</a:t>
                      </a:r>
                      <a:r>
                        <a:rPr lang="en-US" sz="2000" b="1" kern="100" dirty="0">
                          <a:effectLst/>
                          <a:latin typeface="Times New Roman" panose="02020603050405020304" pitchFamily="18" charset="0"/>
                          <a:ea typeface="宋体" panose="02010600030101010101" pitchFamily="2" charset="-122"/>
                        </a:rPr>
                        <a:t>APR</a:t>
                      </a:r>
                      <a:r>
                        <a:rPr lang="zh-CN" sz="2000" b="1" kern="100" dirty="0">
                          <a:effectLst/>
                          <a:latin typeface="Times New Roman" panose="02020603050405020304" pitchFamily="18" charset="0"/>
                          <a:ea typeface="宋体" panose="02010600030101010101" pitchFamily="2" charset="-122"/>
                        </a:rPr>
                        <a:t>，</a:t>
                      </a:r>
                      <a:r>
                        <a:rPr lang="en-US" sz="2000" b="1" kern="100" dirty="0">
                          <a:effectLst/>
                          <a:latin typeface="Times New Roman" panose="02020603050405020304" pitchFamily="18" charset="0"/>
                          <a:ea typeface="宋体" panose="02010600030101010101" pitchFamily="2" charset="-122"/>
                        </a:rPr>
                        <a:t>Arbitration Priority Register</a:t>
                      </a:r>
                      <a:r>
                        <a:rPr lang="zh-CN" sz="2000" b="1" kern="100" dirty="0">
                          <a:effectLst/>
                          <a:latin typeface="Times New Roman" panose="02020603050405020304" pitchFamily="18" charset="0"/>
                          <a:ea typeface="宋体" panose="02010600030101010101" pitchFamily="2" charset="-122"/>
                        </a:rPr>
                        <a:t>）</a:t>
                      </a:r>
                    </a:p>
                  </a:txBody>
                  <a:tcPr marL="48192" marR="48192"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spcAft>
                          <a:spcPts val="0"/>
                        </a:spcAft>
                      </a:pPr>
                      <a:r>
                        <a:rPr lang="zh-CN" sz="2000" b="1" kern="100">
                          <a:effectLst/>
                          <a:latin typeface="Times New Roman" panose="02020603050405020304" pitchFamily="18" charset="0"/>
                          <a:ea typeface="宋体" panose="02010600030101010101" pitchFamily="2" charset="-122"/>
                        </a:rPr>
                        <a:t>只读</a:t>
                      </a:r>
                    </a:p>
                  </a:txBody>
                  <a:tcPr marL="48192" marR="48192" marT="0" marB="0" anchor="ctr">
                    <a:lnL w="1905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12447">
                <a:tc>
                  <a:txBody>
                    <a:bodyPr/>
                    <a:lstStyle/>
                    <a:p>
                      <a:pPr indent="0" algn="ctr">
                        <a:spcAft>
                          <a:spcPts val="0"/>
                        </a:spcAft>
                      </a:pPr>
                      <a:r>
                        <a:rPr lang="en-US" sz="2000" b="1" kern="100" dirty="0">
                          <a:effectLst/>
                          <a:latin typeface="Times New Roman" panose="02020603050405020304" pitchFamily="18" charset="0"/>
                          <a:ea typeface="宋体" panose="02010600030101010101" pitchFamily="2" charset="-122"/>
                        </a:rPr>
                        <a:t>A0H</a:t>
                      </a:r>
                      <a:endParaRPr lang="zh-CN" sz="2000" b="1" kern="100" dirty="0">
                        <a:effectLst/>
                        <a:latin typeface="Times New Roman" panose="02020603050405020304" pitchFamily="18" charset="0"/>
                        <a:ea typeface="宋体" panose="02010600030101010101" pitchFamily="2" charset="-122"/>
                      </a:endParaRPr>
                    </a:p>
                  </a:txBody>
                  <a:tcPr marL="48192" marR="48192" marT="0" marB="0" anchor="ctr">
                    <a:lnL>
                      <a:noFill/>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spcAft>
                          <a:spcPts val="0"/>
                        </a:spcAft>
                      </a:pPr>
                      <a:r>
                        <a:rPr lang="zh-CN" sz="2000" b="1" kern="100" dirty="0">
                          <a:effectLst/>
                          <a:latin typeface="Times New Roman" panose="02020603050405020304" pitchFamily="18" charset="0"/>
                          <a:ea typeface="宋体" panose="02010600030101010101" pitchFamily="2" charset="-122"/>
                        </a:rPr>
                        <a:t>处理器优先级寄存器（</a:t>
                      </a:r>
                      <a:r>
                        <a:rPr lang="en-US" sz="2000" b="1" kern="100" dirty="0">
                          <a:effectLst/>
                          <a:latin typeface="Times New Roman" panose="02020603050405020304" pitchFamily="18" charset="0"/>
                          <a:ea typeface="宋体" panose="02010600030101010101" pitchFamily="2" charset="-122"/>
                        </a:rPr>
                        <a:t>PPR</a:t>
                      </a:r>
                      <a:r>
                        <a:rPr lang="zh-CN" sz="2000" b="1" kern="100" dirty="0">
                          <a:effectLst/>
                          <a:latin typeface="Times New Roman" panose="02020603050405020304" pitchFamily="18" charset="0"/>
                          <a:ea typeface="宋体" panose="02010600030101010101" pitchFamily="2" charset="-122"/>
                        </a:rPr>
                        <a:t>，</a:t>
                      </a:r>
                      <a:r>
                        <a:rPr lang="en-US" sz="2000" b="1" kern="100" dirty="0">
                          <a:effectLst/>
                          <a:latin typeface="Times New Roman" panose="02020603050405020304" pitchFamily="18" charset="0"/>
                          <a:ea typeface="宋体" panose="02010600030101010101" pitchFamily="2" charset="-122"/>
                        </a:rPr>
                        <a:t>Processor Priority Register</a:t>
                      </a:r>
                      <a:r>
                        <a:rPr lang="zh-CN" sz="2000" b="1" kern="100" dirty="0">
                          <a:effectLst/>
                          <a:latin typeface="Times New Roman" panose="02020603050405020304" pitchFamily="18" charset="0"/>
                          <a:ea typeface="宋体" panose="02010600030101010101" pitchFamily="2" charset="-122"/>
                        </a:rPr>
                        <a:t>）</a:t>
                      </a:r>
                    </a:p>
                  </a:txBody>
                  <a:tcPr marL="48192" marR="48192"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spcAft>
                          <a:spcPts val="0"/>
                        </a:spcAft>
                      </a:pPr>
                      <a:r>
                        <a:rPr lang="zh-CN" sz="2000" b="1" kern="100">
                          <a:effectLst/>
                          <a:latin typeface="Times New Roman" panose="02020603050405020304" pitchFamily="18" charset="0"/>
                          <a:ea typeface="宋体" panose="02010600030101010101" pitchFamily="2" charset="-122"/>
                        </a:rPr>
                        <a:t>只读</a:t>
                      </a:r>
                    </a:p>
                  </a:txBody>
                  <a:tcPr marL="48192" marR="48192" marT="0" marB="0" anchor="ctr">
                    <a:lnL w="1905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12447">
                <a:tc>
                  <a:txBody>
                    <a:bodyPr/>
                    <a:lstStyle/>
                    <a:p>
                      <a:pPr indent="0" algn="ctr">
                        <a:spcAft>
                          <a:spcPts val="0"/>
                        </a:spcAft>
                      </a:pPr>
                      <a:r>
                        <a:rPr lang="en-US" sz="2000" b="1" kern="100" dirty="0">
                          <a:effectLst/>
                          <a:latin typeface="Times New Roman" panose="02020603050405020304" pitchFamily="18" charset="0"/>
                          <a:ea typeface="宋体" panose="02010600030101010101" pitchFamily="2" charset="-122"/>
                        </a:rPr>
                        <a:t>B0H</a:t>
                      </a:r>
                      <a:endParaRPr lang="zh-CN" sz="2000" b="1" kern="100" dirty="0">
                        <a:effectLst/>
                        <a:latin typeface="Times New Roman" panose="02020603050405020304" pitchFamily="18" charset="0"/>
                        <a:ea typeface="宋体" panose="02010600030101010101" pitchFamily="2" charset="-122"/>
                      </a:endParaRPr>
                    </a:p>
                  </a:txBody>
                  <a:tcPr marL="48192" marR="48192" marT="0" marB="0" anchor="ctr">
                    <a:lnL>
                      <a:noFill/>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spcAft>
                          <a:spcPts val="0"/>
                        </a:spcAft>
                      </a:pPr>
                      <a:r>
                        <a:rPr lang="en-US" sz="2000" b="1" kern="100" dirty="0">
                          <a:effectLst/>
                          <a:latin typeface="Times New Roman" panose="02020603050405020304" pitchFamily="18" charset="0"/>
                          <a:ea typeface="宋体" panose="02010600030101010101" pitchFamily="2" charset="-122"/>
                        </a:rPr>
                        <a:t>EOI</a:t>
                      </a:r>
                      <a:r>
                        <a:rPr lang="zh-CN" sz="2000" b="1" kern="100" dirty="0">
                          <a:effectLst/>
                          <a:latin typeface="Times New Roman" panose="02020603050405020304" pitchFamily="18" charset="0"/>
                          <a:ea typeface="宋体" panose="02010600030101010101" pitchFamily="2" charset="-122"/>
                        </a:rPr>
                        <a:t>寄存器</a:t>
                      </a:r>
                    </a:p>
                  </a:txBody>
                  <a:tcPr marL="48192" marR="48192"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spcAft>
                          <a:spcPts val="0"/>
                        </a:spcAft>
                      </a:pPr>
                      <a:r>
                        <a:rPr lang="zh-CN" sz="2000" b="1" kern="100" dirty="0">
                          <a:effectLst/>
                          <a:latin typeface="Times New Roman" panose="02020603050405020304" pitchFamily="18" charset="0"/>
                          <a:ea typeface="宋体" panose="02010600030101010101" pitchFamily="2" charset="-122"/>
                        </a:rPr>
                        <a:t>只写</a:t>
                      </a:r>
                    </a:p>
                  </a:txBody>
                  <a:tcPr marL="48192" marR="48192" marT="0" marB="0" anchor="ctr">
                    <a:lnL w="1905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12447">
                <a:tc>
                  <a:txBody>
                    <a:bodyPr/>
                    <a:lstStyle/>
                    <a:p>
                      <a:pPr indent="0" algn="ctr">
                        <a:spcAft>
                          <a:spcPts val="0"/>
                        </a:spcAft>
                      </a:pPr>
                      <a:r>
                        <a:rPr lang="en-US" sz="2000" b="1" kern="100" dirty="0">
                          <a:effectLst/>
                          <a:latin typeface="Times New Roman" panose="02020603050405020304" pitchFamily="18" charset="0"/>
                          <a:ea typeface="宋体" panose="02010600030101010101" pitchFamily="2" charset="-122"/>
                        </a:rPr>
                        <a:t>C0H</a:t>
                      </a:r>
                      <a:endParaRPr lang="zh-CN" sz="2000" b="1" kern="100" dirty="0">
                        <a:effectLst/>
                        <a:latin typeface="Times New Roman" panose="02020603050405020304" pitchFamily="18" charset="0"/>
                        <a:ea typeface="宋体" panose="02010600030101010101" pitchFamily="2" charset="-122"/>
                      </a:endParaRPr>
                    </a:p>
                  </a:txBody>
                  <a:tcPr marL="48192" marR="48192" marT="0" marB="0" anchor="ctr">
                    <a:lnL>
                      <a:noFill/>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spcAft>
                          <a:spcPts val="0"/>
                        </a:spcAft>
                      </a:pPr>
                      <a:r>
                        <a:rPr lang="zh-CN" sz="2000" b="1" kern="100" dirty="0">
                          <a:effectLst/>
                          <a:latin typeface="Times New Roman" panose="02020603050405020304" pitchFamily="18" charset="0"/>
                          <a:ea typeface="宋体" panose="02010600030101010101" pitchFamily="2" charset="-122"/>
                        </a:rPr>
                        <a:t>远程读寄存器（</a:t>
                      </a:r>
                      <a:r>
                        <a:rPr lang="en-US" sz="2000" b="1" kern="100" dirty="0">
                          <a:effectLst/>
                          <a:latin typeface="Times New Roman" panose="02020603050405020304" pitchFamily="18" charset="0"/>
                          <a:ea typeface="宋体" panose="02010600030101010101" pitchFamily="2" charset="-122"/>
                        </a:rPr>
                        <a:t>RRD</a:t>
                      </a:r>
                      <a:r>
                        <a:rPr lang="zh-CN" sz="2000" b="1" kern="100" dirty="0">
                          <a:effectLst/>
                          <a:latin typeface="Times New Roman" panose="02020603050405020304" pitchFamily="18" charset="0"/>
                          <a:ea typeface="宋体" panose="02010600030101010101" pitchFamily="2" charset="-122"/>
                        </a:rPr>
                        <a:t>，</a:t>
                      </a:r>
                      <a:r>
                        <a:rPr lang="en-US" sz="2000" b="1" kern="100" dirty="0">
                          <a:effectLst/>
                          <a:latin typeface="Times New Roman" panose="02020603050405020304" pitchFamily="18" charset="0"/>
                          <a:ea typeface="宋体" panose="02010600030101010101" pitchFamily="2" charset="-122"/>
                        </a:rPr>
                        <a:t>Remote Read Register</a:t>
                      </a:r>
                      <a:r>
                        <a:rPr lang="zh-CN" sz="2000" b="1" kern="100" dirty="0">
                          <a:effectLst/>
                          <a:latin typeface="Times New Roman" panose="02020603050405020304" pitchFamily="18" charset="0"/>
                          <a:ea typeface="宋体" panose="02010600030101010101" pitchFamily="2" charset="-122"/>
                        </a:rPr>
                        <a:t>）</a:t>
                      </a:r>
                    </a:p>
                  </a:txBody>
                  <a:tcPr marL="48192" marR="48192"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spcAft>
                          <a:spcPts val="0"/>
                        </a:spcAft>
                      </a:pPr>
                      <a:r>
                        <a:rPr lang="zh-CN" sz="2000" b="1" kern="100">
                          <a:effectLst/>
                          <a:latin typeface="Times New Roman" panose="02020603050405020304" pitchFamily="18" charset="0"/>
                          <a:ea typeface="宋体" panose="02010600030101010101" pitchFamily="2" charset="-122"/>
                        </a:rPr>
                        <a:t>只读</a:t>
                      </a:r>
                    </a:p>
                  </a:txBody>
                  <a:tcPr marL="48192" marR="48192" marT="0" marB="0" anchor="ctr">
                    <a:lnL w="1905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12447">
                <a:tc>
                  <a:txBody>
                    <a:bodyPr/>
                    <a:lstStyle/>
                    <a:p>
                      <a:pPr indent="0" algn="ctr">
                        <a:spcAft>
                          <a:spcPts val="0"/>
                        </a:spcAft>
                      </a:pPr>
                      <a:r>
                        <a:rPr lang="en-US" sz="2000" b="1" kern="100">
                          <a:effectLst/>
                          <a:latin typeface="Times New Roman" panose="02020603050405020304" pitchFamily="18" charset="0"/>
                          <a:ea typeface="宋体" panose="02010600030101010101" pitchFamily="2" charset="-122"/>
                        </a:rPr>
                        <a:t>D0H</a:t>
                      </a:r>
                      <a:endParaRPr lang="zh-CN" sz="2000" b="1" kern="100">
                        <a:effectLst/>
                        <a:latin typeface="Times New Roman" panose="02020603050405020304" pitchFamily="18" charset="0"/>
                        <a:ea typeface="宋体" panose="02010600030101010101" pitchFamily="2" charset="-122"/>
                      </a:endParaRPr>
                    </a:p>
                  </a:txBody>
                  <a:tcPr marL="48192" marR="48192" marT="0" marB="0" anchor="ctr">
                    <a:lnL>
                      <a:noFill/>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spcAft>
                          <a:spcPts val="0"/>
                        </a:spcAft>
                      </a:pPr>
                      <a:r>
                        <a:rPr lang="zh-CN" sz="2000" b="1" kern="100" dirty="0">
                          <a:effectLst/>
                          <a:latin typeface="Times New Roman" panose="02020603050405020304" pitchFamily="18" charset="0"/>
                          <a:ea typeface="宋体" panose="02010600030101010101" pitchFamily="2" charset="-122"/>
                        </a:rPr>
                        <a:t>逻辑目标寄存器（</a:t>
                      </a:r>
                      <a:r>
                        <a:rPr lang="en-US" sz="2000" b="1" kern="100" dirty="0">
                          <a:effectLst/>
                          <a:latin typeface="Times New Roman" panose="02020603050405020304" pitchFamily="18" charset="0"/>
                          <a:ea typeface="宋体" panose="02010600030101010101" pitchFamily="2" charset="-122"/>
                        </a:rPr>
                        <a:t>LDR</a:t>
                      </a:r>
                      <a:r>
                        <a:rPr lang="zh-CN" sz="2000" b="1" kern="100" dirty="0">
                          <a:effectLst/>
                          <a:latin typeface="Times New Roman" panose="02020603050405020304" pitchFamily="18" charset="0"/>
                          <a:ea typeface="宋体" panose="02010600030101010101" pitchFamily="2" charset="-122"/>
                        </a:rPr>
                        <a:t>，</a:t>
                      </a:r>
                      <a:r>
                        <a:rPr lang="en-US" sz="2000" b="1" kern="100" dirty="0">
                          <a:effectLst/>
                          <a:latin typeface="Times New Roman" panose="02020603050405020304" pitchFamily="18" charset="0"/>
                          <a:ea typeface="宋体" panose="02010600030101010101" pitchFamily="2" charset="-122"/>
                        </a:rPr>
                        <a:t>Logical Destination Register</a:t>
                      </a:r>
                      <a:r>
                        <a:rPr lang="zh-CN" sz="2000" b="1" kern="100" dirty="0">
                          <a:effectLst/>
                          <a:latin typeface="Times New Roman" panose="02020603050405020304" pitchFamily="18" charset="0"/>
                          <a:ea typeface="宋体" panose="02010600030101010101" pitchFamily="2" charset="-122"/>
                        </a:rPr>
                        <a:t>）</a:t>
                      </a:r>
                    </a:p>
                  </a:txBody>
                  <a:tcPr marL="48192" marR="48192"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spcAft>
                          <a:spcPts val="0"/>
                        </a:spcAft>
                      </a:pPr>
                      <a:r>
                        <a:rPr lang="zh-CN" sz="2000" b="1" kern="100">
                          <a:effectLst/>
                          <a:latin typeface="Times New Roman" panose="02020603050405020304" pitchFamily="18" charset="0"/>
                          <a:ea typeface="宋体" panose="02010600030101010101" pitchFamily="2" charset="-122"/>
                        </a:rPr>
                        <a:t>读写</a:t>
                      </a:r>
                    </a:p>
                  </a:txBody>
                  <a:tcPr marL="48192" marR="48192" marT="0" marB="0" anchor="ctr">
                    <a:lnL w="1905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12447">
                <a:tc>
                  <a:txBody>
                    <a:bodyPr/>
                    <a:lstStyle/>
                    <a:p>
                      <a:pPr indent="0" algn="ctr">
                        <a:spcAft>
                          <a:spcPts val="0"/>
                        </a:spcAft>
                      </a:pPr>
                      <a:r>
                        <a:rPr lang="en-US" sz="2000" b="1" kern="100" dirty="0">
                          <a:effectLst/>
                          <a:latin typeface="Times New Roman" panose="02020603050405020304" pitchFamily="18" charset="0"/>
                          <a:ea typeface="宋体" panose="02010600030101010101" pitchFamily="2" charset="-122"/>
                        </a:rPr>
                        <a:t>E0H</a:t>
                      </a:r>
                      <a:endParaRPr lang="zh-CN" sz="2000" b="1" kern="100" dirty="0">
                        <a:effectLst/>
                        <a:latin typeface="Times New Roman" panose="02020603050405020304" pitchFamily="18" charset="0"/>
                        <a:ea typeface="宋体" panose="02010600030101010101" pitchFamily="2" charset="-122"/>
                      </a:endParaRPr>
                    </a:p>
                  </a:txBody>
                  <a:tcPr marL="48192" marR="48192" marT="0" marB="0" anchor="ctr">
                    <a:lnL>
                      <a:noFill/>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spcAft>
                          <a:spcPts val="0"/>
                        </a:spcAft>
                      </a:pPr>
                      <a:r>
                        <a:rPr lang="zh-CN" sz="2000" b="1" kern="100" dirty="0">
                          <a:effectLst/>
                          <a:latin typeface="Times New Roman" panose="02020603050405020304" pitchFamily="18" charset="0"/>
                          <a:ea typeface="宋体" panose="02010600030101010101" pitchFamily="2" charset="-122"/>
                        </a:rPr>
                        <a:t>目标格式寄存器（</a:t>
                      </a:r>
                      <a:r>
                        <a:rPr lang="en-US" sz="2000" b="1" kern="100" dirty="0">
                          <a:effectLst/>
                          <a:latin typeface="Times New Roman" panose="02020603050405020304" pitchFamily="18" charset="0"/>
                          <a:ea typeface="宋体" panose="02010600030101010101" pitchFamily="2" charset="-122"/>
                        </a:rPr>
                        <a:t>DFR</a:t>
                      </a:r>
                      <a:r>
                        <a:rPr lang="zh-CN" sz="2000" b="1" kern="100" dirty="0">
                          <a:effectLst/>
                          <a:latin typeface="Times New Roman" panose="02020603050405020304" pitchFamily="18" charset="0"/>
                          <a:ea typeface="宋体" panose="02010600030101010101" pitchFamily="2" charset="-122"/>
                        </a:rPr>
                        <a:t>，</a:t>
                      </a:r>
                      <a:r>
                        <a:rPr lang="en-US" sz="2000" b="1" kern="100" dirty="0">
                          <a:effectLst/>
                          <a:latin typeface="Times New Roman" panose="02020603050405020304" pitchFamily="18" charset="0"/>
                          <a:ea typeface="宋体" panose="02010600030101010101" pitchFamily="2" charset="-122"/>
                        </a:rPr>
                        <a:t>Destination Format Register</a:t>
                      </a:r>
                      <a:r>
                        <a:rPr lang="zh-CN" sz="2000" b="1" kern="100" dirty="0">
                          <a:effectLst/>
                          <a:latin typeface="Times New Roman" panose="02020603050405020304" pitchFamily="18" charset="0"/>
                          <a:ea typeface="宋体" panose="02010600030101010101" pitchFamily="2" charset="-122"/>
                        </a:rPr>
                        <a:t>）</a:t>
                      </a:r>
                    </a:p>
                  </a:txBody>
                  <a:tcPr marL="48192" marR="48192"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spcAft>
                          <a:spcPts val="0"/>
                        </a:spcAft>
                      </a:pPr>
                      <a:r>
                        <a:rPr lang="zh-CN" sz="2000" b="1" kern="100">
                          <a:effectLst/>
                          <a:latin typeface="Times New Roman" panose="02020603050405020304" pitchFamily="18" charset="0"/>
                          <a:ea typeface="宋体" panose="02010600030101010101" pitchFamily="2" charset="-122"/>
                        </a:rPr>
                        <a:t>读写</a:t>
                      </a:r>
                    </a:p>
                  </a:txBody>
                  <a:tcPr marL="48192" marR="48192" marT="0" marB="0" anchor="ctr">
                    <a:lnL w="1905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12447">
                <a:tc>
                  <a:txBody>
                    <a:bodyPr/>
                    <a:lstStyle/>
                    <a:p>
                      <a:pPr indent="0" algn="ctr">
                        <a:spcAft>
                          <a:spcPts val="0"/>
                        </a:spcAft>
                      </a:pPr>
                      <a:r>
                        <a:rPr lang="en-US" sz="2000" b="1" kern="100" dirty="0">
                          <a:effectLst/>
                          <a:latin typeface="Times New Roman" panose="02020603050405020304" pitchFamily="18" charset="0"/>
                          <a:ea typeface="宋体" panose="02010600030101010101" pitchFamily="2" charset="-122"/>
                        </a:rPr>
                        <a:t>F0H</a:t>
                      </a:r>
                      <a:endParaRPr lang="zh-CN" sz="2000" b="1" kern="100" dirty="0">
                        <a:effectLst/>
                        <a:latin typeface="Times New Roman" panose="02020603050405020304" pitchFamily="18" charset="0"/>
                        <a:ea typeface="宋体" panose="02010600030101010101" pitchFamily="2" charset="-122"/>
                      </a:endParaRPr>
                    </a:p>
                  </a:txBody>
                  <a:tcPr marL="48192" marR="48192" marT="0" marB="0" anchor="ctr">
                    <a:lnL>
                      <a:noFill/>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spcAft>
                          <a:spcPts val="0"/>
                        </a:spcAft>
                      </a:pPr>
                      <a:r>
                        <a:rPr lang="zh-CN" sz="2000" b="1" kern="100" dirty="0">
                          <a:effectLst/>
                          <a:latin typeface="Times New Roman" panose="02020603050405020304" pitchFamily="18" charset="0"/>
                          <a:ea typeface="宋体" panose="02010600030101010101" pitchFamily="2" charset="-122"/>
                        </a:rPr>
                        <a:t>伪中断向量寄存器</a:t>
                      </a:r>
                      <a:r>
                        <a:rPr lang="zh-CN" sz="1800" b="1" kern="100" dirty="0">
                          <a:effectLst/>
                          <a:latin typeface="Times New Roman" panose="02020603050405020304" pitchFamily="18" charset="0"/>
                          <a:ea typeface="宋体" panose="02010600030101010101" pitchFamily="2" charset="-122"/>
                        </a:rPr>
                        <a:t>（</a:t>
                      </a:r>
                      <a:r>
                        <a:rPr lang="en-US" sz="1800" b="1" kern="100" dirty="0">
                          <a:effectLst/>
                          <a:latin typeface="Times New Roman" panose="02020603050405020304" pitchFamily="18" charset="0"/>
                          <a:ea typeface="宋体" panose="02010600030101010101" pitchFamily="2" charset="-122"/>
                        </a:rPr>
                        <a:t>SVR</a:t>
                      </a:r>
                      <a:r>
                        <a:rPr lang="zh-CN" sz="1800" b="1" kern="100" dirty="0">
                          <a:effectLst/>
                          <a:latin typeface="Times New Roman" panose="02020603050405020304" pitchFamily="18" charset="0"/>
                          <a:ea typeface="宋体" panose="02010600030101010101" pitchFamily="2" charset="-122"/>
                        </a:rPr>
                        <a:t>，</a:t>
                      </a:r>
                      <a:r>
                        <a:rPr lang="en-US" sz="1800" b="1" kern="100" dirty="0">
                          <a:effectLst/>
                          <a:latin typeface="Times New Roman" panose="02020603050405020304" pitchFamily="18" charset="0"/>
                          <a:ea typeface="宋体" panose="02010600030101010101" pitchFamily="2" charset="-122"/>
                        </a:rPr>
                        <a:t>Spurious Interrupt Vector Register</a:t>
                      </a:r>
                      <a:r>
                        <a:rPr lang="zh-CN" sz="1800" b="1" kern="100" dirty="0">
                          <a:effectLst/>
                          <a:latin typeface="Times New Roman" panose="02020603050405020304" pitchFamily="18" charset="0"/>
                          <a:ea typeface="宋体" panose="02010600030101010101" pitchFamily="2" charset="-122"/>
                        </a:rPr>
                        <a:t>）</a:t>
                      </a:r>
                      <a:endParaRPr lang="zh-CN" sz="2000" b="1" kern="100" dirty="0">
                        <a:effectLst/>
                        <a:latin typeface="Times New Roman" panose="02020603050405020304" pitchFamily="18" charset="0"/>
                        <a:ea typeface="宋体" panose="02010600030101010101" pitchFamily="2" charset="-122"/>
                      </a:endParaRPr>
                    </a:p>
                  </a:txBody>
                  <a:tcPr marL="48192" marR="48192"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spcAft>
                          <a:spcPts val="0"/>
                        </a:spcAft>
                      </a:pPr>
                      <a:r>
                        <a:rPr lang="zh-CN" sz="2000" b="1" kern="100" dirty="0">
                          <a:effectLst/>
                          <a:latin typeface="Times New Roman" panose="02020603050405020304" pitchFamily="18" charset="0"/>
                          <a:ea typeface="宋体" panose="02010600030101010101" pitchFamily="2" charset="-122"/>
                        </a:rPr>
                        <a:t>读写</a:t>
                      </a:r>
                    </a:p>
                  </a:txBody>
                  <a:tcPr marL="48192" marR="48192" marT="0" marB="0" anchor="ctr">
                    <a:lnL w="1905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12447">
                <a:tc>
                  <a:txBody>
                    <a:bodyPr/>
                    <a:lstStyle/>
                    <a:p>
                      <a:pPr indent="0" algn="ctr">
                        <a:spcAft>
                          <a:spcPts val="0"/>
                        </a:spcAft>
                      </a:pPr>
                      <a:r>
                        <a:rPr lang="en-US" sz="2000" b="1" kern="100" dirty="0">
                          <a:effectLst/>
                          <a:latin typeface="Times New Roman" panose="02020603050405020304" pitchFamily="18" charset="0"/>
                          <a:ea typeface="宋体" panose="02010600030101010101" pitchFamily="2" charset="-122"/>
                        </a:rPr>
                        <a:t>100H</a:t>
                      </a:r>
                      <a:endParaRPr lang="zh-CN" sz="2000" b="1" kern="100" dirty="0">
                        <a:effectLst/>
                        <a:latin typeface="Times New Roman" panose="02020603050405020304" pitchFamily="18" charset="0"/>
                        <a:ea typeface="宋体" panose="02010600030101010101" pitchFamily="2" charset="-122"/>
                      </a:endParaRPr>
                    </a:p>
                  </a:txBody>
                  <a:tcPr marL="48192" marR="48192" marT="0" marB="0" anchor="ctr">
                    <a:lnL>
                      <a:noFill/>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spcAft>
                          <a:spcPts val="0"/>
                        </a:spcAft>
                      </a:pPr>
                      <a:r>
                        <a:rPr lang="zh-CN" sz="2000" b="1" kern="100" dirty="0">
                          <a:effectLst/>
                          <a:latin typeface="Times New Roman" panose="02020603050405020304" pitchFamily="18" charset="0"/>
                          <a:ea typeface="宋体" panose="02010600030101010101" pitchFamily="2" charset="-122"/>
                        </a:rPr>
                        <a:t>在服务寄存器</a:t>
                      </a:r>
                      <a:r>
                        <a:rPr lang="en-US" sz="2000" b="1" kern="100" dirty="0">
                          <a:effectLst/>
                          <a:latin typeface="Times New Roman" panose="02020603050405020304" pitchFamily="18" charset="0"/>
                          <a:ea typeface="宋体" panose="02010600030101010101" pitchFamily="2" charset="-122"/>
                        </a:rPr>
                        <a:t>ISR[31:0]</a:t>
                      </a:r>
                      <a:r>
                        <a:rPr lang="zh-CN" sz="2000" b="1" kern="100" dirty="0">
                          <a:effectLst/>
                          <a:latin typeface="Times New Roman" panose="02020603050405020304" pitchFamily="18" charset="0"/>
                          <a:ea typeface="宋体" panose="02010600030101010101" pitchFamily="2" charset="-122"/>
                        </a:rPr>
                        <a:t>（</a:t>
                      </a:r>
                      <a:r>
                        <a:rPr lang="en-US" sz="2000" b="1" kern="100" dirty="0">
                          <a:effectLst/>
                          <a:latin typeface="Times New Roman" panose="02020603050405020304" pitchFamily="18" charset="0"/>
                          <a:ea typeface="宋体" panose="02010600030101010101" pitchFamily="2" charset="-122"/>
                        </a:rPr>
                        <a:t>ISR</a:t>
                      </a:r>
                      <a:r>
                        <a:rPr lang="zh-CN" sz="2000" b="1" kern="100" dirty="0">
                          <a:effectLst/>
                          <a:latin typeface="Times New Roman" panose="02020603050405020304" pitchFamily="18" charset="0"/>
                          <a:ea typeface="宋体" panose="02010600030101010101" pitchFamily="2" charset="-122"/>
                        </a:rPr>
                        <a:t>，</a:t>
                      </a:r>
                      <a:r>
                        <a:rPr lang="en-US" sz="2000" b="1" kern="100" dirty="0">
                          <a:effectLst/>
                          <a:latin typeface="Times New Roman" panose="02020603050405020304" pitchFamily="18" charset="0"/>
                          <a:ea typeface="宋体" panose="02010600030101010101" pitchFamily="2" charset="-122"/>
                        </a:rPr>
                        <a:t>In-Service Register</a:t>
                      </a:r>
                      <a:r>
                        <a:rPr lang="zh-CN" sz="2000" b="1" kern="100" dirty="0">
                          <a:effectLst/>
                          <a:latin typeface="Times New Roman" panose="02020603050405020304" pitchFamily="18" charset="0"/>
                          <a:ea typeface="宋体" panose="02010600030101010101" pitchFamily="2" charset="-122"/>
                        </a:rPr>
                        <a:t>）</a:t>
                      </a:r>
                    </a:p>
                  </a:txBody>
                  <a:tcPr marL="48192" marR="48192"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spcAft>
                          <a:spcPts val="0"/>
                        </a:spcAft>
                      </a:pPr>
                      <a:r>
                        <a:rPr lang="zh-CN" sz="2000" b="1" kern="100">
                          <a:effectLst/>
                          <a:latin typeface="Times New Roman" panose="02020603050405020304" pitchFamily="18" charset="0"/>
                          <a:ea typeface="宋体" panose="02010600030101010101" pitchFamily="2" charset="-122"/>
                        </a:rPr>
                        <a:t>只读</a:t>
                      </a:r>
                    </a:p>
                  </a:txBody>
                  <a:tcPr marL="48192" marR="48192" marT="0" marB="0" anchor="ctr">
                    <a:lnL w="1905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12447">
                <a:tc>
                  <a:txBody>
                    <a:bodyPr/>
                    <a:lstStyle/>
                    <a:p>
                      <a:pPr indent="0" algn="ctr">
                        <a:spcAft>
                          <a:spcPts val="0"/>
                        </a:spcAft>
                      </a:pPr>
                      <a:r>
                        <a:rPr lang="en-US" sz="2000" b="1" kern="100" dirty="0">
                          <a:effectLst/>
                          <a:latin typeface="Times New Roman" panose="02020603050405020304" pitchFamily="18" charset="0"/>
                          <a:ea typeface="宋体" panose="02010600030101010101" pitchFamily="2" charset="-122"/>
                        </a:rPr>
                        <a:t>110H</a:t>
                      </a:r>
                      <a:endParaRPr lang="zh-CN" sz="2000" b="1" kern="100" dirty="0">
                        <a:effectLst/>
                        <a:latin typeface="Times New Roman" panose="02020603050405020304" pitchFamily="18" charset="0"/>
                        <a:ea typeface="宋体" panose="02010600030101010101" pitchFamily="2" charset="-122"/>
                      </a:endParaRPr>
                    </a:p>
                  </a:txBody>
                  <a:tcPr marL="48192" marR="48192" marT="0" marB="0" anchor="ctr">
                    <a:lnL>
                      <a:noFill/>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spcAft>
                          <a:spcPts val="0"/>
                        </a:spcAft>
                      </a:pPr>
                      <a:r>
                        <a:rPr lang="zh-CN" sz="2000" b="1" kern="100" dirty="0">
                          <a:effectLst/>
                          <a:latin typeface="Times New Roman" panose="02020603050405020304" pitchFamily="18" charset="0"/>
                          <a:ea typeface="宋体" panose="02010600030101010101" pitchFamily="2" charset="-122"/>
                        </a:rPr>
                        <a:t>在服务寄存器</a:t>
                      </a:r>
                      <a:r>
                        <a:rPr lang="en-US" sz="2000" b="1" kern="100" dirty="0">
                          <a:effectLst/>
                          <a:latin typeface="Times New Roman" panose="02020603050405020304" pitchFamily="18" charset="0"/>
                          <a:ea typeface="宋体" panose="02010600030101010101" pitchFamily="2" charset="-122"/>
                        </a:rPr>
                        <a:t>ISR[63:32]</a:t>
                      </a:r>
                      <a:r>
                        <a:rPr lang="zh-CN" sz="2000" b="1" kern="100" dirty="0">
                          <a:effectLst/>
                          <a:latin typeface="Times New Roman" panose="02020603050405020304" pitchFamily="18" charset="0"/>
                          <a:ea typeface="宋体" panose="02010600030101010101" pitchFamily="2" charset="-122"/>
                        </a:rPr>
                        <a:t>（</a:t>
                      </a:r>
                      <a:r>
                        <a:rPr lang="en-US" sz="2000" b="1" kern="100" dirty="0">
                          <a:effectLst/>
                          <a:latin typeface="Times New Roman" panose="02020603050405020304" pitchFamily="18" charset="0"/>
                          <a:ea typeface="宋体" panose="02010600030101010101" pitchFamily="2" charset="-122"/>
                        </a:rPr>
                        <a:t>ISR</a:t>
                      </a:r>
                      <a:r>
                        <a:rPr lang="zh-CN" sz="2000" b="1" kern="100" dirty="0">
                          <a:effectLst/>
                          <a:latin typeface="Times New Roman" panose="02020603050405020304" pitchFamily="18" charset="0"/>
                          <a:ea typeface="宋体" panose="02010600030101010101" pitchFamily="2" charset="-122"/>
                        </a:rPr>
                        <a:t>，</a:t>
                      </a:r>
                      <a:r>
                        <a:rPr lang="en-US" sz="2000" b="1" kern="100" dirty="0">
                          <a:effectLst/>
                          <a:latin typeface="Times New Roman" panose="02020603050405020304" pitchFamily="18" charset="0"/>
                          <a:ea typeface="宋体" panose="02010600030101010101" pitchFamily="2" charset="-122"/>
                        </a:rPr>
                        <a:t>In-Service Register</a:t>
                      </a:r>
                      <a:r>
                        <a:rPr lang="zh-CN" sz="2000" b="1" kern="100" dirty="0">
                          <a:effectLst/>
                          <a:latin typeface="Times New Roman" panose="02020603050405020304" pitchFamily="18" charset="0"/>
                          <a:ea typeface="宋体" panose="02010600030101010101" pitchFamily="2" charset="-122"/>
                        </a:rPr>
                        <a:t>）</a:t>
                      </a:r>
                    </a:p>
                  </a:txBody>
                  <a:tcPr marL="48192" marR="48192"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spcAft>
                          <a:spcPts val="0"/>
                        </a:spcAft>
                      </a:pPr>
                      <a:r>
                        <a:rPr lang="zh-CN" sz="2000" b="1" kern="100">
                          <a:effectLst/>
                          <a:latin typeface="Times New Roman" panose="02020603050405020304" pitchFamily="18" charset="0"/>
                          <a:ea typeface="宋体" panose="02010600030101010101" pitchFamily="2" charset="-122"/>
                        </a:rPr>
                        <a:t>只读</a:t>
                      </a:r>
                    </a:p>
                  </a:txBody>
                  <a:tcPr marL="48192" marR="48192" marT="0" marB="0" anchor="ctr">
                    <a:lnL w="1905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12447">
                <a:tc>
                  <a:txBody>
                    <a:bodyPr/>
                    <a:lstStyle/>
                    <a:p>
                      <a:pPr indent="0" algn="ctr">
                        <a:spcAft>
                          <a:spcPts val="0"/>
                        </a:spcAft>
                      </a:pPr>
                      <a:r>
                        <a:rPr lang="en-US" sz="2000" b="1" kern="100" dirty="0">
                          <a:effectLst/>
                          <a:latin typeface="Times New Roman" panose="02020603050405020304" pitchFamily="18" charset="0"/>
                          <a:ea typeface="宋体" panose="02010600030101010101" pitchFamily="2" charset="-122"/>
                        </a:rPr>
                        <a:t>120H</a:t>
                      </a:r>
                      <a:endParaRPr lang="zh-CN" sz="2000" b="1" kern="100" dirty="0">
                        <a:effectLst/>
                        <a:latin typeface="Times New Roman" panose="02020603050405020304" pitchFamily="18" charset="0"/>
                        <a:ea typeface="宋体" panose="02010600030101010101" pitchFamily="2" charset="-122"/>
                      </a:endParaRPr>
                    </a:p>
                  </a:txBody>
                  <a:tcPr marL="48192" marR="48192" marT="0" marB="0" anchor="ctr">
                    <a:lnL>
                      <a:noFill/>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spcAft>
                          <a:spcPts val="0"/>
                        </a:spcAft>
                      </a:pPr>
                      <a:r>
                        <a:rPr lang="zh-CN" sz="2000" b="1" kern="100" dirty="0">
                          <a:effectLst/>
                          <a:latin typeface="Times New Roman" panose="02020603050405020304" pitchFamily="18" charset="0"/>
                          <a:ea typeface="宋体" panose="02010600030101010101" pitchFamily="2" charset="-122"/>
                        </a:rPr>
                        <a:t>在服务寄存器</a:t>
                      </a:r>
                      <a:r>
                        <a:rPr lang="en-US" sz="2000" b="1" kern="100" dirty="0">
                          <a:effectLst/>
                          <a:latin typeface="Times New Roman" panose="02020603050405020304" pitchFamily="18" charset="0"/>
                          <a:ea typeface="宋体" panose="02010600030101010101" pitchFamily="2" charset="-122"/>
                        </a:rPr>
                        <a:t>ISR[95:64]</a:t>
                      </a:r>
                      <a:r>
                        <a:rPr lang="zh-CN" sz="2000" b="1" kern="100" dirty="0">
                          <a:effectLst/>
                          <a:latin typeface="Times New Roman" panose="02020603050405020304" pitchFamily="18" charset="0"/>
                          <a:ea typeface="宋体" panose="02010600030101010101" pitchFamily="2" charset="-122"/>
                        </a:rPr>
                        <a:t>（</a:t>
                      </a:r>
                      <a:r>
                        <a:rPr lang="en-US" sz="2000" b="1" kern="100" dirty="0">
                          <a:effectLst/>
                          <a:latin typeface="Times New Roman" panose="02020603050405020304" pitchFamily="18" charset="0"/>
                          <a:ea typeface="宋体" panose="02010600030101010101" pitchFamily="2" charset="-122"/>
                        </a:rPr>
                        <a:t>ISR</a:t>
                      </a:r>
                      <a:r>
                        <a:rPr lang="zh-CN" sz="2000" b="1" kern="100" dirty="0">
                          <a:effectLst/>
                          <a:latin typeface="Times New Roman" panose="02020603050405020304" pitchFamily="18" charset="0"/>
                          <a:ea typeface="宋体" panose="02010600030101010101" pitchFamily="2" charset="-122"/>
                        </a:rPr>
                        <a:t>，</a:t>
                      </a:r>
                      <a:r>
                        <a:rPr lang="en-US" sz="2000" b="1" kern="100" dirty="0">
                          <a:effectLst/>
                          <a:latin typeface="Times New Roman" panose="02020603050405020304" pitchFamily="18" charset="0"/>
                          <a:ea typeface="宋体" panose="02010600030101010101" pitchFamily="2" charset="-122"/>
                        </a:rPr>
                        <a:t>In-Service Register</a:t>
                      </a:r>
                      <a:r>
                        <a:rPr lang="zh-CN" sz="2000" b="1" kern="100" dirty="0">
                          <a:effectLst/>
                          <a:latin typeface="Times New Roman" panose="02020603050405020304" pitchFamily="18" charset="0"/>
                          <a:ea typeface="宋体" panose="02010600030101010101" pitchFamily="2" charset="-122"/>
                        </a:rPr>
                        <a:t>）</a:t>
                      </a:r>
                    </a:p>
                  </a:txBody>
                  <a:tcPr marL="48192" marR="48192"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spcAft>
                          <a:spcPts val="0"/>
                        </a:spcAft>
                      </a:pPr>
                      <a:r>
                        <a:rPr lang="zh-CN" sz="2000" b="1" kern="100">
                          <a:effectLst/>
                          <a:latin typeface="Times New Roman" panose="02020603050405020304" pitchFamily="18" charset="0"/>
                          <a:ea typeface="宋体" panose="02010600030101010101" pitchFamily="2" charset="-122"/>
                        </a:rPr>
                        <a:t>只读</a:t>
                      </a:r>
                    </a:p>
                  </a:txBody>
                  <a:tcPr marL="48192" marR="48192" marT="0" marB="0" anchor="ctr">
                    <a:lnL w="1905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12447">
                <a:tc>
                  <a:txBody>
                    <a:bodyPr/>
                    <a:lstStyle/>
                    <a:p>
                      <a:pPr indent="0" algn="ctr">
                        <a:spcAft>
                          <a:spcPts val="0"/>
                        </a:spcAft>
                      </a:pPr>
                      <a:r>
                        <a:rPr lang="en-US" sz="2000" b="1" kern="100" dirty="0">
                          <a:effectLst/>
                          <a:latin typeface="Times New Roman" panose="02020603050405020304" pitchFamily="18" charset="0"/>
                          <a:ea typeface="宋体" panose="02010600030101010101" pitchFamily="2" charset="-122"/>
                        </a:rPr>
                        <a:t>130H</a:t>
                      </a:r>
                      <a:endParaRPr lang="zh-CN" sz="2000" b="1" kern="100" dirty="0">
                        <a:effectLst/>
                        <a:latin typeface="Times New Roman" panose="02020603050405020304" pitchFamily="18" charset="0"/>
                        <a:ea typeface="宋体" panose="02010600030101010101" pitchFamily="2" charset="-122"/>
                      </a:endParaRPr>
                    </a:p>
                  </a:txBody>
                  <a:tcPr marL="48192" marR="48192" marT="0" marB="0" anchor="ctr">
                    <a:lnL>
                      <a:noFill/>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spcAft>
                          <a:spcPts val="0"/>
                        </a:spcAft>
                      </a:pPr>
                      <a:r>
                        <a:rPr lang="zh-CN" sz="2000" b="1" kern="100" dirty="0">
                          <a:effectLst/>
                          <a:latin typeface="Times New Roman" panose="02020603050405020304" pitchFamily="18" charset="0"/>
                          <a:ea typeface="宋体" panose="02010600030101010101" pitchFamily="2" charset="-122"/>
                        </a:rPr>
                        <a:t>在服务寄存器</a:t>
                      </a:r>
                      <a:r>
                        <a:rPr lang="en-US" sz="2000" b="1" kern="100" dirty="0">
                          <a:effectLst/>
                          <a:latin typeface="Times New Roman" panose="02020603050405020304" pitchFamily="18" charset="0"/>
                          <a:ea typeface="宋体" panose="02010600030101010101" pitchFamily="2" charset="-122"/>
                        </a:rPr>
                        <a:t>ISR[127:96]</a:t>
                      </a:r>
                      <a:r>
                        <a:rPr lang="zh-CN" sz="2000" b="1" kern="100" dirty="0">
                          <a:effectLst/>
                          <a:latin typeface="Times New Roman" panose="02020603050405020304" pitchFamily="18" charset="0"/>
                          <a:ea typeface="宋体" panose="02010600030101010101" pitchFamily="2" charset="-122"/>
                        </a:rPr>
                        <a:t>（</a:t>
                      </a:r>
                      <a:r>
                        <a:rPr lang="en-US" sz="2000" b="1" kern="100" dirty="0">
                          <a:effectLst/>
                          <a:latin typeface="Times New Roman" panose="02020603050405020304" pitchFamily="18" charset="0"/>
                          <a:ea typeface="宋体" panose="02010600030101010101" pitchFamily="2" charset="-122"/>
                        </a:rPr>
                        <a:t>ISR</a:t>
                      </a:r>
                      <a:r>
                        <a:rPr lang="zh-CN" sz="2000" b="1" kern="100" dirty="0">
                          <a:effectLst/>
                          <a:latin typeface="Times New Roman" panose="02020603050405020304" pitchFamily="18" charset="0"/>
                          <a:ea typeface="宋体" panose="02010600030101010101" pitchFamily="2" charset="-122"/>
                        </a:rPr>
                        <a:t>，</a:t>
                      </a:r>
                      <a:r>
                        <a:rPr lang="en-US" sz="2000" b="1" kern="100" dirty="0">
                          <a:effectLst/>
                          <a:latin typeface="Times New Roman" panose="02020603050405020304" pitchFamily="18" charset="0"/>
                          <a:ea typeface="宋体" panose="02010600030101010101" pitchFamily="2" charset="-122"/>
                        </a:rPr>
                        <a:t>In-Service Register</a:t>
                      </a:r>
                      <a:r>
                        <a:rPr lang="zh-CN" sz="2000" b="1" kern="100" dirty="0">
                          <a:effectLst/>
                          <a:latin typeface="Times New Roman" panose="02020603050405020304" pitchFamily="18" charset="0"/>
                          <a:ea typeface="宋体" panose="02010600030101010101" pitchFamily="2" charset="-122"/>
                        </a:rPr>
                        <a:t>）</a:t>
                      </a:r>
                    </a:p>
                  </a:txBody>
                  <a:tcPr marL="48192" marR="48192"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spcAft>
                          <a:spcPts val="0"/>
                        </a:spcAft>
                      </a:pPr>
                      <a:r>
                        <a:rPr lang="zh-CN" sz="2000" b="1" kern="100" dirty="0">
                          <a:effectLst/>
                          <a:latin typeface="Times New Roman" panose="02020603050405020304" pitchFamily="18" charset="0"/>
                          <a:ea typeface="宋体" panose="02010600030101010101" pitchFamily="2" charset="-122"/>
                        </a:rPr>
                        <a:t>只读</a:t>
                      </a:r>
                    </a:p>
                  </a:txBody>
                  <a:tcPr marL="48192" marR="48192" marT="0" marB="0" anchor="ctr">
                    <a:lnL w="1905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12447">
                <a:tc>
                  <a:txBody>
                    <a:bodyPr/>
                    <a:lstStyle/>
                    <a:p>
                      <a:pPr indent="0" algn="ctr">
                        <a:spcAft>
                          <a:spcPts val="0"/>
                        </a:spcAft>
                      </a:pPr>
                      <a:r>
                        <a:rPr lang="en-US" sz="2000" b="1" kern="100" dirty="0">
                          <a:effectLst/>
                          <a:latin typeface="Times New Roman" panose="02020603050405020304" pitchFamily="18" charset="0"/>
                          <a:ea typeface="宋体" panose="02010600030101010101" pitchFamily="2" charset="-122"/>
                        </a:rPr>
                        <a:t>140H</a:t>
                      </a:r>
                      <a:endParaRPr lang="zh-CN" sz="2000" b="1" kern="100" dirty="0">
                        <a:effectLst/>
                        <a:latin typeface="Times New Roman" panose="02020603050405020304" pitchFamily="18" charset="0"/>
                        <a:ea typeface="宋体" panose="02010600030101010101" pitchFamily="2" charset="-122"/>
                      </a:endParaRPr>
                    </a:p>
                  </a:txBody>
                  <a:tcPr marL="48192" marR="48192" marT="0" marB="0" anchor="ctr">
                    <a:lnL>
                      <a:noFill/>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spcAft>
                          <a:spcPts val="0"/>
                        </a:spcAft>
                      </a:pPr>
                      <a:r>
                        <a:rPr lang="zh-CN" sz="2000" b="1" kern="100" dirty="0">
                          <a:effectLst/>
                          <a:latin typeface="Times New Roman" panose="02020603050405020304" pitchFamily="18" charset="0"/>
                          <a:ea typeface="宋体" panose="02010600030101010101" pitchFamily="2" charset="-122"/>
                        </a:rPr>
                        <a:t>在服务寄存器</a:t>
                      </a:r>
                      <a:r>
                        <a:rPr lang="en-US" sz="2000" b="1" kern="100" dirty="0">
                          <a:effectLst/>
                          <a:latin typeface="Times New Roman" panose="02020603050405020304" pitchFamily="18" charset="0"/>
                          <a:ea typeface="宋体" panose="02010600030101010101" pitchFamily="2" charset="-122"/>
                        </a:rPr>
                        <a:t>ISR[159:128]</a:t>
                      </a:r>
                      <a:r>
                        <a:rPr lang="zh-CN" sz="2000" b="1" kern="100" dirty="0">
                          <a:effectLst/>
                          <a:latin typeface="Times New Roman" panose="02020603050405020304" pitchFamily="18" charset="0"/>
                          <a:ea typeface="宋体" panose="02010600030101010101" pitchFamily="2" charset="-122"/>
                        </a:rPr>
                        <a:t>（</a:t>
                      </a:r>
                      <a:r>
                        <a:rPr lang="en-US" sz="2000" b="1" kern="100" dirty="0">
                          <a:effectLst/>
                          <a:latin typeface="Times New Roman" panose="02020603050405020304" pitchFamily="18" charset="0"/>
                          <a:ea typeface="宋体" panose="02010600030101010101" pitchFamily="2" charset="-122"/>
                        </a:rPr>
                        <a:t>ISR</a:t>
                      </a:r>
                      <a:r>
                        <a:rPr lang="zh-CN" sz="2000" b="1" kern="100" dirty="0">
                          <a:effectLst/>
                          <a:latin typeface="Times New Roman" panose="02020603050405020304" pitchFamily="18" charset="0"/>
                          <a:ea typeface="宋体" panose="02010600030101010101" pitchFamily="2" charset="-122"/>
                        </a:rPr>
                        <a:t>，</a:t>
                      </a:r>
                      <a:r>
                        <a:rPr lang="en-US" sz="2000" b="1" kern="100" dirty="0">
                          <a:effectLst/>
                          <a:latin typeface="Times New Roman" panose="02020603050405020304" pitchFamily="18" charset="0"/>
                          <a:ea typeface="宋体" panose="02010600030101010101" pitchFamily="2" charset="-122"/>
                        </a:rPr>
                        <a:t>In-Service Register</a:t>
                      </a:r>
                      <a:r>
                        <a:rPr lang="zh-CN" sz="2000" b="1" kern="100" dirty="0">
                          <a:effectLst/>
                          <a:latin typeface="Times New Roman" panose="02020603050405020304" pitchFamily="18" charset="0"/>
                          <a:ea typeface="宋体" panose="02010600030101010101" pitchFamily="2" charset="-122"/>
                        </a:rPr>
                        <a:t>）</a:t>
                      </a:r>
                    </a:p>
                  </a:txBody>
                  <a:tcPr marL="48192" marR="48192"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spcAft>
                          <a:spcPts val="0"/>
                        </a:spcAft>
                      </a:pPr>
                      <a:r>
                        <a:rPr lang="zh-CN" sz="2000" b="1" kern="100" dirty="0">
                          <a:effectLst/>
                          <a:latin typeface="Times New Roman" panose="02020603050405020304" pitchFamily="18" charset="0"/>
                          <a:ea typeface="宋体" panose="02010600030101010101" pitchFamily="2" charset="-122"/>
                        </a:rPr>
                        <a:t>只读</a:t>
                      </a:r>
                    </a:p>
                  </a:txBody>
                  <a:tcPr marL="48192" marR="48192" marT="0" marB="0" anchor="ctr">
                    <a:lnL w="1905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12447">
                <a:tc>
                  <a:txBody>
                    <a:bodyPr/>
                    <a:lstStyle/>
                    <a:p>
                      <a:pPr indent="0" algn="ctr">
                        <a:spcAft>
                          <a:spcPts val="0"/>
                        </a:spcAft>
                      </a:pPr>
                      <a:r>
                        <a:rPr lang="en-US" sz="2000" b="1" kern="100" dirty="0">
                          <a:effectLst/>
                          <a:latin typeface="Times New Roman" panose="02020603050405020304" pitchFamily="18" charset="0"/>
                          <a:ea typeface="宋体" panose="02010600030101010101" pitchFamily="2" charset="-122"/>
                        </a:rPr>
                        <a:t>150H</a:t>
                      </a:r>
                      <a:endParaRPr lang="zh-CN" sz="2000" b="1" kern="100" dirty="0">
                        <a:effectLst/>
                        <a:latin typeface="Times New Roman" panose="02020603050405020304" pitchFamily="18" charset="0"/>
                        <a:ea typeface="宋体" panose="02010600030101010101" pitchFamily="2" charset="-122"/>
                      </a:endParaRPr>
                    </a:p>
                  </a:txBody>
                  <a:tcPr marL="48192" marR="48192" marT="0" marB="0" anchor="ctr">
                    <a:lnL>
                      <a:noFill/>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spcAft>
                          <a:spcPts val="0"/>
                        </a:spcAft>
                      </a:pPr>
                      <a:r>
                        <a:rPr lang="zh-CN" sz="2000" b="1" kern="100" dirty="0">
                          <a:effectLst/>
                          <a:latin typeface="Times New Roman" panose="02020603050405020304" pitchFamily="18" charset="0"/>
                          <a:ea typeface="宋体" panose="02010600030101010101" pitchFamily="2" charset="-122"/>
                        </a:rPr>
                        <a:t>在服务寄存器</a:t>
                      </a:r>
                      <a:r>
                        <a:rPr lang="en-US" sz="2000" b="1" kern="100" dirty="0">
                          <a:effectLst/>
                          <a:latin typeface="Times New Roman" panose="02020603050405020304" pitchFamily="18" charset="0"/>
                          <a:ea typeface="宋体" panose="02010600030101010101" pitchFamily="2" charset="-122"/>
                        </a:rPr>
                        <a:t>ISR[191:160]</a:t>
                      </a:r>
                      <a:r>
                        <a:rPr lang="zh-CN" sz="2000" b="1" kern="100" dirty="0">
                          <a:effectLst/>
                          <a:latin typeface="Times New Roman" panose="02020603050405020304" pitchFamily="18" charset="0"/>
                          <a:ea typeface="宋体" panose="02010600030101010101" pitchFamily="2" charset="-122"/>
                        </a:rPr>
                        <a:t>（</a:t>
                      </a:r>
                      <a:r>
                        <a:rPr lang="en-US" sz="2000" b="1" kern="100" dirty="0">
                          <a:effectLst/>
                          <a:latin typeface="Times New Roman" panose="02020603050405020304" pitchFamily="18" charset="0"/>
                          <a:ea typeface="宋体" panose="02010600030101010101" pitchFamily="2" charset="-122"/>
                        </a:rPr>
                        <a:t>ISR</a:t>
                      </a:r>
                      <a:r>
                        <a:rPr lang="zh-CN" sz="2000" b="1" kern="100" dirty="0">
                          <a:effectLst/>
                          <a:latin typeface="Times New Roman" panose="02020603050405020304" pitchFamily="18" charset="0"/>
                          <a:ea typeface="宋体" panose="02010600030101010101" pitchFamily="2" charset="-122"/>
                        </a:rPr>
                        <a:t>，</a:t>
                      </a:r>
                      <a:r>
                        <a:rPr lang="en-US" sz="2000" b="1" kern="100" dirty="0">
                          <a:effectLst/>
                          <a:latin typeface="Times New Roman" panose="02020603050405020304" pitchFamily="18" charset="0"/>
                          <a:ea typeface="宋体" panose="02010600030101010101" pitchFamily="2" charset="-122"/>
                        </a:rPr>
                        <a:t>In-Service Register</a:t>
                      </a:r>
                      <a:r>
                        <a:rPr lang="zh-CN" sz="2000" b="1" kern="100" dirty="0">
                          <a:effectLst/>
                          <a:latin typeface="Times New Roman" panose="02020603050405020304" pitchFamily="18" charset="0"/>
                          <a:ea typeface="宋体" panose="02010600030101010101" pitchFamily="2" charset="-122"/>
                        </a:rPr>
                        <a:t>）</a:t>
                      </a:r>
                    </a:p>
                  </a:txBody>
                  <a:tcPr marL="48192" marR="48192"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spcAft>
                          <a:spcPts val="0"/>
                        </a:spcAft>
                      </a:pPr>
                      <a:r>
                        <a:rPr lang="zh-CN" sz="2000" b="1" kern="100" dirty="0">
                          <a:effectLst/>
                          <a:latin typeface="Times New Roman" panose="02020603050405020304" pitchFamily="18" charset="0"/>
                          <a:ea typeface="宋体" panose="02010600030101010101" pitchFamily="2" charset="-122"/>
                        </a:rPr>
                        <a:t>只读</a:t>
                      </a:r>
                    </a:p>
                  </a:txBody>
                  <a:tcPr marL="48192" marR="48192" marT="0" marB="0" anchor="ctr">
                    <a:lnL w="1905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3167087633"/>
      </p:ext>
    </p:extLst>
  </p:cSld>
  <p:clrMapOvr>
    <a:masterClrMapping/>
  </p:clrMapOvr>
  <p:transition spd="med"/>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灯片编号占位符 4"/>
          <p:cNvSpPr>
            <a:spLocks noGrp="1"/>
          </p:cNvSpPr>
          <p:nvPr>
            <p:ph type="sldNum" sz="quarter" idx="11"/>
          </p:nvPr>
        </p:nvSpPr>
        <p:spPr/>
        <p:txBody>
          <a:bodyPr/>
          <a:lstStyle/>
          <a:p>
            <a:fld id="{39E00E8D-3319-4921-8310-CD3B5A174C4B}" type="slidenum">
              <a:rPr lang="zh-CN" altLang="en-US"/>
              <a:pPr/>
              <a:t>15</a:t>
            </a:fld>
            <a:endParaRPr lang="en-US" altLang="zh-CN"/>
          </a:p>
        </p:txBody>
      </p:sp>
      <p:sp>
        <p:nvSpPr>
          <p:cNvPr id="1068034" name="Rectangle 2"/>
          <p:cNvSpPr>
            <a:spLocks noGrp="1" noChangeArrowheads="1"/>
          </p:cNvSpPr>
          <p:nvPr>
            <p:ph type="title"/>
          </p:nvPr>
        </p:nvSpPr>
        <p:spPr>
          <a:xfrm>
            <a:off x="323850" y="44530"/>
            <a:ext cx="8351838" cy="574675"/>
          </a:xfrm>
          <a:noFill/>
          <a:ln/>
        </p:spPr>
        <p:txBody>
          <a:bodyPr anchor="t"/>
          <a:lstStyle/>
          <a:p>
            <a:r>
              <a:rPr lang="en-US" altLang="zh-CN" sz="2800" b="1" dirty="0">
                <a:solidFill>
                  <a:schemeClr val="bg2"/>
                </a:solidFill>
                <a:ea typeface="黑体" pitchFamily="2" charset="-122"/>
              </a:rPr>
              <a:t>I/O</a:t>
            </a:r>
            <a:r>
              <a:rPr lang="zh-CN" altLang="en-US" sz="2800" b="1" dirty="0">
                <a:solidFill>
                  <a:schemeClr val="bg2"/>
                </a:solidFill>
                <a:ea typeface="黑体" pitchFamily="2" charset="-122"/>
              </a:rPr>
              <a:t>端口地址译码举例</a:t>
            </a:r>
          </a:p>
        </p:txBody>
      </p:sp>
      <p:sp>
        <p:nvSpPr>
          <p:cNvPr id="1068035" name="Rectangle 3"/>
          <p:cNvSpPr>
            <a:spLocks noGrp="1" noChangeArrowheads="1"/>
          </p:cNvSpPr>
          <p:nvPr>
            <p:ph type="body" idx="1"/>
          </p:nvPr>
        </p:nvSpPr>
        <p:spPr>
          <a:xfrm>
            <a:off x="466725" y="836640"/>
            <a:ext cx="8507413" cy="5545138"/>
          </a:xfrm>
        </p:spPr>
        <p:txBody>
          <a:bodyPr/>
          <a:lstStyle/>
          <a:p>
            <a:pPr marL="0" indent="0">
              <a:buFont typeface="Wingdings" pitchFamily="2" charset="2"/>
              <a:buNone/>
            </a:pPr>
            <a:r>
              <a:rPr lang="en-US" altLang="zh-CN" sz="2800" b="1">
                <a:latin typeface="Times New Roman" pitchFamily="18" charset="0"/>
              </a:rPr>
              <a:t>【</a:t>
            </a:r>
            <a:r>
              <a:rPr lang="zh-CN" altLang="en-US" sz="2800" b="1">
                <a:latin typeface="Times New Roman" pitchFamily="18" charset="0"/>
              </a:rPr>
              <a:t>例</a:t>
            </a:r>
            <a:r>
              <a:rPr lang="en-US" altLang="zh-CN" sz="2800" b="1">
                <a:latin typeface="Times New Roman" pitchFamily="18" charset="0"/>
              </a:rPr>
              <a:t>6.1】</a:t>
            </a:r>
            <a:r>
              <a:rPr lang="zh-CN" altLang="en-US" sz="2800" b="1">
                <a:latin typeface="Times New Roman" pitchFamily="18" charset="0"/>
              </a:rPr>
              <a:t>使用</a:t>
            </a:r>
            <a:r>
              <a:rPr lang="en-US" altLang="zh-CN" sz="2800" b="1">
                <a:latin typeface="Times New Roman" pitchFamily="18" charset="0"/>
              </a:rPr>
              <a:t>8</a:t>
            </a:r>
            <a:r>
              <a:rPr lang="zh-CN" altLang="en-US" sz="2800" b="1">
                <a:latin typeface="Times New Roman" pitchFamily="18" charset="0"/>
              </a:rPr>
              <a:t>位</a:t>
            </a:r>
            <a:r>
              <a:rPr lang="en-US" altLang="zh-CN" sz="2800" b="1">
                <a:latin typeface="Times New Roman" pitchFamily="18" charset="0"/>
              </a:rPr>
              <a:t>I/O</a:t>
            </a:r>
            <a:r>
              <a:rPr lang="zh-CN" altLang="en-US" sz="2800" b="1">
                <a:latin typeface="Times New Roman" pitchFamily="18" charset="0"/>
              </a:rPr>
              <a:t>地址</a:t>
            </a:r>
            <a:r>
              <a:rPr lang="en-US" altLang="zh-CN" sz="2800" b="1">
                <a:latin typeface="Times New Roman" pitchFamily="18" charset="0"/>
              </a:rPr>
              <a:t>5CH</a:t>
            </a:r>
            <a:r>
              <a:rPr lang="zh-CN" altLang="en-US" sz="2800" b="1">
                <a:latin typeface="Times New Roman" pitchFamily="18" charset="0"/>
              </a:rPr>
              <a:t>选择</a:t>
            </a:r>
            <a:r>
              <a:rPr lang="zh-CN" altLang="en-US" sz="2800" b="1">
                <a:solidFill>
                  <a:srgbClr val="FF3399"/>
                </a:solidFill>
                <a:latin typeface="Times New Roman" pitchFamily="18" charset="0"/>
                <a:ea typeface="黑体" pitchFamily="2" charset="-122"/>
              </a:rPr>
              <a:t>输入端口</a:t>
            </a:r>
            <a:r>
              <a:rPr lang="zh-CN" altLang="en-US" sz="2800" b="1">
                <a:latin typeface="Times New Roman" pitchFamily="18" charset="0"/>
              </a:rPr>
              <a:t>。用逻辑门器件实现。</a:t>
            </a:r>
          </a:p>
          <a:p>
            <a:pPr marL="0" indent="0">
              <a:buFont typeface="Wingdings" pitchFamily="2" charset="2"/>
              <a:buNone/>
            </a:pPr>
            <a:r>
              <a:rPr lang="en-US" altLang="zh-CN" sz="2800" b="1">
                <a:latin typeface="Times New Roman" pitchFamily="18" charset="0"/>
              </a:rPr>
              <a:t>【</a:t>
            </a:r>
            <a:r>
              <a:rPr lang="zh-CN" altLang="en-US" sz="2800" b="1">
                <a:latin typeface="Times New Roman" pitchFamily="18" charset="0"/>
              </a:rPr>
              <a:t>地址分析</a:t>
            </a:r>
            <a:r>
              <a:rPr lang="en-US" altLang="zh-CN" sz="2800" b="1">
                <a:latin typeface="Times New Roman" pitchFamily="18" charset="0"/>
              </a:rPr>
              <a:t>】</a:t>
            </a:r>
          </a:p>
        </p:txBody>
      </p:sp>
      <p:graphicFrame>
        <p:nvGraphicFramePr>
          <p:cNvPr id="1068036" name="Object 4"/>
          <p:cNvGraphicFramePr>
            <a:graphicFrameLocks noChangeAspect="1"/>
          </p:cNvGraphicFramePr>
          <p:nvPr/>
        </p:nvGraphicFramePr>
        <p:xfrm>
          <a:off x="1258888" y="3933825"/>
          <a:ext cx="6705600" cy="2305050"/>
        </p:xfrm>
        <a:graphic>
          <a:graphicData uri="http://schemas.openxmlformats.org/presentationml/2006/ole">
            <mc:AlternateContent xmlns:mc="http://schemas.openxmlformats.org/markup-compatibility/2006">
              <mc:Choice xmlns:v="urn:schemas-microsoft-com:vml" Requires="v">
                <p:oleObj spid="_x0000_s4177" r:id="rId3" imgW="3073021" imgH="1057842" progId="Visio.Drawing.11">
                  <p:embed/>
                </p:oleObj>
              </mc:Choice>
              <mc:Fallback>
                <p:oleObj r:id="rId3" imgW="3073021" imgH="1057842"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58888" y="3933825"/>
                        <a:ext cx="6705600" cy="23050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68194" name="Group 162"/>
          <p:cNvGraphicFramePr>
            <a:graphicFrameLocks noGrp="1"/>
          </p:cNvGraphicFramePr>
          <p:nvPr>
            <p:extLst>
              <p:ext uri="{D42A27DB-BD31-4B8C-83A1-F6EECF244321}">
                <p14:modId xmlns:p14="http://schemas.microsoft.com/office/powerpoint/2010/main" val="182971685"/>
              </p:ext>
            </p:extLst>
          </p:nvPr>
        </p:nvGraphicFramePr>
        <p:xfrm>
          <a:off x="360363" y="2564880"/>
          <a:ext cx="8604250" cy="853440"/>
        </p:xfrm>
        <a:graphic>
          <a:graphicData uri="http://schemas.openxmlformats.org/drawingml/2006/table">
            <a:tbl>
              <a:tblPr/>
              <a:tblGrid>
                <a:gridCol w="538162"/>
                <a:gridCol w="538163"/>
                <a:gridCol w="538162"/>
                <a:gridCol w="536575"/>
                <a:gridCol w="538163"/>
                <a:gridCol w="538162"/>
                <a:gridCol w="536575"/>
                <a:gridCol w="539750"/>
                <a:gridCol w="536575"/>
                <a:gridCol w="538163"/>
                <a:gridCol w="536575"/>
                <a:gridCol w="538162"/>
                <a:gridCol w="536575"/>
                <a:gridCol w="539750"/>
                <a:gridCol w="536575"/>
                <a:gridCol w="538163"/>
              </a:tblGrid>
              <a:tr h="296863">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000" b="1" i="0" u="none" strike="noStrike" cap="none" normalizeH="0" baseline="0" smtClean="0">
                          <a:ln>
                            <a:noFill/>
                          </a:ln>
                          <a:solidFill>
                            <a:srgbClr val="CC0000"/>
                          </a:solidFill>
                          <a:effectLst/>
                          <a:latin typeface="Times New Roman" pitchFamily="18" charset="0"/>
                          <a:ea typeface="宋体" pitchFamily="2" charset="-122"/>
                        </a:rPr>
                        <a:t>A</a:t>
                      </a:r>
                      <a:r>
                        <a:rPr kumimoji="0" lang="en-US" altLang="zh-CN" sz="2000" b="1" i="0" u="none" strike="noStrike" cap="none" normalizeH="0" baseline="-25000" smtClean="0">
                          <a:ln>
                            <a:noFill/>
                          </a:ln>
                          <a:solidFill>
                            <a:srgbClr val="CC0000"/>
                          </a:solidFill>
                          <a:effectLst/>
                          <a:latin typeface="Times New Roman" pitchFamily="18" charset="0"/>
                          <a:ea typeface="宋体" pitchFamily="2" charset="-122"/>
                        </a:rPr>
                        <a:t>15</a:t>
                      </a:r>
                    </a:p>
                  </a:txBody>
                  <a:tcPr anchor="ctr" horzOverflow="overflow">
                    <a:lnL cap="flat">
                      <a:noFill/>
                    </a:lnL>
                    <a:lnR w="12700" cap="flat" cmpd="sng" algn="ctr">
                      <a:solidFill>
                        <a:schemeClr val="tx1"/>
                      </a:solidFill>
                      <a:prstDash val="solid"/>
                      <a:round/>
                      <a:headEnd type="none" w="med" len="med"/>
                      <a:tailEnd type="none" w="med" len="lg"/>
                    </a:lnR>
                    <a:lnT cap="flat">
                      <a:noFill/>
                    </a:lnT>
                    <a:lnB w="28575" cap="flat" cmpd="sng" algn="ctr">
                      <a:solidFill>
                        <a:schemeClr val="tx1"/>
                      </a:solidFill>
                      <a:prstDash val="solid"/>
                      <a:round/>
                      <a:headEnd type="none" w="med" len="med"/>
                      <a:tailEnd type="none" w="med" len="lg"/>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000" b="1" i="0" u="none" strike="noStrike" cap="none" normalizeH="0" baseline="0" smtClean="0">
                          <a:ln>
                            <a:noFill/>
                          </a:ln>
                          <a:solidFill>
                            <a:srgbClr val="CC0000"/>
                          </a:solidFill>
                          <a:effectLst/>
                          <a:latin typeface="Times New Roman" pitchFamily="18" charset="0"/>
                          <a:ea typeface="宋体" pitchFamily="2" charset="-122"/>
                        </a:rPr>
                        <a:t>A</a:t>
                      </a:r>
                      <a:r>
                        <a:rPr kumimoji="0" lang="en-US" altLang="zh-CN" sz="2000" b="1" i="0" u="none" strike="noStrike" cap="none" normalizeH="0" baseline="-25000" smtClean="0">
                          <a:ln>
                            <a:noFill/>
                          </a:ln>
                          <a:solidFill>
                            <a:srgbClr val="CC0000"/>
                          </a:solidFill>
                          <a:effectLst/>
                          <a:latin typeface="Times New Roman" pitchFamily="18" charset="0"/>
                          <a:ea typeface="宋体" pitchFamily="2" charset="-122"/>
                        </a:rPr>
                        <a:t>14</a:t>
                      </a:r>
                      <a:endParaRPr kumimoji="0" lang="zh-CN" altLang="en-US" sz="2000" b="1" i="0" u="none" strike="noStrike" cap="none" normalizeH="0" baseline="-25000" smtClean="0">
                        <a:ln>
                          <a:noFill/>
                        </a:ln>
                        <a:solidFill>
                          <a:srgbClr val="CC0000"/>
                        </a:solidFill>
                        <a:effectLst/>
                        <a:latin typeface="Times New Roman" pitchFamily="18" charset="0"/>
                        <a:ea typeface="宋体" pitchFamily="2" charset="-122"/>
                      </a:endParaRPr>
                    </a:p>
                  </a:txBody>
                  <a:tcPr anchor="ctr" horzOverflow="overflow">
                    <a:lnL w="12700"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cap="flat">
                      <a:noFill/>
                    </a:lnT>
                    <a:lnB w="28575" cap="flat" cmpd="sng" algn="ctr">
                      <a:solidFill>
                        <a:schemeClr val="tx1"/>
                      </a:solidFill>
                      <a:prstDash val="solid"/>
                      <a:round/>
                      <a:headEnd type="none" w="med" len="med"/>
                      <a:tailEnd type="none" w="med" len="lg"/>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000" b="1" i="0" u="none" strike="noStrike" cap="none" normalizeH="0" baseline="0" smtClean="0">
                          <a:ln>
                            <a:noFill/>
                          </a:ln>
                          <a:solidFill>
                            <a:srgbClr val="CC0000"/>
                          </a:solidFill>
                          <a:effectLst/>
                          <a:latin typeface="Times New Roman" pitchFamily="18" charset="0"/>
                          <a:ea typeface="宋体" pitchFamily="2" charset="-122"/>
                        </a:rPr>
                        <a:t>A</a:t>
                      </a:r>
                      <a:r>
                        <a:rPr kumimoji="0" lang="en-US" altLang="zh-CN" sz="2000" b="1" i="0" u="none" strike="noStrike" cap="none" normalizeH="0" baseline="-25000" smtClean="0">
                          <a:ln>
                            <a:noFill/>
                          </a:ln>
                          <a:solidFill>
                            <a:srgbClr val="CC0000"/>
                          </a:solidFill>
                          <a:effectLst/>
                          <a:latin typeface="Times New Roman" pitchFamily="18" charset="0"/>
                          <a:ea typeface="宋体" pitchFamily="2" charset="-122"/>
                        </a:rPr>
                        <a:t>13</a:t>
                      </a:r>
                      <a:endParaRPr kumimoji="0" lang="zh-CN" altLang="en-US" sz="2000" b="1" i="0" u="none" strike="noStrike" cap="none" normalizeH="0" baseline="-25000" smtClean="0">
                        <a:ln>
                          <a:noFill/>
                        </a:ln>
                        <a:solidFill>
                          <a:srgbClr val="CC0000"/>
                        </a:solidFill>
                        <a:effectLst/>
                        <a:latin typeface="Times New Roman" pitchFamily="18" charset="0"/>
                        <a:ea typeface="宋体" pitchFamily="2" charset="-122"/>
                      </a:endParaRPr>
                    </a:p>
                  </a:txBody>
                  <a:tcPr anchor="ctr" horzOverflow="overflow">
                    <a:lnL w="12700"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cap="flat">
                      <a:noFill/>
                    </a:lnT>
                    <a:lnB w="28575" cap="flat" cmpd="sng" algn="ctr">
                      <a:solidFill>
                        <a:schemeClr val="tx1"/>
                      </a:solidFill>
                      <a:prstDash val="solid"/>
                      <a:round/>
                      <a:headEnd type="none" w="med" len="med"/>
                      <a:tailEnd type="none" w="med" len="lg"/>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000" b="1" i="0" u="none" strike="noStrike" cap="none" normalizeH="0" baseline="0" smtClean="0">
                          <a:ln>
                            <a:noFill/>
                          </a:ln>
                          <a:solidFill>
                            <a:srgbClr val="CC0000"/>
                          </a:solidFill>
                          <a:effectLst/>
                          <a:latin typeface="Times New Roman" pitchFamily="18" charset="0"/>
                          <a:ea typeface="宋体" pitchFamily="2" charset="-122"/>
                        </a:rPr>
                        <a:t>A</a:t>
                      </a:r>
                      <a:r>
                        <a:rPr kumimoji="0" lang="en-US" altLang="zh-CN" sz="2000" b="1" i="0" u="none" strike="noStrike" cap="none" normalizeH="0" baseline="-25000" smtClean="0">
                          <a:ln>
                            <a:noFill/>
                          </a:ln>
                          <a:solidFill>
                            <a:srgbClr val="CC0000"/>
                          </a:solidFill>
                          <a:effectLst/>
                          <a:latin typeface="Times New Roman" pitchFamily="18" charset="0"/>
                          <a:ea typeface="宋体" pitchFamily="2" charset="-122"/>
                        </a:rPr>
                        <a:t>12</a:t>
                      </a:r>
                      <a:endParaRPr kumimoji="0" lang="zh-CN" altLang="en-US" sz="2000" b="1" i="0" u="none" strike="noStrike" cap="none" normalizeH="0" baseline="-25000" smtClean="0">
                        <a:ln>
                          <a:noFill/>
                        </a:ln>
                        <a:solidFill>
                          <a:srgbClr val="CC0000"/>
                        </a:solidFill>
                        <a:effectLst/>
                        <a:latin typeface="Times New Roman" pitchFamily="18" charset="0"/>
                        <a:ea typeface="宋体" pitchFamily="2" charset="-122"/>
                      </a:endParaRPr>
                    </a:p>
                  </a:txBody>
                  <a:tcPr anchor="ctr" horzOverflow="overflow">
                    <a:lnL w="12700"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cap="flat">
                      <a:noFill/>
                    </a:lnT>
                    <a:lnB w="28575" cap="flat" cmpd="sng" algn="ctr">
                      <a:solidFill>
                        <a:schemeClr val="tx1"/>
                      </a:solidFill>
                      <a:prstDash val="solid"/>
                      <a:round/>
                      <a:headEnd type="none" w="med" len="med"/>
                      <a:tailEnd type="none" w="med" len="lg"/>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000" b="1" i="0" u="none" strike="noStrike" cap="none" normalizeH="0" baseline="0" smtClean="0">
                          <a:ln>
                            <a:noFill/>
                          </a:ln>
                          <a:solidFill>
                            <a:srgbClr val="CC0000"/>
                          </a:solidFill>
                          <a:effectLst/>
                          <a:latin typeface="Times New Roman" pitchFamily="18" charset="0"/>
                          <a:ea typeface="宋体" pitchFamily="2" charset="-122"/>
                        </a:rPr>
                        <a:t>A</a:t>
                      </a:r>
                      <a:r>
                        <a:rPr kumimoji="0" lang="en-US" altLang="zh-CN" sz="2000" b="1" i="0" u="none" strike="noStrike" cap="none" normalizeH="0" baseline="-25000" smtClean="0">
                          <a:ln>
                            <a:noFill/>
                          </a:ln>
                          <a:solidFill>
                            <a:srgbClr val="CC0000"/>
                          </a:solidFill>
                          <a:effectLst/>
                          <a:latin typeface="Times New Roman" pitchFamily="18" charset="0"/>
                          <a:ea typeface="宋体" pitchFamily="2" charset="-122"/>
                        </a:rPr>
                        <a:t>11</a:t>
                      </a:r>
                      <a:endParaRPr kumimoji="0" lang="zh-CN" altLang="en-US" sz="2000" b="1" i="0" u="none" strike="noStrike" cap="none" normalizeH="0" baseline="-25000" smtClean="0">
                        <a:ln>
                          <a:noFill/>
                        </a:ln>
                        <a:solidFill>
                          <a:srgbClr val="CC0000"/>
                        </a:solidFill>
                        <a:effectLst/>
                        <a:latin typeface="Times New Roman" pitchFamily="18" charset="0"/>
                        <a:ea typeface="宋体" pitchFamily="2" charset="-122"/>
                      </a:endParaRPr>
                    </a:p>
                  </a:txBody>
                  <a:tcPr anchor="ctr" horzOverflow="overflow">
                    <a:lnL w="28575"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cap="flat">
                      <a:noFill/>
                    </a:lnT>
                    <a:lnB w="28575" cap="flat" cmpd="sng" algn="ctr">
                      <a:solidFill>
                        <a:schemeClr val="tx1"/>
                      </a:solidFill>
                      <a:prstDash val="solid"/>
                      <a:round/>
                      <a:headEnd type="none" w="med" len="med"/>
                      <a:tailEnd type="none" w="med" len="lg"/>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000" b="1" i="0" u="none" strike="noStrike" cap="none" normalizeH="0" baseline="0" smtClean="0">
                          <a:ln>
                            <a:noFill/>
                          </a:ln>
                          <a:solidFill>
                            <a:srgbClr val="CC0000"/>
                          </a:solidFill>
                          <a:effectLst/>
                          <a:latin typeface="Times New Roman" pitchFamily="18" charset="0"/>
                          <a:ea typeface="宋体" pitchFamily="2" charset="-122"/>
                        </a:rPr>
                        <a:t>A</a:t>
                      </a:r>
                      <a:r>
                        <a:rPr kumimoji="0" lang="en-US" altLang="zh-CN" sz="2000" b="1" i="0" u="none" strike="noStrike" cap="none" normalizeH="0" baseline="-25000" smtClean="0">
                          <a:ln>
                            <a:noFill/>
                          </a:ln>
                          <a:solidFill>
                            <a:srgbClr val="CC0000"/>
                          </a:solidFill>
                          <a:effectLst/>
                          <a:latin typeface="Times New Roman" pitchFamily="18" charset="0"/>
                          <a:ea typeface="宋体" pitchFamily="2" charset="-122"/>
                        </a:rPr>
                        <a:t>10</a:t>
                      </a:r>
                      <a:endParaRPr kumimoji="0" lang="zh-CN" altLang="en-US" sz="2000" b="1" i="0" u="none" strike="noStrike" cap="none" normalizeH="0" baseline="-25000" smtClean="0">
                        <a:ln>
                          <a:noFill/>
                        </a:ln>
                        <a:solidFill>
                          <a:srgbClr val="CC0000"/>
                        </a:solidFill>
                        <a:effectLst/>
                        <a:latin typeface="Times New Roman" pitchFamily="18" charset="0"/>
                        <a:ea typeface="宋体" pitchFamily="2" charset="-122"/>
                      </a:endParaRPr>
                    </a:p>
                  </a:txBody>
                  <a:tcPr anchor="ctr" horzOverflow="overflow">
                    <a:lnL w="12700"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cap="flat">
                      <a:noFill/>
                    </a:lnT>
                    <a:lnB w="28575" cap="flat" cmpd="sng" algn="ctr">
                      <a:solidFill>
                        <a:schemeClr val="tx1"/>
                      </a:solidFill>
                      <a:prstDash val="solid"/>
                      <a:round/>
                      <a:headEnd type="none" w="med" len="med"/>
                      <a:tailEnd type="none" w="med" len="lg"/>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000" b="1" i="0" u="none" strike="noStrike" cap="none" normalizeH="0" baseline="0" smtClean="0">
                          <a:ln>
                            <a:noFill/>
                          </a:ln>
                          <a:solidFill>
                            <a:srgbClr val="CC0000"/>
                          </a:solidFill>
                          <a:effectLst/>
                          <a:latin typeface="Times New Roman" pitchFamily="18" charset="0"/>
                          <a:ea typeface="宋体" pitchFamily="2" charset="-122"/>
                        </a:rPr>
                        <a:t>A</a:t>
                      </a:r>
                      <a:r>
                        <a:rPr kumimoji="0" lang="en-US" altLang="zh-CN" sz="2000" b="1" i="0" u="none" strike="noStrike" cap="none" normalizeH="0" baseline="-25000" smtClean="0">
                          <a:ln>
                            <a:noFill/>
                          </a:ln>
                          <a:solidFill>
                            <a:srgbClr val="CC0000"/>
                          </a:solidFill>
                          <a:effectLst/>
                          <a:latin typeface="Times New Roman" pitchFamily="18" charset="0"/>
                          <a:ea typeface="宋体" pitchFamily="2" charset="-122"/>
                        </a:rPr>
                        <a:t>9</a:t>
                      </a:r>
                      <a:endParaRPr kumimoji="0" lang="zh-CN" altLang="en-US" sz="2000" b="1" i="0" u="none" strike="noStrike" cap="none" normalizeH="0" baseline="-25000" smtClean="0">
                        <a:ln>
                          <a:noFill/>
                        </a:ln>
                        <a:solidFill>
                          <a:srgbClr val="CC0000"/>
                        </a:solidFill>
                        <a:effectLst/>
                        <a:latin typeface="Times New Roman" pitchFamily="18" charset="0"/>
                        <a:ea typeface="宋体" pitchFamily="2" charset="-122"/>
                      </a:endParaRPr>
                    </a:p>
                  </a:txBody>
                  <a:tcPr anchor="ctr" horzOverflow="overflow">
                    <a:lnL w="12700"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cap="flat">
                      <a:noFill/>
                    </a:lnT>
                    <a:lnB w="28575" cap="flat" cmpd="sng" algn="ctr">
                      <a:solidFill>
                        <a:schemeClr val="tx1"/>
                      </a:solidFill>
                      <a:prstDash val="solid"/>
                      <a:round/>
                      <a:headEnd type="none" w="med" len="med"/>
                      <a:tailEnd type="none" w="med" len="lg"/>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000" b="1" i="0" u="none" strike="noStrike" cap="none" normalizeH="0" baseline="0" smtClean="0">
                          <a:ln>
                            <a:noFill/>
                          </a:ln>
                          <a:solidFill>
                            <a:srgbClr val="CC0000"/>
                          </a:solidFill>
                          <a:effectLst/>
                          <a:latin typeface="Times New Roman" pitchFamily="18" charset="0"/>
                          <a:ea typeface="宋体" pitchFamily="2" charset="-122"/>
                        </a:rPr>
                        <a:t>A</a:t>
                      </a:r>
                      <a:r>
                        <a:rPr kumimoji="0" lang="en-US" altLang="zh-CN" sz="2000" b="1" i="0" u="none" strike="noStrike" cap="none" normalizeH="0" baseline="-25000" smtClean="0">
                          <a:ln>
                            <a:noFill/>
                          </a:ln>
                          <a:solidFill>
                            <a:srgbClr val="CC0000"/>
                          </a:solidFill>
                          <a:effectLst/>
                          <a:latin typeface="Times New Roman" pitchFamily="18" charset="0"/>
                          <a:ea typeface="宋体" pitchFamily="2" charset="-122"/>
                        </a:rPr>
                        <a:t>8</a:t>
                      </a:r>
                      <a:endParaRPr kumimoji="0" lang="zh-CN" altLang="en-US" sz="2000" b="1" i="0" u="none" strike="noStrike" cap="none" normalizeH="0" baseline="-25000" smtClean="0">
                        <a:ln>
                          <a:noFill/>
                        </a:ln>
                        <a:solidFill>
                          <a:srgbClr val="CC0000"/>
                        </a:solidFill>
                        <a:effectLst/>
                        <a:latin typeface="Times New Roman" pitchFamily="18" charset="0"/>
                        <a:ea typeface="宋体" pitchFamily="2" charset="-122"/>
                      </a:endParaRPr>
                    </a:p>
                  </a:txBody>
                  <a:tcPr anchor="ctr" horzOverflow="overflow">
                    <a:lnL w="12700"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cap="flat">
                      <a:noFill/>
                    </a:lnT>
                    <a:lnB w="28575" cap="flat" cmpd="sng" algn="ctr">
                      <a:solidFill>
                        <a:schemeClr val="tx1"/>
                      </a:solidFill>
                      <a:prstDash val="solid"/>
                      <a:round/>
                      <a:headEnd type="none" w="med" len="med"/>
                      <a:tailEnd type="none" w="med" len="lg"/>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000" b="1" i="0" u="none" strike="noStrike" cap="none" normalizeH="0" baseline="0" smtClean="0">
                          <a:ln>
                            <a:noFill/>
                          </a:ln>
                          <a:solidFill>
                            <a:srgbClr val="CC0000"/>
                          </a:solidFill>
                          <a:effectLst/>
                          <a:latin typeface="Times New Roman" pitchFamily="18" charset="0"/>
                          <a:ea typeface="宋体" pitchFamily="2" charset="-122"/>
                        </a:rPr>
                        <a:t>A</a:t>
                      </a:r>
                      <a:r>
                        <a:rPr kumimoji="0" lang="en-US" altLang="zh-CN" sz="2000" b="1" i="0" u="none" strike="noStrike" cap="none" normalizeH="0" baseline="-25000" smtClean="0">
                          <a:ln>
                            <a:noFill/>
                          </a:ln>
                          <a:solidFill>
                            <a:srgbClr val="CC0000"/>
                          </a:solidFill>
                          <a:effectLst/>
                          <a:latin typeface="Times New Roman" pitchFamily="18" charset="0"/>
                          <a:ea typeface="宋体" pitchFamily="2" charset="-122"/>
                        </a:rPr>
                        <a:t>7</a:t>
                      </a:r>
                      <a:endParaRPr kumimoji="0" lang="zh-CN" altLang="en-US" sz="2000" b="1" i="0" u="none" strike="noStrike" cap="none" normalizeH="0" baseline="-25000" smtClean="0">
                        <a:ln>
                          <a:noFill/>
                        </a:ln>
                        <a:solidFill>
                          <a:srgbClr val="CC0000"/>
                        </a:solidFill>
                        <a:effectLst/>
                        <a:latin typeface="Times New Roman" pitchFamily="18" charset="0"/>
                        <a:ea typeface="宋体" pitchFamily="2" charset="-122"/>
                      </a:endParaRPr>
                    </a:p>
                  </a:txBody>
                  <a:tcPr anchor="ctr" horzOverflow="overflow">
                    <a:lnL w="28575"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cap="flat">
                      <a:noFill/>
                    </a:lnT>
                    <a:lnB w="28575" cap="flat" cmpd="sng" algn="ctr">
                      <a:solidFill>
                        <a:schemeClr val="tx1"/>
                      </a:solidFill>
                      <a:prstDash val="solid"/>
                      <a:round/>
                      <a:headEnd type="none" w="med" len="med"/>
                      <a:tailEnd type="none" w="med" len="lg"/>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000" b="1" i="0" u="none" strike="noStrike" cap="none" normalizeH="0" baseline="0" smtClean="0">
                          <a:ln>
                            <a:noFill/>
                          </a:ln>
                          <a:solidFill>
                            <a:srgbClr val="CC0000"/>
                          </a:solidFill>
                          <a:effectLst/>
                          <a:latin typeface="Times New Roman" pitchFamily="18" charset="0"/>
                          <a:ea typeface="宋体" pitchFamily="2" charset="-122"/>
                        </a:rPr>
                        <a:t>A</a:t>
                      </a:r>
                      <a:r>
                        <a:rPr kumimoji="0" lang="en-US" altLang="zh-CN" sz="2000" b="1" i="0" u="none" strike="noStrike" cap="none" normalizeH="0" baseline="-25000" smtClean="0">
                          <a:ln>
                            <a:noFill/>
                          </a:ln>
                          <a:solidFill>
                            <a:srgbClr val="CC0000"/>
                          </a:solidFill>
                          <a:effectLst/>
                          <a:latin typeface="Times New Roman" pitchFamily="18" charset="0"/>
                          <a:ea typeface="宋体" pitchFamily="2" charset="-122"/>
                        </a:rPr>
                        <a:t>6</a:t>
                      </a:r>
                      <a:endParaRPr kumimoji="0" lang="zh-CN" altLang="en-US" sz="2000" b="1" i="0" u="none" strike="noStrike" cap="none" normalizeH="0" baseline="-25000" smtClean="0">
                        <a:ln>
                          <a:noFill/>
                        </a:ln>
                        <a:solidFill>
                          <a:srgbClr val="CC0000"/>
                        </a:solidFill>
                        <a:effectLst/>
                        <a:latin typeface="Times New Roman" pitchFamily="18" charset="0"/>
                        <a:ea typeface="宋体" pitchFamily="2" charset="-122"/>
                      </a:endParaRPr>
                    </a:p>
                  </a:txBody>
                  <a:tcPr anchor="ctr" horzOverflow="overflow">
                    <a:lnL w="12700"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cap="flat">
                      <a:noFill/>
                    </a:lnT>
                    <a:lnB w="28575" cap="flat" cmpd="sng" algn="ctr">
                      <a:solidFill>
                        <a:schemeClr val="tx1"/>
                      </a:solidFill>
                      <a:prstDash val="solid"/>
                      <a:round/>
                      <a:headEnd type="none" w="med" len="med"/>
                      <a:tailEnd type="none" w="med" len="lg"/>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000" b="1" i="0" u="none" strike="noStrike" cap="none" normalizeH="0" baseline="0" smtClean="0">
                          <a:ln>
                            <a:noFill/>
                          </a:ln>
                          <a:solidFill>
                            <a:srgbClr val="CC0000"/>
                          </a:solidFill>
                          <a:effectLst/>
                          <a:latin typeface="Times New Roman" pitchFamily="18" charset="0"/>
                          <a:ea typeface="宋体" pitchFamily="2" charset="-122"/>
                        </a:rPr>
                        <a:t>A</a:t>
                      </a:r>
                      <a:r>
                        <a:rPr kumimoji="0" lang="en-US" altLang="zh-CN" sz="2000" b="1" i="0" u="none" strike="noStrike" cap="none" normalizeH="0" baseline="-25000" smtClean="0">
                          <a:ln>
                            <a:noFill/>
                          </a:ln>
                          <a:solidFill>
                            <a:srgbClr val="CC0000"/>
                          </a:solidFill>
                          <a:effectLst/>
                          <a:latin typeface="Times New Roman" pitchFamily="18" charset="0"/>
                          <a:ea typeface="宋体" pitchFamily="2" charset="-122"/>
                        </a:rPr>
                        <a:t>5</a:t>
                      </a:r>
                      <a:endParaRPr kumimoji="0" lang="zh-CN" altLang="en-US" sz="2000" b="1" i="0" u="none" strike="noStrike" cap="none" normalizeH="0" baseline="-25000" smtClean="0">
                        <a:ln>
                          <a:noFill/>
                        </a:ln>
                        <a:solidFill>
                          <a:srgbClr val="CC0000"/>
                        </a:solidFill>
                        <a:effectLst/>
                        <a:latin typeface="Times New Roman" pitchFamily="18" charset="0"/>
                        <a:ea typeface="宋体" pitchFamily="2" charset="-122"/>
                      </a:endParaRPr>
                    </a:p>
                  </a:txBody>
                  <a:tcPr anchor="ctr" horzOverflow="overflow">
                    <a:lnL w="12700"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cap="flat">
                      <a:noFill/>
                    </a:lnT>
                    <a:lnB w="28575" cap="flat" cmpd="sng" algn="ctr">
                      <a:solidFill>
                        <a:schemeClr val="tx1"/>
                      </a:solidFill>
                      <a:prstDash val="solid"/>
                      <a:round/>
                      <a:headEnd type="none" w="med" len="med"/>
                      <a:tailEnd type="none" w="med" len="lg"/>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000" b="1" i="0" u="none" strike="noStrike" cap="none" normalizeH="0" baseline="0" smtClean="0">
                          <a:ln>
                            <a:noFill/>
                          </a:ln>
                          <a:solidFill>
                            <a:srgbClr val="CC0000"/>
                          </a:solidFill>
                          <a:effectLst/>
                          <a:latin typeface="Times New Roman" pitchFamily="18" charset="0"/>
                          <a:ea typeface="宋体" pitchFamily="2" charset="-122"/>
                        </a:rPr>
                        <a:t>A</a:t>
                      </a:r>
                      <a:r>
                        <a:rPr kumimoji="0" lang="en-US" altLang="zh-CN" sz="2000" b="1" i="0" u="none" strike="noStrike" cap="none" normalizeH="0" baseline="-25000" smtClean="0">
                          <a:ln>
                            <a:noFill/>
                          </a:ln>
                          <a:solidFill>
                            <a:srgbClr val="CC0000"/>
                          </a:solidFill>
                          <a:effectLst/>
                          <a:latin typeface="Times New Roman" pitchFamily="18" charset="0"/>
                          <a:ea typeface="宋体" pitchFamily="2" charset="-122"/>
                        </a:rPr>
                        <a:t>4</a:t>
                      </a:r>
                      <a:endParaRPr kumimoji="0" lang="zh-CN" altLang="en-US" sz="2000" b="1" i="0" u="none" strike="noStrike" cap="none" normalizeH="0" baseline="-25000" smtClean="0">
                        <a:ln>
                          <a:noFill/>
                        </a:ln>
                        <a:solidFill>
                          <a:srgbClr val="CC0000"/>
                        </a:solidFill>
                        <a:effectLst/>
                        <a:latin typeface="Times New Roman" pitchFamily="18" charset="0"/>
                        <a:ea typeface="宋体" pitchFamily="2" charset="-122"/>
                      </a:endParaRPr>
                    </a:p>
                  </a:txBody>
                  <a:tcPr anchor="ctr" horzOverflow="overflow">
                    <a:lnL w="12700"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cap="flat">
                      <a:noFill/>
                    </a:lnT>
                    <a:lnB w="28575" cap="flat" cmpd="sng" algn="ctr">
                      <a:solidFill>
                        <a:schemeClr val="tx1"/>
                      </a:solidFill>
                      <a:prstDash val="solid"/>
                      <a:round/>
                      <a:headEnd type="none" w="med" len="med"/>
                      <a:tailEnd type="none" w="med" len="lg"/>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000" b="1" i="0" u="none" strike="noStrike" cap="none" normalizeH="0" baseline="0" smtClean="0">
                          <a:ln>
                            <a:noFill/>
                          </a:ln>
                          <a:solidFill>
                            <a:srgbClr val="CC0000"/>
                          </a:solidFill>
                          <a:effectLst/>
                          <a:latin typeface="Times New Roman" pitchFamily="18" charset="0"/>
                          <a:ea typeface="宋体" pitchFamily="2" charset="-122"/>
                        </a:rPr>
                        <a:t>A</a:t>
                      </a:r>
                      <a:r>
                        <a:rPr kumimoji="0" lang="en-US" altLang="zh-CN" sz="2000" b="1" i="0" u="none" strike="noStrike" cap="none" normalizeH="0" baseline="-25000" smtClean="0">
                          <a:ln>
                            <a:noFill/>
                          </a:ln>
                          <a:solidFill>
                            <a:srgbClr val="CC0000"/>
                          </a:solidFill>
                          <a:effectLst/>
                          <a:latin typeface="Times New Roman" pitchFamily="18" charset="0"/>
                          <a:ea typeface="宋体" pitchFamily="2" charset="-122"/>
                        </a:rPr>
                        <a:t>3</a:t>
                      </a:r>
                      <a:endParaRPr kumimoji="0" lang="zh-CN" altLang="en-US" sz="2000" b="1" i="0" u="none" strike="noStrike" cap="none" normalizeH="0" baseline="-25000" smtClean="0">
                        <a:ln>
                          <a:noFill/>
                        </a:ln>
                        <a:solidFill>
                          <a:srgbClr val="CC0000"/>
                        </a:solidFill>
                        <a:effectLst/>
                        <a:latin typeface="Times New Roman" pitchFamily="18" charset="0"/>
                        <a:ea typeface="宋体" pitchFamily="2" charset="-122"/>
                      </a:endParaRPr>
                    </a:p>
                  </a:txBody>
                  <a:tcPr anchor="ctr" horzOverflow="overflow">
                    <a:lnL w="28575"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cap="flat">
                      <a:noFill/>
                    </a:lnT>
                    <a:lnB w="28575" cap="flat" cmpd="sng" algn="ctr">
                      <a:solidFill>
                        <a:schemeClr val="tx1"/>
                      </a:solidFill>
                      <a:prstDash val="solid"/>
                      <a:round/>
                      <a:headEnd type="none" w="med" len="med"/>
                      <a:tailEnd type="none" w="med" len="lg"/>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000" b="1" i="0" u="none" strike="noStrike" cap="none" normalizeH="0" baseline="0" smtClean="0">
                          <a:ln>
                            <a:noFill/>
                          </a:ln>
                          <a:solidFill>
                            <a:srgbClr val="CC0000"/>
                          </a:solidFill>
                          <a:effectLst/>
                          <a:latin typeface="Times New Roman" pitchFamily="18" charset="0"/>
                          <a:ea typeface="宋体" pitchFamily="2" charset="-122"/>
                        </a:rPr>
                        <a:t>A</a:t>
                      </a:r>
                      <a:r>
                        <a:rPr kumimoji="0" lang="en-US" altLang="zh-CN" sz="2000" b="1" i="0" u="none" strike="noStrike" cap="none" normalizeH="0" baseline="-25000" smtClean="0">
                          <a:ln>
                            <a:noFill/>
                          </a:ln>
                          <a:solidFill>
                            <a:srgbClr val="CC0000"/>
                          </a:solidFill>
                          <a:effectLst/>
                          <a:latin typeface="Times New Roman" pitchFamily="18" charset="0"/>
                          <a:ea typeface="宋体" pitchFamily="2" charset="-122"/>
                        </a:rPr>
                        <a:t>2</a:t>
                      </a:r>
                      <a:endParaRPr kumimoji="0" lang="zh-CN" altLang="en-US" sz="2000" b="1" i="0" u="none" strike="noStrike" cap="none" normalizeH="0" baseline="-25000" smtClean="0">
                        <a:ln>
                          <a:noFill/>
                        </a:ln>
                        <a:solidFill>
                          <a:srgbClr val="CC0000"/>
                        </a:solidFill>
                        <a:effectLst/>
                        <a:latin typeface="Times New Roman" pitchFamily="18" charset="0"/>
                        <a:ea typeface="宋体" pitchFamily="2" charset="-122"/>
                      </a:endParaRPr>
                    </a:p>
                  </a:txBody>
                  <a:tcPr anchor="ctr" horzOverflow="overflow">
                    <a:lnL w="12700"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cap="flat">
                      <a:noFill/>
                    </a:lnT>
                    <a:lnB w="28575" cap="flat" cmpd="sng" algn="ctr">
                      <a:solidFill>
                        <a:schemeClr val="tx1"/>
                      </a:solidFill>
                      <a:prstDash val="solid"/>
                      <a:round/>
                      <a:headEnd type="none" w="med" len="med"/>
                      <a:tailEnd type="none" w="med" len="lg"/>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000" b="1" i="0" u="none" strike="noStrike" cap="none" normalizeH="0" baseline="0" smtClean="0">
                          <a:ln>
                            <a:noFill/>
                          </a:ln>
                          <a:solidFill>
                            <a:srgbClr val="CC0000"/>
                          </a:solidFill>
                          <a:effectLst/>
                          <a:latin typeface="Times New Roman" pitchFamily="18" charset="0"/>
                          <a:ea typeface="宋体" pitchFamily="2" charset="-122"/>
                        </a:rPr>
                        <a:t>A</a:t>
                      </a:r>
                      <a:r>
                        <a:rPr kumimoji="0" lang="en-US" altLang="zh-CN" sz="2000" b="1" i="0" u="none" strike="noStrike" cap="none" normalizeH="0" baseline="-25000" smtClean="0">
                          <a:ln>
                            <a:noFill/>
                          </a:ln>
                          <a:solidFill>
                            <a:srgbClr val="CC0000"/>
                          </a:solidFill>
                          <a:effectLst/>
                          <a:latin typeface="Times New Roman" pitchFamily="18" charset="0"/>
                          <a:ea typeface="宋体" pitchFamily="2" charset="-122"/>
                        </a:rPr>
                        <a:t>1</a:t>
                      </a:r>
                      <a:endParaRPr kumimoji="0" lang="zh-CN" altLang="en-US" sz="2000" b="1" i="0" u="none" strike="noStrike" cap="none" normalizeH="0" baseline="-25000" smtClean="0">
                        <a:ln>
                          <a:noFill/>
                        </a:ln>
                        <a:solidFill>
                          <a:srgbClr val="CC0000"/>
                        </a:solidFill>
                        <a:effectLst/>
                        <a:latin typeface="Times New Roman" pitchFamily="18" charset="0"/>
                        <a:ea typeface="宋体" pitchFamily="2" charset="-122"/>
                      </a:endParaRPr>
                    </a:p>
                  </a:txBody>
                  <a:tcPr anchor="ctr" horzOverflow="overflow">
                    <a:lnL w="12700"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cap="flat">
                      <a:noFill/>
                    </a:lnT>
                    <a:lnB w="28575" cap="flat" cmpd="sng" algn="ctr">
                      <a:solidFill>
                        <a:schemeClr val="tx1"/>
                      </a:solidFill>
                      <a:prstDash val="solid"/>
                      <a:round/>
                      <a:headEnd type="none" w="med" len="med"/>
                      <a:tailEnd type="none" w="med" len="lg"/>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000" b="1" i="0" u="none" strike="noStrike" cap="none" normalizeH="0" baseline="0" smtClean="0">
                          <a:ln>
                            <a:noFill/>
                          </a:ln>
                          <a:solidFill>
                            <a:srgbClr val="CC0000"/>
                          </a:solidFill>
                          <a:effectLst/>
                          <a:latin typeface="Times New Roman" pitchFamily="18" charset="0"/>
                          <a:ea typeface="宋体" pitchFamily="2" charset="-122"/>
                        </a:rPr>
                        <a:t>A</a:t>
                      </a:r>
                      <a:r>
                        <a:rPr kumimoji="0" lang="en-US" altLang="zh-CN" sz="2000" b="1" i="0" u="none" strike="noStrike" cap="none" normalizeH="0" baseline="-25000" smtClean="0">
                          <a:ln>
                            <a:noFill/>
                          </a:ln>
                          <a:solidFill>
                            <a:srgbClr val="CC0000"/>
                          </a:solidFill>
                          <a:effectLst/>
                          <a:latin typeface="Times New Roman" pitchFamily="18" charset="0"/>
                          <a:ea typeface="宋体" pitchFamily="2" charset="-122"/>
                        </a:rPr>
                        <a:t>0</a:t>
                      </a:r>
                      <a:endParaRPr kumimoji="0" lang="zh-CN" altLang="en-US" sz="2000" b="1" i="0" u="none" strike="noStrike" cap="none" normalizeH="0" baseline="-25000" smtClean="0">
                        <a:ln>
                          <a:noFill/>
                        </a:ln>
                        <a:solidFill>
                          <a:srgbClr val="CC0000"/>
                        </a:solidFill>
                        <a:effectLst/>
                        <a:latin typeface="Times New Roman" pitchFamily="18" charset="0"/>
                        <a:ea typeface="宋体" pitchFamily="2" charset="-122"/>
                      </a:endParaRPr>
                    </a:p>
                  </a:txBody>
                  <a:tcPr anchor="ctr" horzOverflow="overflow">
                    <a:lnL w="12700" cap="flat" cmpd="sng" algn="ctr">
                      <a:solidFill>
                        <a:schemeClr val="tx1"/>
                      </a:solidFill>
                      <a:prstDash val="solid"/>
                      <a:round/>
                      <a:headEnd type="none" w="med" len="med"/>
                      <a:tailEnd type="none" w="med" len="lg"/>
                    </a:lnL>
                    <a:lnR cap="flat">
                      <a:noFill/>
                    </a:lnR>
                    <a:lnT cap="flat">
                      <a:noFill/>
                    </a:lnT>
                    <a:lnB w="28575" cap="flat" cmpd="sng" algn="ctr">
                      <a:solidFill>
                        <a:schemeClr val="tx1"/>
                      </a:solidFill>
                      <a:prstDash val="solid"/>
                      <a:round/>
                      <a:headEnd type="none" w="med" len="med"/>
                      <a:tailEnd type="none" w="med" len="lg"/>
                    </a:lnB>
                    <a:lnTlToBr>
                      <a:noFill/>
                    </a:lnTlToBr>
                    <a:lnBlToTr>
                      <a:noFill/>
                    </a:lnBlToTr>
                    <a:noFill/>
                  </a:tcPr>
                </a:tc>
              </a:tr>
              <a:tr h="295275">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smtClean="0">
                          <a:ln>
                            <a:noFill/>
                          </a:ln>
                          <a:solidFill>
                            <a:srgbClr val="0000FF"/>
                          </a:solidFill>
                          <a:effectLst/>
                          <a:latin typeface="Arial" charset="0"/>
                          <a:ea typeface="宋体" pitchFamily="2" charset="-122"/>
                        </a:rPr>
                        <a:t>0</a:t>
                      </a:r>
                    </a:p>
                  </a:txBody>
                  <a:tcPr anchor="ctr" horzOverflow="overflow">
                    <a:lnL cap="flat">
                      <a:noFill/>
                    </a:lnL>
                    <a:lnR w="12700" cap="flat" cmpd="sng" algn="ctr">
                      <a:solidFill>
                        <a:schemeClr val="tx1"/>
                      </a:solidFill>
                      <a:prstDash val="solid"/>
                      <a:round/>
                      <a:headEnd type="none" w="med" len="med"/>
                      <a:tailEnd type="none" w="med" len="lg"/>
                    </a:lnR>
                    <a:lnT w="28575" cap="flat" cmpd="sng" algn="ctr">
                      <a:solidFill>
                        <a:schemeClr val="tx1"/>
                      </a:solidFill>
                      <a:prstDash val="solid"/>
                      <a:round/>
                      <a:headEnd type="none" w="med" len="med"/>
                      <a:tailEnd type="none" w="med" len="lg"/>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smtClean="0">
                          <a:ln>
                            <a:noFill/>
                          </a:ln>
                          <a:solidFill>
                            <a:srgbClr val="0000FF"/>
                          </a:solidFill>
                          <a:effectLst/>
                          <a:latin typeface="Arial" charset="0"/>
                          <a:ea typeface="宋体" pitchFamily="2" charset="-122"/>
                        </a:rPr>
                        <a:t>0</a:t>
                      </a:r>
                    </a:p>
                  </a:txBody>
                  <a:tcPr anchor="ctr" horzOverflow="overflow">
                    <a:lnL w="12700"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28575" cap="flat" cmpd="sng" algn="ctr">
                      <a:solidFill>
                        <a:schemeClr val="tx1"/>
                      </a:solidFill>
                      <a:prstDash val="solid"/>
                      <a:round/>
                      <a:headEnd type="none" w="med" len="med"/>
                      <a:tailEnd type="none" w="med" len="lg"/>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smtClean="0">
                          <a:ln>
                            <a:noFill/>
                          </a:ln>
                          <a:solidFill>
                            <a:srgbClr val="0000FF"/>
                          </a:solidFill>
                          <a:effectLst/>
                          <a:latin typeface="Arial" charset="0"/>
                          <a:ea typeface="宋体" pitchFamily="2" charset="-122"/>
                        </a:rPr>
                        <a:t>0</a:t>
                      </a:r>
                    </a:p>
                  </a:txBody>
                  <a:tcPr anchor="ctr" horzOverflow="overflow">
                    <a:lnL w="12700"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28575" cap="flat" cmpd="sng" algn="ctr">
                      <a:solidFill>
                        <a:schemeClr val="tx1"/>
                      </a:solidFill>
                      <a:prstDash val="solid"/>
                      <a:round/>
                      <a:headEnd type="none" w="med" len="med"/>
                      <a:tailEnd type="none" w="med" len="lg"/>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smtClean="0">
                          <a:ln>
                            <a:noFill/>
                          </a:ln>
                          <a:solidFill>
                            <a:srgbClr val="0000FF"/>
                          </a:solidFill>
                          <a:effectLst/>
                          <a:latin typeface="Arial" charset="0"/>
                          <a:ea typeface="宋体" pitchFamily="2" charset="-122"/>
                        </a:rPr>
                        <a:t>0</a:t>
                      </a:r>
                    </a:p>
                  </a:txBody>
                  <a:tcPr anchor="ctr" horzOverflow="overflow">
                    <a:lnL w="12700"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28575" cap="flat" cmpd="sng" algn="ctr">
                      <a:solidFill>
                        <a:schemeClr val="tx1"/>
                      </a:solidFill>
                      <a:prstDash val="solid"/>
                      <a:round/>
                      <a:headEnd type="none" w="med" len="med"/>
                      <a:tailEnd type="none" w="med" len="lg"/>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smtClean="0">
                          <a:ln>
                            <a:noFill/>
                          </a:ln>
                          <a:solidFill>
                            <a:srgbClr val="0000FF"/>
                          </a:solidFill>
                          <a:effectLst/>
                          <a:latin typeface="Arial" charset="0"/>
                          <a:ea typeface="宋体" pitchFamily="2" charset="-122"/>
                        </a:rPr>
                        <a:t>0</a:t>
                      </a:r>
                    </a:p>
                  </a:txBody>
                  <a:tcPr anchor="ctr" horzOverflow="overflow">
                    <a:lnL w="28575"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28575" cap="flat" cmpd="sng" algn="ctr">
                      <a:solidFill>
                        <a:schemeClr val="tx1"/>
                      </a:solidFill>
                      <a:prstDash val="solid"/>
                      <a:round/>
                      <a:headEnd type="none" w="med" len="med"/>
                      <a:tailEnd type="none" w="med" len="lg"/>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smtClean="0">
                          <a:ln>
                            <a:noFill/>
                          </a:ln>
                          <a:solidFill>
                            <a:srgbClr val="0000FF"/>
                          </a:solidFill>
                          <a:effectLst/>
                          <a:latin typeface="Arial" charset="0"/>
                          <a:ea typeface="宋体" pitchFamily="2" charset="-122"/>
                        </a:rPr>
                        <a:t>0</a:t>
                      </a:r>
                    </a:p>
                  </a:txBody>
                  <a:tcPr anchor="ctr" horzOverflow="overflow">
                    <a:lnL w="12700"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28575" cap="flat" cmpd="sng" algn="ctr">
                      <a:solidFill>
                        <a:schemeClr val="tx1"/>
                      </a:solidFill>
                      <a:prstDash val="solid"/>
                      <a:round/>
                      <a:headEnd type="none" w="med" len="med"/>
                      <a:tailEnd type="none" w="med" len="lg"/>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smtClean="0">
                          <a:ln>
                            <a:noFill/>
                          </a:ln>
                          <a:solidFill>
                            <a:srgbClr val="0000FF"/>
                          </a:solidFill>
                          <a:effectLst/>
                          <a:latin typeface="Arial" charset="0"/>
                          <a:ea typeface="宋体" pitchFamily="2" charset="-122"/>
                        </a:rPr>
                        <a:t>0</a:t>
                      </a:r>
                    </a:p>
                  </a:txBody>
                  <a:tcPr anchor="ctr" horzOverflow="overflow">
                    <a:lnL w="12700"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28575" cap="flat" cmpd="sng" algn="ctr">
                      <a:solidFill>
                        <a:schemeClr val="tx1"/>
                      </a:solidFill>
                      <a:prstDash val="solid"/>
                      <a:round/>
                      <a:headEnd type="none" w="med" len="med"/>
                      <a:tailEnd type="none" w="med" len="lg"/>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smtClean="0">
                          <a:ln>
                            <a:noFill/>
                          </a:ln>
                          <a:solidFill>
                            <a:srgbClr val="0000FF"/>
                          </a:solidFill>
                          <a:effectLst/>
                          <a:latin typeface="Arial" charset="0"/>
                          <a:ea typeface="宋体" pitchFamily="2" charset="-122"/>
                        </a:rPr>
                        <a:t>0</a:t>
                      </a:r>
                    </a:p>
                  </a:txBody>
                  <a:tcPr anchor="ctr" horzOverflow="overflow">
                    <a:lnL w="12700"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28575" cap="flat" cmpd="sng" algn="ctr">
                      <a:solidFill>
                        <a:schemeClr val="tx1"/>
                      </a:solidFill>
                      <a:prstDash val="solid"/>
                      <a:round/>
                      <a:headEnd type="none" w="med" len="med"/>
                      <a:tailEnd type="none" w="med" len="lg"/>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smtClean="0">
                          <a:ln>
                            <a:noFill/>
                          </a:ln>
                          <a:solidFill>
                            <a:srgbClr val="0000FF"/>
                          </a:solidFill>
                          <a:effectLst/>
                          <a:latin typeface="Arial" charset="0"/>
                          <a:ea typeface="宋体" pitchFamily="2" charset="-122"/>
                        </a:rPr>
                        <a:t>0</a:t>
                      </a:r>
                    </a:p>
                  </a:txBody>
                  <a:tcPr anchor="ctr" horzOverflow="overflow">
                    <a:lnL w="28575"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28575" cap="flat" cmpd="sng" algn="ctr">
                      <a:solidFill>
                        <a:schemeClr val="tx1"/>
                      </a:solidFill>
                      <a:prstDash val="solid"/>
                      <a:round/>
                      <a:headEnd type="none" w="med" len="med"/>
                      <a:tailEnd type="none" w="med" len="lg"/>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smtClean="0">
                          <a:ln>
                            <a:noFill/>
                          </a:ln>
                          <a:solidFill>
                            <a:srgbClr val="0000FF"/>
                          </a:solidFill>
                          <a:effectLst/>
                          <a:latin typeface="Arial" charset="0"/>
                          <a:ea typeface="宋体" pitchFamily="2" charset="-122"/>
                        </a:rPr>
                        <a:t>1</a:t>
                      </a:r>
                    </a:p>
                  </a:txBody>
                  <a:tcPr anchor="ctr" horzOverflow="overflow">
                    <a:lnL w="12700"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28575" cap="flat" cmpd="sng" algn="ctr">
                      <a:solidFill>
                        <a:schemeClr val="tx1"/>
                      </a:solidFill>
                      <a:prstDash val="solid"/>
                      <a:round/>
                      <a:headEnd type="none" w="med" len="med"/>
                      <a:tailEnd type="none" w="med" len="lg"/>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smtClean="0">
                          <a:ln>
                            <a:noFill/>
                          </a:ln>
                          <a:solidFill>
                            <a:srgbClr val="0000FF"/>
                          </a:solidFill>
                          <a:effectLst/>
                          <a:latin typeface="Arial" charset="0"/>
                          <a:ea typeface="宋体" pitchFamily="2" charset="-122"/>
                        </a:rPr>
                        <a:t>0</a:t>
                      </a:r>
                    </a:p>
                  </a:txBody>
                  <a:tcPr anchor="ctr" horzOverflow="overflow">
                    <a:lnL w="12700"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28575" cap="flat" cmpd="sng" algn="ctr">
                      <a:solidFill>
                        <a:schemeClr val="tx1"/>
                      </a:solidFill>
                      <a:prstDash val="solid"/>
                      <a:round/>
                      <a:headEnd type="none" w="med" len="med"/>
                      <a:tailEnd type="none" w="med" len="lg"/>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smtClean="0">
                          <a:ln>
                            <a:noFill/>
                          </a:ln>
                          <a:solidFill>
                            <a:srgbClr val="0000FF"/>
                          </a:solidFill>
                          <a:effectLst/>
                          <a:latin typeface="Arial" charset="0"/>
                          <a:ea typeface="宋体" pitchFamily="2" charset="-122"/>
                        </a:rPr>
                        <a:t>1</a:t>
                      </a:r>
                    </a:p>
                  </a:txBody>
                  <a:tcPr anchor="ctr" horzOverflow="overflow">
                    <a:lnL w="12700"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28575" cap="flat" cmpd="sng" algn="ctr">
                      <a:solidFill>
                        <a:schemeClr val="tx1"/>
                      </a:solidFill>
                      <a:prstDash val="solid"/>
                      <a:round/>
                      <a:headEnd type="none" w="med" len="med"/>
                      <a:tailEnd type="none" w="med" len="lg"/>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smtClean="0">
                          <a:ln>
                            <a:noFill/>
                          </a:ln>
                          <a:solidFill>
                            <a:srgbClr val="0000FF"/>
                          </a:solidFill>
                          <a:effectLst/>
                          <a:latin typeface="Arial" charset="0"/>
                          <a:ea typeface="宋体" pitchFamily="2" charset="-122"/>
                        </a:rPr>
                        <a:t>1</a:t>
                      </a:r>
                    </a:p>
                  </a:txBody>
                  <a:tcPr anchor="ctr" horzOverflow="overflow">
                    <a:lnL w="28575"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28575" cap="flat" cmpd="sng" algn="ctr">
                      <a:solidFill>
                        <a:schemeClr val="tx1"/>
                      </a:solidFill>
                      <a:prstDash val="solid"/>
                      <a:round/>
                      <a:headEnd type="none" w="med" len="med"/>
                      <a:tailEnd type="none" w="med" len="lg"/>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smtClean="0">
                          <a:ln>
                            <a:noFill/>
                          </a:ln>
                          <a:solidFill>
                            <a:srgbClr val="0000FF"/>
                          </a:solidFill>
                          <a:effectLst/>
                          <a:latin typeface="Arial" charset="0"/>
                          <a:ea typeface="宋体" pitchFamily="2" charset="-122"/>
                        </a:rPr>
                        <a:t>1</a:t>
                      </a:r>
                    </a:p>
                  </a:txBody>
                  <a:tcPr anchor="ctr" horzOverflow="overflow">
                    <a:lnL w="12700"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28575" cap="flat" cmpd="sng" algn="ctr">
                      <a:solidFill>
                        <a:schemeClr val="tx1"/>
                      </a:solidFill>
                      <a:prstDash val="solid"/>
                      <a:round/>
                      <a:headEnd type="none" w="med" len="med"/>
                      <a:tailEnd type="none" w="med" len="lg"/>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smtClean="0">
                          <a:ln>
                            <a:noFill/>
                          </a:ln>
                          <a:solidFill>
                            <a:srgbClr val="0000FF"/>
                          </a:solidFill>
                          <a:effectLst/>
                          <a:latin typeface="Arial" charset="0"/>
                          <a:ea typeface="宋体" pitchFamily="2" charset="-122"/>
                        </a:rPr>
                        <a:t>0</a:t>
                      </a:r>
                    </a:p>
                  </a:txBody>
                  <a:tcPr anchor="ctr" horzOverflow="overflow">
                    <a:lnL w="12700"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28575" cap="flat" cmpd="sng" algn="ctr">
                      <a:solidFill>
                        <a:schemeClr val="tx1"/>
                      </a:solidFill>
                      <a:prstDash val="solid"/>
                      <a:round/>
                      <a:headEnd type="none" w="med" len="med"/>
                      <a:tailEnd type="none" w="med" len="lg"/>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dirty="0" smtClean="0">
                          <a:ln>
                            <a:noFill/>
                          </a:ln>
                          <a:solidFill>
                            <a:srgbClr val="0000FF"/>
                          </a:solidFill>
                          <a:effectLst/>
                          <a:latin typeface="Arial" charset="0"/>
                          <a:ea typeface="宋体" pitchFamily="2" charset="-122"/>
                        </a:rPr>
                        <a:t>0</a:t>
                      </a:r>
                    </a:p>
                  </a:txBody>
                  <a:tcPr anchor="ctr" horzOverflow="overflow">
                    <a:lnL w="12700" cap="flat" cmpd="sng" algn="ctr">
                      <a:solidFill>
                        <a:schemeClr val="tx1"/>
                      </a:solidFill>
                      <a:prstDash val="solid"/>
                      <a:round/>
                      <a:headEnd type="none" w="med" len="med"/>
                      <a:tailEnd type="none" w="med" len="lg"/>
                    </a:lnL>
                    <a:lnR cap="flat">
                      <a:noFill/>
                    </a:lnR>
                    <a:lnT w="28575" cap="flat" cmpd="sng" algn="ctr">
                      <a:solidFill>
                        <a:schemeClr val="tx1"/>
                      </a:solidFill>
                      <a:prstDash val="solid"/>
                      <a:round/>
                      <a:headEnd type="none" w="med" len="med"/>
                      <a:tailEnd type="none" w="med" len="lg"/>
                    </a:lnT>
                    <a:lnB cap="flat">
                      <a:noFill/>
                    </a:lnB>
                    <a:lnTlToBr>
                      <a:noFill/>
                    </a:lnTlToBr>
                    <a:lnBlToTr>
                      <a:noFill/>
                    </a:lnBlToTr>
                    <a:noFill/>
                  </a:tcPr>
                </a:tc>
              </a:tr>
            </a:tbl>
          </a:graphicData>
        </a:graphic>
      </p:graphicFrame>
      <p:sp>
        <p:nvSpPr>
          <p:cNvPr id="1068195" name="Oval 163"/>
          <p:cNvSpPr>
            <a:spLocks noChangeArrowheads="1"/>
          </p:cNvSpPr>
          <p:nvPr/>
        </p:nvSpPr>
        <p:spPr bwMode="auto">
          <a:xfrm>
            <a:off x="1979613" y="3860800"/>
            <a:ext cx="576262" cy="576263"/>
          </a:xfrm>
          <a:prstGeom prst="ellipse">
            <a:avLst/>
          </a:prstGeom>
          <a:noFill/>
          <a:ln w="19050" algn="ctr">
            <a:solidFill>
              <a:srgbClr val="FF3399"/>
            </a:solidFill>
            <a:prstDash val="dash"/>
            <a:round/>
            <a:headEnd/>
            <a:tailEnd type="none" w="med" len="lg"/>
          </a:ln>
          <a:effectLst/>
        </p:spPr>
        <p:txBody>
          <a:bodyPr anchor="ctr">
            <a:spAutoFit/>
          </a:bodyPr>
          <a:lstStyle/>
          <a:p>
            <a:endParaRPr lang="zh-CN" altLang="en-US"/>
          </a:p>
        </p:txBody>
      </p:sp>
    </p:spTree>
    <p:extLst>
      <p:ext uri="{BB962C8B-B14F-4D97-AF65-F5344CB8AC3E}">
        <p14:creationId xmlns:p14="http://schemas.microsoft.com/office/powerpoint/2010/main" val="2002426587"/>
      </p:ext>
    </p:extLst>
  </p:cSld>
  <p:clrMapOvr>
    <a:masterClrMapping/>
  </p:clrMapOvr>
  <p:transition spd="med"/>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二、</a:t>
            </a:r>
            <a:r>
              <a:rPr lang="zh-CN" altLang="zh-CN" dirty="0"/>
              <a:t>高级可编程中断</a:t>
            </a:r>
            <a:r>
              <a:rPr lang="zh-CN" altLang="zh-CN" dirty="0" smtClean="0"/>
              <a:t>控制器</a:t>
            </a:r>
            <a:r>
              <a:rPr lang="en-US" altLang="zh-CN" dirty="0" smtClean="0"/>
              <a:t>      </a:t>
            </a:r>
            <a:r>
              <a:rPr lang="en-US" altLang="zh-CN" dirty="0" smtClean="0">
                <a:solidFill>
                  <a:srgbClr val="FF6600"/>
                </a:solidFill>
              </a:rPr>
              <a:t>2. Local APIC</a:t>
            </a:r>
            <a:endParaRPr lang="zh-CN" altLang="en-US" dirty="0">
              <a:solidFill>
                <a:srgbClr val="FF6600"/>
              </a:solidFill>
            </a:endParaRPr>
          </a:p>
        </p:txBody>
      </p:sp>
      <p:sp>
        <p:nvSpPr>
          <p:cNvPr id="3" name="内容占位符 2"/>
          <p:cNvSpPr>
            <a:spLocks noGrp="1"/>
          </p:cNvSpPr>
          <p:nvPr>
            <p:ph idx="1"/>
          </p:nvPr>
        </p:nvSpPr>
        <p:spPr>
          <a:xfrm>
            <a:off x="457200" y="548600"/>
            <a:ext cx="8362950" cy="504070"/>
          </a:xfrm>
        </p:spPr>
        <p:txBody>
          <a:bodyPr/>
          <a:lstStyle/>
          <a:p>
            <a:pPr marL="0" indent="0">
              <a:buNone/>
            </a:pPr>
            <a:r>
              <a:rPr lang="zh-CN" altLang="en-US" sz="2400" dirty="0" smtClean="0"/>
              <a:t>本地</a:t>
            </a:r>
            <a:r>
              <a:rPr lang="en-US" altLang="zh-CN" sz="2400" dirty="0" smtClean="0"/>
              <a:t>APIC</a:t>
            </a:r>
            <a:r>
              <a:rPr lang="zh-CN" altLang="en-US" sz="2400" dirty="0" smtClean="0"/>
              <a:t>寄存器：</a:t>
            </a:r>
            <a:endParaRPr lang="zh-CN" altLang="en-US" sz="2400" dirty="0"/>
          </a:p>
        </p:txBody>
      </p:sp>
      <p:sp>
        <p:nvSpPr>
          <p:cNvPr id="4" name="灯片编号占位符 3"/>
          <p:cNvSpPr>
            <a:spLocks noGrp="1"/>
          </p:cNvSpPr>
          <p:nvPr>
            <p:ph type="sldNum" sz="quarter" idx="11"/>
          </p:nvPr>
        </p:nvSpPr>
        <p:spPr/>
        <p:txBody>
          <a:bodyPr/>
          <a:lstStyle/>
          <a:p>
            <a:fld id="{C5B93D84-87BE-4514-9293-7D5164B6320D}" type="slidenum">
              <a:rPr lang="zh-CN" altLang="en-US" smtClean="0"/>
              <a:pPr/>
              <a:t>150</a:t>
            </a:fld>
            <a:endParaRPr lang="en-US" altLang="zh-CN" dirty="0"/>
          </a:p>
        </p:txBody>
      </p:sp>
      <p:graphicFrame>
        <p:nvGraphicFramePr>
          <p:cNvPr id="6" name="表格 5"/>
          <p:cNvGraphicFramePr>
            <a:graphicFrameLocks noGrp="1"/>
          </p:cNvGraphicFramePr>
          <p:nvPr>
            <p:extLst>
              <p:ext uri="{D42A27DB-BD31-4B8C-83A1-F6EECF244321}">
                <p14:modId xmlns:p14="http://schemas.microsoft.com/office/powerpoint/2010/main" val="2683083502"/>
              </p:ext>
            </p:extLst>
          </p:nvPr>
        </p:nvGraphicFramePr>
        <p:xfrm>
          <a:off x="179390" y="1033520"/>
          <a:ext cx="8712769" cy="5486400"/>
        </p:xfrm>
        <a:graphic>
          <a:graphicData uri="http://schemas.openxmlformats.org/drawingml/2006/table">
            <a:tbl>
              <a:tblPr firstRow="1" firstCol="1" bandRow="1"/>
              <a:tblGrid>
                <a:gridCol w="1075824"/>
                <a:gridCol w="6845276"/>
                <a:gridCol w="791669"/>
              </a:tblGrid>
              <a:tr h="160639">
                <a:tc gridSpan="3">
                  <a:txBody>
                    <a:bodyPr/>
                    <a:lstStyle/>
                    <a:p>
                      <a:pPr marL="0" indent="0" algn="just">
                        <a:spcAft>
                          <a:spcPts val="0"/>
                        </a:spcAft>
                      </a:pPr>
                      <a:r>
                        <a:rPr lang="zh-CN" sz="2000" b="1" kern="100" dirty="0">
                          <a:effectLst/>
                          <a:latin typeface="Times New Roman" panose="02020603050405020304" pitchFamily="18" charset="0"/>
                          <a:ea typeface="宋体" panose="02010600030101010101" pitchFamily="2" charset="-122"/>
                        </a:rPr>
                        <a:t>本地</a:t>
                      </a:r>
                      <a:r>
                        <a:rPr lang="en-US" sz="2000" b="1" kern="100" dirty="0">
                          <a:effectLst/>
                          <a:latin typeface="Times New Roman" panose="02020603050405020304" pitchFamily="18" charset="0"/>
                          <a:ea typeface="宋体" panose="02010600030101010101" pitchFamily="2" charset="-122"/>
                        </a:rPr>
                        <a:t>APIC</a:t>
                      </a:r>
                      <a:r>
                        <a:rPr lang="zh-CN" sz="2000" b="1" kern="100" dirty="0">
                          <a:effectLst/>
                          <a:latin typeface="Times New Roman" panose="02020603050405020304" pitchFamily="18" charset="0"/>
                          <a:ea typeface="宋体" panose="02010600030101010101" pitchFamily="2" charset="-122"/>
                        </a:rPr>
                        <a:t>寄存器的基地址</a:t>
                      </a:r>
                      <a:r>
                        <a:rPr lang="en-US" sz="2000" b="1" kern="100" dirty="0">
                          <a:effectLst/>
                          <a:latin typeface="Times New Roman" panose="02020603050405020304" pitchFamily="18" charset="0"/>
                          <a:ea typeface="宋体" panose="02010600030101010101" pitchFamily="2" charset="-122"/>
                        </a:rPr>
                        <a:t>APIC_BASE</a:t>
                      </a:r>
                      <a:r>
                        <a:rPr lang="zh-CN" sz="2000" b="1" kern="100" dirty="0">
                          <a:effectLst/>
                          <a:latin typeface="Times New Roman" panose="02020603050405020304" pitchFamily="18" charset="0"/>
                          <a:ea typeface="宋体" panose="02010600030101010101" pitchFamily="2" charset="-122"/>
                        </a:rPr>
                        <a:t>默认为：</a:t>
                      </a:r>
                      <a:r>
                        <a:rPr lang="en-US" sz="2000" b="1" kern="100" dirty="0">
                          <a:effectLst/>
                          <a:latin typeface="Times New Roman" panose="02020603050405020304" pitchFamily="18" charset="0"/>
                          <a:ea typeface="宋体" panose="02010600030101010101" pitchFamily="2" charset="-122"/>
                        </a:rPr>
                        <a:t>FEE00000H</a:t>
                      </a:r>
                      <a:endParaRPr lang="zh-CN" sz="2000" b="1" kern="100" dirty="0">
                        <a:effectLst/>
                        <a:latin typeface="Times New Roman" panose="02020603050405020304" pitchFamily="18" charset="0"/>
                        <a:ea typeface="宋体" panose="02010600030101010101" pitchFamily="2" charset="-122"/>
                      </a:endParaRPr>
                    </a:p>
                  </a:txBody>
                  <a:tcPr marL="48192" marR="48192" marT="0" marB="0" anchor="ctr">
                    <a:lnL>
                      <a:noFill/>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r>
              <a:tr h="224894">
                <a:tc>
                  <a:txBody>
                    <a:bodyPr/>
                    <a:lstStyle/>
                    <a:p>
                      <a:pPr marL="0" indent="0" algn="ctr">
                        <a:spcAft>
                          <a:spcPts val="0"/>
                        </a:spcAft>
                      </a:pPr>
                      <a:r>
                        <a:rPr lang="zh-CN" sz="2000" b="1" kern="100" dirty="0">
                          <a:effectLst/>
                          <a:latin typeface="Times New Roman" panose="02020603050405020304" pitchFamily="18" charset="0"/>
                          <a:ea typeface="宋体" panose="02010600030101010101" pitchFamily="2" charset="-122"/>
                        </a:rPr>
                        <a:t>偏移量</a:t>
                      </a:r>
                    </a:p>
                  </a:txBody>
                  <a:tcPr marL="48192" marR="48192" marT="0" marB="0" anchor="ctr">
                    <a:lnL>
                      <a:noFill/>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marL="0" indent="0" algn="ctr">
                        <a:spcAft>
                          <a:spcPts val="0"/>
                        </a:spcAft>
                      </a:pPr>
                      <a:r>
                        <a:rPr lang="zh-CN" sz="2000" b="1" kern="100" dirty="0">
                          <a:effectLst/>
                          <a:latin typeface="Times New Roman" panose="02020603050405020304" pitchFamily="18" charset="0"/>
                          <a:ea typeface="宋体" panose="02010600030101010101" pitchFamily="2" charset="-122"/>
                        </a:rPr>
                        <a:t>寄存器名称</a:t>
                      </a:r>
                    </a:p>
                  </a:txBody>
                  <a:tcPr marL="48192" marR="48192"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marL="0" indent="0" algn="ctr">
                        <a:spcAft>
                          <a:spcPts val="0"/>
                        </a:spcAft>
                      </a:pPr>
                      <a:r>
                        <a:rPr lang="zh-CN" sz="2000" b="1" kern="100" dirty="0">
                          <a:effectLst/>
                          <a:latin typeface="Times New Roman" panose="02020603050405020304" pitchFamily="18" charset="0"/>
                          <a:ea typeface="宋体" panose="02010600030101010101" pitchFamily="2" charset="-122"/>
                        </a:rPr>
                        <a:t>读</a:t>
                      </a:r>
                      <a:r>
                        <a:rPr lang="en-US" sz="2000" b="1" kern="100" dirty="0">
                          <a:effectLst/>
                          <a:latin typeface="Times New Roman" panose="02020603050405020304" pitchFamily="18" charset="0"/>
                          <a:ea typeface="宋体" panose="02010600030101010101" pitchFamily="2" charset="-122"/>
                        </a:rPr>
                        <a:t>/</a:t>
                      </a:r>
                      <a:r>
                        <a:rPr lang="zh-CN" sz="2000" b="1" kern="100" dirty="0">
                          <a:effectLst/>
                          <a:latin typeface="Times New Roman" panose="02020603050405020304" pitchFamily="18" charset="0"/>
                          <a:ea typeface="宋体" panose="02010600030101010101" pitchFamily="2" charset="-122"/>
                        </a:rPr>
                        <a:t>写</a:t>
                      </a:r>
                    </a:p>
                  </a:txBody>
                  <a:tcPr marL="48192" marR="48192" marT="0" marB="0" anchor="ctr">
                    <a:lnL w="19050" cap="flat" cmpd="sng" algn="ctr">
                      <a:solidFill>
                        <a:srgbClr val="000000"/>
                      </a:solidFill>
                      <a:prstDash val="solid"/>
                      <a:round/>
                      <a:headEnd type="none" w="med" len="med"/>
                      <a:tailEnd type="none" w="med" len="med"/>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r>
              <a:tr h="112447">
                <a:tc>
                  <a:txBody>
                    <a:bodyPr/>
                    <a:lstStyle/>
                    <a:p>
                      <a:pPr indent="0" algn="ctr">
                        <a:spcAft>
                          <a:spcPts val="0"/>
                        </a:spcAft>
                      </a:pPr>
                      <a:r>
                        <a:rPr lang="en-US" sz="2000" b="1" kern="100" dirty="0">
                          <a:effectLst/>
                          <a:latin typeface="Times New Roman" panose="02020603050405020304" pitchFamily="18" charset="0"/>
                          <a:ea typeface="宋体" panose="02010600030101010101" pitchFamily="2" charset="-122"/>
                        </a:rPr>
                        <a:t>160H</a:t>
                      </a:r>
                      <a:endParaRPr lang="zh-CN" sz="2000" b="1" kern="100" dirty="0">
                        <a:effectLst/>
                        <a:latin typeface="Times New Roman" panose="02020603050405020304" pitchFamily="18" charset="0"/>
                        <a:ea typeface="宋体" panose="02010600030101010101" pitchFamily="2" charset="-122"/>
                      </a:endParaRPr>
                    </a:p>
                  </a:txBody>
                  <a:tcPr marL="48192" marR="48192" marT="0" marB="0" anchor="ctr">
                    <a:lnL>
                      <a:noFill/>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spcAft>
                          <a:spcPts val="0"/>
                        </a:spcAft>
                      </a:pPr>
                      <a:r>
                        <a:rPr lang="zh-CN" sz="2000" b="1" kern="100" dirty="0">
                          <a:effectLst/>
                          <a:latin typeface="Times New Roman" panose="02020603050405020304" pitchFamily="18" charset="0"/>
                          <a:ea typeface="宋体" panose="02010600030101010101" pitchFamily="2" charset="-122"/>
                        </a:rPr>
                        <a:t>在服务寄存器</a:t>
                      </a:r>
                      <a:r>
                        <a:rPr lang="en-US" sz="2000" b="1" kern="100" dirty="0">
                          <a:effectLst/>
                          <a:latin typeface="Times New Roman" panose="02020603050405020304" pitchFamily="18" charset="0"/>
                          <a:ea typeface="宋体" panose="02010600030101010101" pitchFamily="2" charset="-122"/>
                        </a:rPr>
                        <a:t>ISR[223:192]</a:t>
                      </a:r>
                      <a:r>
                        <a:rPr lang="zh-CN" sz="2000" b="1" kern="100" dirty="0">
                          <a:effectLst/>
                          <a:latin typeface="Times New Roman" panose="02020603050405020304" pitchFamily="18" charset="0"/>
                          <a:ea typeface="宋体" panose="02010600030101010101" pitchFamily="2" charset="-122"/>
                        </a:rPr>
                        <a:t>（</a:t>
                      </a:r>
                      <a:r>
                        <a:rPr lang="en-US" sz="2000" b="1" kern="100" dirty="0">
                          <a:effectLst/>
                          <a:latin typeface="Times New Roman" panose="02020603050405020304" pitchFamily="18" charset="0"/>
                          <a:ea typeface="宋体" panose="02010600030101010101" pitchFamily="2" charset="-122"/>
                        </a:rPr>
                        <a:t>ISR</a:t>
                      </a:r>
                      <a:r>
                        <a:rPr lang="zh-CN" sz="2000" b="1" kern="100" dirty="0">
                          <a:effectLst/>
                          <a:latin typeface="Times New Roman" panose="02020603050405020304" pitchFamily="18" charset="0"/>
                          <a:ea typeface="宋体" panose="02010600030101010101" pitchFamily="2" charset="-122"/>
                        </a:rPr>
                        <a:t>，</a:t>
                      </a:r>
                      <a:r>
                        <a:rPr lang="en-US" sz="2000" b="1" kern="100" dirty="0">
                          <a:effectLst/>
                          <a:latin typeface="Times New Roman" panose="02020603050405020304" pitchFamily="18" charset="0"/>
                          <a:ea typeface="宋体" panose="02010600030101010101" pitchFamily="2" charset="-122"/>
                        </a:rPr>
                        <a:t>In-Service Register</a:t>
                      </a:r>
                      <a:r>
                        <a:rPr lang="zh-CN" sz="2000" b="1" kern="100" dirty="0">
                          <a:effectLst/>
                          <a:latin typeface="Times New Roman" panose="02020603050405020304" pitchFamily="18" charset="0"/>
                          <a:ea typeface="宋体" panose="02010600030101010101" pitchFamily="2" charset="-122"/>
                        </a:rPr>
                        <a:t>）</a:t>
                      </a:r>
                    </a:p>
                  </a:txBody>
                  <a:tcPr marL="48192" marR="48192"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spcAft>
                          <a:spcPts val="0"/>
                        </a:spcAft>
                      </a:pPr>
                      <a:r>
                        <a:rPr lang="zh-CN" sz="2000" b="1" kern="100">
                          <a:effectLst/>
                          <a:latin typeface="Times New Roman" panose="02020603050405020304" pitchFamily="18" charset="0"/>
                          <a:ea typeface="宋体" panose="02010600030101010101" pitchFamily="2" charset="-122"/>
                        </a:rPr>
                        <a:t>只读</a:t>
                      </a:r>
                    </a:p>
                  </a:txBody>
                  <a:tcPr marL="48192" marR="48192" marT="0" marB="0" anchor="ctr">
                    <a:lnL w="19050" cap="flat" cmpd="sng" algn="ctr">
                      <a:solidFill>
                        <a:srgbClr val="000000"/>
                      </a:solidFill>
                      <a:prstDash val="solid"/>
                      <a:round/>
                      <a:headEnd type="none" w="med" len="med"/>
                      <a:tailEnd type="none" w="med" len="med"/>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12447">
                <a:tc>
                  <a:txBody>
                    <a:bodyPr/>
                    <a:lstStyle/>
                    <a:p>
                      <a:pPr indent="0" algn="ctr">
                        <a:spcAft>
                          <a:spcPts val="0"/>
                        </a:spcAft>
                      </a:pPr>
                      <a:r>
                        <a:rPr lang="en-US" sz="2000" b="1" kern="100" dirty="0">
                          <a:effectLst/>
                          <a:latin typeface="Times New Roman" panose="02020603050405020304" pitchFamily="18" charset="0"/>
                          <a:ea typeface="宋体" panose="02010600030101010101" pitchFamily="2" charset="-122"/>
                        </a:rPr>
                        <a:t>170H</a:t>
                      </a:r>
                      <a:endParaRPr lang="zh-CN" sz="2000" b="1" kern="100" dirty="0">
                        <a:effectLst/>
                        <a:latin typeface="Times New Roman" panose="02020603050405020304" pitchFamily="18" charset="0"/>
                        <a:ea typeface="宋体" panose="02010600030101010101" pitchFamily="2" charset="-122"/>
                      </a:endParaRPr>
                    </a:p>
                  </a:txBody>
                  <a:tcPr marL="48192" marR="48192" marT="0" marB="0" anchor="ctr">
                    <a:lnL>
                      <a:noFill/>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spcAft>
                          <a:spcPts val="0"/>
                        </a:spcAft>
                      </a:pPr>
                      <a:r>
                        <a:rPr lang="zh-CN" sz="2000" b="1" kern="100" dirty="0">
                          <a:effectLst/>
                          <a:latin typeface="Times New Roman" panose="02020603050405020304" pitchFamily="18" charset="0"/>
                          <a:ea typeface="宋体" panose="02010600030101010101" pitchFamily="2" charset="-122"/>
                        </a:rPr>
                        <a:t>在服务寄存器</a:t>
                      </a:r>
                      <a:r>
                        <a:rPr lang="en-US" sz="2000" b="1" kern="100" dirty="0">
                          <a:effectLst/>
                          <a:latin typeface="Times New Roman" panose="02020603050405020304" pitchFamily="18" charset="0"/>
                          <a:ea typeface="宋体" panose="02010600030101010101" pitchFamily="2" charset="-122"/>
                        </a:rPr>
                        <a:t>ISR[255:224]</a:t>
                      </a:r>
                      <a:r>
                        <a:rPr lang="zh-CN" sz="2000" b="1" kern="100" dirty="0">
                          <a:effectLst/>
                          <a:latin typeface="Times New Roman" panose="02020603050405020304" pitchFamily="18" charset="0"/>
                          <a:ea typeface="宋体" panose="02010600030101010101" pitchFamily="2" charset="-122"/>
                        </a:rPr>
                        <a:t>（</a:t>
                      </a:r>
                      <a:r>
                        <a:rPr lang="en-US" sz="2000" b="1" kern="100" dirty="0">
                          <a:effectLst/>
                          <a:latin typeface="Times New Roman" panose="02020603050405020304" pitchFamily="18" charset="0"/>
                          <a:ea typeface="宋体" panose="02010600030101010101" pitchFamily="2" charset="-122"/>
                        </a:rPr>
                        <a:t>ISR</a:t>
                      </a:r>
                      <a:r>
                        <a:rPr lang="zh-CN" sz="2000" b="1" kern="100" dirty="0">
                          <a:effectLst/>
                          <a:latin typeface="Times New Roman" panose="02020603050405020304" pitchFamily="18" charset="0"/>
                          <a:ea typeface="宋体" panose="02010600030101010101" pitchFamily="2" charset="-122"/>
                        </a:rPr>
                        <a:t>，</a:t>
                      </a:r>
                      <a:r>
                        <a:rPr lang="en-US" sz="2000" b="1" kern="100" dirty="0">
                          <a:effectLst/>
                          <a:latin typeface="Times New Roman" panose="02020603050405020304" pitchFamily="18" charset="0"/>
                          <a:ea typeface="宋体" panose="02010600030101010101" pitchFamily="2" charset="-122"/>
                        </a:rPr>
                        <a:t>In-Service Register</a:t>
                      </a:r>
                      <a:r>
                        <a:rPr lang="zh-CN" sz="2000" b="1" kern="100" dirty="0">
                          <a:effectLst/>
                          <a:latin typeface="Times New Roman" panose="02020603050405020304" pitchFamily="18" charset="0"/>
                          <a:ea typeface="宋体" panose="02010600030101010101" pitchFamily="2" charset="-122"/>
                        </a:rPr>
                        <a:t>）</a:t>
                      </a:r>
                    </a:p>
                  </a:txBody>
                  <a:tcPr marL="48192" marR="48192"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spcAft>
                          <a:spcPts val="0"/>
                        </a:spcAft>
                      </a:pPr>
                      <a:r>
                        <a:rPr lang="zh-CN" sz="2000" b="1" kern="100" dirty="0">
                          <a:effectLst/>
                          <a:latin typeface="Times New Roman" panose="02020603050405020304" pitchFamily="18" charset="0"/>
                          <a:ea typeface="宋体" panose="02010600030101010101" pitchFamily="2" charset="-122"/>
                        </a:rPr>
                        <a:t>只读</a:t>
                      </a:r>
                    </a:p>
                  </a:txBody>
                  <a:tcPr marL="48192" marR="48192" marT="0" marB="0" anchor="ctr">
                    <a:lnL w="1905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12447">
                <a:tc>
                  <a:txBody>
                    <a:bodyPr/>
                    <a:lstStyle/>
                    <a:p>
                      <a:pPr indent="0" algn="ctr">
                        <a:spcAft>
                          <a:spcPts val="0"/>
                        </a:spcAft>
                      </a:pPr>
                      <a:r>
                        <a:rPr lang="en-US" sz="2000" b="1" kern="100" dirty="0">
                          <a:effectLst/>
                          <a:latin typeface="Times New Roman" panose="02020603050405020304" pitchFamily="18" charset="0"/>
                          <a:ea typeface="宋体" panose="02010600030101010101" pitchFamily="2" charset="-122"/>
                        </a:rPr>
                        <a:t>180H</a:t>
                      </a:r>
                      <a:endParaRPr lang="zh-CN" sz="2000" b="1" kern="100" dirty="0">
                        <a:effectLst/>
                        <a:latin typeface="Times New Roman" panose="02020603050405020304" pitchFamily="18" charset="0"/>
                        <a:ea typeface="宋体" panose="02010600030101010101" pitchFamily="2" charset="-122"/>
                      </a:endParaRPr>
                    </a:p>
                  </a:txBody>
                  <a:tcPr marL="48192" marR="48192" marT="0" marB="0" anchor="ctr">
                    <a:lnL>
                      <a:noFill/>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spcAft>
                          <a:spcPts val="0"/>
                        </a:spcAft>
                      </a:pPr>
                      <a:r>
                        <a:rPr lang="zh-CN" sz="2000" b="1" kern="100" dirty="0">
                          <a:effectLst/>
                          <a:latin typeface="Times New Roman" panose="02020603050405020304" pitchFamily="18" charset="0"/>
                          <a:ea typeface="宋体" panose="02010600030101010101" pitchFamily="2" charset="-122"/>
                        </a:rPr>
                        <a:t>触发方式寄存器</a:t>
                      </a:r>
                      <a:r>
                        <a:rPr lang="en-US" sz="2000" b="1" kern="100" dirty="0">
                          <a:effectLst/>
                          <a:latin typeface="Times New Roman" panose="02020603050405020304" pitchFamily="18" charset="0"/>
                          <a:ea typeface="宋体" panose="02010600030101010101" pitchFamily="2" charset="-122"/>
                        </a:rPr>
                        <a:t>TMR[31:0]</a:t>
                      </a:r>
                      <a:r>
                        <a:rPr lang="zh-CN" sz="1800" b="1" kern="100" dirty="0">
                          <a:effectLst/>
                          <a:latin typeface="Times New Roman" panose="02020603050405020304" pitchFamily="18" charset="0"/>
                          <a:ea typeface="宋体" panose="02010600030101010101" pitchFamily="2" charset="-122"/>
                        </a:rPr>
                        <a:t>（</a:t>
                      </a:r>
                      <a:r>
                        <a:rPr lang="en-US" sz="1800" b="1" kern="100" dirty="0">
                          <a:effectLst/>
                          <a:latin typeface="Times New Roman" panose="02020603050405020304" pitchFamily="18" charset="0"/>
                          <a:ea typeface="宋体" panose="02010600030101010101" pitchFamily="2" charset="-122"/>
                        </a:rPr>
                        <a:t>TMR</a:t>
                      </a:r>
                      <a:r>
                        <a:rPr lang="zh-CN" sz="1800" b="1" kern="100" dirty="0">
                          <a:effectLst/>
                          <a:latin typeface="Times New Roman" panose="02020603050405020304" pitchFamily="18" charset="0"/>
                          <a:ea typeface="宋体" panose="02010600030101010101" pitchFamily="2" charset="-122"/>
                        </a:rPr>
                        <a:t>，</a:t>
                      </a:r>
                      <a:r>
                        <a:rPr lang="en-US" sz="1800" b="1" kern="100" dirty="0">
                          <a:effectLst/>
                          <a:latin typeface="Times New Roman" panose="02020603050405020304" pitchFamily="18" charset="0"/>
                          <a:ea typeface="宋体" panose="02010600030101010101" pitchFamily="2" charset="-122"/>
                        </a:rPr>
                        <a:t>Trigger Mode Register</a:t>
                      </a:r>
                      <a:r>
                        <a:rPr lang="zh-CN" sz="1800" b="1" kern="100" dirty="0">
                          <a:effectLst/>
                          <a:latin typeface="Times New Roman" panose="02020603050405020304" pitchFamily="18" charset="0"/>
                          <a:ea typeface="宋体" panose="02010600030101010101" pitchFamily="2" charset="-122"/>
                        </a:rPr>
                        <a:t>）</a:t>
                      </a:r>
                    </a:p>
                  </a:txBody>
                  <a:tcPr marL="48192" marR="48192"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spcAft>
                          <a:spcPts val="0"/>
                        </a:spcAft>
                      </a:pPr>
                      <a:r>
                        <a:rPr lang="zh-CN" sz="2000" b="1" kern="100" dirty="0">
                          <a:effectLst/>
                          <a:latin typeface="Times New Roman" panose="02020603050405020304" pitchFamily="18" charset="0"/>
                          <a:ea typeface="宋体" panose="02010600030101010101" pitchFamily="2" charset="-122"/>
                        </a:rPr>
                        <a:t>只读</a:t>
                      </a:r>
                    </a:p>
                  </a:txBody>
                  <a:tcPr marL="48192" marR="48192" marT="0" marB="0" anchor="ctr">
                    <a:lnL w="1905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12447">
                <a:tc>
                  <a:txBody>
                    <a:bodyPr/>
                    <a:lstStyle/>
                    <a:p>
                      <a:pPr indent="0" algn="ctr">
                        <a:spcAft>
                          <a:spcPts val="0"/>
                        </a:spcAft>
                      </a:pPr>
                      <a:r>
                        <a:rPr lang="en-US" sz="2000" b="1" kern="100" dirty="0">
                          <a:effectLst/>
                          <a:latin typeface="Times New Roman" panose="02020603050405020304" pitchFamily="18" charset="0"/>
                          <a:ea typeface="宋体" panose="02010600030101010101" pitchFamily="2" charset="-122"/>
                        </a:rPr>
                        <a:t>190H</a:t>
                      </a:r>
                      <a:endParaRPr lang="zh-CN" sz="2000" b="1" kern="100" dirty="0">
                        <a:effectLst/>
                        <a:latin typeface="Times New Roman" panose="02020603050405020304" pitchFamily="18" charset="0"/>
                        <a:ea typeface="宋体" panose="02010600030101010101" pitchFamily="2" charset="-122"/>
                      </a:endParaRPr>
                    </a:p>
                  </a:txBody>
                  <a:tcPr marL="48192" marR="48192" marT="0" marB="0" anchor="ctr">
                    <a:lnL>
                      <a:noFill/>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spcAft>
                          <a:spcPts val="0"/>
                        </a:spcAft>
                      </a:pPr>
                      <a:r>
                        <a:rPr lang="zh-CN" sz="2000" b="1" kern="100" dirty="0">
                          <a:effectLst/>
                          <a:latin typeface="Times New Roman" panose="02020603050405020304" pitchFamily="18" charset="0"/>
                          <a:ea typeface="宋体" panose="02010600030101010101" pitchFamily="2" charset="-122"/>
                        </a:rPr>
                        <a:t>触发方式寄存器</a:t>
                      </a:r>
                      <a:r>
                        <a:rPr lang="en-US" sz="2000" b="1" kern="100" dirty="0">
                          <a:effectLst/>
                          <a:latin typeface="Times New Roman" panose="02020603050405020304" pitchFamily="18" charset="0"/>
                          <a:ea typeface="宋体" panose="02010600030101010101" pitchFamily="2" charset="-122"/>
                        </a:rPr>
                        <a:t>TMR[63:32]</a:t>
                      </a:r>
                      <a:r>
                        <a:rPr lang="zh-CN" sz="1800" b="1" kern="100" dirty="0">
                          <a:effectLst/>
                          <a:latin typeface="Times New Roman" panose="02020603050405020304" pitchFamily="18" charset="0"/>
                          <a:ea typeface="宋体" panose="02010600030101010101" pitchFamily="2" charset="-122"/>
                        </a:rPr>
                        <a:t>（</a:t>
                      </a:r>
                      <a:r>
                        <a:rPr lang="en-US" sz="1800" b="1" kern="100" dirty="0">
                          <a:effectLst/>
                          <a:latin typeface="Times New Roman" panose="02020603050405020304" pitchFamily="18" charset="0"/>
                          <a:ea typeface="宋体" panose="02010600030101010101" pitchFamily="2" charset="-122"/>
                        </a:rPr>
                        <a:t>TMR</a:t>
                      </a:r>
                      <a:r>
                        <a:rPr lang="zh-CN" sz="1800" b="1" kern="100" dirty="0">
                          <a:effectLst/>
                          <a:latin typeface="Times New Roman" panose="02020603050405020304" pitchFamily="18" charset="0"/>
                          <a:ea typeface="宋体" panose="02010600030101010101" pitchFamily="2" charset="-122"/>
                        </a:rPr>
                        <a:t>，</a:t>
                      </a:r>
                      <a:r>
                        <a:rPr lang="en-US" sz="1800" b="1" kern="100" dirty="0">
                          <a:effectLst/>
                          <a:latin typeface="Times New Roman" panose="02020603050405020304" pitchFamily="18" charset="0"/>
                          <a:ea typeface="宋体" panose="02010600030101010101" pitchFamily="2" charset="-122"/>
                        </a:rPr>
                        <a:t>Trigger Mode Register</a:t>
                      </a:r>
                      <a:r>
                        <a:rPr lang="zh-CN" sz="1800" b="1" kern="100" dirty="0">
                          <a:effectLst/>
                          <a:latin typeface="Times New Roman" panose="02020603050405020304" pitchFamily="18" charset="0"/>
                          <a:ea typeface="宋体" panose="02010600030101010101" pitchFamily="2" charset="-122"/>
                        </a:rPr>
                        <a:t>）</a:t>
                      </a:r>
                    </a:p>
                  </a:txBody>
                  <a:tcPr marL="48192" marR="48192"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spcAft>
                          <a:spcPts val="0"/>
                        </a:spcAft>
                      </a:pPr>
                      <a:r>
                        <a:rPr lang="zh-CN" sz="2000" b="1" kern="100" dirty="0">
                          <a:effectLst/>
                          <a:latin typeface="Times New Roman" panose="02020603050405020304" pitchFamily="18" charset="0"/>
                          <a:ea typeface="宋体" panose="02010600030101010101" pitchFamily="2" charset="-122"/>
                        </a:rPr>
                        <a:t>只读</a:t>
                      </a:r>
                    </a:p>
                  </a:txBody>
                  <a:tcPr marL="48192" marR="48192" marT="0" marB="0" anchor="ctr">
                    <a:lnL w="1905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12447">
                <a:tc>
                  <a:txBody>
                    <a:bodyPr/>
                    <a:lstStyle/>
                    <a:p>
                      <a:pPr indent="0" algn="ctr">
                        <a:spcAft>
                          <a:spcPts val="0"/>
                        </a:spcAft>
                      </a:pPr>
                      <a:r>
                        <a:rPr lang="en-US" sz="2000" b="1" kern="100" dirty="0">
                          <a:effectLst/>
                          <a:latin typeface="Times New Roman" panose="02020603050405020304" pitchFamily="18" charset="0"/>
                          <a:ea typeface="宋体" panose="02010600030101010101" pitchFamily="2" charset="-122"/>
                        </a:rPr>
                        <a:t>1A0H</a:t>
                      </a:r>
                      <a:endParaRPr lang="zh-CN" sz="2000" b="1" kern="100" dirty="0">
                        <a:effectLst/>
                        <a:latin typeface="Times New Roman" panose="02020603050405020304" pitchFamily="18" charset="0"/>
                        <a:ea typeface="宋体" panose="02010600030101010101" pitchFamily="2" charset="-122"/>
                      </a:endParaRPr>
                    </a:p>
                  </a:txBody>
                  <a:tcPr marL="48192" marR="48192" marT="0" marB="0" anchor="ctr">
                    <a:lnL>
                      <a:noFill/>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spcAft>
                          <a:spcPts val="0"/>
                        </a:spcAft>
                      </a:pPr>
                      <a:r>
                        <a:rPr lang="zh-CN" sz="2000" b="1" kern="100" dirty="0">
                          <a:effectLst/>
                          <a:latin typeface="Times New Roman" panose="02020603050405020304" pitchFamily="18" charset="0"/>
                          <a:ea typeface="宋体" panose="02010600030101010101" pitchFamily="2" charset="-122"/>
                        </a:rPr>
                        <a:t>触发方式寄存器</a:t>
                      </a:r>
                      <a:r>
                        <a:rPr lang="en-US" sz="2000" b="1" kern="100" dirty="0">
                          <a:effectLst/>
                          <a:latin typeface="Times New Roman" panose="02020603050405020304" pitchFamily="18" charset="0"/>
                          <a:ea typeface="宋体" panose="02010600030101010101" pitchFamily="2" charset="-122"/>
                        </a:rPr>
                        <a:t>TMR[95:64]</a:t>
                      </a:r>
                      <a:r>
                        <a:rPr lang="zh-CN" sz="1800" b="1" kern="100" dirty="0">
                          <a:effectLst/>
                          <a:latin typeface="Times New Roman" panose="02020603050405020304" pitchFamily="18" charset="0"/>
                          <a:ea typeface="宋体" panose="02010600030101010101" pitchFamily="2" charset="-122"/>
                        </a:rPr>
                        <a:t>（</a:t>
                      </a:r>
                      <a:r>
                        <a:rPr lang="en-US" sz="1800" b="1" kern="100" dirty="0">
                          <a:effectLst/>
                          <a:latin typeface="Times New Roman" panose="02020603050405020304" pitchFamily="18" charset="0"/>
                          <a:ea typeface="宋体" panose="02010600030101010101" pitchFamily="2" charset="-122"/>
                        </a:rPr>
                        <a:t>TMR</a:t>
                      </a:r>
                      <a:r>
                        <a:rPr lang="zh-CN" sz="1800" b="1" kern="100" dirty="0">
                          <a:effectLst/>
                          <a:latin typeface="Times New Roman" panose="02020603050405020304" pitchFamily="18" charset="0"/>
                          <a:ea typeface="宋体" panose="02010600030101010101" pitchFamily="2" charset="-122"/>
                        </a:rPr>
                        <a:t>，</a:t>
                      </a:r>
                      <a:r>
                        <a:rPr lang="en-US" sz="1800" b="1" kern="100" dirty="0">
                          <a:effectLst/>
                          <a:latin typeface="Times New Roman" panose="02020603050405020304" pitchFamily="18" charset="0"/>
                          <a:ea typeface="宋体" panose="02010600030101010101" pitchFamily="2" charset="-122"/>
                        </a:rPr>
                        <a:t>Trigger Mode Register</a:t>
                      </a:r>
                      <a:r>
                        <a:rPr lang="zh-CN" sz="1800" b="1" kern="100" dirty="0">
                          <a:effectLst/>
                          <a:latin typeface="Times New Roman" panose="02020603050405020304" pitchFamily="18" charset="0"/>
                          <a:ea typeface="宋体" panose="02010600030101010101" pitchFamily="2" charset="-122"/>
                        </a:rPr>
                        <a:t>）</a:t>
                      </a:r>
                    </a:p>
                  </a:txBody>
                  <a:tcPr marL="48192" marR="48192"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spcAft>
                          <a:spcPts val="0"/>
                        </a:spcAft>
                      </a:pPr>
                      <a:r>
                        <a:rPr lang="zh-CN" sz="2000" b="1" kern="100">
                          <a:effectLst/>
                          <a:latin typeface="Times New Roman" panose="02020603050405020304" pitchFamily="18" charset="0"/>
                          <a:ea typeface="宋体" panose="02010600030101010101" pitchFamily="2" charset="-122"/>
                        </a:rPr>
                        <a:t>只读</a:t>
                      </a:r>
                    </a:p>
                  </a:txBody>
                  <a:tcPr marL="48192" marR="48192" marT="0" marB="0" anchor="ctr">
                    <a:lnL w="1905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12447">
                <a:tc>
                  <a:txBody>
                    <a:bodyPr/>
                    <a:lstStyle/>
                    <a:p>
                      <a:pPr indent="0" algn="ctr">
                        <a:spcAft>
                          <a:spcPts val="0"/>
                        </a:spcAft>
                      </a:pPr>
                      <a:r>
                        <a:rPr lang="en-US" sz="2000" b="1" kern="100" dirty="0">
                          <a:effectLst/>
                          <a:latin typeface="Times New Roman" panose="02020603050405020304" pitchFamily="18" charset="0"/>
                          <a:ea typeface="宋体" panose="02010600030101010101" pitchFamily="2" charset="-122"/>
                        </a:rPr>
                        <a:t>1B0H</a:t>
                      </a:r>
                      <a:endParaRPr lang="zh-CN" sz="2000" b="1" kern="100" dirty="0">
                        <a:effectLst/>
                        <a:latin typeface="Times New Roman" panose="02020603050405020304" pitchFamily="18" charset="0"/>
                        <a:ea typeface="宋体" panose="02010600030101010101" pitchFamily="2" charset="-122"/>
                      </a:endParaRPr>
                    </a:p>
                  </a:txBody>
                  <a:tcPr marL="48192" marR="48192" marT="0" marB="0" anchor="ctr">
                    <a:lnL>
                      <a:noFill/>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spcAft>
                          <a:spcPts val="0"/>
                        </a:spcAft>
                      </a:pPr>
                      <a:r>
                        <a:rPr lang="zh-CN" sz="2000" b="1" kern="100" dirty="0">
                          <a:effectLst/>
                          <a:latin typeface="Times New Roman" panose="02020603050405020304" pitchFamily="18" charset="0"/>
                          <a:ea typeface="宋体" panose="02010600030101010101" pitchFamily="2" charset="-122"/>
                        </a:rPr>
                        <a:t>触发方式寄存器</a:t>
                      </a:r>
                      <a:r>
                        <a:rPr lang="en-US" sz="2000" b="1" kern="100" dirty="0">
                          <a:effectLst/>
                          <a:latin typeface="Times New Roman" panose="02020603050405020304" pitchFamily="18" charset="0"/>
                          <a:ea typeface="宋体" panose="02010600030101010101" pitchFamily="2" charset="-122"/>
                        </a:rPr>
                        <a:t>TMR[127:96]</a:t>
                      </a:r>
                      <a:r>
                        <a:rPr lang="zh-CN" sz="1800" b="1" kern="100" dirty="0">
                          <a:effectLst/>
                          <a:latin typeface="Times New Roman" panose="02020603050405020304" pitchFamily="18" charset="0"/>
                          <a:ea typeface="宋体" panose="02010600030101010101" pitchFamily="2" charset="-122"/>
                        </a:rPr>
                        <a:t>（</a:t>
                      </a:r>
                      <a:r>
                        <a:rPr lang="en-US" sz="1800" b="1" kern="100" dirty="0">
                          <a:effectLst/>
                          <a:latin typeface="Times New Roman" panose="02020603050405020304" pitchFamily="18" charset="0"/>
                          <a:ea typeface="宋体" panose="02010600030101010101" pitchFamily="2" charset="-122"/>
                        </a:rPr>
                        <a:t>TMR</a:t>
                      </a:r>
                      <a:r>
                        <a:rPr lang="zh-CN" sz="1800" b="1" kern="100" dirty="0">
                          <a:effectLst/>
                          <a:latin typeface="Times New Roman" panose="02020603050405020304" pitchFamily="18" charset="0"/>
                          <a:ea typeface="宋体" panose="02010600030101010101" pitchFamily="2" charset="-122"/>
                        </a:rPr>
                        <a:t>，</a:t>
                      </a:r>
                      <a:r>
                        <a:rPr lang="en-US" sz="1800" b="1" kern="100" dirty="0">
                          <a:effectLst/>
                          <a:latin typeface="Times New Roman" panose="02020603050405020304" pitchFamily="18" charset="0"/>
                          <a:ea typeface="宋体" panose="02010600030101010101" pitchFamily="2" charset="-122"/>
                        </a:rPr>
                        <a:t>Trigger Mode Register</a:t>
                      </a:r>
                      <a:r>
                        <a:rPr lang="zh-CN" sz="1800" b="1" kern="100" dirty="0">
                          <a:effectLst/>
                          <a:latin typeface="Times New Roman" panose="02020603050405020304" pitchFamily="18" charset="0"/>
                          <a:ea typeface="宋体" panose="02010600030101010101" pitchFamily="2" charset="-122"/>
                        </a:rPr>
                        <a:t>）</a:t>
                      </a:r>
                      <a:endParaRPr lang="zh-CN" sz="2000" b="1" kern="100" dirty="0">
                        <a:effectLst/>
                        <a:latin typeface="Times New Roman" panose="02020603050405020304" pitchFamily="18" charset="0"/>
                        <a:ea typeface="宋体" panose="02010600030101010101" pitchFamily="2" charset="-122"/>
                      </a:endParaRPr>
                    </a:p>
                  </a:txBody>
                  <a:tcPr marL="48192" marR="48192"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spcAft>
                          <a:spcPts val="0"/>
                        </a:spcAft>
                      </a:pPr>
                      <a:r>
                        <a:rPr lang="zh-CN" sz="2000" b="1" kern="100">
                          <a:effectLst/>
                          <a:latin typeface="Times New Roman" panose="02020603050405020304" pitchFamily="18" charset="0"/>
                          <a:ea typeface="宋体" panose="02010600030101010101" pitchFamily="2" charset="-122"/>
                        </a:rPr>
                        <a:t>只读</a:t>
                      </a:r>
                    </a:p>
                  </a:txBody>
                  <a:tcPr marL="48192" marR="48192" marT="0" marB="0" anchor="ctr">
                    <a:lnL w="1905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12447">
                <a:tc>
                  <a:txBody>
                    <a:bodyPr/>
                    <a:lstStyle/>
                    <a:p>
                      <a:pPr indent="0" algn="ctr">
                        <a:spcAft>
                          <a:spcPts val="0"/>
                        </a:spcAft>
                      </a:pPr>
                      <a:r>
                        <a:rPr lang="en-US" sz="2000" b="1" kern="100" dirty="0">
                          <a:effectLst/>
                          <a:latin typeface="Times New Roman" panose="02020603050405020304" pitchFamily="18" charset="0"/>
                          <a:ea typeface="宋体" panose="02010600030101010101" pitchFamily="2" charset="-122"/>
                        </a:rPr>
                        <a:t>1C0H</a:t>
                      </a:r>
                      <a:endParaRPr lang="zh-CN" sz="2000" b="1" kern="100" dirty="0">
                        <a:effectLst/>
                        <a:latin typeface="Times New Roman" panose="02020603050405020304" pitchFamily="18" charset="0"/>
                        <a:ea typeface="宋体" panose="02010600030101010101" pitchFamily="2" charset="-122"/>
                      </a:endParaRPr>
                    </a:p>
                  </a:txBody>
                  <a:tcPr marL="48192" marR="48192" marT="0" marB="0" anchor="ctr">
                    <a:lnL>
                      <a:noFill/>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spcAft>
                          <a:spcPts val="0"/>
                        </a:spcAft>
                      </a:pPr>
                      <a:r>
                        <a:rPr lang="zh-CN" sz="2000" b="1" kern="100" dirty="0">
                          <a:effectLst/>
                          <a:latin typeface="Times New Roman" panose="02020603050405020304" pitchFamily="18" charset="0"/>
                          <a:ea typeface="宋体" panose="02010600030101010101" pitchFamily="2" charset="-122"/>
                        </a:rPr>
                        <a:t>触发方式寄存器</a:t>
                      </a:r>
                      <a:r>
                        <a:rPr lang="en-US" sz="2000" b="1" kern="100" dirty="0">
                          <a:effectLst/>
                          <a:latin typeface="Times New Roman" panose="02020603050405020304" pitchFamily="18" charset="0"/>
                          <a:ea typeface="宋体" panose="02010600030101010101" pitchFamily="2" charset="-122"/>
                        </a:rPr>
                        <a:t>TMR[159:128]</a:t>
                      </a:r>
                      <a:r>
                        <a:rPr lang="zh-CN" sz="1600" b="1" kern="100" dirty="0">
                          <a:effectLst/>
                          <a:latin typeface="Times New Roman" panose="02020603050405020304" pitchFamily="18" charset="0"/>
                          <a:ea typeface="宋体" panose="02010600030101010101" pitchFamily="2" charset="-122"/>
                        </a:rPr>
                        <a:t>（</a:t>
                      </a:r>
                      <a:r>
                        <a:rPr lang="en-US" sz="1600" b="1" kern="100" dirty="0">
                          <a:effectLst/>
                          <a:latin typeface="Times New Roman" panose="02020603050405020304" pitchFamily="18" charset="0"/>
                          <a:ea typeface="宋体" panose="02010600030101010101" pitchFamily="2" charset="-122"/>
                        </a:rPr>
                        <a:t>TMR</a:t>
                      </a:r>
                      <a:r>
                        <a:rPr lang="zh-CN" sz="1600" b="1" kern="100" dirty="0">
                          <a:effectLst/>
                          <a:latin typeface="Times New Roman" panose="02020603050405020304" pitchFamily="18" charset="0"/>
                          <a:ea typeface="宋体" panose="02010600030101010101" pitchFamily="2" charset="-122"/>
                        </a:rPr>
                        <a:t>，</a:t>
                      </a:r>
                      <a:r>
                        <a:rPr lang="en-US" sz="1600" b="1" kern="100" dirty="0">
                          <a:effectLst/>
                          <a:latin typeface="Times New Roman" panose="02020603050405020304" pitchFamily="18" charset="0"/>
                          <a:ea typeface="宋体" panose="02010600030101010101" pitchFamily="2" charset="-122"/>
                        </a:rPr>
                        <a:t>Trigger Mode Register</a:t>
                      </a:r>
                      <a:r>
                        <a:rPr lang="zh-CN" sz="1600" b="1" kern="100" dirty="0">
                          <a:effectLst/>
                          <a:latin typeface="Times New Roman" panose="02020603050405020304" pitchFamily="18" charset="0"/>
                          <a:ea typeface="宋体" panose="02010600030101010101" pitchFamily="2" charset="-122"/>
                        </a:rPr>
                        <a:t>）</a:t>
                      </a:r>
                      <a:endParaRPr lang="zh-CN" sz="1800" b="1" kern="100" dirty="0">
                        <a:effectLst/>
                        <a:latin typeface="Times New Roman" panose="02020603050405020304" pitchFamily="18" charset="0"/>
                        <a:ea typeface="宋体" panose="02010600030101010101" pitchFamily="2" charset="-122"/>
                      </a:endParaRPr>
                    </a:p>
                  </a:txBody>
                  <a:tcPr marL="48192" marR="48192"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spcAft>
                          <a:spcPts val="0"/>
                        </a:spcAft>
                      </a:pPr>
                      <a:r>
                        <a:rPr lang="zh-CN" sz="2000" b="1" kern="100">
                          <a:effectLst/>
                          <a:latin typeface="Times New Roman" panose="02020603050405020304" pitchFamily="18" charset="0"/>
                          <a:ea typeface="宋体" panose="02010600030101010101" pitchFamily="2" charset="-122"/>
                        </a:rPr>
                        <a:t>只读</a:t>
                      </a:r>
                    </a:p>
                  </a:txBody>
                  <a:tcPr marL="48192" marR="48192" marT="0" marB="0" anchor="ctr">
                    <a:lnL w="1905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12447">
                <a:tc>
                  <a:txBody>
                    <a:bodyPr/>
                    <a:lstStyle/>
                    <a:p>
                      <a:pPr indent="0" algn="ctr">
                        <a:spcAft>
                          <a:spcPts val="0"/>
                        </a:spcAft>
                      </a:pPr>
                      <a:r>
                        <a:rPr lang="en-US" sz="2000" b="1" kern="100" dirty="0">
                          <a:effectLst/>
                          <a:latin typeface="Times New Roman" panose="02020603050405020304" pitchFamily="18" charset="0"/>
                          <a:ea typeface="宋体" panose="02010600030101010101" pitchFamily="2" charset="-122"/>
                        </a:rPr>
                        <a:t>1D0H</a:t>
                      </a:r>
                      <a:endParaRPr lang="zh-CN" sz="2000" b="1" kern="100" dirty="0">
                        <a:effectLst/>
                        <a:latin typeface="Times New Roman" panose="02020603050405020304" pitchFamily="18" charset="0"/>
                        <a:ea typeface="宋体" panose="02010600030101010101" pitchFamily="2" charset="-122"/>
                      </a:endParaRPr>
                    </a:p>
                  </a:txBody>
                  <a:tcPr marL="48192" marR="48192" marT="0" marB="0" anchor="ctr">
                    <a:lnL>
                      <a:noFill/>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spcAft>
                          <a:spcPts val="0"/>
                        </a:spcAft>
                      </a:pPr>
                      <a:r>
                        <a:rPr lang="zh-CN" sz="2000" b="1" kern="100" dirty="0">
                          <a:effectLst/>
                          <a:latin typeface="Times New Roman" panose="02020603050405020304" pitchFamily="18" charset="0"/>
                          <a:ea typeface="宋体" panose="02010600030101010101" pitchFamily="2" charset="-122"/>
                        </a:rPr>
                        <a:t>触发方式寄存器</a:t>
                      </a:r>
                      <a:r>
                        <a:rPr lang="en-US" sz="2000" b="1" kern="100" dirty="0">
                          <a:effectLst/>
                          <a:latin typeface="Times New Roman" panose="02020603050405020304" pitchFamily="18" charset="0"/>
                          <a:ea typeface="宋体" panose="02010600030101010101" pitchFamily="2" charset="-122"/>
                        </a:rPr>
                        <a:t>TMR[191:160]</a:t>
                      </a:r>
                      <a:r>
                        <a:rPr lang="zh-CN" sz="1600" b="1" kern="100" dirty="0">
                          <a:effectLst/>
                          <a:latin typeface="Times New Roman" panose="02020603050405020304" pitchFamily="18" charset="0"/>
                          <a:ea typeface="宋体" panose="02010600030101010101" pitchFamily="2" charset="-122"/>
                        </a:rPr>
                        <a:t>（</a:t>
                      </a:r>
                      <a:r>
                        <a:rPr lang="en-US" sz="1600" b="1" kern="100" dirty="0">
                          <a:effectLst/>
                          <a:latin typeface="Times New Roman" panose="02020603050405020304" pitchFamily="18" charset="0"/>
                          <a:ea typeface="宋体" panose="02010600030101010101" pitchFamily="2" charset="-122"/>
                        </a:rPr>
                        <a:t>TMR</a:t>
                      </a:r>
                      <a:r>
                        <a:rPr lang="zh-CN" sz="1600" b="1" kern="100" dirty="0">
                          <a:effectLst/>
                          <a:latin typeface="Times New Roman" panose="02020603050405020304" pitchFamily="18" charset="0"/>
                          <a:ea typeface="宋体" panose="02010600030101010101" pitchFamily="2" charset="-122"/>
                        </a:rPr>
                        <a:t>，</a:t>
                      </a:r>
                      <a:r>
                        <a:rPr lang="en-US" sz="1600" b="1" kern="100" dirty="0">
                          <a:effectLst/>
                          <a:latin typeface="Times New Roman" panose="02020603050405020304" pitchFamily="18" charset="0"/>
                          <a:ea typeface="宋体" panose="02010600030101010101" pitchFamily="2" charset="-122"/>
                        </a:rPr>
                        <a:t>Trigger Mode Register</a:t>
                      </a:r>
                      <a:r>
                        <a:rPr lang="zh-CN" sz="1600" b="1" kern="100" dirty="0">
                          <a:effectLst/>
                          <a:latin typeface="Times New Roman" panose="02020603050405020304" pitchFamily="18" charset="0"/>
                          <a:ea typeface="宋体" panose="02010600030101010101" pitchFamily="2" charset="-122"/>
                        </a:rPr>
                        <a:t>）</a:t>
                      </a:r>
                      <a:endParaRPr lang="zh-CN" sz="1800" b="1" kern="100" dirty="0">
                        <a:effectLst/>
                        <a:latin typeface="Times New Roman" panose="02020603050405020304" pitchFamily="18" charset="0"/>
                        <a:ea typeface="宋体" panose="02010600030101010101" pitchFamily="2" charset="-122"/>
                      </a:endParaRPr>
                    </a:p>
                  </a:txBody>
                  <a:tcPr marL="48192" marR="48192"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spcAft>
                          <a:spcPts val="0"/>
                        </a:spcAft>
                      </a:pPr>
                      <a:r>
                        <a:rPr lang="zh-CN" sz="2000" b="1" kern="100">
                          <a:effectLst/>
                          <a:latin typeface="Times New Roman" panose="02020603050405020304" pitchFamily="18" charset="0"/>
                          <a:ea typeface="宋体" panose="02010600030101010101" pitchFamily="2" charset="-122"/>
                        </a:rPr>
                        <a:t>只读</a:t>
                      </a:r>
                    </a:p>
                  </a:txBody>
                  <a:tcPr marL="48192" marR="48192" marT="0" marB="0" anchor="ctr">
                    <a:lnL w="1905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12447">
                <a:tc>
                  <a:txBody>
                    <a:bodyPr/>
                    <a:lstStyle/>
                    <a:p>
                      <a:pPr indent="0" algn="ctr">
                        <a:spcAft>
                          <a:spcPts val="0"/>
                        </a:spcAft>
                      </a:pPr>
                      <a:r>
                        <a:rPr lang="en-US" sz="2000" b="1" kern="100" dirty="0">
                          <a:effectLst/>
                          <a:latin typeface="Times New Roman" panose="02020603050405020304" pitchFamily="18" charset="0"/>
                          <a:ea typeface="宋体" panose="02010600030101010101" pitchFamily="2" charset="-122"/>
                        </a:rPr>
                        <a:t>1E0H</a:t>
                      </a:r>
                      <a:endParaRPr lang="zh-CN" sz="2000" b="1" kern="100" dirty="0">
                        <a:effectLst/>
                        <a:latin typeface="Times New Roman" panose="02020603050405020304" pitchFamily="18" charset="0"/>
                        <a:ea typeface="宋体" panose="02010600030101010101" pitchFamily="2" charset="-122"/>
                      </a:endParaRPr>
                    </a:p>
                  </a:txBody>
                  <a:tcPr marL="48192" marR="48192" marT="0" marB="0" anchor="ctr">
                    <a:lnL>
                      <a:noFill/>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spcAft>
                          <a:spcPts val="0"/>
                        </a:spcAft>
                      </a:pPr>
                      <a:r>
                        <a:rPr lang="zh-CN" sz="2000" b="1" kern="100" dirty="0">
                          <a:effectLst/>
                          <a:latin typeface="Times New Roman" panose="02020603050405020304" pitchFamily="18" charset="0"/>
                          <a:ea typeface="宋体" panose="02010600030101010101" pitchFamily="2" charset="-122"/>
                        </a:rPr>
                        <a:t>触发方式寄存器</a:t>
                      </a:r>
                      <a:r>
                        <a:rPr lang="en-US" sz="2000" b="1" kern="100" dirty="0">
                          <a:effectLst/>
                          <a:latin typeface="Times New Roman" panose="02020603050405020304" pitchFamily="18" charset="0"/>
                          <a:ea typeface="宋体" panose="02010600030101010101" pitchFamily="2" charset="-122"/>
                        </a:rPr>
                        <a:t>TMR[223:192]</a:t>
                      </a:r>
                      <a:r>
                        <a:rPr lang="zh-CN" sz="1600" b="1" kern="100" dirty="0">
                          <a:effectLst/>
                          <a:latin typeface="Times New Roman" panose="02020603050405020304" pitchFamily="18" charset="0"/>
                          <a:ea typeface="宋体" panose="02010600030101010101" pitchFamily="2" charset="-122"/>
                        </a:rPr>
                        <a:t>（</a:t>
                      </a:r>
                      <a:r>
                        <a:rPr lang="en-US" sz="1600" b="1" kern="100" dirty="0">
                          <a:effectLst/>
                          <a:latin typeface="Times New Roman" panose="02020603050405020304" pitchFamily="18" charset="0"/>
                          <a:ea typeface="宋体" panose="02010600030101010101" pitchFamily="2" charset="-122"/>
                        </a:rPr>
                        <a:t>TMR</a:t>
                      </a:r>
                      <a:r>
                        <a:rPr lang="zh-CN" sz="1600" b="1" kern="100" dirty="0">
                          <a:effectLst/>
                          <a:latin typeface="Times New Roman" panose="02020603050405020304" pitchFamily="18" charset="0"/>
                          <a:ea typeface="宋体" panose="02010600030101010101" pitchFamily="2" charset="-122"/>
                        </a:rPr>
                        <a:t>，</a:t>
                      </a:r>
                      <a:r>
                        <a:rPr lang="en-US" sz="1600" b="1" kern="100" dirty="0">
                          <a:effectLst/>
                          <a:latin typeface="Times New Roman" panose="02020603050405020304" pitchFamily="18" charset="0"/>
                          <a:ea typeface="宋体" panose="02010600030101010101" pitchFamily="2" charset="-122"/>
                        </a:rPr>
                        <a:t>Trigger Mode Register</a:t>
                      </a:r>
                      <a:r>
                        <a:rPr lang="zh-CN" sz="1600" b="1" kern="100" dirty="0">
                          <a:effectLst/>
                          <a:latin typeface="Times New Roman" panose="02020603050405020304" pitchFamily="18" charset="0"/>
                          <a:ea typeface="宋体" panose="02010600030101010101" pitchFamily="2" charset="-122"/>
                        </a:rPr>
                        <a:t>）</a:t>
                      </a:r>
                      <a:endParaRPr lang="zh-CN" sz="1800" b="1" kern="100" dirty="0">
                        <a:effectLst/>
                        <a:latin typeface="Times New Roman" panose="02020603050405020304" pitchFamily="18" charset="0"/>
                        <a:ea typeface="宋体" panose="02010600030101010101" pitchFamily="2" charset="-122"/>
                      </a:endParaRPr>
                    </a:p>
                  </a:txBody>
                  <a:tcPr marL="48192" marR="48192"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spcAft>
                          <a:spcPts val="0"/>
                        </a:spcAft>
                      </a:pPr>
                      <a:r>
                        <a:rPr lang="zh-CN" sz="2000" b="1" kern="100">
                          <a:effectLst/>
                          <a:latin typeface="Times New Roman" panose="02020603050405020304" pitchFamily="18" charset="0"/>
                          <a:ea typeface="宋体" panose="02010600030101010101" pitchFamily="2" charset="-122"/>
                        </a:rPr>
                        <a:t>只读</a:t>
                      </a:r>
                    </a:p>
                  </a:txBody>
                  <a:tcPr marL="48192" marR="48192" marT="0" marB="0" anchor="ctr">
                    <a:lnL w="1905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12447">
                <a:tc>
                  <a:txBody>
                    <a:bodyPr/>
                    <a:lstStyle/>
                    <a:p>
                      <a:pPr indent="0" algn="ctr">
                        <a:spcAft>
                          <a:spcPts val="0"/>
                        </a:spcAft>
                      </a:pPr>
                      <a:r>
                        <a:rPr lang="en-US" sz="2000" b="1" kern="100" dirty="0">
                          <a:effectLst/>
                          <a:latin typeface="Times New Roman" panose="02020603050405020304" pitchFamily="18" charset="0"/>
                          <a:ea typeface="宋体" panose="02010600030101010101" pitchFamily="2" charset="-122"/>
                        </a:rPr>
                        <a:t>1F0H</a:t>
                      </a:r>
                      <a:endParaRPr lang="zh-CN" sz="2000" b="1" kern="100" dirty="0">
                        <a:effectLst/>
                        <a:latin typeface="Times New Roman" panose="02020603050405020304" pitchFamily="18" charset="0"/>
                        <a:ea typeface="宋体" panose="02010600030101010101" pitchFamily="2" charset="-122"/>
                      </a:endParaRPr>
                    </a:p>
                  </a:txBody>
                  <a:tcPr marL="48192" marR="48192" marT="0" marB="0" anchor="ctr">
                    <a:lnL>
                      <a:noFill/>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spcAft>
                          <a:spcPts val="0"/>
                        </a:spcAft>
                      </a:pPr>
                      <a:r>
                        <a:rPr lang="zh-CN" sz="2000" b="1" kern="100" dirty="0">
                          <a:effectLst/>
                          <a:latin typeface="Times New Roman" panose="02020603050405020304" pitchFamily="18" charset="0"/>
                          <a:ea typeface="宋体" panose="02010600030101010101" pitchFamily="2" charset="-122"/>
                        </a:rPr>
                        <a:t>触发方式寄存器</a:t>
                      </a:r>
                      <a:r>
                        <a:rPr lang="en-US" sz="2000" b="1" kern="100" dirty="0">
                          <a:effectLst/>
                          <a:latin typeface="Times New Roman" panose="02020603050405020304" pitchFamily="18" charset="0"/>
                          <a:ea typeface="宋体" panose="02010600030101010101" pitchFamily="2" charset="-122"/>
                        </a:rPr>
                        <a:t>TMR[255:224]</a:t>
                      </a:r>
                      <a:r>
                        <a:rPr lang="zh-CN" sz="1600" b="1" kern="100" dirty="0">
                          <a:effectLst/>
                          <a:latin typeface="Times New Roman" panose="02020603050405020304" pitchFamily="18" charset="0"/>
                          <a:ea typeface="宋体" panose="02010600030101010101" pitchFamily="2" charset="-122"/>
                        </a:rPr>
                        <a:t>（</a:t>
                      </a:r>
                      <a:r>
                        <a:rPr lang="en-US" sz="1600" b="1" kern="100" dirty="0">
                          <a:effectLst/>
                          <a:latin typeface="Times New Roman" panose="02020603050405020304" pitchFamily="18" charset="0"/>
                          <a:ea typeface="宋体" panose="02010600030101010101" pitchFamily="2" charset="-122"/>
                        </a:rPr>
                        <a:t>TMR</a:t>
                      </a:r>
                      <a:r>
                        <a:rPr lang="zh-CN" sz="1600" b="1" kern="100" dirty="0">
                          <a:effectLst/>
                          <a:latin typeface="Times New Roman" panose="02020603050405020304" pitchFamily="18" charset="0"/>
                          <a:ea typeface="宋体" panose="02010600030101010101" pitchFamily="2" charset="-122"/>
                        </a:rPr>
                        <a:t>，</a:t>
                      </a:r>
                      <a:r>
                        <a:rPr lang="en-US" sz="1600" b="1" kern="100" dirty="0">
                          <a:effectLst/>
                          <a:latin typeface="Times New Roman" panose="02020603050405020304" pitchFamily="18" charset="0"/>
                          <a:ea typeface="宋体" panose="02010600030101010101" pitchFamily="2" charset="-122"/>
                        </a:rPr>
                        <a:t>Trigger Mode Register</a:t>
                      </a:r>
                      <a:r>
                        <a:rPr lang="zh-CN" sz="1600" b="1" kern="100" dirty="0">
                          <a:effectLst/>
                          <a:latin typeface="Times New Roman" panose="02020603050405020304" pitchFamily="18" charset="0"/>
                          <a:ea typeface="宋体" panose="02010600030101010101" pitchFamily="2" charset="-122"/>
                        </a:rPr>
                        <a:t>）</a:t>
                      </a:r>
                      <a:endParaRPr lang="zh-CN" sz="1800" b="1" kern="100" dirty="0">
                        <a:effectLst/>
                        <a:latin typeface="Times New Roman" panose="02020603050405020304" pitchFamily="18" charset="0"/>
                        <a:ea typeface="宋体" panose="02010600030101010101" pitchFamily="2" charset="-122"/>
                      </a:endParaRPr>
                    </a:p>
                  </a:txBody>
                  <a:tcPr marL="48192" marR="48192"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spcAft>
                          <a:spcPts val="0"/>
                        </a:spcAft>
                      </a:pPr>
                      <a:r>
                        <a:rPr lang="zh-CN" sz="2000" b="1" kern="100">
                          <a:effectLst/>
                          <a:latin typeface="Times New Roman" panose="02020603050405020304" pitchFamily="18" charset="0"/>
                          <a:ea typeface="宋体" panose="02010600030101010101" pitchFamily="2" charset="-122"/>
                        </a:rPr>
                        <a:t>只读</a:t>
                      </a:r>
                    </a:p>
                  </a:txBody>
                  <a:tcPr marL="48192" marR="48192" marT="0" marB="0" anchor="ctr">
                    <a:lnL w="1905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12447">
                <a:tc>
                  <a:txBody>
                    <a:bodyPr/>
                    <a:lstStyle/>
                    <a:p>
                      <a:pPr indent="0" algn="ctr">
                        <a:spcAft>
                          <a:spcPts val="0"/>
                        </a:spcAft>
                      </a:pPr>
                      <a:r>
                        <a:rPr lang="en-US" sz="2000" b="1" kern="100" dirty="0">
                          <a:effectLst/>
                          <a:latin typeface="Times New Roman" panose="02020603050405020304" pitchFamily="18" charset="0"/>
                          <a:ea typeface="宋体" panose="02010600030101010101" pitchFamily="2" charset="-122"/>
                        </a:rPr>
                        <a:t>200H</a:t>
                      </a:r>
                      <a:endParaRPr lang="zh-CN" sz="2000" b="1" kern="100" dirty="0">
                        <a:effectLst/>
                        <a:latin typeface="Times New Roman" panose="02020603050405020304" pitchFamily="18" charset="0"/>
                        <a:ea typeface="宋体" panose="02010600030101010101" pitchFamily="2" charset="-122"/>
                      </a:endParaRPr>
                    </a:p>
                  </a:txBody>
                  <a:tcPr marL="48192" marR="48192" marT="0" marB="0" anchor="ctr">
                    <a:lnL>
                      <a:noFill/>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spcAft>
                          <a:spcPts val="0"/>
                        </a:spcAft>
                      </a:pPr>
                      <a:r>
                        <a:rPr lang="zh-CN" sz="2000" b="1" kern="100" dirty="0">
                          <a:effectLst/>
                          <a:latin typeface="Times New Roman" panose="02020603050405020304" pitchFamily="18" charset="0"/>
                          <a:ea typeface="宋体" panose="02010600030101010101" pitchFamily="2" charset="-122"/>
                        </a:rPr>
                        <a:t>中断请求寄存器</a:t>
                      </a:r>
                      <a:r>
                        <a:rPr lang="en-US" sz="2000" b="1" kern="100" dirty="0">
                          <a:effectLst/>
                          <a:latin typeface="Times New Roman" panose="02020603050405020304" pitchFamily="18" charset="0"/>
                          <a:ea typeface="宋体" panose="02010600030101010101" pitchFamily="2" charset="-122"/>
                        </a:rPr>
                        <a:t>IRR[31:0]</a:t>
                      </a:r>
                      <a:r>
                        <a:rPr lang="zh-CN" sz="1800" b="1" kern="100" dirty="0">
                          <a:effectLst/>
                          <a:latin typeface="Times New Roman" panose="02020603050405020304" pitchFamily="18" charset="0"/>
                          <a:ea typeface="宋体" panose="02010600030101010101" pitchFamily="2" charset="-122"/>
                        </a:rPr>
                        <a:t>（</a:t>
                      </a:r>
                      <a:r>
                        <a:rPr lang="en-US" sz="1800" b="1" kern="100" dirty="0">
                          <a:effectLst/>
                          <a:latin typeface="Times New Roman" panose="02020603050405020304" pitchFamily="18" charset="0"/>
                          <a:ea typeface="宋体" panose="02010600030101010101" pitchFamily="2" charset="-122"/>
                        </a:rPr>
                        <a:t>IRR</a:t>
                      </a:r>
                      <a:r>
                        <a:rPr lang="zh-CN" sz="1800" b="1" kern="100" dirty="0">
                          <a:effectLst/>
                          <a:latin typeface="Times New Roman" panose="02020603050405020304" pitchFamily="18" charset="0"/>
                          <a:ea typeface="宋体" panose="02010600030101010101" pitchFamily="2" charset="-122"/>
                        </a:rPr>
                        <a:t>，</a:t>
                      </a:r>
                      <a:r>
                        <a:rPr lang="en-US" sz="1800" b="1" kern="100" dirty="0">
                          <a:effectLst/>
                          <a:latin typeface="Times New Roman" panose="02020603050405020304" pitchFamily="18" charset="0"/>
                          <a:ea typeface="宋体" panose="02010600030101010101" pitchFamily="2" charset="-122"/>
                        </a:rPr>
                        <a:t>Interrupt Request Register</a:t>
                      </a:r>
                      <a:r>
                        <a:rPr lang="zh-CN" sz="1800" b="1" kern="100" dirty="0">
                          <a:effectLst/>
                          <a:latin typeface="Times New Roman" panose="02020603050405020304" pitchFamily="18" charset="0"/>
                          <a:ea typeface="宋体" panose="02010600030101010101" pitchFamily="2" charset="-122"/>
                        </a:rPr>
                        <a:t>）</a:t>
                      </a:r>
                      <a:endParaRPr lang="zh-CN" sz="2000" b="1" kern="100" dirty="0">
                        <a:effectLst/>
                        <a:latin typeface="Times New Roman" panose="02020603050405020304" pitchFamily="18" charset="0"/>
                        <a:ea typeface="宋体" panose="02010600030101010101" pitchFamily="2" charset="-122"/>
                      </a:endParaRPr>
                    </a:p>
                  </a:txBody>
                  <a:tcPr marL="48192" marR="48192"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spcAft>
                          <a:spcPts val="0"/>
                        </a:spcAft>
                      </a:pPr>
                      <a:r>
                        <a:rPr lang="zh-CN" sz="2000" b="1" kern="100" dirty="0">
                          <a:effectLst/>
                          <a:latin typeface="Times New Roman" panose="02020603050405020304" pitchFamily="18" charset="0"/>
                          <a:ea typeface="宋体" panose="02010600030101010101" pitchFamily="2" charset="-122"/>
                        </a:rPr>
                        <a:t>只读</a:t>
                      </a:r>
                    </a:p>
                  </a:txBody>
                  <a:tcPr marL="48192" marR="48192" marT="0" marB="0" anchor="ctr">
                    <a:lnL w="1905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12447">
                <a:tc>
                  <a:txBody>
                    <a:bodyPr/>
                    <a:lstStyle/>
                    <a:p>
                      <a:pPr indent="0" algn="ctr">
                        <a:spcAft>
                          <a:spcPts val="0"/>
                        </a:spcAft>
                      </a:pPr>
                      <a:r>
                        <a:rPr lang="en-US" sz="2000" b="1" kern="100" dirty="0">
                          <a:effectLst/>
                          <a:latin typeface="Times New Roman" panose="02020603050405020304" pitchFamily="18" charset="0"/>
                          <a:ea typeface="宋体" panose="02010600030101010101" pitchFamily="2" charset="-122"/>
                        </a:rPr>
                        <a:t>210H</a:t>
                      </a:r>
                      <a:endParaRPr lang="zh-CN" sz="2000" b="1" kern="100" dirty="0">
                        <a:effectLst/>
                        <a:latin typeface="Times New Roman" panose="02020603050405020304" pitchFamily="18" charset="0"/>
                        <a:ea typeface="宋体" panose="02010600030101010101" pitchFamily="2" charset="-122"/>
                      </a:endParaRPr>
                    </a:p>
                  </a:txBody>
                  <a:tcPr marL="48192" marR="48192" marT="0" marB="0" anchor="ctr">
                    <a:lnL>
                      <a:noFill/>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spcAft>
                          <a:spcPts val="0"/>
                        </a:spcAft>
                      </a:pPr>
                      <a:r>
                        <a:rPr lang="zh-CN" sz="2000" b="1" kern="100" dirty="0">
                          <a:effectLst/>
                          <a:latin typeface="Times New Roman" panose="02020603050405020304" pitchFamily="18" charset="0"/>
                          <a:ea typeface="宋体" panose="02010600030101010101" pitchFamily="2" charset="-122"/>
                        </a:rPr>
                        <a:t>中断请求寄存器</a:t>
                      </a:r>
                      <a:r>
                        <a:rPr lang="en-US" sz="2000" b="1" kern="100" dirty="0">
                          <a:effectLst/>
                          <a:latin typeface="Times New Roman" panose="02020603050405020304" pitchFamily="18" charset="0"/>
                          <a:ea typeface="宋体" panose="02010600030101010101" pitchFamily="2" charset="-122"/>
                        </a:rPr>
                        <a:t>IRR[63:32]</a:t>
                      </a:r>
                      <a:r>
                        <a:rPr lang="zh-CN" sz="1600" b="1" kern="100" dirty="0">
                          <a:effectLst/>
                          <a:latin typeface="Times New Roman" panose="02020603050405020304" pitchFamily="18" charset="0"/>
                          <a:ea typeface="宋体" panose="02010600030101010101" pitchFamily="2" charset="-122"/>
                        </a:rPr>
                        <a:t>（</a:t>
                      </a:r>
                      <a:r>
                        <a:rPr lang="en-US" sz="1600" b="1" kern="100" dirty="0">
                          <a:effectLst/>
                          <a:latin typeface="Times New Roman" panose="02020603050405020304" pitchFamily="18" charset="0"/>
                          <a:ea typeface="宋体" panose="02010600030101010101" pitchFamily="2" charset="-122"/>
                        </a:rPr>
                        <a:t>IRR</a:t>
                      </a:r>
                      <a:r>
                        <a:rPr lang="zh-CN" sz="1600" b="1" kern="100" dirty="0">
                          <a:effectLst/>
                          <a:latin typeface="Times New Roman" panose="02020603050405020304" pitchFamily="18" charset="0"/>
                          <a:ea typeface="宋体" panose="02010600030101010101" pitchFamily="2" charset="-122"/>
                        </a:rPr>
                        <a:t>，</a:t>
                      </a:r>
                      <a:r>
                        <a:rPr lang="en-US" sz="1600" b="1" kern="100" dirty="0">
                          <a:effectLst/>
                          <a:latin typeface="Times New Roman" panose="02020603050405020304" pitchFamily="18" charset="0"/>
                          <a:ea typeface="宋体" panose="02010600030101010101" pitchFamily="2" charset="-122"/>
                        </a:rPr>
                        <a:t>Interrupt Request Register</a:t>
                      </a:r>
                      <a:r>
                        <a:rPr lang="zh-CN" sz="1600" b="1" kern="100" dirty="0">
                          <a:effectLst/>
                          <a:latin typeface="Times New Roman" panose="02020603050405020304" pitchFamily="18" charset="0"/>
                          <a:ea typeface="宋体" panose="02010600030101010101" pitchFamily="2" charset="-122"/>
                        </a:rPr>
                        <a:t>）</a:t>
                      </a:r>
                      <a:endParaRPr lang="zh-CN" sz="1800" b="1" kern="100" dirty="0">
                        <a:effectLst/>
                        <a:latin typeface="Times New Roman" panose="02020603050405020304" pitchFamily="18" charset="0"/>
                        <a:ea typeface="宋体" panose="02010600030101010101" pitchFamily="2" charset="-122"/>
                      </a:endParaRPr>
                    </a:p>
                  </a:txBody>
                  <a:tcPr marL="48192" marR="48192"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spcAft>
                          <a:spcPts val="0"/>
                        </a:spcAft>
                      </a:pPr>
                      <a:r>
                        <a:rPr lang="zh-CN" sz="2000" b="1" kern="100">
                          <a:effectLst/>
                          <a:latin typeface="Times New Roman" panose="02020603050405020304" pitchFamily="18" charset="0"/>
                          <a:ea typeface="宋体" panose="02010600030101010101" pitchFamily="2" charset="-122"/>
                        </a:rPr>
                        <a:t>只读</a:t>
                      </a:r>
                    </a:p>
                  </a:txBody>
                  <a:tcPr marL="48192" marR="48192" marT="0" marB="0" anchor="ctr">
                    <a:lnL w="1905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12447">
                <a:tc>
                  <a:txBody>
                    <a:bodyPr/>
                    <a:lstStyle/>
                    <a:p>
                      <a:pPr indent="0" algn="ctr">
                        <a:spcAft>
                          <a:spcPts val="0"/>
                        </a:spcAft>
                      </a:pPr>
                      <a:r>
                        <a:rPr lang="en-US" sz="2000" b="1" kern="100" dirty="0">
                          <a:effectLst/>
                          <a:latin typeface="Times New Roman" panose="02020603050405020304" pitchFamily="18" charset="0"/>
                          <a:ea typeface="宋体" panose="02010600030101010101" pitchFamily="2" charset="-122"/>
                        </a:rPr>
                        <a:t>220H</a:t>
                      </a:r>
                      <a:endParaRPr lang="zh-CN" sz="2000" b="1" kern="100" dirty="0">
                        <a:effectLst/>
                        <a:latin typeface="Times New Roman" panose="02020603050405020304" pitchFamily="18" charset="0"/>
                        <a:ea typeface="宋体" panose="02010600030101010101" pitchFamily="2" charset="-122"/>
                      </a:endParaRPr>
                    </a:p>
                  </a:txBody>
                  <a:tcPr marL="48192" marR="48192" marT="0" marB="0" anchor="ctr">
                    <a:lnL>
                      <a:noFill/>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spcAft>
                          <a:spcPts val="0"/>
                        </a:spcAft>
                      </a:pPr>
                      <a:r>
                        <a:rPr lang="zh-CN" sz="2000" b="1" kern="100" dirty="0">
                          <a:effectLst/>
                          <a:latin typeface="Times New Roman" panose="02020603050405020304" pitchFamily="18" charset="0"/>
                          <a:ea typeface="宋体" panose="02010600030101010101" pitchFamily="2" charset="-122"/>
                        </a:rPr>
                        <a:t>中断请求寄存器</a:t>
                      </a:r>
                      <a:r>
                        <a:rPr lang="en-US" sz="2000" b="1" kern="100" dirty="0">
                          <a:effectLst/>
                          <a:latin typeface="Times New Roman" panose="02020603050405020304" pitchFamily="18" charset="0"/>
                          <a:ea typeface="宋体" panose="02010600030101010101" pitchFamily="2" charset="-122"/>
                        </a:rPr>
                        <a:t>IRR[95:64]</a:t>
                      </a:r>
                      <a:r>
                        <a:rPr lang="zh-CN" sz="1600" b="1" kern="100" dirty="0">
                          <a:effectLst/>
                          <a:latin typeface="Times New Roman" panose="02020603050405020304" pitchFamily="18" charset="0"/>
                          <a:ea typeface="宋体" panose="02010600030101010101" pitchFamily="2" charset="-122"/>
                        </a:rPr>
                        <a:t>（</a:t>
                      </a:r>
                      <a:r>
                        <a:rPr lang="en-US" sz="1600" b="1" kern="100" dirty="0">
                          <a:effectLst/>
                          <a:latin typeface="Times New Roman" panose="02020603050405020304" pitchFamily="18" charset="0"/>
                          <a:ea typeface="宋体" panose="02010600030101010101" pitchFamily="2" charset="-122"/>
                        </a:rPr>
                        <a:t>IRR</a:t>
                      </a:r>
                      <a:r>
                        <a:rPr lang="zh-CN" sz="1600" b="1" kern="100" dirty="0">
                          <a:effectLst/>
                          <a:latin typeface="Times New Roman" panose="02020603050405020304" pitchFamily="18" charset="0"/>
                          <a:ea typeface="宋体" panose="02010600030101010101" pitchFamily="2" charset="-122"/>
                        </a:rPr>
                        <a:t>，</a:t>
                      </a:r>
                      <a:r>
                        <a:rPr lang="en-US" sz="1600" b="1" kern="100" dirty="0">
                          <a:effectLst/>
                          <a:latin typeface="Times New Roman" panose="02020603050405020304" pitchFamily="18" charset="0"/>
                          <a:ea typeface="宋体" panose="02010600030101010101" pitchFamily="2" charset="-122"/>
                        </a:rPr>
                        <a:t>Interrupt Request Register</a:t>
                      </a:r>
                      <a:r>
                        <a:rPr lang="zh-CN" sz="1600" b="1" kern="100" dirty="0">
                          <a:effectLst/>
                          <a:latin typeface="Times New Roman" panose="02020603050405020304" pitchFamily="18" charset="0"/>
                          <a:ea typeface="宋体" panose="02010600030101010101" pitchFamily="2" charset="-122"/>
                        </a:rPr>
                        <a:t>）</a:t>
                      </a:r>
                      <a:endParaRPr lang="zh-CN" sz="1800" b="1" kern="100" dirty="0">
                        <a:effectLst/>
                        <a:latin typeface="Times New Roman" panose="02020603050405020304" pitchFamily="18" charset="0"/>
                        <a:ea typeface="宋体" panose="02010600030101010101" pitchFamily="2" charset="-122"/>
                      </a:endParaRPr>
                    </a:p>
                  </a:txBody>
                  <a:tcPr marL="48192" marR="48192"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spcAft>
                          <a:spcPts val="0"/>
                        </a:spcAft>
                      </a:pPr>
                      <a:r>
                        <a:rPr lang="zh-CN" sz="2000" b="1" kern="100">
                          <a:effectLst/>
                          <a:latin typeface="Times New Roman" panose="02020603050405020304" pitchFamily="18" charset="0"/>
                          <a:ea typeface="宋体" panose="02010600030101010101" pitchFamily="2" charset="-122"/>
                        </a:rPr>
                        <a:t>只读</a:t>
                      </a:r>
                    </a:p>
                  </a:txBody>
                  <a:tcPr marL="48192" marR="48192" marT="0" marB="0" anchor="ctr">
                    <a:lnL w="1905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12447">
                <a:tc>
                  <a:txBody>
                    <a:bodyPr/>
                    <a:lstStyle/>
                    <a:p>
                      <a:pPr indent="0" algn="ctr">
                        <a:spcAft>
                          <a:spcPts val="0"/>
                        </a:spcAft>
                      </a:pPr>
                      <a:r>
                        <a:rPr lang="en-US" sz="2000" b="1" kern="100" dirty="0">
                          <a:effectLst/>
                          <a:latin typeface="Times New Roman" panose="02020603050405020304" pitchFamily="18" charset="0"/>
                          <a:ea typeface="宋体" panose="02010600030101010101" pitchFamily="2" charset="-122"/>
                        </a:rPr>
                        <a:t>230H</a:t>
                      </a:r>
                      <a:endParaRPr lang="zh-CN" sz="2000" b="1" kern="100" dirty="0">
                        <a:effectLst/>
                        <a:latin typeface="Times New Roman" panose="02020603050405020304" pitchFamily="18" charset="0"/>
                        <a:ea typeface="宋体" panose="02010600030101010101" pitchFamily="2" charset="-122"/>
                      </a:endParaRPr>
                    </a:p>
                  </a:txBody>
                  <a:tcPr marL="48192" marR="48192" marT="0" marB="0" anchor="ctr">
                    <a:lnL>
                      <a:noFill/>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spcAft>
                          <a:spcPts val="0"/>
                        </a:spcAft>
                      </a:pPr>
                      <a:r>
                        <a:rPr lang="zh-CN" sz="2000" b="1" kern="100" dirty="0">
                          <a:effectLst/>
                          <a:latin typeface="Times New Roman" panose="02020603050405020304" pitchFamily="18" charset="0"/>
                          <a:ea typeface="宋体" panose="02010600030101010101" pitchFamily="2" charset="-122"/>
                        </a:rPr>
                        <a:t>中断请求寄存器</a:t>
                      </a:r>
                      <a:r>
                        <a:rPr lang="en-US" sz="2000" b="1" kern="100" dirty="0">
                          <a:effectLst/>
                          <a:latin typeface="Times New Roman" panose="02020603050405020304" pitchFamily="18" charset="0"/>
                          <a:ea typeface="宋体" panose="02010600030101010101" pitchFamily="2" charset="-122"/>
                        </a:rPr>
                        <a:t>IRR[127:96]</a:t>
                      </a:r>
                      <a:r>
                        <a:rPr lang="zh-CN" sz="1600" b="1" kern="100" dirty="0">
                          <a:effectLst/>
                          <a:latin typeface="Times New Roman" panose="02020603050405020304" pitchFamily="18" charset="0"/>
                          <a:ea typeface="宋体" panose="02010600030101010101" pitchFamily="2" charset="-122"/>
                        </a:rPr>
                        <a:t>（</a:t>
                      </a:r>
                      <a:r>
                        <a:rPr lang="en-US" sz="1600" b="1" kern="100" dirty="0">
                          <a:effectLst/>
                          <a:latin typeface="Times New Roman" panose="02020603050405020304" pitchFamily="18" charset="0"/>
                          <a:ea typeface="宋体" panose="02010600030101010101" pitchFamily="2" charset="-122"/>
                        </a:rPr>
                        <a:t>IRR</a:t>
                      </a:r>
                      <a:r>
                        <a:rPr lang="zh-CN" sz="1600" b="1" kern="100" dirty="0">
                          <a:effectLst/>
                          <a:latin typeface="Times New Roman" panose="02020603050405020304" pitchFamily="18" charset="0"/>
                          <a:ea typeface="宋体" panose="02010600030101010101" pitchFamily="2" charset="-122"/>
                        </a:rPr>
                        <a:t>，</a:t>
                      </a:r>
                      <a:r>
                        <a:rPr lang="en-US" sz="1600" b="1" kern="100" dirty="0">
                          <a:effectLst/>
                          <a:latin typeface="Times New Roman" panose="02020603050405020304" pitchFamily="18" charset="0"/>
                          <a:ea typeface="宋体" panose="02010600030101010101" pitchFamily="2" charset="-122"/>
                        </a:rPr>
                        <a:t>Interrupt Request Register</a:t>
                      </a:r>
                      <a:r>
                        <a:rPr lang="zh-CN" sz="1600" b="1" kern="100" dirty="0">
                          <a:effectLst/>
                          <a:latin typeface="Times New Roman" panose="02020603050405020304" pitchFamily="18" charset="0"/>
                          <a:ea typeface="宋体" panose="02010600030101010101" pitchFamily="2" charset="-122"/>
                        </a:rPr>
                        <a:t>）</a:t>
                      </a:r>
                      <a:endParaRPr lang="zh-CN" sz="1800" b="1" kern="100" dirty="0">
                        <a:effectLst/>
                        <a:latin typeface="Times New Roman" panose="02020603050405020304" pitchFamily="18" charset="0"/>
                        <a:ea typeface="宋体" panose="02010600030101010101" pitchFamily="2" charset="-122"/>
                      </a:endParaRPr>
                    </a:p>
                  </a:txBody>
                  <a:tcPr marL="48192" marR="48192"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spcAft>
                          <a:spcPts val="0"/>
                        </a:spcAft>
                      </a:pPr>
                      <a:r>
                        <a:rPr lang="zh-CN" sz="2000" b="1" kern="100">
                          <a:effectLst/>
                          <a:latin typeface="Times New Roman" panose="02020603050405020304" pitchFamily="18" charset="0"/>
                          <a:ea typeface="宋体" panose="02010600030101010101" pitchFamily="2" charset="-122"/>
                        </a:rPr>
                        <a:t>只读</a:t>
                      </a:r>
                    </a:p>
                  </a:txBody>
                  <a:tcPr marL="48192" marR="48192" marT="0" marB="0" anchor="ctr">
                    <a:lnL w="1905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12447">
                <a:tc>
                  <a:txBody>
                    <a:bodyPr/>
                    <a:lstStyle/>
                    <a:p>
                      <a:pPr indent="0" algn="ctr">
                        <a:spcAft>
                          <a:spcPts val="0"/>
                        </a:spcAft>
                      </a:pPr>
                      <a:r>
                        <a:rPr lang="en-US" sz="2000" b="1" kern="100" dirty="0">
                          <a:effectLst/>
                          <a:latin typeface="Times New Roman" panose="02020603050405020304" pitchFamily="18" charset="0"/>
                          <a:ea typeface="宋体" panose="02010600030101010101" pitchFamily="2" charset="-122"/>
                        </a:rPr>
                        <a:t>240H</a:t>
                      </a:r>
                      <a:endParaRPr lang="zh-CN" sz="2000" b="1" kern="100" dirty="0">
                        <a:effectLst/>
                        <a:latin typeface="Times New Roman" panose="02020603050405020304" pitchFamily="18" charset="0"/>
                        <a:ea typeface="宋体" panose="02010600030101010101" pitchFamily="2" charset="-122"/>
                      </a:endParaRPr>
                    </a:p>
                  </a:txBody>
                  <a:tcPr marL="48192" marR="48192" marT="0" marB="0" anchor="ctr">
                    <a:lnL>
                      <a:noFill/>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spcAft>
                          <a:spcPts val="0"/>
                        </a:spcAft>
                      </a:pPr>
                      <a:r>
                        <a:rPr lang="zh-CN" sz="2000" b="1" kern="100" dirty="0">
                          <a:effectLst/>
                          <a:latin typeface="Times New Roman" panose="02020603050405020304" pitchFamily="18" charset="0"/>
                          <a:ea typeface="宋体" panose="02010600030101010101" pitchFamily="2" charset="-122"/>
                        </a:rPr>
                        <a:t>中断请求寄存器</a:t>
                      </a:r>
                      <a:r>
                        <a:rPr lang="en-US" sz="2000" b="1" kern="100" dirty="0">
                          <a:effectLst/>
                          <a:latin typeface="Times New Roman" panose="02020603050405020304" pitchFamily="18" charset="0"/>
                          <a:ea typeface="宋体" panose="02010600030101010101" pitchFamily="2" charset="-122"/>
                        </a:rPr>
                        <a:t>IRR[159:128]</a:t>
                      </a:r>
                      <a:r>
                        <a:rPr lang="zh-CN" sz="1600" b="1" kern="100" dirty="0">
                          <a:effectLst/>
                          <a:latin typeface="Times New Roman" panose="02020603050405020304" pitchFamily="18" charset="0"/>
                          <a:ea typeface="宋体" panose="02010600030101010101" pitchFamily="2" charset="-122"/>
                        </a:rPr>
                        <a:t>（</a:t>
                      </a:r>
                      <a:r>
                        <a:rPr lang="en-US" sz="1600" b="1" kern="100" dirty="0">
                          <a:effectLst/>
                          <a:latin typeface="Times New Roman" panose="02020603050405020304" pitchFamily="18" charset="0"/>
                          <a:ea typeface="宋体" panose="02010600030101010101" pitchFamily="2" charset="-122"/>
                        </a:rPr>
                        <a:t>IRR</a:t>
                      </a:r>
                      <a:r>
                        <a:rPr lang="zh-CN" sz="1600" b="1" kern="100" dirty="0">
                          <a:effectLst/>
                          <a:latin typeface="Times New Roman" panose="02020603050405020304" pitchFamily="18" charset="0"/>
                          <a:ea typeface="宋体" panose="02010600030101010101" pitchFamily="2" charset="-122"/>
                        </a:rPr>
                        <a:t>，</a:t>
                      </a:r>
                      <a:r>
                        <a:rPr lang="en-US" sz="1600" b="1" kern="100" dirty="0">
                          <a:effectLst/>
                          <a:latin typeface="Times New Roman" panose="02020603050405020304" pitchFamily="18" charset="0"/>
                          <a:ea typeface="宋体" panose="02010600030101010101" pitchFamily="2" charset="-122"/>
                        </a:rPr>
                        <a:t>Interrupt Request Register</a:t>
                      </a:r>
                      <a:r>
                        <a:rPr lang="zh-CN" sz="1600" b="1" kern="100" dirty="0">
                          <a:effectLst/>
                          <a:latin typeface="Times New Roman" panose="02020603050405020304" pitchFamily="18" charset="0"/>
                          <a:ea typeface="宋体" panose="02010600030101010101" pitchFamily="2" charset="-122"/>
                        </a:rPr>
                        <a:t>）</a:t>
                      </a:r>
                      <a:endParaRPr lang="zh-CN" sz="2000" b="1" kern="100" dirty="0">
                        <a:effectLst/>
                        <a:latin typeface="Times New Roman" panose="02020603050405020304" pitchFamily="18" charset="0"/>
                        <a:ea typeface="宋体" panose="02010600030101010101" pitchFamily="2" charset="-122"/>
                      </a:endParaRPr>
                    </a:p>
                  </a:txBody>
                  <a:tcPr marL="48192" marR="48192"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spcAft>
                          <a:spcPts val="0"/>
                        </a:spcAft>
                      </a:pPr>
                      <a:r>
                        <a:rPr lang="zh-CN" sz="2000" b="1" kern="100">
                          <a:effectLst/>
                          <a:latin typeface="Times New Roman" panose="02020603050405020304" pitchFamily="18" charset="0"/>
                          <a:ea typeface="宋体" panose="02010600030101010101" pitchFamily="2" charset="-122"/>
                        </a:rPr>
                        <a:t>只读</a:t>
                      </a:r>
                    </a:p>
                  </a:txBody>
                  <a:tcPr marL="48192" marR="48192" marT="0" marB="0" anchor="ctr">
                    <a:lnL w="1905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12447">
                <a:tc>
                  <a:txBody>
                    <a:bodyPr/>
                    <a:lstStyle/>
                    <a:p>
                      <a:pPr indent="0" algn="ctr">
                        <a:spcAft>
                          <a:spcPts val="0"/>
                        </a:spcAft>
                      </a:pPr>
                      <a:r>
                        <a:rPr lang="en-US" sz="2000" b="1" kern="100" dirty="0">
                          <a:effectLst/>
                          <a:latin typeface="Times New Roman" panose="02020603050405020304" pitchFamily="18" charset="0"/>
                          <a:ea typeface="宋体" panose="02010600030101010101" pitchFamily="2" charset="-122"/>
                        </a:rPr>
                        <a:t>250H</a:t>
                      </a:r>
                      <a:endParaRPr lang="zh-CN" sz="2000" b="1" kern="100" dirty="0">
                        <a:effectLst/>
                        <a:latin typeface="Times New Roman" panose="02020603050405020304" pitchFamily="18" charset="0"/>
                        <a:ea typeface="宋体" panose="02010600030101010101" pitchFamily="2" charset="-122"/>
                      </a:endParaRPr>
                    </a:p>
                  </a:txBody>
                  <a:tcPr marL="48192" marR="48192" marT="0" marB="0" anchor="ctr">
                    <a:lnL>
                      <a:noFill/>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spcAft>
                          <a:spcPts val="0"/>
                        </a:spcAft>
                      </a:pPr>
                      <a:r>
                        <a:rPr lang="zh-CN" sz="2000" b="1" kern="100" dirty="0">
                          <a:effectLst/>
                          <a:latin typeface="Times New Roman" panose="02020603050405020304" pitchFamily="18" charset="0"/>
                          <a:ea typeface="宋体" panose="02010600030101010101" pitchFamily="2" charset="-122"/>
                        </a:rPr>
                        <a:t>中断请求寄存器</a:t>
                      </a:r>
                      <a:r>
                        <a:rPr lang="en-US" sz="2000" b="1" kern="100" dirty="0">
                          <a:effectLst/>
                          <a:latin typeface="Times New Roman" panose="02020603050405020304" pitchFamily="18" charset="0"/>
                          <a:ea typeface="宋体" panose="02010600030101010101" pitchFamily="2" charset="-122"/>
                        </a:rPr>
                        <a:t>IRR[191:160]</a:t>
                      </a:r>
                      <a:r>
                        <a:rPr lang="zh-CN" sz="1600" b="1" kern="100" dirty="0">
                          <a:effectLst/>
                          <a:latin typeface="Times New Roman" panose="02020603050405020304" pitchFamily="18" charset="0"/>
                          <a:ea typeface="宋体" panose="02010600030101010101" pitchFamily="2" charset="-122"/>
                        </a:rPr>
                        <a:t>（</a:t>
                      </a:r>
                      <a:r>
                        <a:rPr lang="en-US" sz="1600" b="1" kern="100" dirty="0">
                          <a:effectLst/>
                          <a:latin typeface="Times New Roman" panose="02020603050405020304" pitchFamily="18" charset="0"/>
                          <a:ea typeface="宋体" panose="02010600030101010101" pitchFamily="2" charset="-122"/>
                        </a:rPr>
                        <a:t>IRR</a:t>
                      </a:r>
                      <a:r>
                        <a:rPr lang="zh-CN" sz="1600" b="1" kern="100" dirty="0">
                          <a:effectLst/>
                          <a:latin typeface="Times New Roman" panose="02020603050405020304" pitchFamily="18" charset="0"/>
                          <a:ea typeface="宋体" panose="02010600030101010101" pitchFamily="2" charset="-122"/>
                        </a:rPr>
                        <a:t>，</a:t>
                      </a:r>
                      <a:r>
                        <a:rPr lang="en-US" sz="1600" b="1" kern="100" dirty="0">
                          <a:effectLst/>
                          <a:latin typeface="Times New Roman" panose="02020603050405020304" pitchFamily="18" charset="0"/>
                          <a:ea typeface="宋体" panose="02010600030101010101" pitchFamily="2" charset="-122"/>
                        </a:rPr>
                        <a:t>Interrupt Request Register</a:t>
                      </a:r>
                      <a:r>
                        <a:rPr lang="zh-CN" sz="1600" b="1" kern="100" dirty="0">
                          <a:effectLst/>
                          <a:latin typeface="Times New Roman" panose="02020603050405020304" pitchFamily="18" charset="0"/>
                          <a:ea typeface="宋体" panose="02010600030101010101" pitchFamily="2" charset="-122"/>
                        </a:rPr>
                        <a:t>）</a:t>
                      </a:r>
                      <a:endParaRPr lang="zh-CN" sz="2000" b="1" kern="100" dirty="0">
                        <a:effectLst/>
                        <a:latin typeface="Times New Roman" panose="02020603050405020304" pitchFamily="18" charset="0"/>
                        <a:ea typeface="宋体" panose="02010600030101010101" pitchFamily="2" charset="-122"/>
                      </a:endParaRPr>
                    </a:p>
                  </a:txBody>
                  <a:tcPr marL="48192" marR="48192"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spcAft>
                          <a:spcPts val="0"/>
                        </a:spcAft>
                      </a:pPr>
                      <a:r>
                        <a:rPr lang="zh-CN" sz="2000" b="1" kern="100" dirty="0">
                          <a:effectLst/>
                          <a:latin typeface="Times New Roman" panose="02020603050405020304" pitchFamily="18" charset="0"/>
                          <a:ea typeface="宋体" panose="02010600030101010101" pitchFamily="2" charset="-122"/>
                        </a:rPr>
                        <a:t>只读</a:t>
                      </a:r>
                    </a:p>
                  </a:txBody>
                  <a:tcPr marL="48192" marR="48192" marT="0" marB="0" anchor="ctr">
                    <a:lnL w="1905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611946481"/>
      </p:ext>
    </p:extLst>
  </p:cSld>
  <p:clrMapOvr>
    <a:masterClrMapping/>
  </p:clrMapOvr>
  <p:transition spd="med"/>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二、</a:t>
            </a:r>
            <a:r>
              <a:rPr lang="zh-CN" altLang="zh-CN" dirty="0"/>
              <a:t>高级可编程中断</a:t>
            </a:r>
            <a:r>
              <a:rPr lang="zh-CN" altLang="zh-CN" dirty="0" smtClean="0"/>
              <a:t>控制器</a:t>
            </a:r>
            <a:r>
              <a:rPr lang="en-US" altLang="zh-CN" dirty="0" smtClean="0"/>
              <a:t>      </a:t>
            </a:r>
            <a:r>
              <a:rPr lang="en-US" altLang="zh-CN" dirty="0" smtClean="0">
                <a:solidFill>
                  <a:srgbClr val="FF6600"/>
                </a:solidFill>
              </a:rPr>
              <a:t>2. Local APIC</a:t>
            </a:r>
            <a:endParaRPr lang="zh-CN" altLang="en-US" dirty="0">
              <a:solidFill>
                <a:srgbClr val="FF6600"/>
              </a:solidFill>
            </a:endParaRPr>
          </a:p>
        </p:txBody>
      </p:sp>
      <p:sp>
        <p:nvSpPr>
          <p:cNvPr id="3" name="内容占位符 2"/>
          <p:cNvSpPr>
            <a:spLocks noGrp="1"/>
          </p:cNvSpPr>
          <p:nvPr>
            <p:ph idx="1"/>
          </p:nvPr>
        </p:nvSpPr>
        <p:spPr>
          <a:xfrm>
            <a:off x="457200" y="548600"/>
            <a:ext cx="8362950" cy="504070"/>
          </a:xfrm>
        </p:spPr>
        <p:txBody>
          <a:bodyPr/>
          <a:lstStyle/>
          <a:p>
            <a:pPr marL="0" indent="0">
              <a:buNone/>
            </a:pPr>
            <a:r>
              <a:rPr lang="zh-CN" altLang="en-US" sz="2400" dirty="0" smtClean="0"/>
              <a:t>本地</a:t>
            </a:r>
            <a:r>
              <a:rPr lang="en-US" altLang="zh-CN" sz="2400" dirty="0" smtClean="0"/>
              <a:t>APIC</a:t>
            </a:r>
            <a:r>
              <a:rPr lang="zh-CN" altLang="en-US" sz="2400" dirty="0" smtClean="0"/>
              <a:t>寄存器：</a:t>
            </a:r>
            <a:endParaRPr lang="zh-CN" altLang="en-US" sz="2400" dirty="0"/>
          </a:p>
        </p:txBody>
      </p:sp>
      <p:sp>
        <p:nvSpPr>
          <p:cNvPr id="4" name="灯片编号占位符 3"/>
          <p:cNvSpPr>
            <a:spLocks noGrp="1"/>
          </p:cNvSpPr>
          <p:nvPr>
            <p:ph type="sldNum" sz="quarter" idx="11"/>
          </p:nvPr>
        </p:nvSpPr>
        <p:spPr/>
        <p:txBody>
          <a:bodyPr/>
          <a:lstStyle/>
          <a:p>
            <a:fld id="{C5B93D84-87BE-4514-9293-7D5164B6320D}" type="slidenum">
              <a:rPr lang="zh-CN" altLang="en-US" smtClean="0"/>
              <a:pPr/>
              <a:t>151</a:t>
            </a:fld>
            <a:endParaRPr lang="en-US" altLang="zh-CN" dirty="0"/>
          </a:p>
        </p:txBody>
      </p:sp>
      <p:graphicFrame>
        <p:nvGraphicFramePr>
          <p:cNvPr id="6" name="表格 5"/>
          <p:cNvGraphicFramePr>
            <a:graphicFrameLocks noGrp="1"/>
          </p:cNvGraphicFramePr>
          <p:nvPr>
            <p:extLst>
              <p:ext uri="{D42A27DB-BD31-4B8C-83A1-F6EECF244321}">
                <p14:modId xmlns:p14="http://schemas.microsoft.com/office/powerpoint/2010/main" val="807798499"/>
              </p:ext>
            </p:extLst>
          </p:nvPr>
        </p:nvGraphicFramePr>
        <p:xfrm>
          <a:off x="179390" y="1033520"/>
          <a:ext cx="8712769" cy="5181600"/>
        </p:xfrm>
        <a:graphic>
          <a:graphicData uri="http://schemas.openxmlformats.org/drawingml/2006/table">
            <a:tbl>
              <a:tblPr firstRow="1" firstCol="1" bandRow="1"/>
              <a:tblGrid>
                <a:gridCol w="1075824"/>
                <a:gridCol w="6845276"/>
                <a:gridCol w="791669"/>
              </a:tblGrid>
              <a:tr h="160639">
                <a:tc gridSpan="3">
                  <a:txBody>
                    <a:bodyPr/>
                    <a:lstStyle/>
                    <a:p>
                      <a:pPr marL="0" indent="0" algn="just">
                        <a:spcAft>
                          <a:spcPts val="0"/>
                        </a:spcAft>
                      </a:pPr>
                      <a:r>
                        <a:rPr lang="zh-CN" sz="2000" b="1" kern="100" dirty="0">
                          <a:effectLst/>
                          <a:latin typeface="Times New Roman" panose="02020603050405020304" pitchFamily="18" charset="0"/>
                          <a:ea typeface="宋体" panose="02010600030101010101" pitchFamily="2" charset="-122"/>
                        </a:rPr>
                        <a:t>本地</a:t>
                      </a:r>
                      <a:r>
                        <a:rPr lang="en-US" sz="2000" b="1" kern="100" dirty="0">
                          <a:effectLst/>
                          <a:latin typeface="Times New Roman" panose="02020603050405020304" pitchFamily="18" charset="0"/>
                          <a:ea typeface="宋体" panose="02010600030101010101" pitchFamily="2" charset="-122"/>
                        </a:rPr>
                        <a:t>APIC</a:t>
                      </a:r>
                      <a:r>
                        <a:rPr lang="zh-CN" sz="2000" b="1" kern="100" dirty="0">
                          <a:effectLst/>
                          <a:latin typeface="Times New Roman" panose="02020603050405020304" pitchFamily="18" charset="0"/>
                          <a:ea typeface="宋体" panose="02010600030101010101" pitchFamily="2" charset="-122"/>
                        </a:rPr>
                        <a:t>寄存器的基地址</a:t>
                      </a:r>
                      <a:r>
                        <a:rPr lang="en-US" sz="2000" b="1" kern="100" dirty="0">
                          <a:effectLst/>
                          <a:latin typeface="Times New Roman" panose="02020603050405020304" pitchFamily="18" charset="0"/>
                          <a:ea typeface="宋体" panose="02010600030101010101" pitchFamily="2" charset="-122"/>
                        </a:rPr>
                        <a:t>APIC_BASE</a:t>
                      </a:r>
                      <a:r>
                        <a:rPr lang="zh-CN" sz="2000" b="1" kern="100" dirty="0">
                          <a:effectLst/>
                          <a:latin typeface="Times New Roman" panose="02020603050405020304" pitchFamily="18" charset="0"/>
                          <a:ea typeface="宋体" panose="02010600030101010101" pitchFamily="2" charset="-122"/>
                        </a:rPr>
                        <a:t>默认为：</a:t>
                      </a:r>
                      <a:r>
                        <a:rPr lang="en-US" sz="2000" b="1" kern="100" dirty="0">
                          <a:effectLst/>
                          <a:latin typeface="Times New Roman" panose="02020603050405020304" pitchFamily="18" charset="0"/>
                          <a:ea typeface="宋体" panose="02010600030101010101" pitchFamily="2" charset="-122"/>
                        </a:rPr>
                        <a:t>FEE00000H</a:t>
                      </a:r>
                      <a:endParaRPr lang="zh-CN" sz="2000" b="1" kern="100" dirty="0">
                        <a:effectLst/>
                        <a:latin typeface="Times New Roman" panose="02020603050405020304" pitchFamily="18" charset="0"/>
                        <a:ea typeface="宋体" panose="02010600030101010101" pitchFamily="2" charset="-122"/>
                      </a:endParaRPr>
                    </a:p>
                  </a:txBody>
                  <a:tcPr marL="48192" marR="48192" marT="0" marB="0" anchor="ctr">
                    <a:lnL>
                      <a:noFill/>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r>
              <a:tr h="224894">
                <a:tc>
                  <a:txBody>
                    <a:bodyPr/>
                    <a:lstStyle/>
                    <a:p>
                      <a:pPr marL="0" indent="0" algn="ctr">
                        <a:spcAft>
                          <a:spcPts val="0"/>
                        </a:spcAft>
                      </a:pPr>
                      <a:r>
                        <a:rPr lang="zh-CN" sz="2000" b="1" kern="100" dirty="0">
                          <a:effectLst/>
                          <a:latin typeface="Times New Roman" panose="02020603050405020304" pitchFamily="18" charset="0"/>
                          <a:ea typeface="宋体" panose="02010600030101010101" pitchFamily="2" charset="-122"/>
                        </a:rPr>
                        <a:t>偏移量</a:t>
                      </a:r>
                    </a:p>
                  </a:txBody>
                  <a:tcPr marL="48192" marR="48192" marT="0" marB="0" anchor="ctr">
                    <a:lnL>
                      <a:noFill/>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marL="0" indent="0" algn="ctr">
                        <a:spcAft>
                          <a:spcPts val="0"/>
                        </a:spcAft>
                      </a:pPr>
                      <a:r>
                        <a:rPr lang="zh-CN" sz="2000" b="1" kern="100" dirty="0">
                          <a:effectLst/>
                          <a:latin typeface="Times New Roman" panose="02020603050405020304" pitchFamily="18" charset="0"/>
                          <a:ea typeface="宋体" panose="02010600030101010101" pitchFamily="2" charset="-122"/>
                        </a:rPr>
                        <a:t>寄存器名称</a:t>
                      </a:r>
                    </a:p>
                  </a:txBody>
                  <a:tcPr marL="48192" marR="48192"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marL="0" indent="0" algn="ctr">
                        <a:spcAft>
                          <a:spcPts val="0"/>
                        </a:spcAft>
                      </a:pPr>
                      <a:r>
                        <a:rPr lang="zh-CN" sz="2000" b="1" kern="100" dirty="0">
                          <a:effectLst/>
                          <a:latin typeface="Times New Roman" panose="02020603050405020304" pitchFamily="18" charset="0"/>
                          <a:ea typeface="宋体" panose="02010600030101010101" pitchFamily="2" charset="-122"/>
                        </a:rPr>
                        <a:t>读</a:t>
                      </a:r>
                      <a:r>
                        <a:rPr lang="en-US" sz="2000" b="1" kern="100" dirty="0">
                          <a:effectLst/>
                          <a:latin typeface="Times New Roman" panose="02020603050405020304" pitchFamily="18" charset="0"/>
                          <a:ea typeface="宋体" panose="02010600030101010101" pitchFamily="2" charset="-122"/>
                        </a:rPr>
                        <a:t>/</a:t>
                      </a:r>
                      <a:r>
                        <a:rPr lang="zh-CN" sz="2000" b="1" kern="100" dirty="0">
                          <a:effectLst/>
                          <a:latin typeface="Times New Roman" panose="02020603050405020304" pitchFamily="18" charset="0"/>
                          <a:ea typeface="宋体" panose="02010600030101010101" pitchFamily="2" charset="-122"/>
                        </a:rPr>
                        <a:t>写</a:t>
                      </a:r>
                    </a:p>
                  </a:txBody>
                  <a:tcPr marL="48192" marR="48192" marT="0" marB="0" anchor="ctr">
                    <a:lnL w="19050" cap="flat" cmpd="sng" algn="ctr">
                      <a:solidFill>
                        <a:srgbClr val="000000"/>
                      </a:solidFill>
                      <a:prstDash val="solid"/>
                      <a:round/>
                      <a:headEnd type="none" w="med" len="med"/>
                      <a:tailEnd type="none" w="med" len="med"/>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r>
              <a:tr h="112447">
                <a:tc>
                  <a:txBody>
                    <a:bodyPr/>
                    <a:lstStyle/>
                    <a:p>
                      <a:pPr indent="0" algn="ctr">
                        <a:spcAft>
                          <a:spcPts val="0"/>
                        </a:spcAft>
                      </a:pPr>
                      <a:r>
                        <a:rPr lang="en-US" sz="2000" b="1" kern="100" dirty="0">
                          <a:effectLst/>
                          <a:latin typeface="Times New Roman" panose="02020603050405020304" pitchFamily="18" charset="0"/>
                          <a:ea typeface="宋体" panose="02010600030101010101" pitchFamily="2" charset="-122"/>
                        </a:rPr>
                        <a:t>260H</a:t>
                      </a:r>
                      <a:endParaRPr lang="zh-CN" sz="2000" b="1" kern="100" dirty="0">
                        <a:effectLst/>
                        <a:latin typeface="Times New Roman" panose="02020603050405020304" pitchFamily="18" charset="0"/>
                        <a:ea typeface="宋体" panose="02010600030101010101" pitchFamily="2" charset="-122"/>
                      </a:endParaRPr>
                    </a:p>
                  </a:txBody>
                  <a:tcPr marL="48192" marR="48192" marT="0" marB="0" anchor="ctr">
                    <a:lnL>
                      <a:noFill/>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spcAft>
                          <a:spcPts val="0"/>
                        </a:spcAft>
                      </a:pPr>
                      <a:r>
                        <a:rPr lang="zh-CN" sz="2000" b="1" kern="100" dirty="0">
                          <a:effectLst/>
                          <a:latin typeface="Times New Roman" panose="02020603050405020304" pitchFamily="18" charset="0"/>
                          <a:ea typeface="宋体" panose="02010600030101010101" pitchFamily="2" charset="-122"/>
                        </a:rPr>
                        <a:t>中断请求寄存器</a:t>
                      </a:r>
                      <a:r>
                        <a:rPr lang="en-US" sz="2000" b="1" kern="100" dirty="0">
                          <a:effectLst/>
                          <a:latin typeface="Times New Roman" panose="02020603050405020304" pitchFamily="18" charset="0"/>
                          <a:ea typeface="宋体" panose="02010600030101010101" pitchFamily="2" charset="-122"/>
                        </a:rPr>
                        <a:t>IRR[223:192]</a:t>
                      </a:r>
                      <a:r>
                        <a:rPr lang="zh-CN" sz="1600" b="1" kern="100" dirty="0">
                          <a:effectLst/>
                          <a:latin typeface="Times New Roman" panose="02020603050405020304" pitchFamily="18" charset="0"/>
                          <a:ea typeface="宋体" panose="02010600030101010101" pitchFamily="2" charset="-122"/>
                        </a:rPr>
                        <a:t>（</a:t>
                      </a:r>
                      <a:r>
                        <a:rPr lang="en-US" sz="1600" b="1" kern="100" dirty="0">
                          <a:effectLst/>
                          <a:latin typeface="Times New Roman" panose="02020603050405020304" pitchFamily="18" charset="0"/>
                          <a:ea typeface="宋体" panose="02010600030101010101" pitchFamily="2" charset="-122"/>
                        </a:rPr>
                        <a:t>IRR</a:t>
                      </a:r>
                      <a:r>
                        <a:rPr lang="zh-CN" sz="1600" b="1" kern="100" dirty="0">
                          <a:effectLst/>
                          <a:latin typeface="Times New Roman" panose="02020603050405020304" pitchFamily="18" charset="0"/>
                          <a:ea typeface="宋体" panose="02010600030101010101" pitchFamily="2" charset="-122"/>
                        </a:rPr>
                        <a:t>，</a:t>
                      </a:r>
                      <a:r>
                        <a:rPr lang="en-US" sz="1600" b="1" kern="100" dirty="0">
                          <a:effectLst/>
                          <a:latin typeface="Times New Roman" panose="02020603050405020304" pitchFamily="18" charset="0"/>
                          <a:ea typeface="宋体" panose="02010600030101010101" pitchFamily="2" charset="-122"/>
                        </a:rPr>
                        <a:t>Interrupt Request Register</a:t>
                      </a:r>
                      <a:r>
                        <a:rPr lang="zh-CN" sz="1600" b="1" kern="100" dirty="0">
                          <a:effectLst/>
                          <a:latin typeface="Times New Roman" panose="02020603050405020304" pitchFamily="18" charset="0"/>
                          <a:ea typeface="宋体" panose="02010600030101010101" pitchFamily="2" charset="-122"/>
                        </a:rPr>
                        <a:t>）</a:t>
                      </a:r>
                      <a:endParaRPr lang="zh-CN" sz="2000" b="1" kern="100" dirty="0">
                        <a:effectLst/>
                        <a:latin typeface="Times New Roman" panose="02020603050405020304" pitchFamily="18" charset="0"/>
                        <a:ea typeface="宋体" panose="02010600030101010101" pitchFamily="2" charset="-122"/>
                      </a:endParaRPr>
                    </a:p>
                  </a:txBody>
                  <a:tcPr marL="48192" marR="48192"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spcAft>
                          <a:spcPts val="0"/>
                        </a:spcAft>
                      </a:pPr>
                      <a:r>
                        <a:rPr lang="zh-CN" sz="2000" b="1" kern="100" dirty="0">
                          <a:effectLst/>
                          <a:latin typeface="Times New Roman" panose="02020603050405020304" pitchFamily="18" charset="0"/>
                          <a:ea typeface="宋体" panose="02010600030101010101" pitchFamily="2" charset="-122"/>
                        </a:rPr>
                        <a:t>只读</a:t>
                      </a:r>
                    </a:p>
                  </a:txBody>
                  <a:tcPr marL="48192" marR="48192" marT="0" marB="0" anchor="ctr">
                    <a:lnL w="19050" cap="flat" cmpd="sng" algn="ctr">
                      <a:solidFill>
                        <a:srgbClr val="000000"/>
                      </a:solidFill>
                      <a:prstDash val="solid"/>
                      <a:round/>
                      <a:headEnd type="none" w="med" len="med"/>
                      <a:tailEnd type="none" w="med" len="med"/>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12447">
                <a:tc>
                  <a:txBody>
                    <a:bodyPr/>
                    <a:lstStyle/>
                    <a:p>
                      <a:pPr indent="0" algn="ctr">
                        <a:spcAft>
                          <a:spcPts val="0"/>
                        </a:spcAft>
                      </a:pPr>
                      <a:r>
                        <a:rPr lang="en-US" sz="2000" b="1" kern="100" dirty="0">
                          <a:effectLst/>
                          <a:latin typeface="Times New Roman" panose="02020603050405020304" pitchFamily="18" charset="0"/>
                          <a:ea typeface="宋体" panose="02010600030101010101" pitchFamily="2" charset="-122"/>
                        </a:rPr>
                        <a:t>270H</a:t>
                      </a:r>
                      <a:endParaRPr lang="zh-CN" sz="2000" b="1" kern="100" dirty="0">
                        <a:effectLst/>
                        <a:latin typeface="Times New Roman" panose="02020603050405020304" pitchFamily="18" charset="0"/>
                        <a:ea typeface="宋体" panose="02010600030101010101" pitchFamily="2" charset="-122"/>
                      </a:endParaRPr>
                    </a:p>
                  </a:txBody>
                  <a:tcPr marL="48192" marR="48192" marT="0" marB="0" anchor="ctr">
                    <a:lnL>
                      <a:noFill/>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spcAft>
                          <a:spcPts val="0"/>
                        </a:spcAft>
                      </a:pPr>
                      <a:r>
                        <a:rPr lang="zh-CN" sz="2000" b="1" kern="100" dirty="0">
                          <a:effectLst/>
                          <a:latin typeface="Times New Roman" panose="02020603050405020304" pitchFamily="18" charset="0"/>
                          <a:ea typeface="宋体" panose="02010600030101010101" pitchFamily="2" charset="-122"/>
                        </a:rPr>
                        <a:t>中断请求寄存器</a:t>
                      </a:r>
                      <a:r>
                        <a:rPr lang="en-US" sz="2000" b="1" kern="100" dirty="0">
                          <a:effectLst/>
                          <a:latin typeface="Times New Roman" panose="02020603050405020304" pitchFamily="18" charset="0"/>
                          <a:ea typeface="宋体" panose="02010600030101010101" pitchFamily="2" charset="-122"/>
                        </a:rPr>
                        <a:t>IRR[255:224]</a:t>
                      </a:r>
                      <a:r>
                        <a:rPr lang="zh-CN" sz="1600" b="1" kern="100" dirty="0">
                          <a:effectLst/>
                          <a:latin typeface="Times New Roman" panose="02020603050405020304" pitchFamily="18" charset="0"/>
                          <a:ea typeface="宋体" panose="02010600030101010101" pitchFamily="2" charset="-122"/>
                        </a:rPr>
                        <a:t>（</a:t>
                      </a:r>
                      <a:r>
                        <a:rPr lang="en-US" sz="1600" b="1" kern="100" dirty="0">
                          <a:effectLst/>
                          <a:latin typeface="Times New Roman" panose="02020603050405020304" pitchFamily="18" charset="0"/>
                          <a:ea typeface="宋体" panose="02010600030101010101" pitchFamily="2" charset="-122"/>
                        </a:rPr>
                        <a:t>IRR</a:t>
                      </a:r>
                      <a:r>
                        <a:rPr lang="zh-CN" sz="1600" b="1" kern="100" dirty="0">
                          <a:effectLst/>
                          <a:latin typeface="Times New Roman" panose="02020603050405020304" pitchFamily="18" charset="0"/>
                          <a:ea typeface="宋体" panose="02010600030101010101" pitchFamily="2" charset="-122"/>
                        </a:rPr>
                        <a:t>，</a:t>
                      </a:r>
                      <a:r>
                        <a:rPr lang="en-US" sz="1600" b="1" kern="100" dirty="0">
                          <a:effectLst/>
                          <a:latin typeface="Times New Roman" panose="02020603050405020304" pitchFamily="18" charset="0"/>
                          <a:ea typeface="宋体" panose="02010600030101010101" pitchFamily="2" charset="-122"/>
                        </a:rPr>
                        <a:t>Interrupt Request Register</a:t>
                      </a:r>
                      <a:r>
                        <a:rPr lang="zh-CN" sz="1600" b="1" kern="100" dirty="0">
                          <a:effectLst/>
                          <a:latin typeface="Times New Roman" panose="02020603050405020304" pitchFamily="18" charset="0"/>
                          <a:ea typeface="宋体" panose="02010600030101010101" pitchFamily="2" charset="-122"/>
                        </a:rPr>
                        <a:t>）</a:t>
                      </a:r>
                      <a:endParaRPr lang="zh-CN" sz="2000" b="1" kern="100" dirty="0">
                        <a:effectLst/>
                        <a:latin typeface="Times New Roman" panose="02020603050405020304" pitchFamily="18" charset="0"/>
                        <a:ea typeface="宋体" panose="02010600030101010101" pitchFamily="2" charset="-122"/>
                      </a:endParaRPr>
                    </a:p>
                  </a:txBody>
                  <a:tcPr marL="48192" marR="48192"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spcAft>
                          <a:spcPts val="0"/>
                        </a:spcAft>
                      </a:pPr>
                      <a:r>
                        <a:rPr lang="zh-CN" sz="2000" b="1" kern="100" dirty="0">
                          <a:effectLst/>
                          <a:latin typeface="Times New Roman" panose="02020603050405020304" pitchFamily="18" charset="0"/>
                          <a:ea typeface="宋体" panose="02010600030101010101" pitchFamily="2" charset="-122"/>
                        </a:rPr>
                        <a:t>只读</a:t>
                      </a:r>
                    </a:p>
                  </a:txBody>
                  <a:tcPr marL="48192" marR="48192" marT="0" marB="0" anchor="ctr">
                    <a:lnL w="1905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12447">
                <a:tc>
                  <a:txBody>
                    <a:bodyPr/>
                    <a:lstStyle/>
                    <a:p>
                      <a:pPr indent="0" algn="ctr">
                        <a:spcAft>
                          <a:spcPts val="0"/>
                        </a:spcAft>
                      </a:pPr>
                      <a:r>
                        <a:rPr lang="en-US" sz="2000" b="1" kern="100" dirty="0">
                          <a:effectLst/>
                          <a:latin typeface="Times New Roman" panose="02020603050405020304" pitchFamily="18" charset="0"/>
                          <a:ea typeface="宋体" panose="02010600030101010101" pitchFamily="2" charset="-122"/>
                        </a:rPr>
                        <a:t>280H</a:t>
                      </a:r>
                      <a:endParaRPr lang="zh-CN" sz="2000" b="1" kern="100" dirty="0">
                        <a:effectLst/>
                        <a:latin typeface="Times New Roman" panose="02020603050405020304" pitchFamily="18" charset="0"/>
                        <a:ea typeface="宋体" panose="02010600030101010101" pitchFamily="2" charset="-122"/>
                      </a:endParaRPr>
                    </a:p>
                  </a:txBody>
                  <a:tcPr marL="48192" marR="48192" marT="0" marB="0" anchor="ctr">
                    <a:lnL>
                      <a:noFill/>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spcAft>
                          <a:spcPts val="0"/>
                        </a:spcAft>
                      </a:pPr>
                      <a:r>
                        <a:rPr lang="zh-CN" sz="2000" b="1" kern="100" dirty="0">
                          <a:effectLst/>
                          <a:latin typeface="Times New Roman" panose="02020603050405020304" pitchFamily="18" charset="0"/>
                          <a:ea typeface="宋体" panose="02010600030101010101" pitchFamily="2" charset="-122"/>
                        </a:rPr>
                        <a:t>错误状态寄存器（</a:t>
                      </a:r>
                      <a:r>
                        <a:rPr lang="en-US" sz="2000" b="1" kern="100" dirty="0">
                          <a:effectLst/>
                          <a:latin typeface="Times New Roman" panose="02020603050405020304" pitchFamily="18" charset="0"/>
                          <a:ea typeface="宋体" panose="02010600030101010101" pitchFamily="2" charset="-122"/>
                        </a:rPr>
                        <a:t>ESR</a:t>
                      </a:r>
                      <a:r>
                        <a:rPr lang="zh-CN" sz="2000" b="1" kern="100" dirty="0">
                          <a:effectLst/>
                          <a:latin typeface="Times New Roman" panose="02020603050405020304" pitchFamily="18" charset="0"/>
                          <a:ea typeface="宋体" panose="02010600030101010101" pitchFamily="2" charset="-122"/>
                        </a:rPr>
                        <a:t>，</a:t>
                      </a:r>
                      <a:r>
                        <a:rPr lang="en-US" sz="2000" b="1" kern="100" dirty="0">
                          <a:effectLst/>
                          <a:latin typeface="Times New Roman" panose="02020603050405020304" pitchFamily="18" charset="0"/>
                          <a:ea typeface="宋体" panose="02010600030101010101" pitchFamily="2" charset="-122"/>
                        </a:rPr>
                        <a:t>Error Status Register</a:t>
                      </a:r>
                      <a:r>
                        <a:rPr lang="zh-CN" sz="2000" b="1" kern="100" dirty="0">
                          <a:effectLst/>
                          <a:latin typeface="Times New Roman" panose="02020603050405020304" pitchFamily="18" charset="0"/>
                          <a:ea typeface="宋体" panose="02010600030101010101" pitchFamily="2" charset="-122"/>
                        </a:rPr>
                        <a:t>）</a:t>
                      </a:r>
                    </a:p>
                  </a:txBody>
                  <a:tcPr marL="48192" marR="48192"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spcAft>
                          <a:spcPts val="0"/>
                        </a:spcAft>
                      </a:pPr>
                      <a:r>
                        <a:rPr lang="zh-CN" sz="2000" b="1" kern="100">
                          <a:effectLst/>
                          <a:latin typeface="Times New Roman" panose="02020603050405020304" pitchFamily="18" charset="0"/>
                          <a:ea typeface="宋体" panose="02010600030101010101" pitchFamily="2" charset="-122"/>
                        </a:rPr>
                        <a:t>只读</a:t>
                      </a:r>
                    </a:p>
                  </a:txBody>
                  <a:tcPr marL="48192" marR="48192" marT="0" marB="0" anchor="ctr">
                    <a:lnL w="1905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12447">
                <a:tc>
                  <a:txBody>
                    <a:bodyPr/>
                    <a:lstStyle/>
                    <a:p>
                      <a:pPr indent="0" algn="ctr">
                        <a:spcAft>
                          <a:spcPts val="0"/>
                        </a:spcAft>
                      </a:pPr>
                      <a:r>
                        <a:rPr lang="en-US" sz="2000" b="1" kern="100" dirty="0">
                          <a:effectLst/>
                          <a:latin typeface="Times New Roman" panose="02020603050405020304" pitchFamily="18" charset="0"/>
                          <a:ea typeface="宋体" panose="02010600030101010101" pitchFamily="2" charset="-122"/>
                        </a:rPr>
                        <a:t>2F0H</a:t>
                      </a:r>
                      <a:endParaRPr lang="zh-CN" sz="2000" b="1" kern="100" dirty="0">
                        <a:effectLst/>
                        <a:latin typeface="Times New Roman" panose="02020603050405020304" pitchFamily="18" charset="0"/>
                        <a:ea typeface="宋体" panose="02010600030101010101" pitchFamily="2" charset="-122"/>
                      </a:endParaRPr>
                    </a:p>
                  </a:txBody>
                  <a:tcPr marL="48192" marR="48192" marT="0" marB="0" anchor="ctr">
                    <a:lnL>
                      <a:noFill/>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spcAft>
                          <a:spcPts val="0"/>
                        </a:spcAft>
                      </a:pPr>
                      <a:r>
                        <a:rPr lang="en-US" sz="2000" b="1" kern="100" dirty="0">
                          <a:effectLst/>
                          <a:latin typeface="Times New Roman" panose="02020603050405020304" pitchFamily="18" charset="0"/>
                          <a:ea typeface="宋体" panose="02010600030101010101" pitchFamily="2" charset="-122"/>
                        </a:rPr>
                        <a:t>LVT CMCI</a:t>
                      </a:r>
                      <a:r>
                        <a:rPr lang="zh-CN" sz="2000" b="1" kern="100" dirty="0">
                          <a:effectLst/>
                          <a:latin typeface="Times New Roman" panose="02020603050405020304" pitchFamily="18" charset="0"/>
                          <a:ea typeface="宋体" panose="02010600030101010101" pitchFamily="2" charset="-122"/>
                        </a:rPr>
                        <a:t>寄存器</a:t>
                      </a:r>
                    </a:p>
                  </a:txBody>
                  <a:tcPr marL="48192" marR="48192"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spcAft>
                          <a:spcPts val="0"/>
                        </a:spcAft>
                      </a:pPr>
                      <a:r>
                        <a:rPr lang="zh-CN" sz="2000" b="1" kern="100" dirty="0">
                          <a:effectLst/>
                          <a:latin typeface="Times New Roman" panose="02020603050405020304" pitchFamily="18" charset="0"/>
                          <a:ea typeface="宋体" panose="02010600030101010101" pitchFamily="2" charset="-122"/>
                        </a:rPr>
                        <a:t>读写</a:t>
                      </a:r>
                    </a:p>
                  </a:txBody>
                  <a:tcPr marL="48192" marR="48192" marT="0" marB="0" anchor="ctr">
                    <a:lnL w="1905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12447">
                <a:tc>
                  <a:txBody>
                    <a:bodyPr/>
                    <a:lstStyle/>
                    <a:p>
                      <a:pPr indent="0" algn="ctr">
                        <a:spcAft>
                          <a:spcPts val="0"/>
                        </a:spcAft>
                      </a:pPr>
                      <a:r>
                        <a:rPr lang="en-US" sz="2000" b="1" kern="100" dirty="0">
                          <a:effectLst/>
                          <a:latin typeface="Times New Roman" panose="02020603050405020304" pitchFamily="18" charset="0"/>
                          <a:ea typeface="宋体" panose="02010600030101010101" pitchFamily="2" charset="-122"/>
                        </a:rPr>
                        <a:t>300H</a:t>
                      </a:r>
                      <a:endParaRPr lang="zh-CN" sz="2000" b="1" kern="100" dirty="0">
                        <a:effectLst/>
                        <a:latin typeface="Times New Roman" panose="02020603050405020304" pitchFamily="18" charset="0"/>
                        <a:ea typeface="宋体" panose="02010600030101010101" pitchFamily="2" charset="-122"/>
                      </a:endParaRPr>
                    </a:p>
                  </a:txBody>
                  <a:tcPr marL="48192" marR="48192" marT="0" marB="0" anchor="ctr">
                    <a:lnL>
                      <a:noFill/>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spcAft>
                          <a:spcPts val="0"/>
                        </a:spcAft>
                      </a:pPr>
                      <a:r>
                        <a:rPr lang="zh-CN" sz="2000" b="1" kern="100" dirty="0">
                          <a:effectLst/>
                          <a:latin typeface="Times New Roman" panose="02020603050405020304" pitchFamily="18" charset="0"/>
                          <a:ea typeface="宋体" panose="02010600030101010101" pitchFamily="2" charset="-122"/>
                        </a:rPr>
                        <a:t>中断命令寄存器</a:t>
                      </a:r>
                      <a:r>
                        <a:rPr lang="en-US" sz="2000" b="1" kern="100" dirty="0">
                          <a:effectLst/>
                          <a:latin typeface="Times New Roman" panose="02020603050405020304" pitchFamily="18" charset="0"/>
                          <a:ea typeface="宋体" panose="02010600030101010101" pitchFamily="2" charset="-122"/>
                        </a:rPr>
                        <a:t>ICR[31:0]</a:t>
                      </a:r>
                      <a:r>
                        <a:rPr lang="zh-CN" sz="1600" b="1" kern="100" dirty="0">
                          <a:effectLst/>
                          <a:latin typeface="Times New Roman" panose="02020603050405020304" pitchFamily="18" charset="0"/>
                          <a:ea typeface="宋体" panose="02010600030101010101" pitchFamily="2" charset="-122"/>
                        </a:rPr>
                        <a:t>（</a:t>
                      </a:r>
                      <a:r>
                        <a:rPr lang="en-US" sz="1600" b="1" kern="100" dirty="0">
                          <a:effectLst/>
                          <a:latin typeface="Times New Roman" panose="02020603050405020304" pitchFamily="18" charset="0"/>
                          <a:ea typeface="宋体" panose="02010600030101010101" pitchFamily="2" charset="-122"/>
                        </a:rPr>
                        <a:t>ICR</a:t>
                      </a:r>
                      <a:r>
                        <a:rPr lang="zh-CN" sz="1600" b="1" kern="100" dirty="0">
                          <a:effectLst/>
                          <a:latin typeface="Times New Roman" panose="02020603050405020304" pitchFamily="18" charset="0"/>
                          <a:ea typeface="宋体" panose="02010600030101010101" pitchFamily="2" charset="-122"/>
                        </a:rPr>
                        <a:t>，</a:t>
                      </a:r>
                      <a:r>
                        <a:rPr lang="en-US" sz="1600" b="1" kern="100" dirty="0">
                          <a:effectLst/>
                          <a:latin typeface="Times New Roman" panose="02020603050405020304" pitchFamily="18" charset="0"/>
                          <a:ea typeface="宋体" panose="02010600030101010101" pitchFamily="2" charset="-122"/>
                        </a:rPr>
                        <a:t>Interrupt Command Register</a:t>
                      </a:r>
                      <a:r>
                        <a:rPr lang="zh-CN" sz="1600" b="1" kern="100" dirty="0">
                          <a:effectLst/>
                          <a:latin typeface="Times New Roman" panose="02020603050405020304" pitchFamily="18" charset="0"/>
                          <a:ea typeface="宋体" panose="02010600030101010101" pitchFamily="2" charset="-122"/>
                        </a:rPr>
                        <a:t>）</a:t>
                      </a:r>
                      <a:endParaRPr lang="zh-CN" sz="2000" b="1" kern="100" dirty="0">
                        <a:effectLst/>
                        <a:latin typeface="Times New Roman" panose="02020603050405020304" pitchFamily="18" charset="0"/>
                        <a:ea typeface="宋体" panose="02010600030101010101" pitchFamily="2" charset="-122"/>
                      </a:endParaRPr>
                    </a:p>
                  </a:txBody>
                  <a:tcPr marL="48192" marR="48192"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spcAft>
                          <a:spcPts val="0"/>
                        </a:spcAft>
                      </a:pPr>
                      <a:r>
                        <a:rPr lang="zh-CN" sz="2000" b="1" kern="100" dirty="0">
                          <a:effectLst/>
                          <a:latin typeface="Times New Roman" panose="02020603050405020304" pitchFamily="18" charset="0"/>
                          <a:ea typeface="宋体" panose="02010600030101010101" pitchFamily="2" charset="-122"/>
                        </a:rPr>
                        <a:t>读写</a:t>
                      </a:r>
                    </a:p>
                  </a:txBody>
                  <a:tcPr marL="48192" marR="48192" marT="0" marB="0" anchor="ctr">
                    <a:lnL w="1905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12447">
                <a:tc>
                  <a:txBody>
                    <a:bodyPr/>
                    <a:lstStyle/>
                    <a:p>
                      <a:pPr indent="0" algn="ctr">
                        <a:spcAft>
                          <a:spcPts val="0"/>
                        </a:spcAft>
                      </a:pPr>
                      <a:r>
                        <a:rPr lang="en-US" sz="2000" b="1" kern="100">
                          <a:effectLst/>
                          <a:latin typeface="Times New Roman" panose="02020603050405020304" pitchFamily="18" charset="0"/>
                          <a:ea typeface="宋体" panose="02010600030101010101" pitchFamily="2" charset="-122"/>
                        </a:rPr>
                        <a:t>310H</a:t>
                      </a:r>
                      <a:endParaRPr lang="zh-CN" sz="2000" b="1" kern="100">
                        <a:effectLst/>
                        <a:latin typeface="Times New Roman" panose="02020603050405020304" pitchFamily="18" charset="0"/>
                        <a:ea typeface="宋体" panose="02010600030101010101" pitchFamily="2" charset="-122"/>
                      </a:endParaRPr>
                    </a:p>
                  </a:txBody>
                  <a:tcPr marL="48192" marR="48192" marT="0" marB="0" anchor="ctr">
                    <a:lnL>
                      <a:noFill/>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spcAft>
                          <a:spcPts val="0"/>
                        </a:spcAft>
                      </a:pPr>
                      <a:r>
                        <a:rPr lang="zh-CN" sz="2000" b="1" kern="100" dirty="0">
                          <a:effectLst/>
                          <a:latin typeface="Times New Roman" panose="02020603050405020304" pitchFamily="18" charset="0"/>
                          <a:ea typeface="宋体" panose="02010600030101010101" pitchFamily="2" charset="-122"/>
                        </a:rPr>
                        <a:t>中断命令寄存器</a:t>
                      </a:r>
                      <a:r>
                        <a:rPr lang="en-US" sz="2000" b="1" kern="100" dirty="0">
                          <a:effectLst/>
                          <a:latin typeface="Times New Roman" panose="02020603050405020304" pitchFamily="18" charset="0"/>
                          <a:ea typeface="宋体" panose="02010600030101010101" pitchFamily="2" charset="-122"/>
                        </a:rPr>
                        <a:t>ICR[63:32]</a:t>
                      </a:r>
                      <a:r>
                        <a:rPr lang="zh-CN" sz="1600" b="1" kern="100" dirty="0">
                          <a:effectLst/>
                          <a:latin typeface="Times New Roman" panose="02020603050405020304" pitchFamily="18" charset="0"/>
                          <a:ea typeface="宋体" panose="02010600030101010101" pitchFamily="2" charset="-122"/>
                        </a:rPr>
                        <a:t>（</a:t>
                      </a:r>
                      <a:r>
                        <a:rPr lang="en-US" sz="1600" b="1" kern="100" dirty="0">
                          <a:effectLst/>
                          <a:latin typeface="Times New Roman" panose="02020603050405020304" pitchFamily="18" charset="0"/>
                          <a:ea typeface="宋体" panose="02010600030101010101" pitchFamily="2" charset="-122"/>
                        </a:rPr>
                        <a:t>ICR</a:t>
                      </a:r>
                      <a:r>
                        <a:rPr lang="zh-CN" sz="1600" b="1" kern="100" dirty="0">
                          <a:effectLst/>
                          <a:latin typeface="Times New Roman" panose="02020603050405020304" pitchFamily="18" charset="0"/>
                          <a:ea typeface="宋体" panose="02010600030101010101" pitchFamily="2" charset="-122"/>
                        </a:rPr>
                        <a:t>，</a:t>
                      </a:r>
                      <a:r>
                        <a:rPr lang="en-US" sz="1600" b="1" kern="100" dirty="0">
                          <a:effectLst/>
                          <a:latin typeface="Times New Roman" panose="02020603050405020304" pitchFamily="18" charset="0"/>
                          <a:ea typeface="宋体" panose="02010600030101010101" pitchFamily="2" charset="-122"/>
                        </a:rPr>
                        <a:t>Interrupt Command Register</a:t>
                      </a:r>
                      <a:r>
                        <a:rPr lang="zh-CN" sz="1600" b="1" kern="100" dirty="0">
                          <a:effectLst/>
                          <a:latin typeface="Times New Roman" panose="02020603050405020304" pitchFamily="18" charset="0"/>
                          <a:ea typeface="宋体" panose="02010600030101010101" pitchFamily="2" charset="-122"/>
                        </a:rPr>
                        <a:t>）</a:t>
                      </a:r>
                      <a:endParaRPr lang="zh-CN" sz="2000" b="1" kern="100" dirty="0">
                        <a:effectLst/>
                        <a:latin typeface="Times New Roman" panose="02020603050405020304" pitchFamily="18" charset="0"/>
                        <a:ea typeface="宋体" panose="02010600030101010101" pitchFamily="2" charset="-122"/>
                      </a:endParaRPr>
                    </a:p>
                  </a:txBody>
                  <a:tcPr marL="48192" marR="48192"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spcAft>
                          <a:spcPts val="0"/>
                        </a:spcAft>
                      </a:pPr>
                      <a:r>
                        <a:rPr lang="zh-CN" sz="2000" b="1" kern="100" dirty="0">
                          <a:effectLst/>
                          <a:latin typeface="Times New Roman" panose="02020603050405020304" pitchFamily="18" charset="0"/>
                          <a:ea typeface="宋体" panose="02010600030101010101" pitchFamily="2" charset="-122"/>
                        </a:rPr>
                        <a:t>读写</a:t>
                      </a:r>
                    </a:p>
                  </a:txBody>
                  <a:tcPr marL="48192" marR="48192" marT="0" marB="0" anchor="ctr">
                    <a:lnL w="1905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12447">
                <a:tc>
                  <a:txBody>
                    <a:bodyPr/>
                    <a:lstStyle/>
                    <a:p>
                      <a:pPr indent="0" algn="ctr">
                        <a:spcAft>
                          <a:spcPts val="0"/>
                        </a:spcAft>
                      </a:pPr>
                      <a:r>
                        <a:rPr lang="en-US" sz="2000" b="1" kern="100">
                          <a:effectLst/>
                          <a:latin typeface="Times New Roman" panose="02020603050405020304" pitchFamily="18" charset="0"/>
                          <a:ea typeface="宋体" panose="02010600030101010101" pitchFamily="2" charset="-122"/>
                        </a:rPr>
                        <a:t>320H</a:t>
                      </a:r>
                      <a:endParaRPr lang="zh-CN" sz="2000" b="1" kern="100">
                        <a:effectLst/>
                        <a:latin typeface="Times New Roman" panose="02020603050405020304" pitchFamily="18" charset="0"/>
                        <a:ea typeface="宋体" panose="02010600030101010101" pitchFamily="2" charset="-122"/>
                      </a:endParaRPr>
                    </a:p>
                  </a:txBody>
                  <a:tcPr marL="48192" marR="48192" marT="0" marB="0" anchor="ctr">
                    <a:lnL>
                      <a:noFill/>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spcAft>
                          <a:spcPts val="0"/>
                        </a:spcAft>
                      </a:pPr>
                      <a:r>
                        <a:rPr lang="en-US" sz="2000" b="1" kern="100">
                          <a:effectLst/>
                          <a:latin typeface="Times New Roman" panose="02020603050405020304" pitchFamily="18" charset="0"/>
                          <a:ea typeface="宋体" panose="02010600030101010101" pitchFamily="2" charset="-122"/>
                        </a:rPr>
                        <a:t>LVT</a:t>
                      </a:r>
                      <a:r>
                        <a:rPr lang="zh-CN" sz="2000" b="1" kern="100">
                          <a:effectLst/>
                          <a:latin typeface="Times New Roman" panose="02020603050405020304" pitchFamily="18" charset="0"/>
                          <a:ea typeface="宋体" panose="02010600030101010101" pitchFamily="2" charset="-122"/>
                        </a:rPr>
                        <a:t>定时器寄存器</a:t>
                      </a:r>
                    </a:p>
                  </a:txBody>
                  <a:tcPr marL="48192" marR="48192"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spcAft>
                          <a:spcPts val="0"/>
                        </a:spcAft>
                      </a:pPr>
                      <a:r>
                        <a:rPr lang="zh-CN" sz="2000" b="1" kern="100" dirty="0">
                          <a:effectLst/>
                          <a:latin typeface="Times New Roman" panose="02020603050405020304" pitchFamily="18" charset="0"/>
                          <a:ea typeface="宋体" panose="02010600030101010101" pitchFamily="2" charset="-122"/>
                        </a:rPr>
                        <a:t>读写</a:t>
                      </a:r>
                    </a:p>
                  </a:txBody>
                  <a:tcPr marL="48192" marR="48192" marT="0" marB="0" anchor="ctr">
                    <a:lnL w="1905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12447">
                <a:tc>
                  <a:txBody>
                    <a:bodyPr/>
                    <a:lstStyle/>
                    <a:p>
                      <a:pPr indent="0" algn="ctr">
                        <a:spcAft>
                          <a:spcPts val="0"/>
                        </a:spcAft>
                      </a:pPr>
                      <a:r>
                        <a:rPr lang="en-US" sz="2000" b="1" kern="100">
                          <a:effectLst/>
                          <a:latin typeface="Times New Roman" panose="02020603050405020304" pitchFamily="18" charset="0"/>
                          <a:ea typeface="宋体" panose="02010600030101010101" pitchFamily="2" charset="-122"/>
                        </a:rPr>
                        <a:t>330H</a:t>
                      </a:r>
                      <a:endParaRPr lang="zh-CN" sz="2000" b="1" kern="100">
                        <a:effectLst/>
                        <a:latin typeface="Times New Roman" panose="02020603050405020304" pitchFamily="18" charset="0"/>
                        <a:ea typeface="宋体" panose="02010600030101010101" pitchFamily="2" charset="-122"/>
                      </a:endParaRPr>
                    </a:p>
                  </a:txBody>
                  <a:tcPr marL="48192" marR="48192" marT="0" marB="0" anchor="ctr">
                    <a:lnL>
                      <a:noFill/>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spcAft>
                          <a:spcPts val="0"/>
                        </a:spcAft>
                      </a:pPr>
                      <a:r>
                        <a:rPr lang="en-US" sz="2000" b="1" kern="100">
                          <a:effectLst/>
                          <a:latin typeface="Times New Roman" panose="02020603050405020304" pitchFamily="18" charset="0"/>
                          <a:ea typeface="宋体" panose="02010600030101010101" pitchFamily="2" charset="-122"/>
                        </a:rPr>
                        <a:t>LVT</a:t>
                      </a:r>
                      <a:r>
                        <a:rPr lang="zh-CN" sz="2000" b="1" kern="100">
                          <a:effectLst/>
                          <a:latin typeface="Times New Roman" panose="02020603050405020304" pitchFamily="18" charset="0"/>
                          <a:ea typeface="宋体" panose="02010600030101010101" pitchFamily="2" charset="-122"/>
                        </a:rPr>
                        <a:t>温度传感器寄存器</a:t>
                      </a:r>
                    </a:p>
                  </a:txBody>
                  <a:tcPr marL="48192" marR="48192"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spcAft>
                          <a:spcPts val="0"/>
                        </a:spcAft>
                      </a:pPr>
                      <a:r>
                        <a:rPr lang="zh-CN" sz="2000" b="1" kern="100" dirty="0">
                          <a:effectLst/>
                          <a:latin typeface="Times New Roman" panose="02020603050405020304" pitchFamily="18" charset="0"/>
                          <a:ea typeface="宋体" panose="02010600030101010101" pitchFamily="2" charset="-122"/>
                        </a:rPr>
                        <a:t>读写</a:t>
                      </a:r>
                    </a:p>
                  </a:txBody>
                  <a:tcPr marL="48192" marR="48192" marT="0" marB="0" anchor="ctr">
                    <a:lnL w="1905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12447">
                <a:tc>
                  <a:txBody>
                    <a:bodyPr/>
                    <a:lstStyle/>
                    <a:p>
                      <a:pPr indent="0" algn="ctr">
                        <a:spcAft>
                          <a:spcPts val="0"/>
                        </a:spcAft>
                      </a:pPr>
                      <a:r>
                        <a:rPr lang="en-US" sz="2000" b="1" kern="100">
                          <a:effectLst/>
                          <a:latin typeface="Times New Roman" panose="02020603050405020304" pitchFamily="18" charset="0"/>
                          <a:ea typeface="宋体" panose="02010600030101010101" pitchFamily="2" charset="-122"/>
                        </a:rPr>
                        <a:t>340H</a:t>
                      </a:r>
                      <a:endParaRPr lang="zh-CN" sz="2000" b="1" kern="100">
                        <a:effectLst/>
                        <a:latin typeface="Times New Roman" panose="02020603050405020304" pitchFamily="18" charset="0"/>
                        <a:ea typeface="宋体" panose="02010600030101010101" pitchFamily="2" charset="-122"/>
                      </a:endParaRPr>
                    </a:p>
                  </a:txBody>
                  <a:tcPr marL="48192" marR="48192" marT="0" marB="0" anchor="ctr">
                    <a:lnL>
                      <a:noFill/>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spcAft>
                          <a:spcPts val="0"/>
                        </a:spcAft>
                      </a:pPr>
                      <a:r>
                        <a:rPr lang="en-US" sz="2000" b="1" kern="100" dirty="0">
                          <a:effectLst/>
                          <a:latin typeface="Times New Roman" panose="02020603050405020304" pitchFamily="18" charset="0"/>
                          <a:ea typeface="宋体" panose="02010600030101010101" pitchFamily="2" charset="-122"/>
                        </a:rPr>
                        <a:t>LVT</a:t>
                      </a:r>
                      <a:r>
                        <a:rPr lang="zh-CN" sz="2000" b="1" kern="100" dirty="0">
                          <a:effectLst/>
                          <a:latin typeface="Times New Roman" panose="02020603050405020304" pitchFamily="18" charset="0"/>
                          <a:ea typeface="宋体" panose="02010600030101010101" pitchFamily="2" charset="-122"/>
                        </a:rPr>
                        <a:t>性能监视计数器寄存器</a:t>
                      </a:r>
                    </a:p>
                  </a:txBody>
                  <a:tcPr marL="48192" marR="48192"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spcAft>
                          <a:spcPts val="0"/>
                        </a:spcAft>
                      </a:pPr>
                      <a:r>
                        <a:rPr lang="zh-CN" sz="2000" b="1" kern="100" dirty="0">
                          <a:effectLst/>
                          <a:latin typeface="Times New Roman" panose="02020603050405020304" pitchFamily="18" charset="0"/>
                          <a:ea typeface="宋体" panose="02010600030101010101" pitchFamily="2" charset="-122"/>
                        </a:rPr>
                        <a:t>读写</a:t>
                      </a:r>
                    </a:p>
                  </a:txBody>
                  <a:tcPr marL="48192" marR="48192" marT="0" marB="0" anchor="ctr">
                    <a:lnL w="1905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12447">
                <a:tc>
                  <a:txBody>
                    <a:bodyPr/>
                    <a:lstStyle/>
                    <a:p>
                      <a:pPr indent="0" algn="ctr">
                        <a:spcAft>
                          <a:spcPts val="0"/>
                        </a:spcAft>
                      </a:pPr>
                      <a:r>
                        <a:rPr lang="en-US" sz="2000" b="1" kern="100">
                          <a:effectLst/>
                          <a:latin typeface="Times New Roman" panose="02020603050405020304" pitchFamily="18" charset="0"/>
                          <a:ea typeface="宋体" panose="02010600030101010101" pitchFamily="2" charset="-122"/>
                        </a:rPr>
                        <a:t>350H</a:t>
                      </a:r>
                      <a:endParaRPr lang="zh-CN" sz="2000" b="1" kern="100">
                        <a:effectLst/>
                        <a:latin typeface="Times New Roman" panose="02020603050405020304" pitchFamily="18" charset="0"/>
                        <a:ea typeface="宋体" panose="02010600030101010101" pitchFamily="2" charset="-122"/>
                      </a:endParaRPr>
                    </a:p>
                  </a:txBody>
                  <a:tcPr marL="48192" marR="48192" marT="0" marB="0" anchor="ctr">
                    <a:lnL>
                      <a:noFill/>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spcAft>
                          <a:spcPts val="0"/>
                        </a:spcAft>
                      </a:pPr>
                      <a:r>
                        <a:rPr lang="en-US" sz="2000" b="1" kern="100" dirty="0">
                          <a:effectLst/>
                          <a:latin typeface="Times New Roman" panose="02020603050405020304" pitchFamily="18" charset="0"/>
                          <a:ea typeface="宋体" panose="02010600030101010101" pitchFamily="2" charset="-122"/>
                        </a:rPr>
                        <a:t>LVT LINT0</a:t>
                      </a:r>
                      <a:r>
                        <a:rPr lang="zh-CN" sz="2000" b="1" kern="100" dirty="0">
                          <a:effectLst/>
                          <a:latin typeface="Times New Roman" panose="02020603050405020304" pitchFamily="18" charset="0"/>
                          <a:ea typeface="宋体" panose="02010600030101010101" pitchFamily="2" charset="-122"/>
                        </a:rPr>
                        <a:t>寄存器</a:t>
                      </a:r>
                    </a:p>
                  </a:txBody>
                  <a:tcPr marL="48192" marR="48192"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spcAft>
                          <a:spcPts val="0"/>
                        </a:spcAft>
                      </a:pPr>
                      <a:r>
                        <a:rPr lang="zh-CN" sz="2000" b="1" kern="100" dirty="0">
                          <a:effectLst/>
                          <a:latin typeface="Times New Roman" panose="02020603050405020304" pitchFamily="18" charset="0"/>
                          <a:ea typeface="宋体" panose="02010600030101010101" pitchFamily="2" charset="-122"/>
                        </a:rPr>
                        <a:t>读写</a:t>
                      </a:r>
                    </a:p>
                  </a:txBody>
                  <a:tcPr marL="48192" marR="48192" marT="0" marB="0" anchor="ctr">
                    <a:lnL w="1905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12447">
                <a:tc>
                  <a:txBody>
                    <a:bodyPr/>
                    <a:lstStyle/>
                    <a:p>
                      <a:pPr indent="0" algn="ctr">
                        <a:spcAft>
                          <a:spcPts val="0"/>
                        </a:spcAft>
                      </a:pPr>
                      <a:r>
                        <a:rPr lang="en-US" sz="2000" b="1" kern="100">
                          <a:effectLst/>
                          <a:latin typeface="Times New Roman" panose="02020603050405020304" pitchFamily="18" charset="0"/>
                          <a:ea typeface="宋体" panose="02010600030101010101" pitchFamily="2" charset="-122"/>
                        </a:rPr>
                        <a:t>360H</a:t>
                      </a:r>
                      <a:endParaRPr lang="zh-CN" sz="2000" b="1" kern="100">
                        <a:effectLst/>
                        <a:latin typeface="Times New Roman" panose="02020603050405020304" pitchFamily="18" charset="0"/>
                        <a:ea typeface="宋体" panose="02010600030101010101" pitchFamily="2" charset="-122"/>
                      </a:endParaRPr>
                    </a:p>
                  </a:txBody>
                  <a:tcPr marL="48192" marR="48192" marT="0" marB="0" anchor="ctr">
                    <a:lnL>
                      <a:noFill/>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spcAft>
                          <a:spcPts val="0"/>
                        </a:spcAft>
                      </a:pPr>
                      <a:r>
                        <a:rPr lang="en-US" sz="2000" b="1" kern="100" dirty="0">
                          <a:effectLst/>
                          <a:latin typeface="Times New Roman" panose="02020603050405020304" pitchFamily="18" charset="0"/>
                          <a:ea typeface="宋体" panose="02010600030101010101" pitchFamily="2" charset="-122"/>
                        </a:rPr>
                        <a:t>LVT LINT1</a:t>
                      </a:r>
                      <a:r>
                        <a:rPr lang="zh-CN" sz="2000" b="1" kern="100" dirty="0">
                          <a:effectLst/>
                          <a:latin typeface="Times New Roman" panose="02020603050405020304" pitchFamily="18" charset="0"/>
                          <a:ea typeface="宋体" panose="02010600030101010101" pitchFamily="2" charset="-122"/>
                        </a:rPr>
                        <a:t>寄存器</a:t>
                      </a:r>
                    </a:p>
                  </a:txBody>
                  <a:tcPr marL="48192" marR="48192"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spcAft>
                          <a:spcPts val="0"/>
                        </a:spcAft>
                      </a:pPr>
                      <a:r>
                        <a:rPr lang="zh-CN" sz="2000" b="1" kern="100" dirty="0">
                          <a:effectLst/>
                          <a:latin typeface="Times New Roman" panose="02020603050405020304" pitchFamily="18" charset="0"/>
                          <a:ea typeface="宋体" panose="02010600030101010101" pitchFamily="2" charset="-122"/>
                        </a:rPr>
                        <a:t>读写</a:t>
                      </a:r>
                    </a:p>
                  </a:txBody>
                  <a:tcPr marL="48192" marR="48192" marT="0" marB="0" anchor="ctr">
                    <a:lnL w="1905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12447">
                <a:tc>
                  <a:txBody>
                    <a:bodyPr/>
                    <a:lstStyle/>
                    <a:p>
                      <a:pPr indent="0" algn="ctr">
                        <a:spcAft>
                          <a:spcPts val="0"/>
                        </a:spcAft>
                      </a:pPr>
                      <a:r>
                        <a:rPr lang="en-US" sz="2000" b="1" kern="100">
                          <a:effectLst/>
                          <a:latin typeface="Times New Roman" panose="02020603050405020304" pitchFamily="18" charset="0"/>
                          <a:ea typeface="宋体" panose="02010600030101010101" pitchFamily="2" charset="-122"/>
                        </a:rPr>
                        <a:t>370H</a:t>
                      </a:r>
                      <a:endParaRPr lang="zh-CN" sz="2000" b="1" kern="100">
                        <a:effectLst/>
                        <a:latin typeface="Times New Roman" panose="02020603050405020304" pitchFamily="18" charset="0"/>
                        <a:ea typeface="宋体" panose="02010600030101010101" pitchFamily="2" charset="-122"/>
                      </a:endParaRPr>
                    </a:p>
                  </a:txBody>
                  <a:tcPr marL="48192" marR="48192" marT="0" marB="0" anchor="ctr">
                    <a:lnL>
                      <a:noFill/>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spcAft>
                          <a:spcPts val="0"/>
                        </a:spcAft>
                      </a:pPr>
                      <a:r>
                        <a:rPr lang="en-US" sz="2000" b="1" kern="100" dirty="0">
                          <a:effectLst/>
                          <a:latin typeface="Times New Roman" panose="02020603050405020304" pitchFamily="18" charset="0"/>
                          <a:ea typeface="宋体" panose="02010600030101010101" pitchFamily="2" charset="-122"/>
                        </a:rPr>
                        <a:t>LVT</a:t>
                      </a:r>
                      <a:r>
                        <a:rPr lang="zh-CN" sz="2000" b="1" kern="100" dirty="0">
                          <a:effectLst/>
                          <a:latin typeface="Times New Roman" panose="02020603050405020304" pitchFamily="18" charset="0"/>
                          <a:ea typeface="宋体" panose="02010600030101010101" pitchFamily="2" charset="-122"/>
                        </a:rPr>
                        <a:t>错误寄存器</a:t>
                      </a:r>
                    </a:p>
                  </a:txBody>
                  <a:tcPr marL="48192" marR="48192"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spcAft>
                          <a:spcPts val="0"/>
                        </a:spcAft>
                      </a:pPr>
                      <a:r>
                        <a:rPr lang="zh-CN" sz="2000" b="1" kern="100" dirty="0">
                          <a:effectLst/>
                          <a:latin typeface="Times New Roman" panose="02020603050405020304" pitchFamily="18" charset="0"/>
                          <a:ea typeface="宋体" panose="02010600030101010101" pitchFamily="2" charset="-122"/>
                        </a:rPr>
                        <a:t>读写</a:t>
                      </a:r>
                    </a:p>
                  </a:txBody>
                  <a:tcPr marL="48192" marR="48192" marT="0" marB="0" anchor="ctr">
                    <a:lnL w="1905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12447">
                <a:tc>
                  <a:txBody>
                    <a:bodyPr/>
                    <a:lstStyle/>
                    <a:p>
                      <a:pPr indent="0" algn="ctr">
                        <a:spcAft>
                          <a:spcPts val="0"/>
                        </a:spcAft>
                      </a:pPr>
                      <a:r>
                        <a:rPr lang="en-US" sz="2000" b="1" kern="100" dirty="0">
                          <a:effectLst/>
                          <a:latin typeface="Times New Roman" panose="02020603050405020304" pitchFamily="18" charset="0"/>
                          <a:ea typeface="宋体" panose="02010600030101010101" pitchFamily="2" charset="-122"/>
                        </a:rPr>
                        <a:t>380H</a:t>
                      </a:r>
                      <a:endParaRPr lang="zh-CN" sz="2000" b="1" kern="100" dirty="0">
                        <a:effectLst/>
                        <a:latin typeface="Times New Roman" panose="02020603050405020304" pitchFamily="18" charset="0"/>
                        <a:ea typeface="宋体" panose="02010600030101010101" pitchFamily="2" charset="-122"/>
                      </a:endParaRPr>
                    </a:p>
                  </a:txBody>
                  <a:tcPr marL="48192" marR="48192" marT="0" marB="0" anchor="ctr">
                    <a:lnL>
                      <a:noFill/>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spcAft>
                          <a:spcPts val="0"/>
                        </a:spcAft>
                      </a:pPr>
                      <a:r>
                        <a:rPr lang="zh-CN" sz="2000" b="1" kern="100" dirty="0">
                          <a:effectLst/>
                          <a:latin typeface="Times New Roman" panose="02020603050405020304" pitchFamily="18" charset="0"/>
                          <a:ea typeface="宋体" panose="02010600030101010101" pitchFamily="2" charset="-122"/>
                        </a:rPr>
                        <a:t>计数初值寄存器（用于</a:t>
                      </a:r>
                      <a:r>
                        <a:rPr lang="en-US" sz="2000" b="1" kern="100" dirty="0">
                          <a:effectLst/>
                          <a:latin typeface="Times New Roman" panose="02020603050405020304" pitchFamily="18" charset="0"/>
                          <a:ea typeface="宋体" panose="02010600030101010101" pitchFamily="2" charset="-122"/>
                        </a:rPr>
                        <a:t>LVT</a:t>
                      </a:r>
                      <a:r>
                        <a:rPr lang="zh-CN" sz="2000" b="1" kern="100" dirty="0">
                          <a:effectLst/>
                          <a:latin typeface="Times New Roman" panose="02020603050405020304" pitchFamily="18" charset="0"/>
                          <a:ea typeface="宋体" panose="02010600030101010101" pitchFamily="2" charset="-122"/>
                        </a:rPr>
                        <a:t>定时器）</a:t>
                      </a:r>
                    </a:p>
                  </a:txBody>
                  <a:tcPr marL="48192" marR="48192"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spcAft>
                          <a:spcPts val="0"/>
                        </a:spcAft>
                      </a:pPr>
                      <a:r>
                        <a:rPr lang="zh-CN" sz="2000" b="1" kern="100" dirty="0">
                          <a:effectLst/>
                          <a:latin typeface="Times New Roman" panose="02020603050405020304" pitchFamily="18" charset="0"/>
                          <a:ea typeface="宋体" panose="02010600030101010101" pitchFamily="2" charset="-122"/>
                        </a:rPr>
                        <a:t>读写</a:t>
                      </a:r>
                    </a:p>
                  </a:txBody>
                  <a:tcPr marL="48192" marR="48192" marT="0" marB="0" anchor="ctr">
                    <a:lnL w="1905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12447">
                <a:tc>
                  <a:txBody>
                    <a:bodyPr/>
                    <a:lstStyle/>
                    <a:p>
                      <a:pPr indent="0" algn="ctr">
                        <a:spcAft>
                          <a:spcPts val="0"/>
                        </a:spcAft>
                      </a:pPr>
                      <a:r>
                        <a:rPr lang="en-US" sz="2000" b="1" kern="100" dirty="0">
                          <a:effectLst/>
                          <a:latin typeface="Times New Roman" panose="02020603050405020304" pitchFamily="18" charset="0"/>
                          <a:ea typeface="宋体" panose="02010600030101010101" pitchFamily="2" charset="-122"/>
                        </a:rPr>
                        <a:t>390H</a:t>
                      </a:r>
                      <a:endParaRPr lang="zh-CN" sz="2000" b="1" kern="100" dirty="0">
                        <a:effectLst/>
                        <a:latin typeface="Times New Roman" panose="02020603050405020304" pitchFamily="18" charset="0"/>
                        <a:ea typeface="宋体" panose="02010600030101010101" pitchFamily="2" charset="-122"/>
                      </a:endParaRPr>
                    </a:p>
                  </a:txBody>
                  <a:tcPr marL="48192" marR="48192" marT="0" marB="0" anchor="ctr">
                    <a:lnL>
                      <a:noFill/>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spcAft>
                          <a:spcPts val="0"/>
                        </a:spcAft>
                      </a:pPr>
                      <a:r>
                        <a:rPr lang="zh-CN" sz="2000" b="1" kern="100" dirty="0">
                          <a:effectLst/>
                          <a:latin typeface="Times New Roman" panose="02020603050405020304" pitchFamily="18" charset="0"/>
                          <a:ea typeface="宋体" panose="02010600030101010101" pitchFamily="2" charset="-122"/>
                        </a:rPr>
                        <a:t>当前计数值寄存器（用于</a:t>
                      </a:r>
                      <a:r>
                        <a:rPr lang="en-US" sz="2000" b="1" kern="100" dirty="0">
                          <a:effectLst/>
                          <a:latin typeface="Times New Roman" panose="02020603050405020304" pitchFamily="18" charset="0"/>
                          <a:ea typeface="宋体" panose="02010600030101010101" pitchFamily="2" charset="-122"/>
                        </a:rPr>
                        <a:t>LVT</a:t>
                      </a:r>
                      <a:r>
                        <a:rPr lang="zh-CN" sz="2000" b="1" kern="100" dirty="0">
                          <a:effectLst/>
                          <a:latin typeface="Times New Roman" panose="02020603050405020304" pitchFamily="18" charset="0"/>
                          <a:ea typeface="宋体" panose="02010600030101010101" pitchFamily="2" charset="-122"/>
                        </a:rPr>
                        <a:t>定时器）</a:t>
                      </a:r>
                    </a:p>
                  </a:txBody>
                  <a:tcPr marL="48192" marR="48192"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just">
                        <a:spcAft>
                          <a:spcPts val="0"/>
                        </a:spcAft>
                      </a:pPr>
                      <a:r>
                        <a:rPr lang="zh-CN" sz="2000" b="1" kern="100" dirty="0">
                          <a:effectLst/>
                          <a:latin typeface="Times New Roman" panose="02020603050405020304" pitchFamily="18" charset="0"/>
                          <a:ea typeface="宋体" panose="02010600030101010101" pitchFamily="2" charset="-122"/>
                        </a:rPr>
                        <a:t>只读</a:t>
                      </a:r>
                    </a:p>
                  </a:txBody>
                  <a:tcPr marL="48192" marR="48192" marT="0" marB="0" anchor="ctr">
                    <a:lnL w="1905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12447">
                <a:tc>
                  <a:txBody>
                    <a:bodyPr/>
                    <a:lstStyle/>
                    <a:p>
                      <a:pPr indent="0" algn="ctr">
                        <a:spcAft>
                          <a:spcPts val="0"/>
                        </a:spcAft>
                      </a:pPr>
                      <a:r>
                        <a:rPr lang="en-US" sz="2000" b="1" kern="100" dirty="0">
                          <a:effectLst/>
                          <a:latin typeface="Times New Roman" panose="02020603050405020304" pitchFamily="18" charset="0"/>
                          <a:ea typeface="宋体" panose="02010600030101010101" pitchFamily="2" charset="-122"/>
                        </a:rPr>
                        <a:t>3E0H</a:t>
                      </a:r>
                      <a:endParaRPr lang="zh-CN" sz="2000" b="1" kern="100" dirty="0">
                        <a:effectLst/>
                        <a:latin typeface="Times New Roman" panose="02020603050405020304" pitchFamily="18" charset="0"/>
                        <a:ea typeface="宋体" panose="02010600030101010101" pitchFamily="2" charset="-122"/>
                      </a:endParaRPr>
                    </a:p>
                  </a:txBody>
                  <a:tcPr marL="48192" marR="48192" marT="0" marB="0" anchor="ctr">
                    <a:lnL>
                      <a:noFill/>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indent="0" algn="just">
                        <a:spcAft>
                          <a:spcPts val="0"/>
                        </a:spcAft>
                      </a:pPr>
                      <a:r>
                        <a:rPr lang="zh-CN" sz="2000" b="1" kern="100" dirty="0">
                          <a:effectLst/>
                          <a:latin typeface="Times New Roman" panose="02020603050405020304" pitchFamily="18" charset="0"/>
                          <a:ea typeface="宋体" panose="02010600030101010101" pitchFamily="2" charset="-122"/>
                        </a:rPr>
                        <a:t>分频配置寄存器（用于</a:t>
                      </a:r>
                      <a:r>
                        <a:rPr lang="en-US" sz="2000" b="1" kern="100" dirty="0">
                          <a:effectLst/>
                          <a:latin typeface="Times New Roman" panose="02020603050405020304" pitchFamily="18" charset="0"/>
                          <a:ea typeface="宋体" panose="02010600030101010101" pitchFamily="2" charset="-122"/>
                        </a:rPr>
                        <a:t>LVT</a:t>
                      </a:r>
                      <a:r>
                        <a:rPr lang="zh-CN" sz="2000" b="1" kern="100" dirty="0">
                          <a:effectLst/>
                          <a:latin typeface="Times New Roman" panose="02020603050405020304" pitchFamily="18" charset="0"/>
                          <a:ea typeface="宋体" panose="02010600030101010101" pitchFamily="2" charset="-122"/>
                        </a:rPr>
                        <a:t>定时器）</a:t>
                      </a:r>
                    </a:p>
                  </a:txBody>
                  <a:tcPr marL="48192" marR="48192"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indent="0" algn="just">
                        <a:spcAft>
                          <a:spcPts val="0"/>
                        </a:spcAft>
                      </a:pPr>
                      <a:r>
                        <a:rPr lang="zh-CN" sz="2000" b="1" kern="100" dirty="0">
                          <a:effectLst/>
                          <a:latin typeface="Times New Roman" panose="02020603050405020304" pitchFamily="18" charset="0"/>
                          <a:ea typeface="宋体" panose="02010600030101010101" pitchFamily="2" charset="-122"/>
                        </a:rPr>
                        <a:t>读写</a:t>
                      </a:r>
                    </a:p>
                  </a:txBody>
                  <a:tcPr marL="48192" marR="48192" marT="0" marB="0" anchor="ctr">
                    <a:lnL w="1905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4032773278"/>
      </p:ext>
    </p:extLst>
  </p:cSld>
  <p:clrMapOvr>
    <a:masterClrMapping/>
  </p:clrMapOvr>
  <p:transition spd="med"/>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二、</a:t>
            </a:r>
            <a:r>
              <a:rPr lang="zh-CN" altLang="zh-CN" dirty="0"/>
              <a:t>高级可编程中断</a:t>
            </a:r>
            <a:r>
              <a:rPr lang="zh-CN" altLang="zh-CN" dirty="0" smtClean="0"/>
              <a:t>控制器</a:t>
            </a:r>
            <a:r>
              <a:rPr lang="en-US" altLang="zh-CN" dirty="0" smtClean="0"/>
              <a:t>      </a:t>
            </a:r>
            <a:r>
              <a:rPr lang="en-US" altLang="zh-CN" dirty="0" smtClean="0">
                <a:solidFill>
                  <a:srgbClr val="FF6600"/>
                </a:solidFill>
              </a:rPr>
              <a:t>2. Local APIC</a:t>
            </a:r>
            <a:endParaRPr lang="zh-CN" altLang="en-US" dirty="0">
              <a:solidFill>
                <a:srgbClr val="FF6600"/>
              </a:solidFill>
            </a:endParaRPr>
          </a:p>
        </p:txBody>
      </p:sp>
      <p:sp>
        <p:nvSpPr>
          <p:cNvPr id="3" name="内容占位符 2"/>
          <p:cNvSpPr>
            <a:spLocks noGrp="1"/>
          </p:cNvSpPr>
          <p:nvPr>
            <p:ph idx="1"/>
          </p:nvPr>
        </p:nvSpPr>
        <p:spPr>
          <a:xfrm>
            <a:off x="457200" y="620611"/>
            <a:ext cx="8362950" cy="1944270"/>
          </a:xfrm>
        </p:spPr>
        <p:txBody>
          <a:bodyPr/>
          <a:lstStyle/>
          <a:p>
            <a:r>
              <a:rPr lang="zh-CN" altLang="zh-CN" dirty="0"/>
              <a:t>本地</a:t>
            </a:r>
            <a:r>
              <a:rPr lang="en-US" altLang="zh-CN" dirty="0"/>
              <a:t>APIC</a:t>
            </a:r>
            <a:r>
              <a:rPr lang="zh-CN" altLang="zh-CN" dirty="0"/>
              <a:t>寄存器的基地址</a:t>
            </a:r>
            <a:r>
              <a:rPr lang="en-US" altLang="zh-CN" dirty="0"/>
              <a:t>APIC_BASE</a:t>
            </a:r>
            <a:r>
              <a:rPr lang="zh-CN" altLang="zh-CN" dirty="0"/>
              <a:t>也可以通过</a:t>
            </a:r>
            <a:r>
              <a:rPr lang="en-US" altLang="zh-CN" dirty="0"/>
              <a:t>IA32_APIC_BASE</a:t>
            </a:r>
            <a:r>
              <a:rPr lang="zh-CN" altLang="zh-CN" dirty="0"/>
              <a:t>寄存器修改</a:t>
            </a:r>
            <a:r>
              <a:rPr lang="zh-CN" altLang="zh-CN" dirty="0" smtClean="0"/>
              <a:t>。</a:t>
            </a:r>
            <a:endParaRPr lang="en-US" altLang="zh-CN" dirty="0" smtClean="0"/>
          </a:p>
          <a:p>
            <a:r>
              <a:rPr lang="en-US" altLang="zh-CN" dirty="0" smtClean="0"/>
              <a:t>IA32_APIC_BASE</a:t>
            </a:r>
            <a:r>
              <a:rPr lang="zh-CN" altLang="zh-CN" dirty="0"/>
              <a:t>寄存器属于</a:t>
            </a:r>
            <a:r>
              <a:rPr lang="en-US" altLang="zh-CN" dirty="0"/>
              <a:t>MSR</a:t>
            </a:r>
            <a:r>
              <a:rPr lang="zh-CN" altLang="zh-CN" dirty="0"/>
              <a:t>（</a:t>
            </a:r>
            <a:r>
              <a:rPr lang="en-US" altLang="zh-CN" dirty="0"/>
              <a:t>Model-Specific Register</a:t>
            </a:r>
            <a:r>
              <a:rPr lang="zh-CN" altLang="zh-CN" dirty="0" smtClean="0"/>
              <a:t>）</a:t>
            </a:r>
            <a:r>
              <a:rPr lang="zh-CN" altLang="en-US" dirty="0" smtClean="0"/>
              <a:t>。</a:t>
            </a:r>
            <a:endParaRPr lang="zh-CN" altLang="en-US" dirty="0"/>
          </a:p>
        </p:txBody>
      </p:sp>
      <p:sp>
        <p:nvSpPr>
          <p:cNvPr id="4" name="灯片编号占位符 3"/>
          <p:cNvSpPr>
            <a:spLocks noGrp="1"/>
          </p:cNvSpPr>
          <p:nvPr>
            <p:ph type="sldNum" sz="quarter" idx="11"/>
          </p:nvPr>
        </p:nvSpPr>
        <p:spPr/>
        <p:txBody>
          <a:bodyPr/>
          <a:lstStyle/>
          <a:p>
            <a:fld id="{C5B93D84-87BE-4514-9293-7D5164B6320D}" type="slidenum">
              <a:rPr lang="zh-CN" altLang="en-US" smtClean="0"/>
              <a:pPr/>
              <a:t>152</a:t>
            </a:fld>
            <a:endParaRPr lang="en-US" altLang="zh-CN" dirty="0"/>
          </a:p>
        </p:txBody>
      </p:sp>
      <p:graphicFrame>
        <p:nvGraphicFramePr>
          <p:cNvPr id="5" name="对象 4"/>
          <p:cNvGraphicFramePr>
            <a:graphicFrameLocks noChangeAspect="1"/>
          </p:cNvGraphicFramePr>
          <p:nvPr>
            <p:extLst>
              <p:ext uri="{D42A27DB-BD31-4B8C-83A1-F6EECF244321}">
                <p14:modId xmlns:p14="http://schemas.microsoft.com/office/powerpoint/2010/main" val="3314338751"/>
              </p:ext>
            </p:extLst>
          </p:nvPr>
        </p:nvGraphicFramePr>
        <p:xfrm>
          <a:off x="316964" y="2708900"/>
          <a:ext cx="8503626" cy="3168440"/>
        </p:xfrm>
        <a:graphic>
          <a:graphicData uri="http://schemas.openxmlformats.org/presentationml/2006/ole">
            <mc:AlternateContent xmlns:mc="http://schemas.openxmlformats.org/markup-compatibility/2006">
              <mc:Choice xmlns:v="urn:schemas-microsoft-com:vml" Requires="v">
                <p:oleObj spid="_x0000_s63522" name="Visio" r:id="rId4" imgW="4380468" imgH="1631238" progId="Visio.Drawing.11">
                  <p:embed/>
                </p:oleObj>
              </mc:Choice>
              <mc:Fallback>
                <p:oleObj name="Visio" r:id="rId4" imgW="4380468" imgH="1631238" progId="Visio.Drawing.11">
                  <p:embed/>
                  <p:pic>
                    <p:nvPicPr>
                      <p:cNvPr id="0" name=""/>
                      <p:cNvPicPr/>
                      <p:nvPr/>
                    </p:nvPicPr>
                    <p:blipFill>
                      <a:blip r:embed="rId5"/>
                      <a:stretch>
                        <a:fillRect/>
                      </a:stretch>
                    </p:blipFill>
                    <p:spPr>
                      <a:xfrm>
                        <a:off x="316964" y="2708900"/>
                        <a:ext cx="8503626" cy="3168440"/>
                      </a:xfrm>
                      <a:prstGeom prst="rect">
                        <a:avLst/>
                      </a:prstGeom>
                    </p:spPr>
                  </p:pic>
                </p:oleObj>
              </mc:Fallback>
            </mc:AlternateContent>
          </a:graphicData>
        </a:graphic>
      </p:graphicFrame>
      <p:sp>
        <p:nvSpPr>
          <p:cNvPr id="6" name="矩形 5"/>
          <p:cNvSpPr/>
          <p:nvPr/>
        </p:nvSpPr>
        <p:spPr>
          <a:xfrm>
            <a:off x="2520350" y="5949350"/>
            <a:ext cx="4572000" cy="461665"/>
          </a:xfrm>
          <a:prstGeom prst="rect">
            <a:avLst/>
          </a:prstGeom>
        </p:spPr>
        <p:txBody>
          <a:bodyPr>
            <a:spAutoFit/>
          </a:bodyPr>
          <a:lstStyle/>
          <a:p>
            <a:r>
              <a:rPr lang="en-US" altLang="zh-CN" sz="2400" kern="100" dirty="0">
                <a:solidFill>
                  <a:srgbClr val="0000FF"/>
                </a:solidFill>
              </a:rPr>
              <a:t>IA32_APIC_BASE</a:t>
            </a:r>
            <a:r>
              <a:rPr lang="zh-CN" altLang="zh-CN" sz="2400" kern="100" dirty="0">
                <a:solidFill>
                  <a:srgbClr val="0000FF"/>
                </a:solidFill>
                <a:cs typeface="Times New Roman" panose="02020603050405020304" pitchFamily="18" charset="0"/>
              </a:rPr>
              <a:t>寄存器的结构</a:t>
            </a:r>
            <a:endParaRPr lang="zh-CN" altLang="en-US" sz="2400" dirty="0">
              <a:solidFill>
                <a:srgbClr val="0000FF"/>
              </a:solidFill>
            </a:endParaRPr>
          </a:p>
        </p:txBody>
      </p:sp>
    </p:spTree>
    <p:extLst>
      <p:ext uri="{BB962C8B-B14F-4D97-AF65-F5344CB8AC3E}">
        <p14:creationId xmlns:p14="http://schemas.microsoft.com/office/powerpoint/2010/main" val="3485009"/>
      </p:ext>
    </p:extLst>
  </p:cSld>
  <p:clrMapOvr>
    <a:masterClrMapping/>
  </p:clrMapOvr>
  <p:transition spd="med"/>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二、</a:t>
            </a:r>
            <a:r>
              <a:rPr lang="zh-CN" altLang="zh-CN" dirty="0"/>
              <a:t>高级可编程中断</a:t>
            </a:r>
            <a:r>
              <a:rPr lang="zh-CN" altLang="zh-CN" dirty="0" smtClean="0"/>
              <a:t>控制器</a:t>
            </a:r>
            <a:r>
              <a:rPr lang="en-US" altLang="zh-CN" dirty="0" smtClean="0"/>
              <a:t>      </a:t>
            </a:r>
            <a:r>
              <a:rPr lang="en-US" altLang="zh-CN" dirty="0" smtClean="0">
                <a:solidFill>
                  <a:srgbClr val="FF6600"/>
                </a:solidFill>
              </a:rPr>
              <a:t>2. Local APIC</a:t>
            </a:r>
            <a:endParaRPr lang="zh-CN" altLang="en-US" dirty="0">
              <a:solidFill>
                <a:srgbClr val="FF6600"/>
              </a:solidFill>
            </a:endParaRPr>
          </a:p>
        </p:txBody>
      </p:sp>
      <p:sp>
        <p:nvSpPr>
          <p:cNvPr id="3" name="内容占位符 2"/>
          <p:cNvSpPr>
            <a:spLocks noGrp="1"/>
          </p:cNvSpPr>
          <p:nvPr>
            <p:ph idx="1"/>
          </p:nvPr>
        </p:nvSpPr>
        <p:spPr>
          <a:xfrm>
            <a:off x="251400" y="620611"/>
            <a:ext cx="8785220" cy="2448340"/>
          </a:xfrm>
        </p:spPr>
        <p:txBody>
          <a:bodyPr/>
          <a:lstStyle/>
          <a:p>
            <a:r>
              <a:rPr lang="en-US" altLang="zh-CN" dirty="0"/>
              <a:t>MSR</a:t>
            </a:r>
            <a:r>
              <a:rPr lang="zh-CN" altLang="zh-CN" dirty="0"/>
              <a:t>是</a:t>
            </a:r>
            <a:r>
              <a:rPr lang="en-US" altLang="zh-CN" dirty="0"/>
              <a:t>Intel x86/x64</a:t>
            </a:r>
            <a:r>
              <a:rPr lang="zh-CN" altLang="zh-CN" dirty="0"/>
              <a:t>处理器内部的一组</a:t>
            </a:r>
            <a:r>
              <a:rPr lang="en-US" altLang="zh-CN" dirty="0">
                <a:solidFill>
                  <a:srgbClr val="990099"/>
                </a:solidFill>
              </a:rPr>
              <a:t>64</a:t>
            </a:r>
            <a:r>
              <a:rPr lang="zh-CN" altLang="zh-CN" dirty="0">
                <a:solidFill>
                  <a:srgbClr val="990099"/>
                </a:solidFill>
              </a:rPr>
              <a:t>位</a:t>
            </a:r>
            <a:r>
              <a:rPr lang="zh-CN" altLang="zh-CN" dirty="0"/>
              <a:t>寄存器，每个</a:t>
            </a:r>
            <a:r>
              <a:rPr lang="en-US" altLang="zh-CN" dirty="0"/>
              <a:t>MSR</a:t>
            </a:r>
            <a:r>
              <a:rPr lang="zh-CN" altLang="zh-CN" dirty="0"/>
              <a:t>都有一个地址编号。</a:t>
            </a:r>
            <a:endParaRPr lang="en-US" altLang="zh-CN" dirty="0"/>
          </a:p>
          <a:p>
            <a:r>
              <a:rPr lang="en-US" altLang="zh-CN" dirty="0"/>
              <a:t>MSR</a:t>
            </a:r>
            <a:r>
              <a:rPr lang="zh-CN" altLang="zh-CN" dirty="0"/>
              <a:t>的读取使用</a:t>
            </a:r>
            <a:r>
              <a:rPr lang="en-US" altLang="zh-CN" dirty="0">
                <a:solidFill>
                  <a:srgbClr val="008000"/>
                </a:solidFill>
              </a:rPr>
              <a:t>RDMSR</a:t>
            </a:r>
            <a:r>
              <a:rPr lang="zh-CN" altLang="zh-CN" dirty="0"/>
              <a:t>指令，写入使用</a:t>
            </a:r>
            <a:r>
              <a:rPr lang="en-US" altLang="zh-CN" dirty="0">
                <a:solidFill>
                  <a:srgbClr val="008000"/>
                </a:solidFill>
              </a:rPr>
              <a:t>WRMSR</a:t>
            </a:r>
            <a:r>
              <a:rPr lang="zh-CN" altLang="zh-CN" dirty="0"/>
              <a:t>指令，由</a:t>
            </a:r>
            <a:r>
              <a:rPr lang="en-US" altLang="zh-CN" dirty="0">
                <a:solidFill>
                  <a:srgbClr val="990099"/>
                </a:solidFill>
              </a:rPr>
              <a:t>ECX</a:t>
            </a:r>
            <a:r>
              <a:rPr lang="zh-CN" altLang="zh-CN" dirty="0"/>
              <a:t>寄存器提供需要访问的</a:t>
            </a:r>
            <a:r>
              <a:rPr lang="en-US" altLang="zh-CN" dirty="0"/>
              <a:t>MSR</a:t>
            </a:r>
            <a:r>
              <a:rPr lang="zh-CN" altLang="zh-CN" dirty="0"/>
              <a:t>地址编号。</a:t>
            </a:r>
            <a:endParaRPr lang="en-US" altLang="zh-CN" dirty="0"/>
          </a:p>
          <a:p>
            <a:r>
              <a:rPr lang="en-US" altLang="zh-CN" dirty="0">
                <a:solidFill>
                  <a:srgbClr val="D60093"/>
                </a:solidFill>
              </a:rPr>
              <a:t>IA32_APIC_BASE</a:t>
            </a:r>
            <a:r>
              <a:rPr lang="zh-CN" altLang="zh-CN" dirty="0">
                <a:solidFill>
                  <a:srgbClr val="D60093"/>
                </a:solidFill>
              </a:rPr>
              <a:t>寄存器</a:t>
            </a:r>
            <a:r>
              <a:rPr lang="zh-CN" altLang="zh-CN" dirty="0"/>
              <a:t>的</a:t>
            </a:r>
            <a:r>
              <a:rPr lang="en-US" altLang="zh-CN" dirty="0">
                <a:solidFill>
                  <a:srgbClr val="0000FF"/>
                </a:solidFill>
              </a:rPr>
              <a:t>MSR</a:t>
            </a:r>
            <a:r>
              <a:rPr lang="zh-CN" altLang="zh-CN" dirty="0">
                <a:solidFill>
                  <a:srgbClr val="0000FF"/>
                </a:solidFill>
              </a:rPr>
              <a:t>地址编号</a:t>
            </a:r>
            <a:r>
              <a:rPr lang="zh-CN" altLang="zh-CN" dirty="0"/>
              <a:t>是</a:t>
            </a:r>
            <a:r>
              <a:rPr lang="en-US" altLang="zh-CN" dirty="0">
                <a:solidFill>
                  <a:srgbClr val="FF0000"/>
                </a:solidFill>
              </a:rPr>
              <a:t>01BH</a:t>
            </a:r>
            <a:r>
              <a:rPr lang="zh-CN" altLang="zh-CN" dirty="0"/>
              <a:t>。</a:t>
            </a:r>
            <a:endParaRPr lang="zh-CN" altLang="en-US" dirty="0"/>
          </a:p>
        </p:txBody>
      </p:sp>
      <p:sp>
        <p:nvSpPr>
          <p:cNvPr id="4" name="灯片编号占位符 3"/>
          <p:cNvSpPr>
            <a:spLocks noGrp="1"/>
          </p:cNvSpPr>
          <p:nvPr>
            <p:ph type="sldNum" sz="quarter" idx="11"/>
          </p:nvPr>
        </p:nvSpPr>
        <p:spPr/>
        <p:txBody>
          <a:bodyPr/>
          <a:lstStyle/>
          <a:p>
            <a:fld id="{C5B93D84-87BE-4514-9293-7D5164B6320D}" type="slidenum">
              <a:rPr lang="zh-CN" altLang="en-US" smtClean="0"/>
              <a:pPr/>
              <a:t>153</a:t>
            </a:fld>
            <a:endParaRPr lang="en-US" altLang="zh-CN" dirty="0"/>
          </a:p>
        </p:txBody>
      </p:sp>
      <p:sp>
        <p:nvSpPr>
          <p:cNvPr id="7" name="内容占位符 2"/>
          <p:cNvSpPr txBox="1">
            <a:spLocks/>
          </p:cNvSpPr>
          <p:nvPr/>
        </p:nvSpPr>
        <p:spPr bwMode="auto">
          <a:xfrm>
            <a:off x="467430" y="3429000"/>
            <a:ext cx="2952410" cy="1065461"/>
          </a:xfrm>
          <a:prstGeom prst="rect">
            <a:avLst/>
          </a:prstGeom>
          <a:solidFill>
            <a:srgbClr val="FFFFCC"/>
          </a:solidFill>
          <a:ln w="28575">
            <a:solidFill>
              <a:srgbClr val="FF6600"/>
            </a:solidFill>
            <a:miter lim="800000"/>
            <a:headEnd/>
            <a:tailEnd/>
          </a:ln>
          <a:effectLst>
            <a:outerShdw blurRad="50800" dist="381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bg2"/>
              </a:buClr>
              <a:buSzPct val="75000"/>
              <a:buFont typeface="Wingdings" pitchFamily="2" charset="2"/>
              <a:buChar char="n"/>
              <a:defRPr sz="2800" b="1">
                <a:solidFill>
                  <a:schemeClr val="tx1"/>
                </a:solidFill>
                <a:latin typeface="+mn-lt"/>
                <a:ea typeface="+mn-ea"/>
                <a:cs typeface="+mn-cs"/>
              </a:defRPr>
            </a:lvl1pPr>
            <a:lvl2pPr marL="628650" indent="-268288" algn="l" rtl="0" fontAlgn="base">
              <a:spcBef>
                <a:spcPct val="20000"/>
              </a:spcBef>
              <a:spcAft>
                <a:spcPct val="0"/>
              </a:spcAft>
              <a:buClr>
                <a:srgbClr val="006600"/>
              </a:buClr>
              <a:buSzPct val="75000"/>
              <a:buFont typeface="Wingdings" pitchFamily="2" charset="2"/>
              <a:buChar char="l"/>
              <a:defRPr sz="2800" b="1">
                <a:solidFill>
                  <a:schemeClr val="tx1"/>
                </a:solidFill>
                <a:latin typeface="+mn-lt"/>
                <a:ea typeface="+mn-ea"/>
              </a:defRPr>
            </a:lvl2pPr>
            <a:lvl3pPr marL="896938" indent="-268288" algn="l" rtl="0" fontAlgn="base">
              <a:spcBef>
                <a:spcPct val="20000"/>
              </a:spcBef>
              <a:spcAft>
                <a:spcPct val="0"/>
              </a:spcAft>
              <a:buClr>
                <a:srgbClr val="FF6600"/>
              </a:buClr>
              <a:buSzPct val="65000"/>
              <a:buFont typeface="Wingdings" pitchFamily="2" charset="2"/>
              <a:buChar char="p"/>
              <a:defRPr sz="2400" b="1">
                <a:solidFill>
                  <a:schemeClr val="tx1"/>
                </a:solidFill>
                <a:latin typeface="+mn-lt"/>
                <a:ea typeface="楷体" panose="02010609060101010101" pitchFamily="49" charset="-122"/>
              </a:defRPr>
            </a:lvl3pPr>
            <a:lvl4pPr marL="1166813" indent="-269875" algn="l" rtl="0" fontAlgn="base">
              <a:spcBef>
                <a:spcPct val="20000"/>
              </a:spcBef>
              <a:spcAft>
                <a:spcPct val="0"/>
              </a:spcAft>
              <a:buClr>
                <a:srgbClr val="FF0066"/>
              </a:buClr>
              <a:buSzPct val="75000"/>
              <a:buFont typeface="Wingdings" pitchFamily="2" charset="2"/>
              <a:buChar char="u"/>
              <a:defRPr sz="2400" b="1">
                <a:solidFill>
                  <a:schemeClr val="tx1"/>
                </a:solidFill>
                <a:latin typeface="+mn-lt"/>
                <a:ea typeface="楷体" panose="02010609060101010101" pitchFamily="49" charset="-122"/>
              </a:defRPr>
            </a:lvl4pPr>
            <a:lvl5pPr marL="1435100" indent="-268288" algn="l" rtl="0" fontAlgn="base">
              <a:spcBef>
                <a:spcPct val="20000"/>
              </a:spcBef>
              <a:spcAft>
                <a:spcPct val="0"/>
              </a:spcAft>
              <a:buClr>
                <a:srgbClr val="0066FF"/>
              </a:buClr>
              <a:buSzPct val="75000"/>
              <a:buFont typeface="Wingdings" pitchFamily="2" charset="2"/>
              <a:buChar char="ü"/>
              <a:defRPr sz="2400" b="1">
                <a:solidFill>
                  <a:schemeClr val="tx1"/>
                </a:solidFill>
                <a:latin typeface="+mn-lt"/>
                <a:ea typeface="楷体" panose="02010609060101010101" pitchFamily="49" charset="-122"/>
              </a:defRPr>
            </a:lvl5pPr>
            <a:lvl6pPr marL="2787650" indent="-271463" algn="l" rtl="0" fontAlgn="base">
              <a:spcBef>
                <a:spcPct val="20000"/>
              </a:spcBef>
              <a:spcAft>
                <a:spcPct val="0"/>
              </a:spcAft>
              <a:buClr>
                <a:srgbClr val="0066FF"/>
              </a:buClr>
              <a:buSzPct val="75000"/>
              <a:buFont typeface="Wingdings" pitchFamily="2" charset="2"/>
              <a:buChar char="ü"/>
              <a:defRPr sz="2400" b="1">
                <a:solidFill>
                  <a:schemeClr val="tx1"/>
                </a:solidFill>
                <a:latin typeface="+mn-lt"/>
                <a:ea typeface="楷体_GB2312" pitchFamily="49" charset="-122"/>
              </a:defRPr>
            </a:lvl6pPr>
            <a:lvl7pPr marL="3244850" indent="-271463" algn="l" rtl="0" fontAlgn="base">
              <a:spcBef>
                <a:spcPct val="20000"/>
              </a:spcBef>
              <a:spcAft>
                <a:spcPct val="0"/>
              </a:spcAft>
              <a:buClr>
                <a:srgbClr val="0066FF"/>
              </a:buClr>
              <a:buSzPct val="75000"/>
              <a:buFont typeface="Wingdings" pitchFamily="2" charset="2"/>
              <a:buChar char="ü"/>
              <a:defRPr sz="2400" b="1">
                <a:solidFill>
                  <a:schemeClr val="tx1"/>
                </a:solidFill>
                <a:latin typeface="+mn-lt"/>
                <a:ea typeface="楷体_GB2312" pitchFamily="49" charset="-122"/>
              </a:defRPr>
            </a:lvl7pPr>
            <a:lvl8pPr marL="3702050" indent="-271463" algn="l" rtl="0" fontAlgn="base">
              <a:spcBef>
                <a:spcPct val="20000"/>
              </a:spcBef>
              <a:spcAft>
                <a:spcPct val="0"/>
              </a:spcAft>
              <a:buClr>
                <a:srgbClr val="0066FF"/>
              </a:buClr>
              <a:buSzPct val="75000"/>
              <a:buFont typeface="Wingdings" pitchFamily="2" charset="2"/>
              <a:buChar char="ü"/>
              <a:defRPr sz="2400" b="1">
                <a:solidFill>
                  <a:schemeClr val="tx1"/>
                </a:solidFill>
                <a:latin typeface="+mn-lt"/>
                <a:ea typeface="楷体_GB2312" pitchFamily="49" charset="-122"/>
              </a:defRPr>
            </a:lvl8pPr>
            <a:lvl9pPr marL="4159250" indent="-271463" algn="l" rtl="0" fontAlgn="base">
              <a:spcBef>
                <a:spcPct val="20000"/>
              </a:spcBef>
              <a:spcAft>
                <a:spcPct val="0"/>
              </a:spcAft>
              <a:buClr>
                <a:srgbClr val="0066FF"/>
              </a:buClr>
              <a:buSzPct val="75000"/>
              <a:buFont typeface="Wingdings" pitchFamily="2" charset="2"/>
              <a:buChar char="ü"/>
              <a:defRPr sz="2400" b="1">
                <a:solidFill>
                  <a:schemeClr val="tx1"/>
                </a:solidFill>
                <a:latin typeface="+mn-lt"/>
                <a:ea typeface="楷体_GB2312" pitchFamily="49" charset="-122"/>
              </a:defRPr>
            </a:lvl9pPr>
          </a:lstStyle>
          <a:p>
            <a:pPr marL="0" indent="0">
              <a:buNone/>
            </a:pPr>
            <a:r>
              <a:rPr lang="en-US" altLang="zh-CN" kern="0" smtClean="0">
                <a:latin typeface="Courier New" panose="02070309020205020404" pitchFamily="49" charset="0"/>
                <a:cs typeface="Courier New" panose="02070309020205020404" pitchFamily="49" charset="0"/>
              </a:rPr>
              <a:t>MOV ECX,01BH</a:t>
            </a:r>
          </a:p>
          <a:p>
            <a:pPr marL="0" indent="0">
              <a:buNone/>
            </a:pPr>
            <a:r>
              <a:rPr lang="en-US" altLang="zh-CN" kern="0" smtClean="0">
                <a:latin typeface="Courier New" panose="02070309020205020404" pitchFamily="49" charset="0"/>
                <a:cs typeface="Courier New" panose="02070309020205020404" pitchFamily="49" charset="0"/>
              </a:rPr>
              <a:t>RDMSR</a:t>
            </a:r>
            <a:endParaRPr lang="en-US" altLang="zh-CN" kern="0" dirty="0">
              <a:latin typeface="Courier New" panose="02070309020205020404" pitchFamily="49" charset="0"/>
              <a:cs typeface="Courier New" panose="02070309020205020404" pitchFamily="49" charset="0"/>
            </a:endParaRPr>
          </a:p>
        </p:txBody>
      </p:sp>
      <p:sp>
        <p:nvSpPr>
          <p:cNvPr id="8" name="矩形 7"/>
          <p:cNvSpPr/>
          <p:nvPr/>
        </p:nvSpPr>
        <p:spPr>
          <a:xfrm>
            <a:off x="395420" y="4581160"/>
            <a:ext cx="7489040" cy="954107"/>
          </a:xfrm>
          <a:prstGeom prst="rect">
            <a:avLst/>
          </a:prstGeom>
        </p:spPr>
        <p:txBody>
          <a:bodyPr wrap="square">
            <a:spAutoFit/>
          </a:bodyPr>
          <a:lstStyle/>
          <a:p>
            <a:pPr algn="l"/>
            <a:r>
              <a:rPr lang="zh-CN" altLang="zh-CN" kern="100" dirty="0">
                <a:cs typeface="Times New Roman" panose="02020603050405020304" pitchFamily="18" charset="0"/>
              </a:rPr>
              <a:t>上述代码读</a:t>
            </a:r>
            <a:r>
              <a:rPr lang="en-US" altLang="zh-CN" kern="100" dirty="0"/>
              <a:t>IA32_APIC_BASE</a:t>
            </a:r>
            <a:r>
              <a:rPr lang="zh-CN" altLang="zh-CN" kern="100" dirty="0">
                <a:cs typeface="Times New Roman" panose="02020603050405020304" pitchFamily="18" charset="0"/>
              </a:rPr>
              <a:t>寄存器的内容到</a:t>
            </a:r>
            <a:r>
              <a:rPr lang="en-US" altLang="zh-CN" kern="100" dirty="0">
                <a:solidFill>
                  <a:srgbClr val="0000FF"/>
                </a:solidFill>
              </a:rPr>
              <a:t>EDX:EAX</a:t>
            </a:r>
            <a:r>
              <a:rPr lang="zh-CN" altLang="zh-CN" kern="100" dirty="0">
                <a:cs typeface="Times New Roman" panose="02020603050405020304" pitchFamily="18" charset="0"/>
              </a:rPr>
              <a:t>寄存器。</a:t>
            </a:r>
            <a:endParaRPr lang="zh-CN" altLang="en-US" dirty="0"/>
          </a:p>
        </p:txBody>
      </p:sp>
    </p:spTree>
    <p:extLst>
      <p:ext uri="{BB962C8B-B14F-4D97-AF65-F5344CB8AC3E}">
        <p14:creationId xmlns:p14="http://schemas.microsoft.com/office/powerpoint/2010/main" val="2209550333"/>
      </p:ext>
    </p:extLst>
  </p:cSld>
  <p:clrMapOvr>
    <a:masterClrMapping/>
  </p:clrMapOvr>
  <p:transition spd="med"/>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二、</a:t>
            </a:r>
            <a:r>
              <a:rPr lang="zh-CN" altLang="zh-CN" dirty="0"/>
              <a:t>高级可编程中断</a:t>
            </a:r>
            <a:r>
              <a:rPr lang="zh-CN" altLang="zh-CN" dirty="0" smtClean="0"/>
              <a:t>控制器</a:t>
            </a:r>
            <a:r>
              <a:rPr lang="en-US" altLang="zh-CN" dirty="0" smtClean="0"/>
              <a:t>      </a:t>
            </a:r>
            <a:r>
              <a:rPr lang="en-US" altLang="zh-CN" dirty="0" smtClean="0">
                <a:solidFill>
                  <a:srgbClr val="FF6600"/>
                </a:solidFill>
              </a:rPr>
              <a:t>2. Local APIC</a:t>
            </a:r>
            <a:endParaRPr lang="zh-CN" altLang="en-US" dirty="0">
              <a:solidFill>
                <a:srgbClr val="FF6600"/>
              </a:solidFill>
            </a:endParaRPr>
          </a:p>
        </p:txBody>
      </p:sp>
      <p:sp>
        <p:nvSpPr>
          <p:cNvPr id="3" name="内容占位符 2"/>
          <p:cNvSpPr>
            <a:spLocks noGrp="1"/>
          </p:cNvSpPr>
          <p:nvPr>
            <p:ph idx="1"/>
          </p:nvPr>
        </p:nvSpPr>
        <p:spPr>
          <a:xfrm>
            <a:off x="179390" y="532176"/>
            <a:ext cx="8785220" cy="5921244"/>
          </a:xfrm>
        </p:spPr>
        <p:txBody>
          <a:bodyPr/>
          <a:lstStyle/>
          <a:p>
            <a:pPr>
              <a:spcBef>
                <a:spcPts val="600"/>
              </a:spcBef>
            </a:pPr>
            <a:r>
              <a:rPr lang="zh-CN" altLang="zh-CN" dirty="0"/>
              <a:t>在多核、多处理器系统中，每个处理器或逻辑内核都有自己的本地</a:t>
            </a:r>
            <a:r>
              <a:rPr lang="en-US" altLang="zh-CN" dirty="0"/>
              <a:t>APIC</a:t>
            </a:r>
            <a:r>
              <a:rPr lang="zh-CN" altLang="zh-CN" dirty="0"/>
              <a:t>，为避免各处理器的本地</a:t>
            </a:r>
            <a:r>
              <a:rPr lang="en-US" altLang="zh-CN" dirty="0"/>
              <a:t>APIC</a:t>
            </a:r>
            <a:r>
              <a:rPr lang="zh-CN" altLang="zh-CN" dirty="0"/>
              <a:t>寄存器地址重叠，可以通过修改</a:t>
            </a:r>
            <a:r>
              <a:rPr lang="en-US" altLang="zh-CN" dirty="0">
                <a:solidFill>
                  <a:srgbClr val="0000FF"/>
                </a:solidFill>
              </a:rPr>
              <a:t>IA32_APIC_BASE</a:t>
            </a:r>
            <a:r>
              <a:rPr lang="zh-CN" altLang="zh-CN" dirty="0"/>
              <a:t>寄存器的第</a:t>
            </a:r>
            <a:r>
              <a:rPr lang="en-US" altLang="zh-CN" dirty="0"/>
              <a:t>35</a:t>
            </a:r>
            <a:r>
              <a:rPr lang="zh-CN" altLang="zh-CN" dirty="0"/>
              <a:t>～</a:t>
            </a:r>
            <a:r>
              <a:rPr lang="en-US" altLang="zh-CN" dirty="0"/>
              <a:t>12</a:t>
            </a:r>
            <a:r>
              <a:rPr lang="zh-CN" altLang="zh-CN" dirty="0"/>
              <a:t>位来设置</a:t>
            </a:r>
            <a:r>
              <a:rPr lang="en-US" altLang="zh-CN" dirty="0"/>
              <a:t>APIC_BASE</a:t>
            </a:r>
            <a:r>
              <a:rPr lang="zh-CN" altLang="zh-CN" dirty="0"/>
              <a:t>的高</a:t>
            </a:r>
            <a:r>
              <a:rPr lang="en-US" altLang="zh-CN" dirty="0"/>
              <a:t>24</a:t>
            </a:r>
            <a:r>
              <a:rPr lang="zh-CN" altLang="zh-CN" dirty="0"/>
              <a:t>位（低</a:t>
            </a:r>
            <a:r>
              <a:rPr lang="en-US" altLang="zh-CN" dirty="0"/>
              <a:t>12</a:t>
            </a:r>
            <a:r>
              <a:rPr lang="zh-CN" altLang="zh-CN" dirty="0"/>
              <a:t>位默认为</a:t>
            </a:r>
            <a:r>
              <a:rPr lang="en-US" altLang="zh-CN" dirty="0"/>
              <a:t>0</a:t>
            </a:r>
            <a:r>
              <a:rPr lang="zh-CN" altLang="zh-CN" dirty="0"/>
              <a:t>），从而可将本地</a:t>
            </a:r>
            <a:r>
              <a:rPr lang="en-US" altLang="zh-CN" dirty="0"/>
              <a:t>APIC</a:t>
            </a:r>
            <a:r>
              <a:rPr lang="zh-CN" altLang="zh-CN" dirty="0"/>
              <a:t>寄存器的起始地址重定位在</a:t>
            </a:r>
            <a:r>
              <a:rPr lang="en-US" altLang="zh-CN" dirty="0"/>
              <a:t>36</a:t>
            </a:r>
            <a:r>
              <a:rPr lang="zh-CN" altLang="zh-CN" dirty="0"/>
              <a:t>位内存物理地址空间的任何一个</a:t>
            </a:r>
            <a:r>
              <a:rPr lang="en-US" altLang="zh-CN" dirty="0"/>
              <a:t>4KB</a:t>
            </a:r>
            <a:r>
              <a:rPr lang="zh-CN" altLang="zh-CN" dirty="0"/>
              <a:t>对齐的位置上。</a:t>
            </a:r>
            <a:endParaRPr lang="en-US" altLang="zh-CN" dirty="0"/>
          </a:p>
          <a:p>
            <a:pPr>
              <a:spcBef>
                <a:spcPts val="600"/>
              </a:spcBef>
            </a:pPr>
            <a:r>
              <a:rPr lang="zh-CN" altLang="zh-CN" dirty="0"/>
              <a:t>需要注意的是，本地</a:t>
            </a:r>
            <a:r>
              <a:rPr lang="en-US" altLang="zh-CN" dirty="0"/>
              <a:t>APIC</a:t>
            </a:r>
            <a:r>
              <a:rPr lang="zh-CN" altLang="zh-CN" dirty="0"/>
              <a:t>寄存器被映射到的物理地址空间必须以</a:t>
            </a:r>
            <a:r>
              <a:rPr lang="zh-CN" altLang="zh-CN" dirty="0">
                <a:solidFill>
                  <a:srgbClr val="FF0000"/>
                </a:solidFill>
              </a:rPr>
              <a:t>强不可缓存</a:t>
            </a:r>
            <a:r>
              <a:rPr lang="zh-CN" altLang="zh-CN" dirty="0"/>
              <a:t>（</a:t>
            </a:r>
            <a:r>
              <a:rPr lang="en-US" altLang="zh-CN" dirty="0"/>
              <a:t>Strong </a:t>
            </a:r>
            <a:r>
              <a:rPr lang="en-US" altLang="zh-CN" dirty="0" err="1"/>
              <a:t>Uncacheable</a:t>
            </a:r>
            <a:r>
              <a:rPr lang="zh-CN" altLang="zh-CN" dirty="0"/>
              <a:t>）的内存类型映射</a:t>
            </a:r>
            <a:r>
              <a:rPr lang="zh-CN" altLang="en-US" dirty="0"/>
              <a:t>。</a:t>
            </a:r>
            <a:endParaRPr lang="en-US" altLang="zh-CN" dirty="0"/>
          </a:p>
          <a:p>
            <a:pPr>
              <a:spcBef>
                <a:spcPts val="600"/>
              </a:spcBef>
            </a:pPr>
            <a:r>
              <a:rPr lang="zh-CN" altLang="zh-CN" dirty="0"/>
              <a:t>在分页机制下，</a:t>
            </a:r>
            <a:r>
              <a:rPr lang="en-US" altLang="zh-CN" dirty="0"/>
              <a:t>APIC_BASE</a:t>
            </a:r>
            <a:r>
              <a:rPr lang="zh-CN" altLang="zh-CN" dirty="0"/>
              <a:t>是物理地址，而软件中使用的是逻辑地址（虚拟地址），因此系统需要将某个区域的</a:t>
            </a:r>
            <a:r>
              <a:rPr lang="zh-CN" altLang="zh-CN" dirty="0">
                <a:solidFill>
                  <a:srgbClr val="D60093"/>
                </a:solidFill>
              </a:rPr>
              <a:t>逻辑地址</a:t>
            </a:r>
            <a:r>
              <a:rPr lang="zh-CN" altLang="zh-CN" dirty="0"/>
              <a:t>映射到</a:t>
            </a:r>
            <a:r>
              <a:rPr lang="en-US" altLang="zh-CN" dirty="0"/>
              <a:t>APIC_BASE</a:t>
            </a:r>
            <a:r>
              <a:rPr lang="zh-CN" altLang="zh-CN" dirty="0">
                <a:solidFill>
                  <a:srgbClr val="D60093"/>
                </a:solidFill>
              </a:rPr>
              <a:t>物理地址</a:t>
            </a:r>
            <a:r>
              <a:rPr lang="zh-CN" altLang="zh-CN" dirty="0"/>
              <a:t>上。</a:t>
            </a:r>
            <a:endParaRPr lang="zh-CN" altLang="en-US" dirty="0"/>
          </a:p>
        </p:txBody>
      </p:sp>
      <p:sp>
        <p:nvSpPr>
          <p:cNvPr id="4" name="灯片编号占位符 3"/>
          <p:cNvSpPr>
            <a:spLocks noGrp="1"/>
          </p:cNvSpPr>
          <p:nvPr>
            <p:ph type="sldNum" sz="quarter" idx="11"/>
          </p:nvPr>
        </p:nvSpPr>
        <p:spPr/>
        <p:txBody>
          <a:bodyPr/>
          <a:lstStyle/>
          <a:p>
            <a:fld id="{C5B93D84-87BE-4514-9293-7D5164B6320D}" type="slidenum">
              <a:rPr lang="zh-CN" altLang="en-US" smtClean="0"/>
              <a:pPr/>
              <a:t>154</a:t>
            </a:fld>
            <a:endParaRPr lang="en-US" altLang="zh-CN" dirty="0"/>
          </a:p>
        </p:txBody>
      </p:sp>
    </p:spTree>
    <p:extLst>
      <p:ext uri="{BB962C8B-B14F-4D97-AF65-F5344CB8AC3E}">
        <p14:creationId xmlns:p14="http://schemas.microsoft.com/office/powerpoint/2010/main" val="3142740050"/>
      </p:ext>
    </p:extLst>
  </p:cSld>
  <p:clrMapOvr>
    <a:masterClrMapping/>
  </p:clrMapOvr>
  <p:transition spd="med"/>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二、</a:t>
            </a:r>
            <a:r>
              <a:rPr lang="zh-CN" altLang="zh-CN" dirty="0"/>
              <a:t>高级可编程中断</a:t>
            </a:r>
            <a:r>
              <a:rPr lang="zh-CN" altLang="zh-CN" dirty="0" smtClean="0"/>
              <a:t>控制器</a:t>
            </a:r>
            <a:r>
              <a:rPr lang="en-US" altLang="zh-CN" dirty="0" smtClean="0"/>
              <a:t>      </a:t>
            </a:r>
            <a:r>
              <a:rPr lang="en-US" altLang="zh-CN" dirty="0" smtClean="0">
                <a:solidFill>
                  <a:srgbClr val="FF6600"/>
                </a:solidFill>
              </a:rPr>
              <a:t>2. Local APIC</a:t>
            </a:r>
            <a:endParaRPr lang="zh-CN" altLang="en-US" dirty="0">
              <a:solidFill>
                <a:srgbClr val="FF6600"/>
              </a:solidFill>
            </a:endParaRP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457200" y="620610"/>
                <a:ext cx="8362950" cy="6084989"/>
              </a:xfrm>
            </p:spPr>
            <p:txBody>
              <a:bodyPr/>
              <a:lstStyle/>
              <a:p>
                <a:r>
                  <a:rPr lang="zh-CN" altLang="zh-CN" dirty="0"/>
                  <a:t>对于本地</a:t>
                </a:r>
                <a:r>
                  <a:rPr lang="en-US" altLang="zh-CN" dirty="0"/>
                  <a:t>APIC</a:t>
                </a:r>
                <a:r>
                  <a:rPr lang="zh-CN" altLang="zh-CN" dirty="0"/>
                  <a:t>提交到处理器的中断，每一个中断向量号均隐含有优先级，</a:t>
                </a:r>
                <a:r>
                  <a:rPr lang="en-US" altLang="zh-CN" dirty="0"/>
                  <a:t/>
                </a:r>
                <a:br>
                  <a:rPr lang="en-US" altLang="zh-CN" dirty="0"/>
                </a:br>
                <a:r>
                  <a:rPr lang="zh-CN" altLang="zh-CN" dirty="0"/>
                  <a:t>其中断优先级为中断向量号除以</a:t>
                </a:r>
                <a:r>
                  <a:rPr lang="en-US" altLang="zh-CN" dirty="0"/>
                  <a:t>16</a:t>
                </a:r>
                <a:r>
                  <a:rPr lang="zh-CN" altLang="zh-CN" dirty="0"/>
                  <a:t>后的整数部分，即：优先级＝</a:t>
                </a:r>
                <a14:m>
                  <m:oMath xmlns:m="http://schemas.openxmlformats.org/officeDocument/2006/math">
                    <m:d>
                      <m:dPr>
                        <m:begChr m:val="⌊"/>
                        <m:endChr m:val="⌋"/>
                        <m:ctrlPr>
                          <a:rPr lang="zh-CN" altLang="zh-CN" i="1">
                            <a:latin typeface="Cambria Math" panose="02040503050406030204" pitchFamily="18" charset="0"/>
                          </a:rPr>
                        </m:ctrlPr>
                      </m:dPr>
                      <m:e>
                        <m:r>
                          <m:rPr>
                            <m:nor/>
                          </m:rPr>
                          <a:rPr lang="zh-CN" altLang="zh-CN"/>
                          <m:t>中断向量号</m:t>
                        </m:r>
                        <m:r>
                          <m:rPr>
                            <m:nor/>
                          </m:rPr>
                          <a:rPr lang="en-US" altLang="zh-CN"/>
                          <m:t>/16</m:t>
                        </m:r>
                      </m:e>
                    </m:d>
                  </m:oMath>
                </a14:m>
                <a:r>
                  <a:rPr lang="zh-CN" altLang="zh-CN" dirty="0"/>
                  <a:t>。</a:t>
                </a:r>
                <a:endParaRPr lang="en-US" altLang="zh-CN" dirty="0"/>
              </a:p>
              <a:p>
                <a:r>
                  <a:rPr lang="zh-CN" altLang="zh-CN" dirty="0"/>
                  <a:t>在</a:t>
                </a:r>
                <a:r>
                  <a:rPr lang="en-US" altLang="zh-CN" dirty="0"/>
                  <a:t>APIC</a:t>
                </a:r>
                <a:r>
                  <a:rPr lang="zh-CN" altLang="zh-CN" dirty="0"/>
                  <a:t>系统中，</a:t>
                </a:r>
                <a:r>
                  <a:rPr lang="zh-CN" altLang="zh-CN" dirty="0">
                    <a:solidFill>
                      <a:srgbClr val="990099"/>
                    </a:solidFill>
                  </a:rPr>
                  <a:t>本地</a:t>
                </a:r>
                <a:r>
                  <a:rPr lang="en-US" altLang="zh-CN" dirty="0">
                    <a:solidFill>
                      <a:srgbClr val="990099"/>
                    </a:solidFill>
                  </a:rPr>
                  <a:t>APIC</a:t>
                </a:r>
                <a:r>
                  <a:rPr lang="zh-CN" altLang="zh-CN" dirty="0"/>
                  <a:t>和</a:t>
                </a:r>
                <a:r>
                  <a:rPr lang="en-US" altLang="zh-CN" dirty="0">
                    <a:solidFill>
                      <a:srgbClr val="990099"/>
                    </a:solidFill>
                  </a:rPr>
                  <a:t>I/O APIC</a:t>
                </a:r>
                <a:r>
                  <a:rPr lang="zh-CN" altLang="zh-CN" dirty="0"/>
                  <a:t>支持的有效中断向量号为</a:t>
                </a:r>
                <a:r>
                  <a:rPr lang="en-US" altLang="zh-CN" dirty="0">
                    <a:solidFill>
                      <a:srgbClr val="990099"/>
                    </a:solidFill>
                  </a:rPr>
                  <a:t>16</a:t>
                </a:r>
                <a:r>
                  <a:rPr lang="zh-CN" altLang="zh-CN" dirty="0">
                    <a:solidFill>
                      <a:srgbClr val="990099"/>
                    </a:solidFill>
                  </a:rPr>
                  <a:t>～</a:t>
                </a:r>
                <a:r>
                  <a:rPr lang="en-US" altLang="zh-CN" dirty="0">
                    <a:solidFill>
                      <a:srgbClr val="990099"/>
                    </a:solidFill>
                  </a:rPr>
                  <a:t>255</a:t>
                </a:r>
                <a:r>
                  <a:rPr lang="zh-CN" altLang="zh-CN" dirty="0"/>
                  <a:t>，而中断向量</a:t>
                </a:r>
                <a:r>
                  <a:rPr lang="en-US" altLang="zh-CN" dirty="0">
                    <a:solidFill>
                      <a:srgbClr val="008000"/>
                    </a:solidFill>
                  </a:rPr>
                  <a:t>0</a:t>
                </a:r>
                <a:r>
                  <a:rPr lang="zh-CN" altLang="zh-CN" dirty="0">
                    <a:solidFill>
                      <a:srgbClr val="008000"/>
                    </a:solidFill>
                  </a:rPr>
                  <a:t>～</a:t>
                </a:r>
                <a:r>
                  <a:rPr lang="en-US" altLang="zh-CN" dirty="0">
                    <a:solidFill>
                      <a:srgbClr val="008000"/>
                    </a:solidFill>
                  </a:rPr>
                  <a:t>31</a:t>
                </a:r>
                <a:r>
                  <a:rPr lang="zh-CN" altLang="zh-CN" dirty="0"/>
                  <a:t>是</a:t>
                </a:r>
                <a:r>
                  <a:rPr lang="en-US" altLang="zh-CN" dirty="0"/>
                  <a:t>Intel x86/x64</a:t>
                </a:r>
                <a:r>
                  <a:rPr lang="zh-CN" altLang="zh-CN" dirty="0"/>
                  <a:t>体系中</a:t>
                </a:r>
                <a:r>
                  <a:rPr lang="zh-CN" altLang="zh-CN" dirty="0">
                    <a:solidFill>
                      <a:srgbClr val="008000"/>
                    </a:solidFill>
                  </a:rPr>
                  <a:t>预定义</a:t>
                </a:r>
                <a:r>
                  <a:rPr lang="zh-CN" altLang="zh-CN" dirty="0"/>
                  <a:t>（或保留）的，因此用</a:t>
                </a:r>
                <a:r>
                  <a:rPr lang="zh-CN" altLang="zh-CN" dirty="0">
                    <a:solidFill>
                      <a:srgbClr val="0000FF"/>
                    </a:solidFill>
                  </a:rPr>
                  <a:t>户自定义</a:t>
                </a:r>
                <a:r>
                  <a:rPr lang="zh-CN" altLang="zh-CN" dirty="0"/>
                  <a:t>的中断向量在</a:t>
                </a:r>
                <a:r>
                  <a:rPr lang="en-US" altLang="zh-CN" dirty="0">
                    <a:solidFill>
                      <a:srgbClr val="0000FF"/>
                    </a:solidFill>
                  </a:rPr>
                  <a:t>32</a:t>
                </a:r>
                <a:r>
                  <a:rPr lang="zh-CN" altLang="zh-CN" dirty="0">
                    <a:solidFill>
                      <a:srgbClr val="0000FF"/>
                    </a:solidFill>
                  </a:rPr>
                  <a:t>～</a:t>
                </a:r>
                <a:r>
                  <a:rPr lang="en-US" altLang="zh-CN" dirty="0">
                    <a:solidFill>
                      <a:srgbClr val="0000FF"/>
                    </a:solidFill>
                  </a:rPr>
                  <a:t>255</a:t>
                </a:r>
                <a:r>
                  <a:rPr lang="zh-CN" altLang="zh-CN" dirty="0"/>
                  <a:t>之间，优先级范围仅为</a:t>
                </a:r>
                <a:r>
                  <a:rPr lang="en-US" altLang="zh-CN" dirty="0"/>
                  <a:t>2</a:t>
                </a:r>
                <a:r>
                  <a:rPr lang="zh-CN" altLang="zh-CN" dirty="0"/>
                  <a:t>～</a:t>
                </a:r>
                <a:r>
                  <a:rPr lang="en-US" altLang="zh-CN" dirty="0"/>
                  <a:t>15</a:t>
                </a:r>
                <a:r>
                  <a:rPr lang="zh-CN" altLang="zh-CN" dirty="0"/>
                  <a:t>，其中</a:t>
                </a:r>
                <a:r>
                  <a:rPr lang="en-US" altLang="zh-CN" dirty="0"/>
                  <a:t>2</a:t>
                </a:r>
                <a:r>
                  <a:rPr lang="zh-CN" altLang="zh-CN" dirty="0"/>
                  <a:t>为最低优先级，</a:t>
                </a:r>
                <a:r>
                  <a:rPr lang="en-US" altLang="zh-CN" dirty="0"/>
                  <a:t>15</a:t>
                </a:r>
                <a:r>
                  <a:rPr lang="zh-CN" altLang="zh-CN" dirty="0"/>
                  <a:t>为最高优先级。</a:t>
                </a:r>
                <a:endParaRPr lang="en-US" altLang="zh-CN" dirty="0"/>
              </a:p>
              <a:p>
                <a:r>
                  <a:rPr lang="zh-CN" altLang="zh-CN" dirty="0"/>
                  <a:t>每</a:t>
                </a:r>
                <a:r>
                  <a:rPr lang="en-US" altLang="zh-CN" dirty="0"/>
                  <a:t>16</a:t>
                </a:r>
                <a:r>
                  <a:rPr lang="zh-CN" altLang="zh-CN" dirty="0"/>
                  <a:t>个中断向量属于同一优先级，同一优先级内</a:t>
                </a:r>
                <a:r>
                  <a:rPr lang="zh-CN" altLang="zh-CN" dirty="0">
                    <a:solidFill>
                      <a:srgbClr val="FF0000"/>
                    </a:solidFill>
                  </a:rPr>
                  <a:t>中断向量大的优先级高</a:t>
                </a:r>
                <a:r>
                  <a:rPr lang="zh-CN" altLang="zh-CN" dirty="0"/>
                  <a:t>。</a:t>
                </a:r>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457200" y="620610"/>
                <a:ext cx="8362950" cy="6084989"/>
              </a:xfrm>
              <a:blipFill rotWithShape="0">
                <a:blip r:embed="rId2"/>
                <a:stretch>
                  <a:fillRect l="-729" t="-1403" r="-1676"/>
                </a:stretch>
              </a:blipFill>
            </p:spPr>
            <p:txBody>
              <a:bodyPr/>
              <a:lstStyle/>
              <a:p>
                <a:r>
                  <a:rPr lang="zh-CN" altLang="en-US">
                    <a:noFill/>
                  </a:rPr>
                  <a:t> </a:t>
                </a:r>
              </a:p>
            </p:txBody>
          </p:sp>
        </mc:Fallback>
      </mc:AlternateContent>
      <p:sp>
        <p:nvSpPr>
          <p:cNvPr id="4" name="灯片编号占位符 3"/>
          <p:cNvSpPr>
            <a:spLocks noGrp="1"/>
          </p:cNvSpPr>
          <p:nvPr>
            <p:ph type="sldNum" sz="quarter" idx="11"/>
          </p:nvPr>
        </p:nvSpPr>
        <p:spPr/>
        <p:txBody>
          <a:bodyPr/>
          <a:lstStyle/>
          <a:p>
            <a:fld id="{C5B93D84-87BE-4514-9293-7D5164B6320D}" type="slidenum">
              <a:rPr lang="zh-CN" altLang="en-US" smtClean="0"/>
              <a:pPr/>
              <a:t>155</a:t>
            </a:fld>
            <a:endParaRPr lang="en-US" altLang="zh-CN" dirty="0"/>
          </a:p>
        </p:txBody>
      </p:sp>
    </p:spTree>
    <p:extLst>
      <p:ext uri="{BB962C8B-B14F-4D97-AF65-F5344CB8AC3E}">
        <p14:creationId xmlns:p14="http://schemas.microsoft.com/office/powerpoint/2010/main" val="1042519778"/>
      </p:ext>
    </p:extLst>
  </p:cSld>
  <p:clrMapOvr>
    <a:masterClrMapping/>
  </p:clrMapOvr>
  <p:transition spd="med"/>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二、</a:t>
            </a:r>
            <a:r>
              <a:rPr lang="zh-CN" altLang="zh-CN" dirty="0"/>
              <a:t>高级可编程中断</a:t>
            </a:r>
            <a:r>
              <a:rPr lang="zh-CN" altLang="zh-CN" dirty="0" smtClean="0"/>
              <a:t>控制器</a:t>
            </a:r>
            <a:r>
              <a:rPr lang="en-US" altLang="zh-CN" dirty="0" smtClean="0"/>
              <a:t>      </a:t>
            </a:r>
            <a:r>
              <a:rPr lang="en-US" altLang="zh-CN" dirty="0" smtClean="0">
                <a:solidFill>
                  <a:srgbClr val="FF6600"/>
                </a:solidFill>
              </a:rPr>
              <a:t>2. Local APIC</a:t>
            </a:r>
            <a:endParaRPr lang="zh-CN" altLang="en-US" dirty="0">
              <a:solidFill>
                <a:srgbClr val="FF6600"/>
              </a:solidFill>
            </a:endParaRPr>
          </a:p>
        </p:txBody>
      </p:sp>
      <p:sp>
        <p:nvSpPr>
          <p:cNvPr id="3" name="内容占位符 2"/>
          <p:cNvSpPr>
            <a:spLocks noGrp="1"/>
          </p:cNvSpPr>
          <p:nvPr>
            <p:ph idx="1"/>
          </p:nvPr>
        </p:nvSpPr>
        <p:spPr>
          <a:xfrm>
            <a:off x="457200" y="620611"/>
            <a:ext cx="8362950" cy="5688790"/>
          </a:xfrm>
        </p:spPr>
        <p:txBody>
          <a:bodyPr/>
          <a:lstStyle/>
          <a:p>
            <a:r>
              <a:rPr lang="zh-CN" altLang="zh-CN" dirty="0"/>
              <a:t>本地</a:t>
            </a:r>
            <a:r>
              <a:rPr lang="en-US" altLang="zh-CN" dirty="0"/>
              <a:t>APIC</a:t>
            </a:r>
            <a:r>
              <a:rPr lang="zh-CN" altLang="zh-CN" dirty="0"/>
              <a:t>中有</a:t>
            </a:r>
            <a:r>
              <a:rPr lang="en-US" altLang="zh-CN" dirty="0"/>
              <a:t>3</a:t>
            </a:r>
            <a:r>
              <a:rPr lang="zh-CN" altLang="zh-CN" dirty="0"/>
              <a:t>个与中断接收逻辑有关的</a:t>
            </a:r>
            <a:r>
              <a:rPr lang="en-US" altLang="zh-CN" dirty="0"/>
              <a:t>256</a:t>
            </a:r>
            <a:r>
              <a:rPr lang="zh-CN" altLang="zh-CN" dirty="0"/>
              <a:t>位只读寄存器</a:t>
            </a:r>
            <a:r>
              <a:rPr lang="zh-CN" altLang="zh-CN" dirty="0" smtClean="0"/>
              <a:t>：</a:t>
            </a:r>
            <a:endParaRPr lang="en-US" altLang="zh-CN" dirty="0" smtClean="0"/>
          </a:p>
          <a:p>
            <a:pPr lvl="1"/>
            <a:r>
              <a:rPr lang="zh-CN" altLang="zh-CN" dirty="0" smtClean="0"/>
              <a:t>中断请求</a:t>
            </a:r>
            <a:r>
              <a:rPr lang="zh-CN" altLang="zh-CN" dirty="0"/>
              <a:t>寄存器（</a:t>
            </a:r>
            <a:r>
              <a:rPr lang="en-US" altLang="zh-CN" dirty="0"/>
              <a:t>IRR</a:t>
            </a:r>
            <a:r>
              <a:rPr lang="zh-CN" altLang="zh-CN" dirty="0" smtClean="0"/>
              <a:t>）</a:t>
            </a:r>
            <a:r>
              <a:rPr lang="en-US" altLang="zh-CN" dirty="0" smtClean="0"/>
              <a:t/>
            </a:r>
            <a:br>
              <a:rPr lang="en-US" altLang="zh-CN" dirty="0" smtClean="0"/>
            </a:br>
            <a:r>
              <a:rPr lang="zh-CN" altLang="zh-CN" dirty="0"/>
              <a:t>置</a:t>
            </a:r>
            <a:r>
              <a:rPr lang="en-US" altLang="zh-CN" dirty="0"/>
              <a:t>1</a:t>
            </a:r>
            <a:r>
              <a:rPr lang="zh-CN" altLang="zh-CN" dirty="0"/>
              <a:t>的位表示对应中断源的中断请求已经被本地</a:t>
            </a:r>
            <a:r>
              <a:rPr lang="en-US" altLang="zh-CN" dirty="0"/>
              <a:t>APIC</a:t>
            </a:r>
            <a:r>
              <a:rPr lang="zh-CN" altLang="zh-CN" dirty="0"/>
              <a:t>接收，但尚未分派至处理器；</a:t>
            </a:r>
            <a:endParaRPr lang="en-US" altLang="zh-CN" dirty="0" smtClean="0"/>
          </a:p>
          <a:p>
            <a:pPr lvl="1"/>
            <a:r>
              <a:rPr lang="zh-CN" altLang="zh-CN" dirty="0" smtClean="0"/>
              <a:t>在</a:t>
            </a:r>
            <a:r>
              <a:rPr lang="zh-CN" altLang="zh-CN" dirty="0"/>
              <a:t>服务寄存器（</a:t>
            </a:r>
            <a:r>
              <a:rPr lang="en-US" altLang="zh-CN" dirty="0"/>
              <a:t>ISR</a:t>
            </a:r>
            <a:r>
              <a:rPr lang="zh-CN" altLang="zh-CN" dirty="0" smtClean="0"/>
              <a:t>）</a:t>
            </a:r>
            <a:r>
              <a:rPr lang="en-US" altLang="zh-CN" dirty="0" smtClean="0"/>
              <a:t/>
            </a:r>
            <a:br>
              <a:rPr lang="en-US" altLang="zh-CN" dirty="0" smtClean="0"/>
            </a:br>
            <a:r>
              <a:rPr lang="zh-CN" altLang="zh-CN" dirty="0"/>
              <a:t>置</a:t>
            </a:r>
            <a:r>
              <a:rPr lang="en-US" altLang="zh-CN" dirty="0"/>
              <a:t>1</a:t>
            </a:r>
            <a:r>
              <a:rPr lang="zh-CN" altLang="zh-CN" dirty="0"/>
              <a:t>的位表示对应中断源的中断请求已传送至处理器，但尚未处理完毕</a:t>
            </a:r>
            <a:r>
              <a:rPr lang="zh-CN" altLang="zh-CN" dirty="0" smtClean="0"/>
              <a:t>。</a:t>
            </a:r>
            <a:endParaRPr lang="en-US" altLang="zh-CN" dirty="0" smtClean="0"/>
          </a:p>
          <a:p>
            <a:pPr lvl="1"/>
            <a:r>
              <a:rPr lang="zh-CN" altLang="zh-CN" dirty="0" smtClean="0"/>
              <a:t>触发</a:t>
            </a:r>
            <a:r>
              <a:rPr lang="zh-CN" altLang="zh-CN" dirty="0"/>
              <a:t>方式寄存器（</a:t>
            </a:r>
            <a:r>
              <a:rPr lang="en-US" altLang="zh-CN" dirty="0"/>
              <a:t>TMR</a:t>
            </a:r>
            <a:r>
              <a:rPr lang="zh-CN" altLang="zh-CN" dirty="0" smtClean="0"/>
              <a:t>）</a:t>
            </a:r>
            <a:endParaRPr lang="en-US" altLang="zh-CN" dirty="0" smtClean="0"/>
          </a:p>
          <a:p>
            <a:r>
              <a:rPr lang="zh-CN" altLang="zh-CN" dirty="0" smtClean="0"/>
              <a:t>这</a:t>
            </a:r>
            <a:r>
              <a:rPr lang="en-US" altLang="zh-CN" dirty="0"/>
              <a:t>3</a:t>
            </a:r>
            <a:r>
              <a:rPr lang="zh-CN" altLang="zh-CN" dirty="0"/>
              <a:t>个寄存器中的每一位对应中断向量与该位编号相同的中断源，由于</a:t>
            </a:r>
            <a:r>
              <a:rPr lang="en-US" altLang="zh-CN" dirty="0"/>
              <a:t>APIC</a:t>
            </a:r>
            <a:r>
              <a:rPr lang="zh-CN" altLang="zh-CN" dirty="0"/>
              <a:t>中断向量</a:t>
            </a:r>
            <a:r>
              <a:rPr lang="en-US" altLang="zh-CN" dirty="0"/>
              <a:t>0</a:t>
            </a:r>
            <a:r>
              <a:rPr lang="zh-CN" altLang="zh-CN" dirty="0"/>
              <a:t>～</a:t>
            </a:r>
            <a:r>
              <a:rPr lang="en-US" altLang="zh-CN" dirty="0"/>
              <a:t>15</a:t>
            </a:r>
            <a:r>
              <a:rPr lang="zh-CN" altLang="zh-CN" dirty="0"/>
              <a:t>保留，因此这</a:t>
            </a:r>
            <a:r>
              <a:rPr lang="en-US" altLang="zh-CN" dirty="0"/>
              <a:t>3</a:t>
            </a:r>
            <a:r>
              <a:rPr lang="zh-CN" altLang="zh-CN" dirty="0"/>
              <a:t>个寄存器的</a:t>
            </a:r>
            <a:r>
              <a:rPr lang="en-US" altLang="zh-CN" dirty="0"/>
              <a:t>0</a:t>
            </a:r>
            <a:r>
              <a:rPr lang="zh-CN" altLang="zh-CN" dirty="0"/>
              <a:t>～</a:t>
            </a:r>
            <a:r>
              <a:rPr lang="en-US" altLang="zh-CN" dirty="0"/>
              <a:t>15</a:t>
            </a:r>
            <a:r>
              <a:rPr lang="zh-CN" altLang="zh-CN" dirty="0"/>
              <a:t>位也保留</a:t>
            </a:r>
            <a:r>
              <a:rPr lang="zh-CN" altLang="zh-CN" dirty="0" smtClean="0"/>
              <a:t>。</a:t>
            </a:r>
            <a:endParaRPr lang="zh-CN" altLang="en-US" dirty="0"/>
          </a:p>
        </p:txBody>
      </p:sp>
      <p:sp>
        <p:nvSpPr>
          <p:cNvPr id="4" name="灯片编号占位符 3"/>
          <p:cNvSpPr>
            <a:spLocks noGrp="1"/>
          </p:cNvSpPr>
          <p:nvPr>
            <p:ph type="sldNum" sz="quarter" idx="11"/>
          </p:nvPr>
        </p:nvSpPr>
        <p:spPr/>
        <p:txBody>
          <a:bodyPr/>
          <a:lstStyle/>
          <a:p>
            <a:fld id="{C5B93D84-87BE-4514-9293-7D5164B6320D}" type="slidenum">
              <a:rPr lang="zh-CN" altLang="en-US" smtClean="0"/>
              <a:pPr/>
              <a:t>156</a:t>
            </a:fld>
            <a:endParaRPr lang="en-US" altLang="zh-CN" dirty="0"/>
          </a:p>
        </p:txBody>
      </p:sp>
    </p:spTree>
    <p:extLst>
      <p:ext uri="{BB962C8B-B14F-4D97-AF65-F5344CB8AC3E}">
        <p14:creationId xmlns:p14="http://schemas.microsoft.com/office/powerpoint/2010/main" val="864862115"/>
      </p:ext>
    </p:extLst>
  </p:cSld>
  <p:clrMapOvr>
    <a:masterClrMapping/>
  </p:clrMapOvr>
  <p:transition spd="med"/>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二、</a:t>
            </a:r>
            <a:r>
              <a:rPr lang="zh-CN" altLang="zh-CN" dirty="0"/>
              <a:t>高级可编程中断</a:t>
            </a:r>
            <a:r>
              <a:rPr lang="zh-CN" altLang="zh-CN" dirty="0" smtClean="0"/>
              <a:t>控制器</a:t>
            </a:r>
            <a:r>
              <a:rPr lang="en-US" altLang="zh-CN" dirty="0" smtClean="0"/>
              <a:t>      </a:t>
            </a:r>
            <a:r>
              <a:rPr lang="en-US" altLang="zh-CN" dirty="0" smtClean="0">
                <a:solidFill>
                  <a:srgbClr val="FF6600"/>
                </a:solidFill>
              </a:rPr>
              <a:t>2. Local APIC</a:t>
            </a:r>
            <a:endParaRPr lang="zh-CN" altLang="en-US" dirty="0">
              <a:solidFill>
                <a:srgbClr val="FF6600"/>
              </a:solidFill>
            </a:endParaRPr>
          </a:p>
        </p:txBody>
      </p:sp>
      <p:sp>
        <p:nvSpPr>
          <p:cNvPr id="3" name="内容占位符 2"/>
          <p:cNvSpPr>
            <a:spLocks noGrp="1"/>
          </p:cNvSpPr>
          <p:nvPr>
            <p:ph idx="1"/>
          </p:nvPr>
        </p:nvSpPr>
        <p:spPr>
          <a:xfrm>
            <a:off x="233910" y="1399322"/>
            <a:ext cx="8586240" cy="5306277"/>
          </a:xfrm>
        </p:spPr>
        <p:txBody>
          <a:bodyPr/>
          <a:lstStyle/>
          <a:p>
            <a:pPr marL="447675" indent="-447675">
              <a:buClr>
                <a:srgbClr val="D60093"/>
              </a:buClr>
              <a:buSzPct val="100000"/>
              <a:buFont typeface="+mj-ea"/>
              <a:buAutoNum type="circleNumDbPlain"/>
            </a:pPr>
            <a:r>
              <a:rPr lang="zh-CN" altLang="en-US" sz="2400" dirty="0" smtClean="0"/>
              <a:t>判断</a:t>
            </a:r>
            <a:r>
              <a:rPr lang="zh-CN" altLang="en-US" sz="2400" dirty="0"/>
              <a:t>自己是否为中断消息请求的目标对象，若是则接收消息，若不是则废弃此消息。</a:t>
            </a:r>
          </a:p>
          <a:p>
            <a:pPr marL="447675" indent="-447675">
              <a:buClr>
                <a:srgbClr val="D60093"/>
              </a:buClr>
              <a:buSzPct val="100000"/>
              <a:buFont typeface="+mj-ea"/>
              <a:buAutoNum type="circleNumDbPlain"/>
            </a:pPr>
            <a:r>
              <a:rPr lang="zh-CN" altLang="en-US" sz="2400" dirty="0" smtClean="0"/>
              <a:t>当</a:t>
            </a:r>
            <a:r>
              <a:rPr lang="zh-CN" altLang="en-US" sz="2400" dirty="0"/>
              <a:t>本地</a:t>
            </a:r>
            <a:r>
              <a:rPr lang="en-US" altLang="zh-CN" sz="2400" dirty="0"/>
              <a:t>APIC</a:t>
            </a:r>
            <a:r>
              <a:rPr lang="zh-CN" altLang="en-US" sz="2400" dirty="0"/>
              <a:t>接收到一个中断请求时，如果是</a:t>
            </a:r>
            <a:r>
              <a:rPr lang="en-US" altLang="zh-CN" sz="2400" dirty="0"/>
              <a:t>NMI</a:t>
            </a:r>
            <a:r>
              <a:rPr lang="zh-CN" altLang="en-US" sz="2400" dirty="0"/>
              <a:t>、</a:t>
            </a:r>
            <a:r>
              <a:rPr lang="en-US" altLang="zh-CN" sz="2400" dirty="0"/>
              <a:t>SMI</a:t>
            </a:r>
            <a:r>
              <a:rPr lang="zh-CN" altLang="en-US" sz="2400" dirty="0"/>
              <a:t>、</a:t>
            </a:r>
            <a:r>
              <a:rPr lang="en-US" altLang="zh-CN" sz="2400" dirty="0"/>
              <a:t>INIT</a:t>
            </a:r>
            <a:r>
              <a:rPr lang="zh-CN" altLang="en-US" sz="2400" dirty="0"/>
              <a:t>、</a:t>
            </a:r>
            <a:r>
              <a:rPr lang="en-US" altLang="zh-CN" sz="2400" dirty="0" err="1"/>
              <a:t>ExtINT</a:t>
            </a:r>
            <a:r>
              <a:rPr lang="zh-CN" altLang="en-US" sz="2400" dirty="0"/>
              <a:t>以及</a:t>
            </a:r>
            <a:r>
              <a:rPr lang="en-US" altLang="zh-CN" sz="2400" dirty="0"/>
              <a:t>SIPI</a:t>
            </a:r>
            <a:r>
              <a:rPr lang="zh-CN" altLang="en-US" sz="2400" dirty="0"/>
              <a:t>（</a:t>
            </a:r>
            <a:r>
              <a:rPr lang="en-US" altLang="zh-CN" sz="2400" dirty="0"/>
              <a:t>Start-up IPI</a:t>
            </a:r>
            <a:r>
              <a:rPr lang="zh-CN" altLang="en-US" sz="2400" dirty="0"/>
              <a:t>，启动</a:t>
            </a:r>
            <a:r>
              <a:rPr lang="en-US" altLang="zh-CN" sz="2400" dirty="0"/>
              <a:t>IPI</a:t>
            </a:r>
            <a:r>
              <a:rPr lang="zh-CN" altLang="en-US" sz="2400" dirty="0"/>
              <a:t>）的中断请求，无须经过</a:t>
            </a:r>
            <a:r>
              <a:rPr lang="en-US" altLang="zh-CN" sz="2400" dirty="0"/>
              <a:t>IRR</a:t>
            </a:r>
            <a:r>
              <a:rPr lang="zh-CN" altLang="en-US" sz="2400" dirty="0"/>
              <a:t>和</a:t>
            </a:r>
            <a:r>
              <a:rPr lang="en-US" altLang="zh-CN" sz="2400" dirty="0"/>
              <a:t>ISR</a:t>
            </a:r>
            <a:r>
              <a:rPr lang="zh-CN" altLang="en-US" sz="2400" dirty="0"/>
              <a:t>寄存器的仲裁规则，直接发送至处理器内核进行处理；若确定中断请求是一般固定中断，根据此中断请求的中断向量号，将中断请求寄存器（</a:t>
            </a:r>
            <a:r>
              <a:rPr lang="en-US" altLang="zh-CN" sz="2400" dirty="0"/>
              <a:t>IRR</a:t>
            </a:r>
            <a:r>
              <a:rPr lang="zh-CN" altLang="en-US" sz="2400" dirty="0"/>
              <a:t>）相应的位置</a:t>
            </a:r>
            <a:r>
              <a:rPr lang="en-US" altLang="zh-CN" sz="2400" dirty="0"/>
              <a:t>1</a:t>
            </a:r>
            <a:r>
              <a:rPr lang="zh-CN" altLang="en-US" sz="2400" dirty="0"/>
              <a:t>。</a:t>
            </a:r>
          </a:p>
          <a:p>
            <a:pPr marL="447675" indent="-447675">
              <a:buClr>
                <a:srgbClr val="D60093"/>
              </a:buClr>
              <a:buSzPct val="100000"/>
              <a:buFont typeface="+mj-ea"/>
              <a:buAutoNum type="circleNumDbPlain"/>
            </a:pPr>
            <a:r>
              <a:rPr lang="zh-CN" altLang="en-US" sz="2400" dirty="0" smtClean="0"/>
              <a:t>当</a:t>
            </a:r>
            <a:r>
              <a:rPr lang="zh-CN" altLang="en-US" sz="2400" dirty="0"/>
              <a:t>处理器核心准备处理下一个中断时，如果本地</a:t>
            </a:r>
            <a:r>
              <a:rPr lang="en-US" altLang="zh-CN" sz="2400" dirty="0"/>
              <a:t>APIC</a:t>
            </a:r>
            <a:r>
              <a:rPr lang="zh-CN" altLang="en-US" sz="2400" dirty="0"/>
              <a:t>的</a:t>
            </a:r>
            <a:r>
              <a:rPr lang="en-US" altLang="zh-CN" sz="2400" dirty="0"/>
              <a:t>IRR</a:t>
            </a:r>
            <a:r>
              <a:rPr lang="zh-CN" altLang="en-US" sz="2400" dirty="0"/>
              <a:t>中最高优先级的置</a:t>
            </a:r>
            <a:r>
              <a:rPr lang="en-US" altLang="zh-CN" sz="2400" dirty="0"/>
              <a:t>1</a:t>
            </a:r>
            <a:r>
              <a:rPr lang="zh-CN" altLang="en-US" sz="2400" dirty="0"/>
              <a:t>位对应的中断未被屏蔽，且中断向量高</a:t>
            </a:r>
            <a:r>
              <a:rPr lang="en-US" altLang="zh-CN" sz="2400" dirty="0"/>
              <a:t>4</a:t>
            </a:r>
            <a:r>
              <a:rPr lang="zh-CN" altLang="en-US" sz="2400" dirty="0"/>
              <a:t>位大于处理器优先级寄存器（</a:t>
            </a:r>
            <a:r>
              <a:rPr lang="en-US" altLang="zh-CN" sz="2400" dirty="0"/>
              <a:t>PPR</a:t>
            </a:r>
            <a:r>
              <a:rPr lang="zh-CN" altLang="en-US" sz="2400" dirty="0"/>
              <a:t>）的高</a:t>
            </a:r>
            <a:r>
              <a:rPr lang="en-US" altLang="zh-CN" sz="2400" dirty="0"/>
              <a:t>4</a:t>
            </a:r>
            <a:r>
              <a:rPr lang="zh-CN" altLang="en-US" sz="2400" dirty="0"/>
              <a:t>位，则</a:t>
            </a:r>
            <a:r>
              <a:rPr lang="en-US" altLang="zh-CN" sz="2400" dirty="0"/>
              <a:t>IRR</a:t>
            </a:r>
            <a:r>
              <a:rPr lang="zh-CN" altLang="en-US" sz="2400" dirty="0"/>
              <a:t>中的这一位清</a:t>
            </a:r>
            <a:r>
              <a:rPr lang="en-US" altLang="zh-CN" sz="2400" dirty="0"/>
              <a:t>0</a:t>
            </a:r>
            <a:r>
              <a:rPr lang="zh-CN" altLang="en-US" sz="2400" dirty="0"/>
              <a:t>，并将</a:t>
            </a:r>
            <a:r>
              <a:rPr lang="en-US" altLang="zh-CN" sz="2400" dirty="0"/>
              <a:t>ISR</a:t>
            </a:r>
            <a:r>
              <a:rPr lang="zh-CN" altLang="en-US" sz="2400" dirty="0"/>
              <a:t>中相应的位置</a:t>
            </a:r>
            <a:r>
              <a:rPr lang="en-US" altLang="zh-CN" sz="2400" dirty="0"/>
              <a:t>1</a:t>
            </a:r>
            <a:r>
              <a:rPr lang="zh-CN" altLang="en-US" sz="2400" dirty="0" smtClean="0"/>
              <a:t>。</a:t>
            </a:r>
            <a:endParaRPr lang="zh-CN" altLang="en-US" sz="2400" dirty="0"/>
          </a:p>
        </p:txBody>
      </p:sp>
      <p:sp>
        <p:nvSpPr>
          <p:cNvPr id="4" name="灯片编号占位符 3"/>
          <p:cNvSpPr>
            <a:spLocks noGrp="1"/>
          </p:cNvSpPr>
          <p:nvPr>
            <p:ph type="sldNum" sz="quarter" idx="11"/>
          </p:nvPr>
        </p:nvSpPr>
        <p:spPr/>
        <p:txBody>
          <a:bodyPr/>
          <a:lstStyle/>
          <a:p>
            <a:fld id="{C5B93D84-87BE-4514-9293-7D5164B6320D}" type="slidenum">
              <a:rPr lang="zh-CN" altLang="en-US" smtClean="0"/>
              <a:pPr/>
              <a:t>157</a:t>
            </a:fld>
            <a:endParaRPr lang="en-US" altLang="zh-CN" dirty="0"/>
          </a:p>
        </p:txBody>
      </p:sp>
      <p:sp>
        <p:nvSpPr>
          <p:cNvPr id="5" name="矩形 4"/>
          <p:cNvSpPr/>
          <p:nvPr/>
        </p:nvSpPr>
        <p:spPr>
          <a:xfrm>
            <a:off x="233910" y="568325"/>
            <a:ext cx="8802710" cy="830997"/>
          </a:xfrm>
          <a:prstGeom prst="rect">
            <a:avLst/>
          </a:prstGeom>
        </p:spPr>
        <p:txBody>
          <a:bodyPr wrap="square">
            <a:spAutoFit/>
          </a:bodyPr>
          <a:lstStyle/>
          <a:p>
            <a:pPr algn="l"/>
            <a:r>
              <a:rPr lang="zh-CN" altLang="zh-CN" sz="2400" kern="100" dirty="0">
                <a:cs typeface="Times New Roman" panose="02020603050405020304" pitchFamily="18" charset="0"/>
              </a:rPr>
              <a:t>当本地</a:t>
            </a:r>
            <a:r>
              <a:rPr lang="en-US" altLang="zh-CN" sz="2400" kern="100" dirty="0"/>
              <a:t>APIC</a:t>
            </a:r>
            <a:r>
              <a:rPr lang="zh-CN" altLang="zh-CN" sz="2400" kern="100" dirty="0">
                <a:cs typeface="Times New Roman" panose="02020603050405020304" pitchFamily="18" charset="0"/>
              </a:rPr>
              <a:t>接收到系统总线上发来的中断消息（包括</a:t>
            </a:r>
            <a:r>
              <a:rPr lang="en-US" altLang="zh-CN" sz="2400" kern="100" dirty="0"/>
              <a:t>IPI</a:t>
            </a:r>
            <a:r>
              <a:rPr lang="zh-CN" altLang="zh-CN" sz="2400" kern="100" dirty="0">
                <a:cs typeface="Times New Roman" panose="02020603050405020304" pitchFamily="18" charset="0"/>
              </a:rPr>
              <a:t>消息及</a:t>
            </a:r>
            <a:r>
              <a:rPr lang="en-US" altLang="zh-CN" sz="2400" kern="100" dirty="0"/>
              <a:t>I/O APIC</a:t>
            </a:r>
            <a:r>
              <a:rPr lang="zh-CN" altLang="zh-CN" sz="2400" kern="100" dirty="0">
                <a:cs typeface="Times New Roman" panose="02020603050405020304" pitchFamily="18" charset="0"/>
              </a:rPr>
              <a:t>发来的中断消息），其中断处理过程如下：</a:t>
            </a:r>
            <a:endParaRPr lang="zh-CN" altLang="en-US" sz="2400" dirty="0"/>
          </a:p>
        </p:txBody>
      </p:sp>
    </p:spTree>
    <p:extLst>
      <p:ext uri="{BB962C8B-B14F-4D97-AF65-F5344CB8AC3E}">
        <p14:creationId xmlns:p14="http://schemas.microsoft.com/office/powerpoint/2010/main" val="826891016"/>
      </p:ext>
    </p:extLst>
  </p:cSld>
  <p:clrMapOvr>
    <a:masterClrMapping/>
  </p:clrMapOvr>
  <p:transition spd="med"/>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二、</a:t>
            </a:r>
            <a:r>
              <a:rPr lang="zh-CN" altLang="zh-CN" dirty="0"/>
              <a:t>高级可编程中断</a:t>
            </a:r>
            <a:r>
              <a:rPr lang="zh-CN" altLang="zh-CN" dirty="0" smtClean="0"/>
              <a:t>控制器</a:t>
            </a:r>
            <a:r>
              <a:rPr lang="en-US" altLang="zh-CN" dirty="0" smtClean="0"/>
              <a:t>      </a:t>
            </a:r>
            <a:r>
              <a:rPr lang="en-US" altLang="zh-CN" dirty="0" smtClean="0">
                <a:solidFill>
                  <a:srgbClr val="FF6600"/>
                </a:solidFill>
              </a:rPr>
              <a:t>2. Local APIC</a:t>
            </a:r>
            <a:endParaRPr lang="zh-CN" altLang="en-US" dirty="0">
              <a:solidFill>
                <a:srgbClr val="FF6600"/>
              </a:solidFill>
            </a:endParaRPr>
          </a:p>
        </p:txBody>
      </p:sp>
      <p:sp>
        <p:nvSpPr>
          <p:cNvPr id="3" name="内容占位符 2"/>
          <p:cNvSpPr>
            <a:spLocks noGrp="1"/>
          </p:cNvSpPr>
          <p:nvPr>
            <p:ph idx="1"/>
          </p:nvPr>
        </p:nvSpPr>
        <p:spPr>
          <a:xfrm>
            <a:off x="233910" y="1399323"/>
            <a:ext cx="8586240" cy="2461738"/>
          </a:xfrm>
        </p:spPr>
        <p:txBody>
          <a:bodyPr/>
          <a:lstStyle/>
          <a:p>
            <a:pPr marL="457200" indent="-457200">
              <a:buClr>
                <a:srgbClr val="D60093"/>
              </a:buClr>
              <a:buSzPct val="100000"/>
              <a:buFont typeface="+mj-ea"/>
              <a:buAutoNum type="circleNumDbPlain" startAt="4"/>
            </a:pPr>
            <a:r>
              <a:rPr lang="zh-CN" altLang="en-US" sz="2400" dirty="0" smtClean="0"/>
              <a:t>将</a:t>
            </a:r>
            <a:r>
              <a:rPr lang="en-US" altLang="zh-CN" sz="2400" dirty="0"/>
              <a:t>ISR</a:t>
            </a:r>
            <a:r>
              <a:rPr lang="zh-CN" altLang="en-US" sz="2400" dirty="0"/>
              <a:t>中优先级最高的置</a:t>
            </a:r>
            <a:r>
              <a:rPr lang="en-US" altLang="zh-CN" sz="2400" dirty="0"/>
              <a:t>1</a:t>
            </a:r>
            <a:r>
              <a:rPr lang="zh-CN" altLang="en-US" sz="2400" dirty="0"/>
              <a:t>位所对应的中断发送至处理器核心，进行中断服务。</a:t>
            </a:r>
          </a:p>
          <a:p>
            <a:pPr marL="447675" indent="-447675">
              <a:buClr>
                <a:srgbClr val="D60093"/>
              </a:buClr>
              <a:buSzPct val="100000"/>
              <a:buFont typeface="+mj-ea"/>
              <a:buAutoNum type="circleNumDbPlain" startAt="4"/>
            </a:pPr>
            <a:r>
              <a:rPr lang="zh-CN" altLang="en-US" sz="2400" dirty="0" smtClean="0"/>
              <a:t>当</a:t>
            </a:r>
            <a:r>
              <a:rPr lang="zh-CN" altLang="en-US" sz="2400" dirty="0"/>
              <a:t>处理器完成一个中断的处理时，除了</a:t>
            </a:r>
            <a:r>
              <a:rPr lang="en-US" altLang="zh-CN" sz="2400" dirty="0"/>
              <a:t>NMI</a:t>
            </a:r>
            <a:r>
              <a:rPr lang="zh-CN" altLang="en-US" sz="2400" dirty="0"/>
              <a:t>、</a:t>
            </a:r>
            <a:r>
              <a:rPr lang="en-US" altLang="zh-CN" sz="2400" dirty="0"/>
              <a:t>SMI</a:t>
            </a:r>
            <a:r>
              <a:rPr lang="zh-CN" altLang="en-US" sz="2400" dirty="0"/>
              <a:t>、</a:t>
            </a:r>
            <a:r>
              <a:rPr lang="en-US" altLang="zh-CN" sz="2400" dirty="0"/>
              <a:t>INIT</a:t>
            </a:r>
            <a:r>
              <a:rPr lang="zh-CN" altLang="en-US" sz="2400" dirty="0"/>
              <a:t>、</a:t>
            </a:r>
            <a:r>
              <a:rPr lang="en-US" altLang="zh-CN" sz="2400" dirty="0" err="1"/>
              <a:t>ExtINT</a:t>
            </a:r>
            <a:r>
              <a:rPr lang="zh-CN" altLang="en-US" sz="2400" dirty="0"/>
              <a:t>以及</a:t>
            </a:r>
            <a:r>
              <a:rPr lang="en-US" altLang="zh-CN" sz="2400" dirty="0"/>
              <a:t>SIPI</a:t>
            </a:r>
            <a:r>
              <a:rPr lang="zh-CN" altLang="en-US" sz="2400" dirty="0"/>
              <a:t>的中断请求之外，必须对中断结束寄存器（</a:t>
            </a:r>
            <a:r>
              <a:rPr lang="en-US" altLang="zh-CN" sz="2400" dirty="0"/>
              <a:t>EOI</a:t>
            </a:r>
            <a:r>
              <a:rPr lang="zh-CN" altLang="en-US" sz="2400" dirty="0"/>
              <a:t>）执行一个写操作，本地</a:t>
            </a:r>
            <a:r>
              <a:rPr lang="en-US" altLang="zh-CN" sz="2400" dirty="0"/>
              <a:t>APIC</a:t>
            </a:r>
            <a:r>
              <a:rPr lang="zh-CN" altLang="en-US" sz="2400" dirty="0"/>
              <a:t>即清除</a:t>
            </a:r>
            <a:r>
              <a:rPr lang="en-US" altLang="zh-CN" sz="2400" dirty="0"/>
              <a:t>ISR</a:t>
            </a:r>
            <a:r>
              <a:rPr lang="zh-CN" altLang="en-US" sz="2400" dirty="0"/>
              <a:t>中优先级最高的置</a:t>
            </a:r>
            <a:r>
              <a:rPr lang="en-US" altLang="zh-CN" sz="2400" dirty="0"/>
              <a:t>1</a:t>
            </a:r>
            <a:r>
              <a:rPr lang="zh-CN" altLang="en-US" sz="2400" dirty="0"/>
              <a:t>位，表示此中断处理完毕</a:t>
            </a:r>
            <a:r>
              <a:rPr lang="zh-CN" altLang="en-US" sz="2400" dirty="0" smtClean="0"/>
              <a:t>。</a:t>
            </a:r>
            <a:endParaRPr lang="zh-CN" altLang="en-US" sz="2400" dirty="0"/>
          </a:p>
        </p:txBody>
      </p:sp>
      <p:sp>
        <p:nvSpPr>
          <p:cNvPr id="4" name="灯片编号占位符 3"/>
          <p:cNvSpPr>
            <a:spLocks noGrp="1"/>
          </p:cNvSpPr>
          <p:nvPr>
            <p:ph type="sldNum" sz="quarter" idx="11"/>
          </p:nvPr>
        </p:nvSpPr>
        <p:spPr/>
        <p:txBody>
          <a:bodyPr/>
          <a:lstStyle/>
          <a:p>
            <a:fld id="{C5B93D84-87BE-4514-9293-7D5164B6320D}" type="slidenum">
              <a:rPr lang="zh-CN" altLang="en-US" smtClean="0"/>
              <a:pPr/>
              <a:t>158</a:t>
            </a:fld>
            <a:endParaRPr lang="en-US" altLang="zh-CN" dirty="0"/>
          </a:p>
        </p:txBody>
      </p:sp>
      <p:sp>
        <p:nvSpPr>
          <p:cNvPr id="5" name="矩形 4"/>
          <p:cNvSpPr/>
          <p:nvPr/>
        </p:nvSpPr>
        <p:spPr>
          <a:xfrm>
            <a:off x="233910" y="568325"/>
            <a:ext cx="8802710" cy="830997"/>
          </a:xfrm>
          <a:prstGeom prst="rect">
            <a:avLst/>
          </a:prstGeom>
        </p:spPr>
        <p:txBody>
          <a:bodyPr wrap="square">
            <a:spAutoFit/>
          </a:bodyPr>
          <a:lstStyle/>
          <a:p>
            <a:pPr algn="l"/>
            <a:r>
              <a:rPr lang="zh-CN" altLang="zh-CN" sz="2400" kern="100" dirty="0">
                <a:cs typeface="Times New Roman" panose="02020603050405020304" pitchFamily="18" charset="0"/>
              </a:rPr>
              <a:t>当本地</a:t>
            </a:r>
            <a:r>
              <a:rPr lang="en-US" altLang="zh-CN" sz="2400" kern="100" dirty="0"/>
              <a:t>APIC</a:t>
            </a:r>
            <a:r>
              <a:rPr lang="zh-CN" altLang="zh-CN" sz="2400" kern="100" dirty="0">
                <a:cs typeface="Times New Roman" panose="02020603050405020304" pitchFamily="18" charset="0"/>
              </a:rPr>
              <a:t>接收到系统总线上发来的中断消息（包括</a:t>
            </a:r>
            <a:r>
              <a:rPr lang="en-US" altLang="zh-CN" sz="2400" kern="100" dirty="0"/>
              <a:t>IPI</a:t>
            </a:r>
            <a:r>
              <a:rPr lang="zh-CN" altLang="zh-CN" sz="2400" kern="100" dirty="0">
                <a:cs typeface="Times New Roman" panose="02020603050405020304" pitchFamily="18" charset="0"/>
              </a:rPr>
              <a:t>消息及</a:t>
            </a:r>
            <a:r>
              <a:rPr lang="en-US" altLang="zh-CN" sz="2400" kern="100" dirty="0"/>
              <a:t>I/O APIC</a:t>
            </a:r>
            <a:r>
              <a:rPr lang="zh-CN" altLang="zh-CN" sz="2400" kern="100" dirty="0">
                <a:cs typeface="Times New Roman" panose="02020603050405020304" pitchFamily="18" charset="0"/>
              </a:rPr>
              <a:t>发来的中断消息），其中断处理过程如下：</a:t>
            </a:r>
            <a:endParaRPr lang="zh-CN" altLang="en-US" sz="2400" dirty="0"/>
          </a:p>
        </p:txBody>
      </p:sp>
      <p:sp>
        <p:nvSpPr>
          <p:cNvPr id="6" name="矩形 5"/>
          <p:cNvSpPr/>
          <p:nvPr/>
        </p:nvSpPr>
        <p:spPr>
          <a:xfrm>
            <a:off x="656396" y="3861061"/>
            <a:ext cx="3842719" cy="461665"/>
          </a:xfrm>
          <a:prstGeom prst="rect">
            <a:avLst/>
          </a:prstGeom>
        </p:spPr>
        <p:txBody>
          <a:bodyPr wrap="none">
            <a:spAutoFit/>
          </a:bodyPr>
          <a:lstStyle/>
          <a:p>
            <a:r>
              <a:rPr lang="zh-CN" altLang="zh-CN" sz="2400" kern="100" dirty="0">
                <a:cs typeface="Times New Roman" panose="02020603050405020304" pitchFamily="18" charset="0"/>
              </a:rPr>
              <a:t>发送</a:t>
            </a:r>
            <a:r>
              <a:rPr lang="en-US" altLang="zh-CN" sz="2400" kern="100" dirty="0"/>
              <a:t>EOI</a:t>
            </a:r>
            <a:r>
              <a:rPr lang="zh-CN" altLang="zh-CN" sz="2400" kern="100" dirty="0">
                <a:cs typeface="Times New Roman" panose="02020603050405020304" pitchFamily="18" charset="0"/>
              </a:rPr>
              <a:t>命令的方法如下：</a:t>
            </a:r>
            <a:endParaRPr lang="zh-CN" altLang="en-US" sz="2400" dirty="0"/>
          </a:p>
        </p:txBody>
      </p:sp>
      <p:sp>
        <p:nvSpPr>
          <p:cNvPr id="7" name="内容占位符 2"/>
          <p:cNvSpPr txBox="1">
            <a:spLocks/>
          </p:cNvSpPr>
          <p:nvPr/>
        </p:nvSpPr>
        <p:spPr bwMode="auto">
          <a:xfrm>
            <a:off x="827480" y="4437140"/>
            <a:ext cx="7705070" cy="576080"/>
          </a:xfrm>
          <a:prstGeom prst="rect">
            <a:avLst/>
          </a:prstGeom>
          <a:solidFill>
            <a:srgbClr val="FFFFCC"/>
          </a:solidFill>
          <a:ln w="28575">
            <a:solidFill>
              <a:srgbClr val="FF6600"/>
            </a:solidFill>
            <a:miter lim="800000"/>
            <a:headEnd/>
            <a:tailEnd/>
          </a:ln>
          <a:effectLst>
            <a:outerShdw blurRad="50800" dist="381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bg2"/>
              </a:buClr>
              <a:buSzPct val="75000"/>
              <a:buFont typeface="Wingdings" pitchFamily="2" charset="2"/>
              <a:buChar char="n"/>
              <a:defRPr sz="2800" b="1">
                <a:solidFill>
                  <a:schemeClr val="tx1"/>
                </a:solidFill>
                <a:latin typeface="+mn-lt"/>
                <a:ea typeface="+mn-ea"/>
                <a:cs typeface="+mn-cs"/>
              </a:defRPr>
            </a:lvl1pPr>
            <a:lvl2pPr marL="628650" indent="-268288" algn="l" rtl="0" fontAlgn="base">
              <a:spcBef>
                <a:spcPct val="20000"/>
              </a:spcBef>
              <a:spcAft>
                <a:spcPct val="0"/>
              </a:spcAft>
              <a:buClr>
                <a:srgbClr val="006600"/>
              </a:buClr>
              <a:buSzPct val="75000"/>
              <a:buFont typeface="Wingdings" pitchFamily="2" charset="2"/>
              <a:buChar char="l"/>
              <a:defRPr sz="2800" b="1">
                <a:solidFill>
                  <a:schemeClr val="tx1"/>
                </a:solidFill>
                <a:latin typeface="+mn-lt"/>
                <a:ea typeface="+mn-ea"/>
              </a:defRPr>
            </a:lvl2pPr>
            <a:lvl3pPr marL="896938" indent="-268288" algn="l" rtl="0" fontAlgn="base">
              <a:spcBef>
                <a:spcPct val="20000"/>
              </a:spcBef>
              <a:spcAft>
                <a:spcPct val="0"/>
              </a:spcAft>
              <a:buClr>
                <a:srgbClr val="FF6600"/>
              </a:buClr>
              <a:buSzPct val="65000"/>
              <a:buFont typeface="Wingdings" pitchFamily="2" charset="2"/>
              <a:buChar char="p"/>
              <a:defRPr sz="2400" b="1">
                <a:solidFill>
                  <a:schemeClr val="tx1"/>
                </a:solidFill>
                <a:latin typeface="+mn-lt"/>
                <a:ea typeface="楷体" panose="02010609060101010101" pitchFamily="49" charset="-122"/>
              </a:defRPr>
            </a:lvl3pPr>
            <a:lvl4pPr marL="1166813" indent="-269875" algn="l" rtl="0" fontAlgn="base">
              <a:spcBef>
                <a:spcPct val="20000"/>
              </a:spcBef>
              <a:spcAft>
                <a:spcPct val="0"/>
              </a:spcAft>
              <a:buClr>
                <a:srgbClr val="FF0066"/>
              </a:buClr>
              <a:buSzPct val="75000"/>
              <a:buFont typeface="Wingdings" pitchFamily="2" charset="2"/>
              <a:buChar char="u"/>
              <a:defRPr sz="2400" b="1">
                <a:solidFill>
                  <a:schemeClr val="tx1"/>
                </a:solidFill>
                <a:latin typeface="+mn-lt"/>
                <a:ea typeface="楷体" panose="02010609060101010101" pitchFamily="49" charset="-122"/>
              </a:defRPr>
            </a:lvl4pPr>
            <a:lvl5pPr marL="1435100" indent="-268288" algn="l" rtl="0" fontAlgn="base">
              <a:spcBef>
                <a:spcPct val="20000"/>
              </a:spcBef>
              <a:spcAft>
                <a:spcPct val="0"/>
              </a:spcAft>
              <a:buClr>
                <a:srgbClr val="0066FF"/>
              </a:buClr>
              <a:buSzPct val="75000"/>
              <a:buFont typeface="Wingdings" pitchFamily="2" charset="2"/>
              <a:buChar char="ü"/>
              <a:defRPr sz="2400" b="1">
                <a:solidFill>
                  <a:schemeClr val="tx1"/>
                </a:solidFill>
                <a:latin typeface="+mn-lt"/>
                <a:ea typeface="楷体" panose="02010609060101010101" pitchFamily="49" charset="-122"/>
              </a:defRPr>
            </a:lvl5pPr>
            <a:lvl6pPr marL="2787650" indent="-271463" algn="l" rtl="0" fontAlgn="base">
              <a:spcBef>
                <a:spcPct val="20000"/>
              </a:spcBef>
              <a:spcAft>
                <a:spcPct val="0"/>
              </a:spcAft>
              <a:buClr>
                <a:srgbClr val="0066FF"/>
              </a:buClr>
              <a:buSzPct val="75000"/>
              <a:buFont typeface="Wingdings" pitchFamily="2" charset="2"/>
              <a:buChar char="ü"/>
              <a:defRPr sz="2400" b="1">
                <a:solidFill>
                  <a:schemeClr val="tx1"/>
                </a:solidFill>
                <a:latin typeface="+mn-lt"/>
                <a:ea typeface="楷体_GB2312" pitchFamily="49" charset="-122"/>
              </a:defRPr>
            </a:lvl6pPr>
            <a:lvl7pPr marL="3244850" indent="-271463" algn="l" rtl="0" fontAlgn="base">
              <a:spcBef>
                <a:spcPct val="20000"/>
              </a:spcBef>
              <a:spcAft>
                <a:spcPct val="0"/>
              </a:spcAft>
              <a:buClr>
                <a:srgbClr val="0066FF"/>
              </a:buClr>
              <a:buSzPct val="75000"/>
              <a:buFont typeface="Wingdings" pitchFamily="2" charset="2"/>
              <a:buChar char="ü"/>
              <a:defRPr sz="2400" b="1">
                <a:solidFill>
                  <a:schemeClr val="tx1"/>
                </a:solidFill>
                <a:latin typeface="+mn-lt"/>
                <a:ea typeface="楷体_GB2312" pitchFamily="49" charset="-122"/>
              </a:defRPr>
            </a:lvl7pPr>
            <a:lvl8pPr marL="3702050" indent="-271463" algn="l" rtl="0" fontAlgn="base">
              <a:spcBef>
                <a:spcPct val="20000"/>
              </a:spcBef>
              <a:spcAft>
                <a:spcPct val="0"/>
              </a:spcAft>
              <a:buClr>
                <a:srgbClr val="0066FF"/>
              </a:buClr>
              <a:buSzPct val="75000"/>
              <a:buFont typeface="Wingdings" pitchFamily="2" charset="2"/>
              <a:buChar char="ü"/>
              <a:defRPr sz="2400" b="1">
                <a:solidFill>
                  <a:schemeClr val="tx1"/>
                </a:solidFill>
                <a:latin typeface="+mn-lt"/>
                <a:ea typeface="楷体_GB2312" pitchFamily="49" charset="-122"/>
              </a:defRPr>
            </a:lvl8pPr>
            <a:lvl9pPr marL="4159250" indent="-271463" algn="l" rtl="0" fontAlgn="base">
              <a:spcBef>
                <a:spcPct val="20000"/>
              </a:spcBef>
              <a:spcAft>
                <a:spcPct val="0"/>
              </a:spcAft>
              <a:buClr>
                <a:srgbClr val="0066FF"/>
              </a:buClr>
              <a:buSzPct val="75000"/>
              <a:buFont typeface="Wingdings" pitchFamily="2" charset="2"/>
              <a:buChar char="ü"/>
              <a:defRPr sz="2400" b="1">
                <a:solidFill>
                  <a:schemeClr val="tx1"/>
                </a:solidFill>
                <a:latin typeface="+mn-lt"/>
                <a:ea typeface="楷体_GB2312" pitchFamily="49" charset="-122"/>
              </a:defRPr>
            </a:lvl9pPr>
          </a:lstStyle>
          <a:p>
            <a:pPr marL="0" indent="0" algn="ctr">
              <a:buNone/>
            </a:pPr>
            <a:r>
              <a:rPr lang="pt-BR" altLang="zh-CN" kern="0" dirty="0">
                <a:cs typeface="Courier New" panose="02070309020205020404" pitchFamily="49" charset="0"/>
              </a:rPr>
              <a:t>MOV </a:t>
            </a:r>
            <a:r>
              <a:rPr lang="pt-BR" altLang="zh-CN" kern="0" dirty="0" smtClean="0">
                <a:cs typeface="Courier New" panose="02070309020205020404" pitchFamily="49" charset="0"/>
              </a:rPr>
              <a:t> DWORD </a:t>
            </a:r>
            <a:r>
              <a:rPr lang="pt-BR" altLang="zh-CN" kern="0" dirty="0">
                <a:cs typeface="Courier New" panose="02070309020205020404" pitchFamily="49" charset="0"/>
              </a:rPr>
              <a:t>PTR [APIC_BASE+0B0H</a:t>
            </a:r>
            <a:r>
              <a:rPr lang="pt-BR" altLang="zh-CN" kern="0" dirty="0" smtClean="0">
                <a:cs typeface="Courier New" panose="02070309020205020404" pitchFamily="49" charset="0"/>
              </a:rPr>
              <a:t>] ,  0</a:t>
            </a:r>
            <a:endParaRPr lang="en-US" altLang="zh-CN" kern="0" dirty="0">
              <a:cs typeface="Courier New" panose="02070309020205020404" pitchFamily="49" charset="0"/>
            </a:endParaRPr>
          </a:p>
        </p:txBody>
      </p:sp>
    </p:spTree>
    <p:extLst>
      <p:ext uri="{BB962C8B-B14F-4D97-AF65-F5344CB8AC3E}">
        <p14:creationId xmlns:p14="http://schemas.microsoft.com/office/powerpoint/2010/main" val="3449755638"/>
      </p:ext>
    </p:extLst>
  </p:cSld>
  <p:clrMapOvr>
    <a:masterClrMapping/>
  </p:clrMapOvr>
  <p:transition spd="med"/>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二、</a:t>
            </a:r>
            <a:r>
              <a:rPr lang="zh-CN" altLang="zh-CN" dirty="0"/>
              <a:t>高级可编程中断</a:t>
            </a:r>
            <a:r>
              <a:rPr lang="zh-CN" altLang="zh-CN" dirty="0" smtClean="0"/>
              <a:t>控制器</a:t>
            </a:r>
            <a:r>
              <a:rPr lang="en-US" altLang="zh-CN" dirty="0" smtClean="0"/>
              <a:t>      </a:t>
            </a:r>
            <a:r>
              <a:rPr lang="en-US" altLang="zh-CN" dirty="0" smtClean="0">
                <a:solidFill>
                  <a:srgbClr val="FF6600"/>
                </a:solidFill>
              </a:rPr>
              <a:t>2. Local APIC</a:t>
            </a:r>
            <a:endParaRPr lang="zh-CN" altLang="en-US" dirty="0">
              <a:solidFill>
                <a:srgbClr val="FF6600"/>
              </a:solidFill>
            </a:endParaRPr>
          </a:p>
        </p:txBody>
      </p:sp>
      <p:sp>
        <p:nvSpPr>
          <p:cNvPr id="3" name="内容占位符 2"/>
          <p:cNvSpPr>
            <a:spLocks noGrp="1"/>
          </p:cNvSpPr>
          <p:nvPr>
            <p:ph idx="1"/>
          </p:nvPr>
        </p:nvSpPr>
        <p:spPr>
          <a:xfrm>
            <a:off x="457200" y="692620"/>
            <a:ext cx="8362950" cy="6012980"/>
          </a:xfrm>
        </p:spPr>
        <p:txBody>
          <a:bodyPr/>
          <a:lstStyle/>
          <a:p>
            <a:r>
              <a:rPr lang="zh-CN" altLang="zh-CN" dirty="0"/>
              <a:t>对于一个采用</a:t>
            </a:r>
            <a:r>
              <a:rPr lang="en-US" altLang="zh-CN" dirty="0"/>
              <a:t>APIC</a:t>
            </a:r>
            <a:r>
              <a:rPr lang="zh-CN" altLang="zh-CN" dirty="0"/>
              <a:t>的多处理器系统，任何一个逻辑处理器都可以通过其本地</a:t>
            </a:r>
            <a:r>
              <a:rPr lang="en-US" altLang="zh-CN" dirty="0"/>
              <a:t>APIC</a:t>
            </a:r>
            <a:r>
              <a:rPr lang="zh-CN" altLang="zh-CN" dirty="0"/>
              <a:t>向</a:t>
            </a:r>
            <a:r>
              <a:rPr lang="zh-CN" altLang="zh-CN" dirty="0">
                <a:solidFill>
                  <a:srgbClr val="0000FF"/>
                </a:solidFill>
              </a:rPr>
              <a:t>自己</a:t>
            </a:r>
            <a:r>
              <a:rPr lang="zh-CN" altLang="zh-CN" dirty="0"/>
              <a:t>或</a:t>
            </a:r>
            <a:r>
              <a:rPr lang="zh-CN" altLang="zh-CN" dirty="0">
                <a:solidFill>
                  <a:srgbClr val="0000FF"/>
                </a:solidFill>
              </a:rPr>
              <a:t>其他逻辑处理器</a:t>
            </a:r>
            <a:r>
              <a:rPr lang="zh-CN" altLang="zh-CN" dirty="0"/>
              <a:t>发送</a:t>
            </a:r>
            <a:r>
              <a:rPr lang="zh-CN" altLang="zh-CN" dirty="0">
                <a:solidFill>
                  <a:srgbClr val="FF0000"/>
                </a:solidFill>
              </a:rPr>
              <a:t>处理器间中断</a:t>
            </a:r>
            <a:r>
              <a:rPr lang="zh-CN" altLang="zh-CN" dirty="0"/>
              <a:t>（</a:t>
            </a:r>
            <a:r>
              <a:rPr lang="en-US" altLang="zh-CN" dirty="0">
                <a:solidFill>
                  <a:srgbClr val="FF0000"/>
                </a:solidFill>
              </a:rPr>
              <a:t>IPI</a:t>
            </a:r>
            <a:r>
              <a:rPr lang="zh-CN" altLang="zh-CN" dirty="0"/>
              <a:t>）</a:t>
            </a:r>
            <a:r>
              <a:rPr lang="zh-CN" altLang="zh-CN" dirty="0" smtClean="0"/>
              <a:t>。</a:t>
            </a:r>
            <a:endParaRPr lang="en-US" altLang="zh-CN" dirty="0" smtClean="0"/>
          </a:p>
          <a:p>
            <a:r>
              <a:rPr lang="zh-CN" altLang="zh-CN" dirty="0" smtClean="0"/>
              <a:t>发送</a:t>
            </a:r>
            <a:r>
              <a:rPr lang="en-US" altLang="zh-CN" dirty="0"/>
              <a:t>IPI</a:t>
            </a:r>
            <a:r>
              <a:rPr lang="zh-CN" altLang="zh-CN" dirty="0"/>
              <a:t>可以实现如下功能：</a:t>
            </a:r>
          </a:p>
          <a:p>
            <a:pPr lvl="1"/>
            <a:r>
              <a:rPr lang="zh-CN" altLang="zh-CN" sz="2400" dirty="0"/>
              <a:t>把本处理器已经接收但尚未服务的中断</a:t>
            </a:r>
            <a:r>
              <a:rPr lang="zh-CN" altLang="zh-CN" sz="2400" dirty="0">
                <a:solidFill>
                  <a:srgbClr val="D60093"/>
                </a:solidFill>
              </a:rPr>
              <a:t>转移</a:t>
            </a:r>
            <a:r>
              <a:rPr lang="zh-CN" altLang="zh-CN" sz="2400" dirty="0"/>
              <a:t>至另一处理器，由另一处理器执行该中断的中断服务程序。</a:t>
            </a:r>
          </a:p>
          <a:p>
            <a:pPr lvl="1"/>
            <a:r>
              <a:rPr lang="zh-CN" altLang="zh-CN" sz="2400" dirty="0"/>
              <a:t>发送</a:t>
            </a:r>
            <a:r>
              <a:rPr lang="zh-CN" altLang="zh-CN" sz="2400" dirty="0">
                <a:solidFill>
                  <a:srgbClr val="D60093"/>
                </a:solidFill>
              </a:rPr>
              <a:t>特殊</a:t>
            </a:r>
            <a:r>
              <a:rPr lang="en-US" altLang="zh-CN" sz="2400" dirty="0">
                <a:solidFill>
                  <a:srgbClr val="D60093"/>
                </a:solidFill>
              </a:rPr>
              <a:t>IPI</a:t>
            </a:r>
            <a:r>
              <a:rPr lang="zh-CN" altLang="zh-CN" sz="2400" dirty="0">
                <a:solidFill>
                  <a:srgbClr val="D60093"/>
                </a:solidFill>
              </a:rPr>
              <a:t>消息</a:t>
            </a:r>
            <a:r>
              <a:rPr lang="zh-CN" altLang="zh-CN" sz="2400" dirty="0"/>
              <a:t>（比如启动</a:t>
            </a:r>
            <a:r>
              <a:rPr lang="en-US" altLang="zh-CN" sz="2400" dirty="0"/>
              <a:t>IPI</a:t>
            </a:r>
            <a:r>
              <a:rPr lang="zh-CN" altLang="zh-CN" sz="2400" dirty="0"/>
              <a:t>）至其他处理器，实现</a:t>
            </a:r>
            <a:r>
              <a:rPr lang="zh-CN" altLang="zh-CN" sz="2400" dirty="0">
                <a:solidFill>
                  <a:srgbClr val="0000FF"/>
                </a:solidFill>
              </a:rPr>
              <a:t>引导处理器</a:t>
            </a:r>
            <a:r>
              <a:rPr lang="zh-CN" altLang="zh-CN" sz="2400" dirty="0"/>
              <a:t>（</a:t>
            </a:r>
            <a:r>
              <a:rPr lang="en-US" altLang="zh-CN" sz="2400" dirty="0"/>
              <a:t>BSP</a:t>
            </a:r>
            <a:r>
              <a:rPr lang="zh-CN" altLang="zh-CN" sz="2400" dirty="0"/>
              <a:t>，</a:t>
            </a:r>
            <a:r>
              <a:rPr lang="en-US" altLang="zh-CN" sz="2400" dirty="0"/>
              <a:t>Bootstrap Processor</a:t>
            </a:r>
            <a:r>
              <a:rPr lang="zh-CN" altLang="zh-CN" sz="2400" dirty="0"/>
              <a:t>）对其他</a:t>
            </a:r>
            <a:r>
              <a:rPr lang="zh-CN" altLang="zh-CN" sz="2400" dirty="0">
                <a:solidFill>
                  <a:srgbClr val="0000FF"/>
                </a:solidFill>
              </a:rPr>
              <a:t>逻辑处理器</a:t>
            </a:r>
            <a:r>
              <a:rPr lang="zh-CN" altLang="zh-CN" sz="2400" dirty="0"/>
              <a:t>（</a:t>
            </a:r>
            <a:r>
              <a:rPr lang="en-US" altLang="zh-CN" sz="2400" dirty="0"/>
              <a:t>AP</a:t>
            </a:r>
            <a:r>
              <a:rPr lang="zh-CN" altLang="zh-CN" sz="2400" dirty="0"/>
              <a:t>，</a:t>
            </a:r>
            <a:r>
              <a:rPr lang="en-US" altLang="zh-CN" sz="2400" dirty="0"/>
              <a:t>Application Processor</a:t>
            </a:r>
            <a:r>
              <a:rPr lang="zh-CN" altLang="zh-CN" sz="2400" dirty="0"/>
              <a:t>）的初始化</a:t>
            </a:r>
            <a:r>
              <a:rPr lang="zh-CN" altLang="zh-CN" sz="2400" dirty="0" smtClean="0"/>
              <a:t>。</a:t>
            </a:r>
            <a:endParaRPr lang="en-US" altLang="zh-CN" sz="2400" dirty="0" smtClean="0"/>
          </a:p>
          <a:p>
            <a:r>
              <a:rPr lang="zh-CN" altLang="zh-CN" dirty="0"/>
              <a:t>逻辑处理器可以通过写</a:t>
            </a:r>
            <a:r>
              <a:rPr lang="zh-CN" altLang="zh-CN" dirty="0">
                <a:solidFill>
                  <a:srgbClr val="FF0000"/>
                </a:solidFill>
              </a:rPr>
              <a:t>中断命令寄存器</a:t>
            </a:r>
            <a:r>
              <a:rPr lang="zh-CN" altLang="zh-CN" dirty="0"/>
              <a:t>（</a:t>
            </a:r>
            <a:r>
              <a:rPr lang="en-US" altLang="zh-CN" dirty="0">
                <a:solidFill>
                  <a:srgbClr val="FF0000"/>
                </a:solidFill>
              </a:rPr>
              <a:t>ICR</a:t>
            </a:r>
            <a:r>
              <a:rPr lang="zh-CN" altLang="zh-CN" dirty="0"/>
              <a:t>）向一个或一组逻辑处理器发送</a:t>
            </a:r>
            <a:r>
              <a:rPr lang="en-US" altLang="zh-CN" dirty="0"/>
              <a:t>IPI</a:t>
            </a:r>
            <a:r>
              <a:rPr lang="zh-CN" altLang="zh-CN" dirty="0"/>
              <a:t>进行通信。</a:t>
            </a:r>
            <a:endParaRPr lang="zh-CN" altLang="en-US" dirty="0"/>
          </a:p>
        </p:txBody>
      </p:sp>
      <p:sp>
        <p:nvSpPr>
          <p:cNvPr id="4" name="灯片编号占位符 3"/>
          <p:cNvSpPr>
            <a:spLocks noGrp="1"/>
          </p:cNvSpPr>
          <p:nvPr>
            <p:ph type="sldNum" sz="quarter" idx="11"/>
          </p:nvPr>
        </p:nvSpPr>
        <p:spPr/>
        <p:txBody>
          <a:bodyPr/>
          <a:lstStyle/>
          <a:p>
            <a:fld id="{C5B93D84-87BE-4514-9293-7D5164B6320D}" type="slidenum">
              <a:rPr lang="zh-CN" altLang="en-US" smtClean="0"/>
              <a:pPr/>
              <a:t>159</a:t>
            </a:fld>
            <a:endParaRPr lang="en-US" altLang="zh-CN" dirty="0"/>
          </a:p>
        </p:txBody>
      </p:sp>
    </p:spTree>
    <p:extLst>
      <p:ext uri="{BB962C8B-B14F-4D97-AF65-F5344CB8AC3E}">
        <p14:creationId xmlns:p14="http://schemas.microsoft.com/office/powerpoint/2010/main" val="4155863599"/>
      </p:ext>
    </p:extLst>
  </p:cSld>
  <p:clrMapOvr>
    <a:masterClrMapping/>
  </p:clrMapOvr>
  <p:transition spd="med"/>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灯片编号占位符 4"/>
          <p:cNvSpPr>
            <a:spLocks noGrp="1"/>
          </p:cNvSpPr>
          <p:nvPr>
            <p:ph type="sldNum" sz="quarter" idx="11"/>
          </p:nvPr>
        </p:nvSpPr>
        <p:spPr/>
        <p:txBody>
          <a:bodyPr/>
          <a:lstStyle/>
          <a:p>
            <a:fld id="{D39BDF5E-F6EB-40D7-899A-241A5A7B1055}" type="slidenum">
              <a:rPr lang="zh-CN" altLang="en-US"/>
              <a:pPr/>
              <a:t>16</a:t>
            </a:fld>
            <a:endParaRPr lang="en-US" altLang="zh-CN"/>
          </a:p>
        </p:txBody>
      </p:sp>
      <p:sp>
        <p:nvSpPr>
          <p:cNvPr id="1069059" name="Rectangle 3"/>
          <p:cNvSpPr>
            <a:spLocks noGrp="1" noChangeArrowheads="1"/>
          </p:cNvSpPr>
          <p:nvPr>
            <p:ph type="body" idx="1"/>
          </p:nvPr>
        </p:nvSpPr>
        <p:spPr>
          <a:xfrm>
            <a:off x="179388" y="548600"/>
            <a:ext cx="8794750" cy="5688790"/>
          </a:xfrm>
        </p:spPr>
        <p:txBody>
          <a:bodyPr/>
          <a:lstStyle/>
          <a:p>
            <a:pPr marL="0" indent="0">
              <a:buFont typeface="Wingdings" pitchFamily="2" charset="2"/>
              <a:buNone/>
            </a:pPr>
            <a:r>
              <a:rPr lang="en-US" altLang="zh-CN" sz="2800" b="1" dirty="0">
                <a:latin typeface="Times New Roman" pitchFamily="18" charset="0"/>
              </a:rPr>
              <a:t>【</a:t>
            </a:r>
            <a:r>
              <a:rPr lang="zh-CN" altLang="en-US" sz="2800" b="1" dirty="0">
                <a:latin typeface="Times New Roman" pitchFamily="18" charset="0"/>
              </a:rPr>
              <a:t>例</a:t>
            </a:r>
            <a:r>
              <a:rPr lang="en-US" altLang="zh-CN" sz="2800" b="1" dirty="0">
                <a:latin typeface="Times New Roman" pitchFamily="18" charset="0"/>
              </a:rPr>
              <a:t>6.2】</a:t>
            </a:r>
            <a:r>
              <a:rPr lang="zh-CN" altLang="en-US" sz="2800" b="1" dirty="0">
                <a:latin typeface="Times New Roman" pitchFamily="18" charset="0"/>
              </a:rPr>
              <a:t>使用</a:t>
            </a:r>
            <a:r>
              <a:rPr lang="en-US" altLang="zh-CN" sz="2800" b="1" dirty="0">
                <a:latin typeface="Times New Roman" pitchFamily="18" charset="0"/>
              </a:rPr>
              <a:t>16</a:t>
            </a:r>
            <a:r>
              <a:rPr lang="zh-CN" altLang="en-US" sz="2800" b="1" dirty="0">
                <a:latin typeface="Times New Roman" pitchFamily="18" charset="0"/>
              </a:rPr>
              <a:t>位</a:t>
            </a:r>
            <a:r>
              <a:rPr lang="en-US" altLang="zh-CN" sz="2800" b="1" dirty="0">
                <a:latin typeface="Times New Roman" pitchFamily="18" charset="0"/>
              </a:rPr>
              <a:t>I/O</a:t>
            </a:r>
            <a:r>
              <a:rPr lang="zh-CN" altLang="en-US" sz="2800" b="1" dirty="0">
                <a:latin typeface="Times New Roman" pitchFamily="18" charset="0"/>
              </a:rPr>
              <a:t>地址</a:t>
            </a:r>
            <a:r>
              <a:rPr lang="en-US" altLang="zh-CN" sz="2800" b="1" dirty="0">
                <a:latin typeface="Times New Roman" pitchFamily="18" charset="0"/>
              </a:rPr>
              <a:t>A0D8H</a:t>
            </a:r>
            <a:r>
              <a:rPr lang="zh-CN" altLang="en-US" sz="2800" b="1" dirty="0">
                <a:latin typeface="Times New Roman" pitchFamily="18" charset="0"/>
              </a:rPr>
              <a:t>～</a:t>
            </a:r>
            <a:r>
              <a:rPr lang="en-US" altLang="zh-CN" sz="2800" b="1" dirty="0">
                <a:latin typeface="Times New Roman" pitchFamily="18" charset="0"/>
              </a:rPr>
              <a:t>A0DFH</a:t>
            </a:r>
            <a:r>
              <a:rPr lang="zh-CN" altLang="en-US" sz="2800" b="1" dirty="0">
                <a:latin typeface="Times New Roman" pitchFamily="18" charset="0"/>
              </a:rPr>
              <a:t>选择</a:t>
            </a:r>
            <a:r>
              <a:rPr lang="en-US" altLang="zh-CN" sz="2800" b="1" dirty="0">
                <a:solidFill>
                  <a:srgbClr val="FF0000"/>
                </a:solidFill>
                <a:latin typeface="Times New Roman" pitchFamily="18" charset="0"/>
              </a:rPr>
              <a:t>I/O</a:t>
            </a:r>
            <a:r>
              <a:rPr lang="zh-CN" altLang="en-US" sz="2800" b="1" dirty="0">
                <a:solidFill>
                  <a:srgbClr val="FF0000"/>
                </a:solidFill>
                <a:latin typeface="Times New Roman" pitchFamily="18" charset="0"/>
              </a:rPr>
              <a:t>端口</a:t>
            </a:r>
            <a:r>
              <a:rPr lang="zh-CN" altLang="en-US" sz="2800" b="1" dirty="0">
                <a:latin typeface="Times New Roman" pitchFamily="18" charset="0"/>
              </a:rPr>
              <a:t>。用译码器件实现。</a:t>
            </a:r>
            <a:endParaRPr lang="en-US" altLang="zh-CN" sz="2800" b="1" dirty="0">
              <a:latin typeface="Times New Roman" pitchFamily="18" charset="0"/>
            </a:endParaRPr>
          </a:p>
        </p:txBody>
      </p:sp>
      <p:graphicFrame>
        <p:nvGraphicFramePr>
          <p:cNvPr id="1069061" name="Group 5"/>
          <p:cNvGraphicFramePr>
            <a:graphicFrameLocks noGrp="1"/>
          </p:cNvGraphicFramePr>
          <p:nvPr>
            <p:extLst>
              <p:ext uri="{D42A27DB-BD31-4B8C-83A1-F6EECF244321}">
                <p14:modId xmlns:p14="http://schemas.microsoft.com/office/powerpoint/2010/main" val="3143670322"/>
              </p:ext>
            </p:extLst>
          </p:nvPr>
        </p:nvGraphicFramePr>
        <p:xfrm>
          <a:off x="360363" y="1495410"/>
          <a:ext cx="8604250" cy="853440"/>
        </p:xfrm>
        <a:graphic>
          <a:graphicData uri="http://schemas.openxmlformats.org/drawingml/2006/table">
            <a:tbl>
              <a:tblPr/>
              <a:tblGrid>
                <a:gridCol w="538162"/>
                <a:gridCol w="538163"/>
                <a:gridCol w="538162"/>
                <a:gridCol w="536575"/>
                <a:gridCol w="538163"/>
                <a:gridCol w="538162"/>
                <a:gridCol w="536575"/>
                <a:gridCol w="539750"/>
                <a:gridCol w="536575"/>
                <a:gridCol w="538163"/>
                <a:gridCol w="536575"/>
                <a:gridCol w="538162"/>
                <a:gridCol w="536575"/>
                <a:gridCol w="539750"/>
                <a:gridCol w="536575"/>
                <a:gridCol w="538163"/>
              </a:tblGrid>
              <a:tr h="296863">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000" b="1" i="0" u="none" strike="noStrike" cap="none" normalizeH="0" baseline="0" dirty="0" smtClean="0">
                          <a:ln>
                            <a:noFill/>
                          </a:ln>
                          <a:solidFill>
                            <a:srgbClr val="CC0000"/>
                          </a:solidFill>
                          <a:effectLst/>
                          <a:latin typeface="Times New Roman" pitchFamily="18" charset="0"/>
                          <a:ea typeface="宋体" pitchFamily="2" charset="-122"/>
                        </a:rPr>
                        <a:t>A</a:t>
                      </a:r>
                      <a:r>
                        <a:rPr kumimoji="0" lang="en-US" altLang="zh-CN" sz="2000" b="1" i="0" u="none" strike="noStrike" cap="none" normalizeH="0" baseline="-25000" dirty="0" smtClean="0">
                          <a:ln>
                            <a:noFill/>
                          </a:ln>
                          <a:solidFill>
                            <a:srgbClr val="CC0000"/>
                          </a:solidFill>
                          <a:effectLst/>
                          <a:latin typeface="Times New Roman" pitchFamily="18" charset="0"/>
                          <a:ea typeface="宋体" pitchFamily="2" charset="-122"/>
                        </a:rPr>
                        <a:t>15</a:t>
                      </a:r>
                    </a:p>
                  </a:txBody>
                  <a:tcPr anchor="ctr" horzOverflow="overflow">
                    <a:lnL cap="flat">
                      <a:noFill/>
                    </a:lnL>
                    <a:lnR w="12700" cap="flat" cmpd="sng" algn="ctr">
                      <a:solidFill>
                        <a:schemeClr val="tx1"/>
                      </a:solidFill>
                      <a:prstDash val="solid"/>
                      <a:round/>
                      <a:headEnd type="none" w="med" len="med"/>
                      <a:tailEnd type="none" w="med" len="lg"/>
                    </a:lnR>
                    <a:lnT cap="flat">
                      <a:noFill/>
                    </a:lnT>
                    <a:lnB w="28575" cap="flat" cmpd="sng" algn="ctr">
                      <a:solidFill>
                        <a:schemeClr val="tx1"/>
                      </a:solidFill>
                      <a:prstDash val="solid"/>
                      <a:round/>
                      <a:headEnd type="none" w="med" len="med"/>
                      <a:tailEnd type="none" w="med" len="lg"/>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000" b="1" i="0" u="none" strike="noStrike" cap="none" normalizeH="0" baseline="0" smtClean="0">
                          <a:ln>
                            <a:noFill/>
                          </a:ln>
                          <a:solidFill>
                            <a:srgbClr val="CC0000"/>
                          </a:solidFill>
                          <a:effectLst/>
                          <a:latin typeface="Times New Roman" pitchFamily="18" charset="0"/>
                          <a:ea typeface="宋体" pitchFamily="2" charset="-122"/>
                        </a:rPr>
                        <a:t>A</a:t>
                      </a:r>
                      <a:r>
                        <a:rPr kumimoji="0" lang="en-US" altLang="zh-CN" sz="2000" b="1" i="0" u="none" strike="noStrike" cap="none" normalizeH="0" baseline="-25000" smtClean="0">
                          <a:ln>
                            <a:noFill/>
                          </a:ln>
                          <a:solidFill>
                            <a:srgbClr val="CC0000"/>
                          </a:solidFill>
                          <a:effectLst/>
                          <a:latin typeface="Times New Roman" pitchFamily="18" charset="0"/>
                          <a:ea typeface="宋体" pitchFamily="2" charset="-122"/>
                        </a:rPr>
                        <a:t>14</a:t>
                      </a:r>
                      <a:endParaRPr kumimoji="0" lang="zh-CN" altLang="en-US" sz="2000" b="1" i="0" u="none" strike="noStrike" cap="none" normalizeH="0" baseline="-25000" smtClean="0">
                        <a:ln>
                          <a:noFill/>
                        </a:ln>
                        <a:solidFill>
                          <a:srgbClr val="CC0000"/>
                        </a:solidFill>
                        <a:effectLst/>
                        <a:latin typeface="Times New Roman" pitchFamily="18" charset="0"/>
                        <a:ea typeface="宋体" pitchFamily="2" charset="-122"/>
                      </a:endParaRPr>
                    </a:p>
                  </a:txBody>
                  <a:tcPr anchor="ctr" horzOverflow="overflow">
                    <a:lnL w="12700"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cap="flat">
                      <a:noFill/>
                    </a:lnT>
                    <a:lnB w="28575" cap="flat" cmpd="sng" algn="ctr">
                      <a:solidFill>
                        <a:schemeClr val="tx1"/>
                      </a:solidFill>
                      <a:prstDash val="solid"/>
                      <a:round/>
                      <a:headEnd type="none" w="med" len="med"/>
                      <a:tailEnd type="none" w="med" len="lg"/>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000" b="1" i="0" u="none" strike="noStrike" cap="none" normalizeH="0" baseline="0" dirty="0" smtClean="0">
                          <a:ln>
                            <a:noFill/>
                          </a:ln>
                          <a:solidFill>
                            <a:srgbClr val="CC0000"/>
                          </a:solidFill>
                          <a:effectLst/>
                          <a:latin typeface="Times New Roman" pitchFamily="18" charset="0"/>
                          <a:ea typeface="宋体" pitchFamily="2" charset="-122"/>
                        </a:rPr>
                        <a:t>A</a:t>
                      </a:r>
                      <a:r>
                        <a:rPr kumimoji="0" lang="en-US" altLang="zh-CN" sz="2000" b="1" i="0" u="none" strike="noStrike" cap="none" normalizeH="0" baseline="-25000" dirty="0" smtClean="0">
                          <a:ln>
                            <a:noFill/>
                          </a:ln>
                          <a:solidFill>
                            <a:srgbClr val="CC0000"/>
                          </a:solidFill>
                          <a:effectLst/>
                          <a:latin typeface="Times New Roman" pitchFamily="18" charset="0"/>
                          <a:ea typeface="宋体" pitchFamily="2" charset="-122"/>
                        </a:rPr>
                        <a:t>13</a:t>
                      </a:r>
                      <a:endParaRPr kumimoji="0" lang="zh-CN" altLang="en-US" sz="2000" b="1" i="0" u="none" strike="noStrike" cap="none" normalizeH="0" baseline="-25000" dirty="0" smtClean="0">
                        <a:ln>
                          <a:noFill/>
                        </a:ln>
                        <a:solidFill>
                          <a:srgbClr val="CC0000"/>
                        </a:solidFill>
                        <a:effectLst/>
                        <a:latin typeface="Times New Roman" pitchFamily="18" charset="0"/>
                        <a:ea typeface="宋体" pitchFamily="2" charset="-122"/>
                      </a:endParaRPr>
                    </a:p>
                  </a:txBody>
                  <a:tcPr anchor="ctr" horzOverflow="overflow">
                    <a:lnL w="12700"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cap="flat">
                      <a:noFill/>
                    </a:lnT>
                    <a:lnB w="28575" cap="flat" cmpd="sng" algn="ctr">
                      <a:solidFill>
                        <a:schemeClr val="tx1"/>
                      </a:solidFill>
                      <a:prstDash val="solid"/>
                      <a:round/>
                      <a:headEnd type="none" w="med" len="med"/>
                      <a:tailEnd type="none" w="med" len="lg"/>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000" b="1" i="0" u="none" strike="noStrike" cap="none" normalizeH="0" baseline="0" smtClean="0">
                          <a:ln>
                            <a:noFill/>
                          </a:ln>
                          <a:solidFill>
                            <a:srgbClr val="CC0000"/>
                          </a:solidFill>
                          <a:effectLst/>
                          <a:latin typeface="Times New Roman" pitchFamily="18" charset="0"/>
                          <a:ea typeface="宋体" pitchFamily="2" charset="-122"/>
                        </a:rPr>
                        <a:t>A</a:t>
                      </a:r>
                      <a:r>
                        <a:rPr kumimoji="0" lang="en-US" altLang="zh-CN" sz="2000" b="1" i="0" u="none" strike="noStrike" cap="none" normalizeH="0" baseline="-25000" smtClean="0">
                          <a:ln>
                            <a:noFill/>
                          </a:ln>
                          <a:solidFill>
                            <a:srgbClr val="CC0000"/>
                          </a:solidFill>
                          <a:effectLst/>
                          <a:latin typeface="Times New Roman" pitchFamily="18" charset="0"/>
                          <a:ea typeface="宋体" pitchFamily="2" charset="-122"/>
                        </a:rPr>
                        <a:t>12</a:t>
                      </a:r>
                      <a:endParaRPr kumimoji="0" lang="zh-CN" altLang="en-US" sz="2000" b="1" i="0" u="none" strike="noStrike" cap="none" normalizeH="0" baseline="-25000" smtClean="0">
                        <a:ln>
                          <a:noFill/>
                        </a:ln>
                        <a:solidFill>
                          <a:srgbClr val="CC0000"/>
                        </a:solidFill>
                        <a:effectLst/>
                        <a:latin typeface="Times New Roman" pitchFamily="18" charset="0"/>
                        <a:ea typeface="宋体" pitchFamily="2" charset="-122"/>
                      </a:endParaRPr>
                    </a:p>
                  </a:txBody>
                  <a:tcPr anchor="ctr" horzOverflow="overflow">
                    <a:lnL w="12700"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cap="flat">
                      <a:noFill/>
                    </a:lnT>
                    <a:lnB w="28575" cap="flat" cmpd="sng" algn="ctr">
                      <a:solidFill>
                        <a:schemeClr val="tx1"/>
                      </a:solidFill>
                      <a:prstDash val="solid"/>
                      <a:round/>
                      <a:headEnd type="none" w="med" len="med"/>
                      <a:tailEnd type="none" w="med" len="lg"/>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000" b="1" i="0" u="none" strike="noStrike" cap="none" normalizeH="0" baseline="0" smtClean="0">
                          <a:ln>
                            <a:noFill/>
                          </a:ln>
                          <a:solidFill>
                            <a:srgbClr val="CC0000"/>
                          </a:solidFill>
                          <a:effectLst/>
                          <a:latin typeface="Times New Roman" pitchFamily="18" charset="0"/>
                          <a:ea typeface="宋体" pitchFamily="2" charset="-122"/>
                        </a:rPr>
                        <a:t>A</a:t>
                      </a:r>
                      <a:r>
                        <a:rPr kumimoji="0" lang="en-US" altLang="zh-CN" sz="2000" b="1" i="0" u="none" strike="noStrike" cap="none" normalizeH="0" baseline="-25000" smtClean="0">
                          <a:ln>
                            <a:noFill/>
                          </a:ln>
                          <a:solidFill>
                            <a:srgbClr val="CC0000"/>
                          </a:solidFill>
                          <a:effectLst/>
                          <a:latin typeface="Times New Roman" pitchFamily="18" charset="0"/>
                          <a:ea typeface="宋体" pitchFamily="2" charset="-122"/>
                        </a:rPr>
                        <a:t>11</a:t>
                      </a:r>
                      <a:endParaRPr kumimoji="0" lang="zh-CN" altLang="en-US" sz="2000" b="1" i="0" u="none" strike="noStrike" cap="none" normalizeH="0" baseline="-25000" smtClean="0">
                        <a:ln>
                          <a:noFill/>
                        </a:ln>
                        <a:solidFill>
                          <a:srgbClr val="CC0000"/>
                        </a:solidFill>
                        <a:effectLst/>
                        <a:latin typeface="Times New Roman" pitchFamily="18" charset="0"/>
                        <a:ea typeface="宋体" pitchFamily="2" charset="-122"/>
                      </a:endParaRPr>
                    </a:p>
                  </a:txBody>
                  <a:tcPr anchor="ctr" horzOverflow="overflow">
                    <a:lnL w="28575"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cap="flat">
                      <a:noFill/>
                    </a:lnT>
                    <a:lnB w="28575" cap="flat" cmpd="sng" algn="ctr">
                      <a:solidFill>
                        <a:schemeClr val="tx1"/>
                      </a:solidFill>
                      <a:prstDash val="solid"/>
                      <a:round/>
                      <a:headEnd type="none" w="med" len="med"/>
                      <a:tailEnd type="none" w="med" len="lg"/>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000" b="1" i="0" u="none" strike="noStrike" cap="none" normalizeH="0" baseline="0" smtClean="0">
                          <a:ln>
                            <a:noFill/>
                          </a:ln>
                          <a:solidFill>
                            <a:srgbClr val="CC0000"/>
                          </a:solidFill>
                          <a:effectLst/>
                          <a:latin typeface="Times New Roman" pitchFamily="18" charset="0"/>
                          <a:ea typeface="宋体" pitchFamily="2" charset="-122"/>
                        </a:rPr>
                        <a:t>A</a:t>
                      </a:r>
                      <a:r>
                        <a:rPr kumimoji="0" lang="en-US" altLang="zh-CN" sz="2000" b="1" i="0" u="none" strike="noStrike" cap="none" normalizeH="0" baseline="-25000" smtClean="0">
                          <a:ln>
                            <a:noFill/>
                          </a:ln>
                          <a:solidFill>
                            <a:srgbClr val="CC0000"/>
                          </a:solidFill>
                          <a:effectLst/>
                          <a:latin typeface="Times New Roman" pitchFamily="18" charset="0"/>
                          <a:ea typeface="宋体" pitchFamily="2" charset="-122"/>
                        </a:rPr>
                        <a:t>10</a:t>
                      </a:r>
                      <a:endParaRPr kumimoji="0" lang="zh-CN" altLang="en-US" sz="2000" b="1" i="0" u="none" strike="noStrike" cap="none" normalizeH="0" baseline="-25000" smtClean="0">
                        <a:ln>
                          <a:noFill/>
                        </a:ln>
                        <a:solidFill>
                          <a:srgbClr val="CC0000"/>
                        </a:solidFill>
                        <a:effectLst/>
                        <a:latin typeface="Times New Roman" pitchFamily="18" charset="0"/>
                        <a:ea typeface="宋体" pitchFamily="2" charset="-122"/>
                      </a:endParaRPr>
                    </a:p>
                  </a:txBody>
                  <a:tcPr anchor="ctr" horzOverflow="overflow">
                    <a:lnL w="12700"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cap="flat">
                      <a:noFill/>
                    </a:lnT>
                    <a:lnB w="28575" cap="flat" cmpd="sng" algn="ctr">
                      <a:solidFill>
                        <a:schemeClr val="tx1"/>
                      </a:solidFill>
                      <a:prstDash val="solid"/>
                      <a:round/>
                      <a:headEnd type="none" w="med" len="med"/>
                      <a:tailEnd type="none" w="med" len="lg"/>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000" b="1" i="0" u="none" strike="noStrike" cap="none" normalizeH="0" baseline="0" smtClean="0">
                          <a:ln>
                            <a:noFill/>
                          </a:ln>
                          <a:solidFill>
                            <a:srgbClr val="CC0000"/>
                          </a:solidFill>
                          <a:effectLst/>
                          <a:latin typeface="Times New Roman" pitchFamily="18" charset="0"/>
                          <a:ea typeface="宋体" pitchFamily="2" charset="-122"/>
                        </a:rPr>
                        <a:t>A</a:t>
                      </a:r>
                      <a:r>
                        <a:rPr kumimoji="0" lang="en-US" altLang="zh-CN" sz="2000" b="1" i="0" u="none" strike="noStrike" cap="none" normalizeH="0" baseline="-25000" smtClean="0">
                          <a:ln>
                            <a:noFill/>
                          </a:ln>
                          <a:solidFill>
                            <a:srgbClr val="CC0000"/>
                          </a:solidFill>
                          <a:effectLst/>
                          <a:latin typeface="Times New Roman" pitchFamily="18" charset="0"/>
                          <a:ea typeface="宋体" pitchFamily="2" charset="-122"/>
                        </a:rPr>
                        <a:t>9</a:t>
                      </a:r>
                      <a:endParaRPr kumimoji="0" lang="zh-CN" altLang="en-US" sz="2000" b="1" i="0" u="none" strike="noStrike" cap="none" normalizeH="0" baseline="-25000" smtClean="0">
                        <a:ln>
                          <a:noFill/>
                        </a:ln>
                        <a:solidFill>
                          <a:srgbClr val="CC0000"/>
                        </a:solidFill>
                        <a:effectLst/>
                        <a:latin typeface="Times New Roman" pitchFamily="18" charset="0"/>
                        <a:ea typeface="宋体" pitchFamily="2" charset="-122"/>
                      </a:endParaRPr>
                    </a:p>
                  </a:txBody>
                  <a:tcPr anchor="ctr" horzOverflow="overflow">
                    <a:lnL w="12700"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cap="flat">
                      <a:noFill/>
                    </a:lnT>
                    <a:lnB w="28575" cap="flat" cmpd="sng" algn="ctr">
                      <a:solidFill>
                        <a:schemeClr val="tx1"/>
                      </a:solidFill>
                      <a:prstDash val="solid"/>
                      <a:round/>
                      <a:headEnd type="none" w="med" len="med"/>
                      <a:tailEnd type="none" w="med" len="lg"/>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000" b="1" i="0" u="none" strike="noStrike" cap="none" normalizeH="0" baseline="0" smtClean="0">
                          <a:ln>
                            <a:noFill/>
                          </a:ln>
                          <a:solidFill>
                            <a:srgbClr val="CC0000"/>
                          </a:solidFill>
                          <a:effectLst/>
                          <a:latin typeface="Times New Roman" pitchFamily="18" charset="0"/>
                          <a:ea typeface="宋体" pitchFamily="2" charset="-122"/>
                        </a:rPr>
                        <a:t>A</a:t>
                      </a:r>
                      <a:r>
                        <a:rPr kumimoji="0" lang="en-US" altLang="zh-CN" sz="2000" b="1" i="0" u="none" strike="noStrike" cap="none" normalizeH="0" baseline="-25000" smtClean="0">
                          <a:ln>
                            <a:noFill/>
                          </a:ln>
                          <a:solidFill>
                            <a:srgbClr val="CC0000"/>
                          </a:solidFill>
                          <a:effectLst/>
                          <a:latin typeface="Times New Roman" pitchFamily="18" charset="0"/>
                          <a:ea typeface="宋体" pitchFamily="2" charset="-122"/>
                        </a:rPr>
                        <a:t>8</a:t>
                      </a:r>
                      <a:endParaRPr kumimoji="0" lang="zh-CN" altLang="en-US" sz="2000" b="1" i="0" u="none" strike="noStrike" cap="none" normalizeH="0" baseline="-25000" smtClean="0">
                        <a:ln>
                          <a:noFill/>
                        </a:ln>
                        <a:solidFill>
                          <a:srgbClr val="CC0000"/>
                        </a:solidFill>
                        <a:effectLst/>
                        <a:latin typeface="Times New Roman" pitchFamily="18" charset="0"/>
                        <a:ea typeface="宋体" pitchFamily="2" charset="-122"/>
                      </a:endParaRPr>
                    </a:p>
                  </a:txBody>
                  <a:tcPr anchor="ctr" horzOverflow="overflow">
                    <a:lnL w="12700"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cap="flat">
                      <a:noFill/>
                    </a:lnT>
                    <a:lnB w="28575" cap="flat" cmpd="sng" algn="ctr">
                      <a:solidFill>
                        <a:schemeClr val="tx1"/>
                      </a:solidFill>
                      <a:prstDash val="solid"/>
                      <a:round/>
                      <a:headEnd type="none" w="med" len="med"/>
                      <a:tailEnd type="none" w="med" len="lg"/>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000" b="1" i="0" u="none" strike="noStrike" cap="none" normalizeH="0" baseline="0" smtClean="0">
                          <a:ln>
                            <a:noFill/>
                          </a:ln>
                          <a:solidFill>
                            <a:srgbClr val="CC0000"/>
                          </a:solidFill>
                          <a:effectLst/>
                          <a:latin typeface="Times New Roman" pitchFamily="18" charset="0"/>
                          <a:ea typeface="宋体" pitchFamily="2" charset="-122"/>
                        </a:rPr>
                        <a:t>A</a:t>
                      </a:r>
                      <a:r>
                        <a:rPr kumimoji="0" lang="en-US" altLang="zh-CN" sz="2000" b="1" i="0" u="none" strike="noStrike" cap="none" normalizeH="0" baseline="-25000" smtClean="0">
                          <a:ln>
                            <a:noFill/>
                          </a:ln>
                          <a:solidFill>
                            <a:srgbClr val="CC0000"/>
                          </a:solidFill>
                          <a:effectLst/>
                          <a:latin typeface="Times New Roman" pitchFamily="18" charset="0"/>
                          <a:ea typeface="宋体" pitchFamily="2" charset="-122"/>
                        </a:rPr>
                        <a:t>7</a:t>
                      </a:r>
                      <a:endParaRPr kumimoji="0" lang="zh-CN" altLang="en-US" sz="2000" b="1" i="0" u="none" strike="noStrike" cap="none" normalizeH="0" baseline="-25000" smtClean="0">
                        <a:ln>
                          <a:noFill/>
                        </a:ln>
                        <a:solidFill>
                          <a:srgbClr val="CC0000"/>
                        </a:solidFill>
                        <a:effectLst/>
                        <a:latin typeface="Times New Roman" pitchFamily="18" charset="0"/>
                        <a:ea typeface="宋体" pitchFamily="2" charset="-122"/>
                      </a:endParaRPr>
                    </a:p>
                  </a:txBody>
                  <a:tcPr anchor="ctr" horzOverflow="overflow">
                    <a:lnL w="28575"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cap="flat">
                      <a:noFill/>
                    </a:lnT>
                    <a:lnB w="28575" cap="flat" cmpd="sng" algn="ctr">
                      <a:solidFill>
                        <a:schemeClr val="tx1"/>
                      </a:solidFill>
                      <a:prstDash val="solid"/>
                      <a:round/>
                      <a:headEnd type="none" w="med" len="med"/>
                      <a:tailEnd type="none" w="med" len="lg"/>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000" b="1" i="0" u="none" strike="noStrike" cap="none" normalizeH="0" baseline="0" smtClean="0">
                          <a:ln>
                            <a:noFill/>
                          </a:ln>
                          <a:solidFill>
                            <a:srgbClr val="CC0000"/>
                          </a:solidFill>
                          <a:effectLst/>
                          <a:latin typeface="Times New Roman" pitchFamily="18" charset="0"/>
                          <a:ea typeface="宋体" pitchFamily="2" charset="-122"/>
                        </a:rPr>
                        <a:t>A</a:t>
                      </a:r>
                      <a:r>
                        <a:rPr kumimoji="0" lang="en-US" altLang="zh-CN" sz="2000" b="1" i="0" u="none" strike="noStrike" cap="none" normalizeH="0" baseline="-25000" smtClean="0">
                          <a:ln>
                            <a:noFill/>
                          </a:ln>
                          <a:solidFill>
                            <a:srgbClr val="CC0000"/>
                          </a:solidFill>
                          <a:effectLst/>
                          <a:latin typeface="Times New Roman" pitchFamily="18" charset="0"/>
                          <a:ea typeface="宋体" pitchFamily="2" charset="-122"/>
                        </a:rPr>
                        <a:t>6</a:t>
                      </a:r>
                      <a:endParaRPr kumimoji="0" lang="zh-CN" altLang="en-US" sz="2000" b="1" i="0" u="none" strike="noStrike" cap="none" normalizeH="0" baseline="-25000" smtClean="0">
                        <a:ln>
                          <a:noFill/>
                        </a:ln>
                        <a:solidFill>
                          <a:srgbClr val="CC0000"/>
                        </a:solidFill>
                        <a:effectLst/>
                        <a:latin typeface="Times New Roman" pitchFamily="18" charset="0"/>
                        <a:ea typeface="宋体" pitchFamily="2" charset="-122"/>
                      </a:endParaRPr>
                    </a:p>
                  </a:txBody>
                  <a:tcPr anchor="ctr" horzOverflow="overflow">
                    <a:lnL w="12700"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cap="flat">
                      <a:noFill/>
                    </a:lnT>
                    <a:lnB w="28575" cap="flat" cmpd="sng" algn="ctr">
                      <a:solidFill>
                        <a:schemeClr val="tx1"/>
                      </a:solidFill>
                      <a:prstDash val="solid"/>
                      <a:round/>
                      <a:headEnd type="none" w="med" len="med"/>
                      <a:tailEnd type="none" w="med" len="lg"/>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000" b="1" i="0" u="none" strike="noStrike" cap="none" normalizeH="0" baseline="0" smtClean="0">
                          <a:ln>
                            <a:noFill/>
                          </a:ln>
                          <a:solidFill>
                            <a:srgbClr val="CC0000"/>
                          </a:solidFill>
                          <a:effectLst/>
                          <a:latin typeface="Times New Roman" pitchFamily="18" charset="0"/>
                          <a:ea typeface="宋体" pitchFamily="2" charset="-122"/>
                        </a:rPr>
                        <a:t>A</a:t>
                      </a:r>
                      <a:r>
                        <a:rPr kumimoji="0" lang="en-US" altLang="zh-CN" sz="2000" b="1" i="0" u="none" strike="noStrike" cap="none" normalizeH="0" baseline="-25000" smtClean="0">
                          <a:ln>
                            <a:noFill/>
                          </a:ln>
                          <a:solidFill>
                            <a:srgbClr val="CC0000"/>
                          </a:solidFill>
                          <a:effectLst/>
                          <a:latin typeface="Times New Roman" pitchFamily="18" charset="0"/>
                          <a:ea typeface="宋体" pitchFamily="2" charset="-122"/>
                        </a:rPr>
                        <a:t>5</a:t>
                      </a:r>
                      <a:endParaRPr kumimoji="0" lang="zh-CN" altLang="en-US" sz="2000" b="1" i="0" u="none" strike="noStrike" cap="none" normalizeH="0" baseline="-25000" smtClean="0">
                        <a:ln>
                          <a:noFill/>
                        </a:ln>
                        <a:solidFill>
                          <a:srgbClr val="CC0000"/>
                        </a:solidFill>
                        <a:effectLst/>
                        <a:latin typeface="Times New Roman" pitchFamily="18" charset="0"/>
                        <a:ea typeface="宋体" pitchFamily="2" charset="-122"/>
                      </a:endParaRPr>
                    </a:p>
                  </a:txBody>
                  <a:tcPr anchor="ctr" horzOverflow="overflow">
                    <a:lnL w="12700"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cap="flat">
                      <a:noFill/>
                    </a:lnT>
                    <a:lnB w="28575" cap="flat" cmpd="sng" algn="ctr">
                      <a:solidFill>
                        <a:schemeClr val="tx1"/>
                      </a:solidFill>
                      <a:prstDash val="solid"/>
                      <a:round/>
                      <a:headEnd type="none" w="med" len="med"/>
                      <a:tailEnd type="none" w="med" len="lg"/>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000" b="1" i="0" u="none" strike="noStrike" cap="none" normalizeH="0" baseline="0" smtClean="0">
                          <a:ln>
                            <a:noFill/>
                          </a:ln>
                          <a:solidFill>
                            <a:srgbClr val="CC0000"/>
                          </a:solidFill>
                          <a:effectLst/>
                          <a:latin typeface="Times New Roman" pitchFamily="18" charset="0"/>
                          <a:ea typeface="宋体" pitchFamily="2" charset="-122"/>
                        </a:rPr>
                        <a:t>A</a:t>
                      </a:r>
                      <a:r>
                        <a:rPr kumimoji="0" lang="en-US" altLang="zh-CN" sz="2000" b="1" i="0" u="none" strike="noStrike" cap="none" normalizeH="0" baseline="-25000" smtClean="0">
                          <a:ln>
                            <a:noFill/>
                          </a:ln>
                          <a:solidFill>
                            <a:srgbClr val="CC0000"/>
                          </a:solidFill>
                          <a:effectLst/>
                          <a:latin typeface="Times New Roman" pitchFamily="18" charset="0"/>
                          <a:ea typeface="宋体" pitchFamily="2" charset="-122"/>
                        </a:rPr>
                        <a:t>4</a:t>
                      </a:r>
                      <a:endParaRPr kumimoji="0" lang="zh-CN" altLang="en-US" sz="2000" b="1" i="0" u="none" strike="noStrike" cap="none" normalizeH="0" baseline="-25000" smtClean="0">
                        <a:ln>
                          <a:noFill/>
                        </a:ln>
                        <a:solidFill>
                          <a:srgbClr val="CC0000"/>
                        </a:solidFill>
                        <a:effectLst/>
                        <a:latin typeface="Times New Roman" pitchFamily="18" charset="0"/>
                        <a:ea typeface="宋体" pitchFamily="2" charset="-122"/>
                      </a:endParaRPr>
                    </a:p>
                  </a:txBody>
                  <a:tcPr anchor="ctr" horzOverflow="overflow">
                    <a:lnL w="12700"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cap="flat">
                      <a:noFill/>
                    </a:lnT>
                    <a:lnB w="28575" cap="flat" cmpd="sng" algn="ctr">
                      <a:solidFill>
                        <a:schemeClr val="tx1"/>
                      </a:solidFill>
                      <a:prstDash val="solid"/>
                      <a:round/>
                      <a:headEnd type="none" w="med" len="med"/>
                      <a:tailEnd type="none" w="med" len="lg"/>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000" b="1" i="0" u="none" strike="noStrike" cap="none" normalizeH="0" baseline="0" smtClean="0">
                          <a:ln>
                            <a:noFill/>
                          </a:ln>
                          <a:solidFill>
                            <a:srgbClr val="CC0000"/>
                          </a:solidFill>
                          <a:effectLst/>
                          <a:latin typeface="Times New Roman" pitchFamily="18" charset="0"/>
                          <a:ea typeface="宋体" pitchFamily="2" charset="-122"/>
                        </a:rPr>
                        <a:t>A</a:t>
                      </a:r>
                      <a:r>
                        <a:rPr kumimoji="0" lang="en-US" altLang="zh-CN" sz="2000" b="1" i="0" u="none" strike="noStrike" cap="none" normalizeH="0" baseline="-25000" smtClean="0">
                          <a:ln>
                            <a:noFill/>
                          </a:ln>
                          <a:solidFill>
                            <a:srgbClr val="CC0000"/>
                          </a:solidFill>
                          <a:effectLst/>
                          <a:latin typeface="Times New Roman" pitchFamily="18" charset="0"/>
                          <a:ea typeface="宋体" pitchFamily="2" charset="-122"/>
                        </a:rPr>
                        <a:t>3</a:t>
                      </a:r>
                      <a:endParaRPr kumimoji="0" lang="zh-CN" altLang="en-US" sz="2000" b="1" i="0" u="none" strike="noStrike" cap="none" normalizeH="0" baseline="-25000" smtClean="0">
                        <a:ln>
                          <a:noFill/>
                        </a:ln>
                        <a:solidFill>
                          <a:srgbClr val="CC0000"/>
                        </a:solidFill>
                        <a:effectLst/>
                        <a:latin typeface="Times New Roman" pitchFamily="18" charset="0"/>
                        <a:ea typeface="宋体" pitchFamily="2" charset="-122"/>
                      </a:endParaRPr>
                    </a:p>
                  </a:txBody>
                  <a:tcPr anchor="ctr" horzOverflow="overflow">
                    <a:lnL w="28575"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cap="flat">
                      <a:noFill/>
                    </a:lnT>
                    <a:lnB w="28575" cap="flat" cmpd="sng" algn="ctr">
                      <a:solidFill>
                        <a:schemeClr val="tx1"/>
                      </a:solidFill>
                      <a:prstDash val="solid"/>
                      <a:round/>
                      <a:headEnd type="none" w="med" len="med"/>
                      <a:tailEnd type="none" w="med" len="lg"/>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000" b="1" i="0" u="none" strike="noStrike" cap="none" normalizeH="0" baseline="0" smtClean="0">
                          <a:ln>
                            <a:noFill/>
                          </a:ln>
                          <a:solidFill>
                            <a:srgbClr val="CC0000"/>
                          </a:solidFill>
                          <a:effectLst/>
                          <a:latin typeface="Times New Roman" pitchFamily="18" charset="0"/>
                          <a:ea typeface="宋体" pitchFamily="2" charset="-122"/>
                        </a:rPr>
                        <a:t>A</a:t>
                      </a:r>
                      <a:r>
                        <a:rPr kumimoji="0" lang="en-US" altLang="zh-CN" sz="2000" b="1" i="0" u="none" strike="noStrike" cap="none" normalizeH="0" baseline="-25000" smtClean="0">
                          <a:ln>
                            <a:noFill/>
                          </a:ln>
                          <a:solidFill>
                            <a:srgbClr val="CC0000"/>
                          </a:solidFill>
                          <a:effectLst/>
                          <a:latin typeface="Times New Roman" pitchFamily="18" charset="0"/>
                          <a:ea typeface="宋体" pitchFamily="2" charset="-122"/>
                        </a:rPr>
                        <a:t>2</a:t>
                      </a:r>
                      <a:endParaRPr kumimoji="0" lang="zh-CN" altLang="en-US" sz="2000" b="1" i="0" u="none" strike="noStrike" cap="none" normalizeH="0" baseline="-25000" smtClean="0">
                        <a:ln>
                          <a:noFill/>
                        </a:ln>
                        <a:solidFill>
                          <a:srgbClr val="CC0000"/>
                        </a:solidFill>
                        <a:effectLst/>
                        <a:latin typeface="Times New Roman" pitchFamily="18" charset="0"/>
                        <a:ea typeface="宋体" pitchFamily="2" charset="-122"/>
                      </a:endParaRPr>
                    </a:p>
                  </a:txBody>
                  <a:tcPr anchor="ctr" horzOverflow="overflow">
                    <a:lnL w="12700"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cap="flat">
                      <a:noFill/>
                    </a:lnT>
                    <a:lnB w="28575" cap="flat" cmpd="sng" algn="ctr">
                      <a:solidFill>
                        <a:schemeClr val="tx1"/>
                      </a:solidFill>
                      <a:prstDash val="solid"/>
                      <a:round/>
                      <a:headEnd type="none" w="med" len="med"/>
                      <a:tailEnd type="none" w="med" len="lg"/>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000" b="1" i="0" u="none" strike="noStrike" cap="none" normalizeH="0" baseline="0" smtClean="0">
                          <a:ln>
                            <a:noFill/>
                          </a:ln>
                          <a:solidFill>
                            <a:srgbClr val="CC0000"/>
                          </a:solidFill>
                          <a:effectLst/>
                          <a:latin typeface="Times New Roman" pitchFamily="18" charset="0"/>
                          <a:ea typeface="宋体" pitchFamily="2" charset="-122"/>
                        </a:rPr>
                        <a:t>A</a:t>
                      </a:r>
                      <a:r>
                        <a:rPr kumimoji="0" lang="en-US" altLang="zh-CN" sz="2000" b="1" i="0" u="none" strike="noStrike" cap="none" normalizeH="0" baseline="-25000" smtClean="0">
                          <a:ln>
                            <a:noFill/>
                          </a:ln>
                          <a:solidFill>
                            <a:srgbClr val="CC0000"/>
                          </a:solidFill>
                          <a:effectLst/>
                          <a:latin typeface="Times New Roman" pitchFamily="18" charset="0"/>
                          <a:ea typeface="宋体" pitchFamily="2" charset="-122"/>
                        </a:rPr>
                        <a:t>1</a:t>
                      </a:r>
                      <a:endParaRPr kumimoji="0" lang="zh-CN" altLang="en-US" sz="2000" b="1" i="0" u="none" strike="noStrike" cap="none" normalizeH="0" baseline="-25000" smtClean="0">
                        <a:ln>
                          <a:noFill/>
                        </a:ln>
                        <a:solidFill>
                          <a:srgbClr val="CC0000"/>
                        </a:solidFill>
                        <a:effectLst/>
                        <a:latin typeface="Times New Roman" pitchFamily="18" charset="0"/>
                        <a:ea typeface="宋体" pitchFamily="2" charset="-122"/>
                      </a:endParaRPr>
                    </a:p>
                  </a:txBody>
                  <a:tcPr anchor="ctr" horzOverflow="overflow">
                    <a:lnL w="12700"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cap="flat">
                      <a:noFill/>
                    </a:lnT>
                    <a:lnB w="28575" cap="flat" cmpd="sng" algn="ctr">
                      <a:solidFill>
                        <a:schemeClr val="tx1"/>
                      </a:solidFill>
                      <a:prstDash val="solid"/>
                      <a:round/>
                      <a:headEnd type="none" w="med" len="med"/>
                      <a:tailEnd type="none" w="med" len="lg"/>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000" b="1" i="0" u="none" strike="noStrike" cap="none" normalizeH="0" baseline="0" smtClean="0">
                          <a:ln>
                            <a:noFill/>
                          </a:ln>
                          <a:solidFill>
                            <a:srgbClr val="CC0000"/>
                          </a:solidFill>
                          <a:effectLst/>
                          <a:latin typeface="Times New Roman" pitchFamily="18" charset="0"/>
                          <a:ea typeface="宋体" pitchFamily="2" charset="-122"/>
                        </a:rPr>
                        <a:t>A</a:t>
                      </a:r>
                      <a:r>
                        <a:rPr kumimoji="0" lang="en-US" altLang="zh-CN" sz="2000" b="1" i="0" u="none" strike="noStrike" cap="none" normalizeH="0" baseline="-25000" smtClean="0">
                          <a:ln>
                            <a:noFill/>
                          </a:ln>
                          <a:solidFill>
                            <a:srgbClr val="CC0000"/>
                          </a:solidFill>
                          <a:effectLst/>
                          <a:latin typeface="Times New Roman" pitchFamily="18" charset="0"/>
                          <a:ea typeface="宋体" pitchFamily="2" charset="-122"/>
                        </a:rPr>
                        <a:t>0</a:t>
                      </a:r>
                      <a:endParaRPr kumimoji="0" lang="zh-CN" altLang="en-US" sz="2000" b="1" i="0" u="none" strike="noStrike" cap="none" normalizeH="0" baseline="-25000" smtClean="0">
                        <a:ln>
                          <a:noFill/>
                        </a:ln>
                        <a:solidFill>
                          <a:srgbClr val="CC0000"/>
                        </a:solidFill>
                        <a:effectLst/>
                        <a:latin typeface="Times New Roman" pitchFamily="18" charset="0"/>
                        <a:ea typeface="宋体" pitchFamily="2" charset="-122"/>
                      </a:endParaRPr>
                    </a:p>
                  </a:txBody>
                  <a:tcPr anchor="ctr" horzOverflow="overflow">
                    <a:lnL w="12700" cap="flat" cmpd="sng" algn="ctr">
                      <a:solidFill>
                        <a:schemeClr val="tx1"/>
                      </a:solidFill>
                      <a:prstDash val="solid"/>
                      <a:round/>
                      <a:headEnd type="none" w="med" len="med"/>
                      <a:tailEnd type="none" w="med" len="lg"/>
                    </a:lnL>
                    <a:lnR cap="flat">
                      <a:noFill/>
                    </a:lnR>
                    <a:lnT cap="flat">
                      <a:noFill/>
                    </a:lnT>
                    <a:lnB w="28575" cap="flat" cmpd="sng" algn="ctr">
                      <a:solidFill>
                        <a:schemeClr val="tx1"/>
                      </a:solidFill>
                      <a:prstDash val="solid"/>
                      <a:round/>
                      <a:headEnd type="none" w="med" len="med"/>
                      <a:tailEnd type="none" w="med" len="lg"/>
                    </a:lnB>
                    <a:lnTlToBr>
                      <a:noFill/>
                    </a:lnTlToBr>
                    <a:lnBlToTr>
                      <a:noFill/>
                    </a:lnBlToTr>
                    <a:noFill/>
                  </a:tcPr>
                </a:tc>
              </a:tr>
              <a:tr h="295275">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smtClean="0">
                          <a:ln>
                            <a:noFill/>
                          </a:ln>
                          <a:solidFill>
                            <a:srgbClr val="008000"/>
                          </a:solidFill>
                          <a:effectLst/>
                          <a:latin typeface="Arial" charset="0"/>
                          <a:ea typeface="宋体" pitchFamily="2" charset="-122"/>
                        </a:rPr>
                        <a:t>1</a:t>
                      </a:r>
                    </a:p>
                  </a:txBody>
                  <a:tcPr anchor="ctr" horzOverflow="overflow">
                    <a:lnL cap="flat">
                      <a:noFill/>
                    </a:lnL>
                    <a:lnR w="12700" cap="flat" cmpd="sng" algn="ctr">
                      <a:solidFill>
                        <a:schemeClr val="tx1"/>
                      </a:solidFill>
                      <a:prstDash val="solid"/>
                      <a:round/>
                      <a:headEnd type="none" w="med" len="med"/>
                      <a:tailEnd type="none" w="med" len="lg"/>
                    </a:lnR>
                    <a:lnT w="28575" cap="flat" cmpd="sng" algn="ctr">
                      <a:solidFill>
                        <a:schemeClr val="tx1"/>
                      </a:solidFill>
                      <a:prstDash val="solid"/>
                      <a:round/>
                      <a:headEnd type="none" w="med" len="med"/>
                      <a:tailEnd type="none" w="med" len="lg"/>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smtClean="0">
                          <a:ln>
                            <a:noFill/>
                          </a:ln>
                          <a:solidFill>
                            <a:srgbClr val="0000FF"/>
                          </a:solidFill>
                          <a:effectLst/>
                          <a:latin typeface="Arial" charset="0"/>
                          <a:ea typeface="宋体" pitchFamily="2" charset="-122"/>
                        </a:rPr>
                        <a:t>0</a:t>
                      </a:r>
                    </a:p>
                  </a:txBody>
                  <a:tcPr anchor="ctr" horzOverflow="overflow">
                    <a:lnL w="12700"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28575" cap="flat" cmpd="sng" algn="ctr">
                      <a:solidFill>
                        <a:schemeClr val="tx1"/>
                      </a:solidFill>
                      <a:prstDash val="solid"/>
                      <a:round/>
                      <a:headEnd type="none" w="med" len="med"/>
                      <a:tailEnd type="none" w="med" len="lg"/>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smtClean="0">
                          <a:ln>
                            <a:noFill/>
                          </a:ln>
                          <a:solidFill>
                            <a:srgbClr val="008000"/>
                          </a:solidFill>
                          <a:effectLst/>
                          <a:latin typeface="Arial" charset="0"/>
                          <a:ea typeface="宋体" pitchFamily="2" charset="-122"/>
                        </a:rPr>
                        <a:t>1</a:t>
                      </a:r>
                    </a:p>
                  </a:txBody>
                  <a:tcPr anchor="ctr" horzOverflow="overflow">
                    <a:lnL w="12700"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28575" cap="flat" cmpd="sng" algn="ctr">
                      <a:solidFill>
                        <a:schemeClr val="tx1"/>
                      </a:solidFill>
                      <a:prstDash val="solid"/>
                      <a:round/>
                      <a:headEnd type="none" w="med" len="med"/>
                      <a:tailEnd type="none" w="med" len="lg"/>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smtClean="0">
                          <a:ln>
                            <a:noFill/>
                          </a:ln>
                          <a:solidFill>
                            <a:srgbClr val="0000FF"/>
                          </a:solidFill>
                          <a:effectLst/>
                          <a:latin typeface="Arial" charset="0"/>
                          <a:ea typeface="宋体" pitchFamily="2" charset="-122"/>
                        </a:rPr>
                        <a:t>0</a:t>
                      </a:r>
                    </a:p>
                  </a:txBody>
                  <a:tcPr anchor="ctr" horzOverflow="overflow">
                    <a:lnL w="12700"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28575" cap="flat" cmpd="sng" algn="ctr">
                      <a:solidFill>
                        <a:schemeClr val="tx1"/>
                      </a:solidFill>
                      <a:prstDash val="solid"/>
                      <a:round/>
                      <a:headEnd type="none" w="med" len="med"/>
                      <a:tailEnd type="none" w="med" len="lg"/>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smtClean="0">
                          <a:ln>
                            <a:noFill/>
                          </a:ln>
                          <a:solidFill>
                            <a:srgbClr val="0000FF"/>
                          </a:solidFill>
                          <a:effectLst/>
                          <a:latin typeface="Arial" charset="0"/>
                          <a:ea typeface="宋体" pitchFamily="2" charset="-122"/>
                        </a:rPr>
                        <a:t>0</a:t>
                      </a:r>
                    </a:p>
                  </a:txBody>
                  <a:tcPr anchor="ctr" horzOverflow="overflow">
                    <a:lnL w="28575"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28575" cap="flat" cmpd="sng" algn="ctr">
                      <a:solidFill>
                        <a:schemeClr val="tx1"/>
                      </a:solidFill>
                      <a:prstDash val="solid"/>
                      <a:round/>
                      <a:headEnd type="none" w="med" len="med"/>
                      <a:tailEnd type="none" w="med" len="lg"/>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smtClean="0">
                          <a:ln>
                            <a:noFill/>
                          </a:ln>
                          <a:solidFill>
                            <a:srgbClr val="0000FF"/>
                          </a:solidFill>
                          <a:effectLst/>
                          <a:latin typeface="Arial" charset="0"/>
                          <a:ea typeface="宋体" pitchFamily="2" charset="-122"/>
                        </a:rPr>
                        <a:t>0</a:t>
                      </a:r>
                    </a:p>
                  </a:txBody>
                  <a:tcPr anchor="ctr" horzOverflow="overflow">
                    <a:lnL w="12700"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28575" cap="flat" cmpd="sng" algn="ctr">
                      <a:solidFill>
                        <a:schemeClr val="tx1"/>
                      </a:solidFill>
                      <a:prstDash val="solid"/>
                      <a:round/>
                      <a:headEnd type="none" w="med" len="med"/>
                      <a:tailEnd type="none" w="med" len="lg"/>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smtClean="0">
                          <a:ln>
                            <a:noFill/>
                          </a:ln>
                          <a:solidFill>
                            <a:srgbClr val="0000FF"/>
                          </a:solidFill>
                          <a:effectLst/>
                          <a:latin typeface="Arial" charset="0"/>
                          <a:ea typeface="宋体" pitchFamily="2" charset="-122"/>
                        </a:rPr>
                        <a:t>0</a:t>
                      </a:r>
                    </a:p>
                  </a:txBody>
                  <a:tcPr anchor="ctr" horzOverflow="overflow">
                    <a:lnL w="12700"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28575" cap="flat" cmpd="sng" algn="ctr">
                      <a:solidFill>
                        <a:schemeClr val="tx1"/>
                      </a:solidFill>
                      <a:prstDash val="solid"/>
                      <a:round/>
                      <a:headEnd type="none" w="med" len="med"/>
                      <a:tailEnd type="none" w="med" len="lg"/>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smtClean="0">
                          <a:ln>
                            <a:noFill/>
                          </a:ln>
                          <a:solidFill>
                            <a:srgbClr val="0000FF"/>
                          </a:solidFill>
                          <a:effectLst/>
                          <a:latin typeface="Arial" charset="0"/>
                          <a:ea typeface="宋体" pitchFamily="2" charset="-122"/>
                        </a:rPr>
                        <a:t>0</a:t>
                      </a:r>
                    </a:p>
                  </a:txBody>
                  <a:tcPr anchor="ctr" horzOverflow="overflow">
                    <a:lnL w="12700"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28575" cap="flat" cmpd="sng" algn="ctr">
                      <a:solidFill>
                        <a:schemeClr val="tx1"/>
                      </a:solidFill>
                      <a:prstDash val="solid"/>
                      <a:round/>
                      <a:headEnd type="none" w="med" len="med"/>
                      <a:tailEnd type="none" w="med" len="lg"/>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smtClean="0">
                          <a:ln>
                            <a:noFill/>
                          </a:ln>
                          <a:solidFill>
                            <a:srgbClr val="008000"/>
                          </a:solidFill>
                          <a:effectLst/>
                          <a:latin typeface="Arial" charset="0"/>
                          <a:ea typeface="宋体" pitchFamily="2" charset="-122"/>
                        </a:rPr>
                        <a:t>1</a:t>
                      </a:r>
                    </a:p>
                  </a:txBody>
                  <a:tcPr anchor="ctr" horzOverflow="overflow">
                    <a:lnL w="28575"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28575" cap="flat" cmpd="sng" algn="ctr">
                      <a:solidFill>
                        <a:schemeClr val="tx1"/>
                      </a:solidFill>
                      <a:prstDash val="solid"/>
                      <a:round/>
                      <a:headEnd type="none" w="med" len="med"/>
                      <a:tailEnd type="none" w="med" len="lg"/>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smtClean="0">
                          <a:ln>
                            <a:noFill/>
                          </a:ln>
                          <a:solidFill>
                            <a:srgbClr val="008000"/>
                          </a:solidFill>
                          <a:effectLst/>
                          <a:latin typeface="Arial" charset="0"/>
                          <a:ea typeface="宋体" pitchFamily="2" charset="-122"/>
                        </a:rPr>
                        <a:t>1</a:t>
                      </a:r>
                    </a:p>
                  </a:txBody>
                  <a:tcPr anchor="ctr" horzOverflow="overflow">
                    <a:lnL w="12700"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28575" cap="flat" cmpd="sng" algn="ctr">
                      <a:solidFill>
                        <a:schemeClr val="tx1"/>
                      </a:solidFill>
                      <a:prstDash val="solid"/>
                      <a:round/>
                      <a:headEnd type="none" w="med" len="med"/>
                      <a:tailEnd type="none" w="med" len="lg"/>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smtClean="0">
                          <a:ln>
                            <a:noFill/>
                          </a:ln>
                          <a:solidFill>
                            <a:srgbClr val="0000FF"/>
                          </a:solidFill>
                          <a:effectLst/>
                          <a:latin typeface="Arial" charset="0"/>
                          <a:ea typeface="宋体" pitchFamily="2" charset="-122"/>
                        </a:rPr>
                        <a:t>0</a:t>
                      </a:r>
                    </a:p>
                  </a:txBody>
                  <a:tcPr anchor="ctr" horzOverflow="overflow">
                    <a:lnL w="12700"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28575" cap="flat" cmpd="sng" algn="ctr">
                      <a:solidFill>
                        <a:schemeClr val="tx1"/>
                      </a:solidFill>
                      <a:prstDash val="solid"/>
                      <a:round/>
                      <a:headEnd type="none" w="med" len="med"/>
                      <a:tailEnd type="none" w="med" len="lg"/>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smtClean="0">
                          <a:ln>
                            <a:noFill/>
                          </a:ln>
                          <a:solidFill>
                            <a:srgbClr val="008000"/>
                          </a:solidFill>
                          <a:effectLst/>
                          <a:latin typeface="Arial" charset="0"/>
                          <a:ea typeface="宋体" pitchFamily="2" charset="-122"/>
                        </a:rPr>
                        <a:t>1</a:t>
                      </a:r>
                    </a:p>
                  </a:txBody>
                  <a:tcPr anchor="ctr" horzOverflow="overflow">
                    <a:lnL w="12700"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28575" cap="flat" cmpd="sng" algn="ctr">
                      <a:solidFill>
                        <a:schemeClr val="tx1"/>
                      </a:solidFill>
                      <a:prstDash val="solid"/>
                      <a:round/>
                      <a:headEnd type="none" w="med" len="med"/>
                      <a:tailEnd type="none" w="med" len="lg"/>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smtClean="0">
                          <a:ln>
                            <a:noFill/>
                          </a:ln>
                          <a:solidFill>
                            <a:srgbClr val="008000"/>
                          </a:solidFill>
                          <a:effectLst/>
                          <a:latin typeface="Arial" charset="0"/>
                          <a:ea typeface="宋体" pitchFamily="2" charset="-122"/>
                        </a:rPr>
                        <a:t>1</a:t>
                      </a:r>
                    </a:p>
                  </a:txBody>
                  <a:tcPr anchor="ctr" horzOverflow="overflow">
                    <a:lnL w="28575"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28575" cap="flat" cmpd="sng" algn="ctr">
                      <a:solidFill>
                        <a:schemeClr val="tx1"/>
                      </a:solidFill>
                      <a:prstDash val="solid"/>
                      <a:round/>
                      <a:headEnd type="none" w="med" len="med"/>
                      <a:tailEnd type="none" w="med" len="lg"/>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smtClean="0">
                          <a:ln>
                            <a:noFill/>
                          </a:ln>
                          <a:solidFill>
                            <a:srgbClr val="0000FF"/>
                          </a:solidFill>
                          <a:effectLst/>
                          <a:latin typeface="Arial" charset="0"/>
                          <a:ea typeface="宋体" pitchFamily="2" charset="-122"/>
                        </a:rPr>
                        <a:t>x</a:t>
                      </a:r>
                    </a:p>
                  </a:txBody>
                  <a:tcPr anchor="ctr" horzOverflow="overflow">
                    <a:lnL w="12700"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28575" cap="flat" cmpd="sng" algn="ctr">
                      <a:solidFill>
                        <a:schemeClr val="tx1"/>
                      </a:solidFill>
                      <a:prstDash val="solid"/>
                      <a:round/>
                      <a:headEnd type="none" w="med" len="med"/>
                      <a:tailEnd type="none" w="med" len="lg"/>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smtClean="0">
                          <a:ln>
                            <a:noFill/>
                          </a:ln>
                          <a:solidFill>
                            <a:srgbClr val="0000FF"/>
                          </a:solidFill>
                          <a:effectLst/>
                          <a:latin typeface="Arial" charset="0"/>
                          <a:ea typeface="宋体" pitchFamily="2" charset="-122"/>
                        </a:rPr>
                        <a:t>x</a:t>
                      </a:r>
                    </a:p>
                  </a:txBody>
                  <a:tcPr anchor="ctr" horzOverflow="overflow">
                    <a:lnL w="12700"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28575" cap="flat" cmpd="sng" algn="ctr">
                      <a:solidFill>
                        <a:schemeClr val="tx1"/>
                      </a:solidFill>
                      <a:prstDash val="solid"/>
                      <a:round/>
                      <a:headEnd type="none" w="med" len="med"/>
                      <a:tailEnd type="none" w="med" len="lg"/>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dirty="0" smtClean="0">
                          <a:ln>
                            <a:noFill/>
                          </a:ln>
                          <a:solidFill>
                            <a:srgbClr val="0000FF"/>
                          </a:solidFill>
                          <a:effectLst/>
                          <a:latin typeface="Arial" charset="0"/>
                          <a:ea typeface="宋体" pitchFamily="2" charset="-122"/>
                        </a:rPr>
                        <a:t>x</a:t>
                      </a:r>
                    </a:p>
                  </a:txBody>
                  <a:tcPr anchor="ctr" horzOverflow="overflow">
                    <a:lnL w="12700" cap="flat" cmpd="sng" algn="ctr">
                      <a:solidFill>
                        <a:schemeClr val="tx1"/>
                      </a:solidFill>
                      <a:prstDash val="solid"/>
                      <a:round/>
                      <a:headEnd type="none" w="med" len="med"/>
                      <a:tailEnd type="none" w="med" len="lg"/>
                    </a:lnL>
                    <a:lnR cap="flat">
                      <a:noFill/>
                    </a:lnR>
                    <a:lnT w="28575" cap="flat" cmpd="sng" algn="ctr">
                      <a:solidFill>
                        <a:schemeClr val="tx1"/>
                      </a:solidFill>
                      <a:prstDash val="solid"/>
                      <a:round/>
                      <a:headEnd type="none" w="med" len="med"/>
                      <a:tailEnd type="none" w="med" len="lg"/>
                    </a:lnT>
                    <a:lnB cap="flat">
                      <a:noFill/>
                    </a:lnB>
                    <a:lnTlToBr>
                      <a:noFill/>
                    </a:lnTlToBr>
                    <a:lnBlToTr>
                      <a:noFill/>
                    </a:lnBlToTr>
                    <a:noFill/>
                  </a:tcPr>
                </a:tc>
              </a:tr>
            </a:tbl>
          </a:graphicData>
        </a:graphic>
      </p:graphicFrame>
      <p:graphicFrame>
        <p:nvGraphicFramePr>
          <p:cNvPr id="1069114" name="Object 58"/>
          <p:cNvGraphicFramePr>
            <a:graphicFrameLocks noChangeAspect="1"/>
          </p:cNvGraphicFramePr>
          <p:nvPr/>
        </p:nvGraphicFramePr>
        <p:xfrm>
          <a:off x="228600" y="2349500"/>
          <a:ext cx="8807450" cy="3987800"/>
        </p:xfrm>
        <a:graphic>
          <a:graphicData uri="http://schemas.openxmlformats.org/presentationml/2006/ole">
            <mc:AlternateContent xmlns:mc="http://schemas.openxmlformats.org/markup-compatibility/2006">
              <mc:Choice xmlns:v="urn:schemas-microsoft-com:vml" Requires="v">
                <p:oleObj spid="_x0000_s5201" name="Visio" r:id="rId3" imgW="4411370" imgH="1999793" progId="Visio.Drawing.11">
                  <p:embed/>
                </p:oleObj>
              </mc:Choice>
              <mc:Fallback>
                <p:oleObj name="Visio" r:id="rId3" imgW="4411370" imgH="1999793"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00" y="2349500"/>
                        <a:ext cx="8807450" cy="3987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69116" name="AutoShape 60"/>
          <p:cNvSpPr>
            <a:spLocks noChangeArrowheads="1"/>
          </p:cNvSpPr>
          <p:nvPr/>
        </p:nvSpPr>
        <p:spPr bwMode="auto">
          <a:xfrm>
            <a:off x="2987675" y="3068638"/>
            <a:ext cx="576263" cy="792162"/>
          </a:xfrm>
          <a:prstGeom prst="roundRect">
            <a:avLst>
              <a:gd name="adj" fmla="val 31958"/>
            </a:avLst>
          </a:prstGeom>
          <a:noFill/>
          <a:ln w="19050" algn="ctr">
            <a:solidFill>
              <a:srgbClr val="FF3399"/>
            </a:solidFill>
            <a:prstDash val="dash"/>
            <a:round/>
            <a:headEnd/>
            <a:tailEnd type="none" w="med" len="lg"/>
          </a:ln>
          <a:effectLst/>
        </p:spPr>
        <p:txBody>
          <a:bodyPr anchor="ctr">
            <a:spAutoFit/>
          </a:bodyPr>
          <a:lstStyle/>
          <a:p>
            <a:endParaRPr lang="zh-CN" altLang="en-US"/>
          </a:p>
        </p:txBody>
      </p:sp>
      <p:sp>
        <p:nvSpPr>
          <p:cNvPr id="7" name="Rectangle 2"/>
          <p:cNvSpPr>
            <a:spLocks noGrp="1" noChangeArrowheads="1"/>
          </p:cNvSpPr>
          <p:nvPr>
            <p:ph type="title"/>
          </p:nvPr>
        </p:nvSpPr>
        <p:spPr>
          <a:xfrm>
            <a:off x="323850" y="44530"/>
            <a:ext cx="8351838" cy="574675"/>
          </a:xfrm>
          <a:noFill/>
          <a:ln/>
        </p:spPr>
        <p:txBody>
          <a:bodyPr anchor="t"/>
          <a:lstStyle/>
          <a:p>
            <a:r>
              <a:rPr lang="en-US" altLang="zh-CN" sz="2800" b="1" dirty="0">
                <a:solidFill>
                  <a:schemeClr val="bg2"/>
                </a:solidFill>
                <a:ea typeface="黑体" pitchFamily="2" charset="-122"/>
              </a:rPr>
              <a:t>I/O</a:t>
            </a:r>
            <a:r>
              <a:rPr lang="zh-CN" altLang="en-US" sz="2800" b="1" dirty="0">
                <a:solidFill>
                  <a:schemeClr val="bg2"/>
                </a:solidFill>
                <a:ea typeface="黑体" pitchFamily="2" charset="-122"/>
              </a:rPr>
              <a:t>端口地址译码举例</a:t>
            </a:r>
          </a:p>
        </p:txBody>
      </p:sp>
    </p:spTree>
    <p:extLst>
      <p:ext uri="{BB962C8B-B14F-4D97-AF65-F5344CB8AC3E}">
        <p14:creationId xmlns:p14="http://schemas.microsoft.com/office/powerpoint/2010/main" val="3183222654"/>
      </p:ext>
    </p:extLst>
  </p:cSld>
  <p:clrMapOvr>
    <a:masterClrMapping/>
  </p:clrMapOvr>
  <p:transition spd="med"/>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二、</a:t>
            </a:r>
            <a:r>
              <a:rPr lang="zh-CN" altLang="zh-CN" dirty="0"/>
              <a:t>高级可编程中断</a:t>
            </a:r>
            <a:r>
              <a:rPr lang="zh-CN" altLang="zh-CN" dirty="0" smtClean="0"/>
              <a:t>控制器</a:t>
            </a:r>
            <a:r>
              <a:rPr lang="en-US" altLang="zh-CN" dirty="0" smtClean="0"/>
              <a:t>      </a:t>
            </a:r>
            <a:r>
              <a:rPr lang="en-US" altLang="zh-CN" dirty="0" smtClean="0">
                <a:solidFill>
                  <a:srgbClr val="FF6600"/>
                </a:solidFill>
              </a:rPr>
              <a:t>2. Local APIC</a:t>
            </a:r>
            <a:endParaRPr lang="zh-CN" altLang="en-US" dirty="0">
              <a:solidFill>
                <a:srgbClr val="FF6600"/>
              </a:solidFill>
            </a:endParaRPr>
          </a:p>
        </p:txBody>
      </p:sp>
      <p:sp>
        <p:nvSpPr>
          <p:cNvPr id="3" name="内容占位符 2"/>
          <p:cNvSpPr>
            <a:spLocks noGrp="1"/>
          </p:cNvSpPr>
          <p:nvPr>
            <p:ph idx="1"/>
          </p:nvPr>
        </p:nvSpPr>
        <p:spPr>
          <a:xfrm>
            <a:off x="395420" y="5589300"/>
            <a:ext cx="8362950" cy="504070"/>
          </a:xfrm>
        </p:spPr>
        <p:txBody>
          <a:bodyPr/>
          <a:lstStyle/>
          <a:p>
            <a:pPr marL="0" indent="0" algn="ctr">
              <a:buNone/>
            </a:pPr>
            <a:r>
              <a:rPr lang="zh-CN" altLang="zh-CN" dirty="0">
                <a:solidFill>
                  <a:srgbClr val="0000FF"/>
                </a:solidFill>
              </a:rPr>
              <a:t>中断命令寄存器（</a:t>
            </a:r>
            <a:r>
              <a:rPr lang="en-US" altLang="zh-CN" dirty="0">
                <a:solidFill>
                  <a:srgbClr val="0000FF"/>
                </a:solidFill>
              </a:rPr>
              <a:t>ICR</a:t>
            </a:r>
            <a:r>
              <a:rPr lang="zh-CN" altLang="zh-CN" dirty="0">
                <a:solidFill>
                  <a:srgbClr val="0000FF"/>
                </a:solidFill>
              </a:rPr>
              <a:t>）的结构</a:t>
            </a:r>
            <a:endParaRPr lang="zh-CN" altLang="en-US" dirty="0">
              <a:solidFill>
                <a:srgbClr val="0000FF"/>
              </a:solidFill>
            </a:endParaRPr>
          </a:p>
        </p:txBody>
      </p:sp>
      <p:sp>
        <p:nvSpPr>
          <p:cNvPr id="4" name="灯片编号占位符 3"/>
          <p:cNvSpPr>
            <a:spLocks noGrp="1"/>
          </p:cNvSpPr>
          <p:nvPr>
            <p:ph type="sldNum" sz="quarter" idx="11"/>
          </p:nvPr>
        </p:nvSpPr>
        <p:spPr/>
        <p:txBody>
          <a:bodyPr/>
          <a:lstStyle/>
          <a:p>
            <a:fld id="{C5B93D84-87BE-4514-9293-7D5164B6320D}" type="slidenum">
              <a:rPr lang="zh-CN" altLang="en-US" smtClean="0"/>
              <a:pPr/>
              <a:t>160</a:t>
            </a:fld>
            <a:endParaRPr lang="en-US" altLang="zh-CN" dirty="0"/>
          </a:p>
        </p:txBody>
      </p:sp>
      <p:graphicFrame>
        <p:nvGraphicFramePr>
          <p:cNvPr id="7" name="对象 6"/>
          <p:cNvGraphicFramePr>
            <a:graphicFrameLocks noChangeAspect="1"/>
          </p:cNvGraphicFramePr>
          <p:nvPr>
            <p:extLst>
              <p:ext uri="{D42A27DB-BD31-4B8C-83A1-F6EECF244321}">
                <p14:modId xmlns:p14="http://schemas.microsoft.com/office/powerpoint/2010/main" val="540353572"/>
              </p:ext>
            </p:extLst>
          </p:nvPr>
        </p:nvGraphicFramePr>
        <p:xfrm>
          <a:off x="258192" y="764630"/>
          <a:ext cx="8850438" cy="4752660"/>
        </p:xfrm>
        <a:graphic>
          <a:graphicData uri="http://schemas.openxmlformats.org/presentationml/2006/ole">
            <mc:AlternateContent xmlns:mc="http://schemas.openxmlformats.org/markup-compatibility/2006">
              <mc:Choice xmlns:v="urn:schemas-microsoft-com:vml" Requires="v">
                <p:oleObj spid="_x0000_s64546" name="Visio" r:id="rId4" imgW="5170831" imgH="2776061" progId="Visio.Drawing.11">
                  <p:embed/>
                </p:oleObj>
              </mc:Choice>
              <mc:Fallback>
                <p:oleObj name="Visio" r:id="rId4" imgW="5170831" imgH="2776061" progId="Visio.Drawing.11">
                  <p:embed/>
                  <p:pic>
                    <p:nvPicPr>
                      <p:cNvPr id="0" name=""/>
                      <p:cNvPicPr/>
                      <p:nvPr/>
                    </p:nvPicPr>
                    <p:blipFill>
                      <a:blip r:embed="rId5"/>
                      <a:stretch>
                        <a:fillRect/>
                      </a:stretch>
                    </p:blipFill>
                    <p:spPr>
                      <a:xfrm>
                        <a:off x="258192" y="764630"/>
                        <a:ext cx="8850438" cy="4752660"/>
                      </a:xfrm>
                      <a:prstGeom prst="rect">
                        <a:avLst/>
                      </a:prstGeom>
                    </p:spPr>
                  </p:pic>
                </p:oleObj>
              </mc:Fallback>
            </mc:AlternateContent>
          </a:graphicData>
        </a:graphic>
      </p:graphicFrame>
      <p:sp>
        <p:nvSpPr>
          <p:cNvPr id="8" name="动作按钮: 自定义 7">
            <a:hlinkClick r:id="rId6" action="ppaction://hlinksldjump" highlightClick="1"/>
          </p:cNvPr>
          <p:cNvSpPr/>
          <p:nvPr/>
        </p:nvSpPr>
        <p:spPr bwMode="auto">
          <a:xfrm>
            <a:off x="7595980" y="2672058"/>
            <a:ext cx="1224170" cy="792110"/>
          </a:xfrm>
          <a:prstGeom prst="actionButtonBlank">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r>
              <a:rPr lang="en-US" altLang="zh-CN" sz="2400" dirty="0" smtClean="0">
                <a:solidFill>
                  <a:schemeClr val="bg2"/>
                </a:solidFill>
              </a:rPr>
              <a:t>IPI</a:t>
            </a:r>
            <a:r>
              <a:rPr lang="zh-CN" altLang="en-US" sz="2400" dirty="0" smtClean="0">
                <a:solidFill>
                  <a:schemeClr val="bg2"/>
                </a:solidFill>
              </a:rPr>
              <a:t>消息</a:t>
            </a:r>
            <a:r>
              <a:rPr lang="en-US" altLang="zh-CN" sz="2400" dirty="0" smtClean="0">
                <a:solidFill>
                  <a:schemeClr val="bg2"/>
                </a:solidFill>
              </a:rPr>
              <a:t/>
            </a:r>
            <a:br>
              <a:rPr lang="en-US" altLang="zh-CN" sz="2400" dirty="0" smtClean="0">
                <a:solidFill>
                  <a:schemeClr val="bg2"/>
                </a:solidFill>
              </a:rPr>
            </a:br>
            <a:r>
              <a:rPr lang="zh-CN" altLang="en-US" sz="2400" dirty="0" smtClean="0">
                <a:solidFill>
                  <a:schemeClr val="bg2"/>
                </a:solidFill>
              </a:rPr>
              <a:t>类型</a:t>
            </a:r>
            <a:endParaRPr kumimoji="0" lang="zh-CN" altLang="en-US" sz="2400" b="1" i="0" u="none" strike="noStrike" cap="none" normalizeH="0" baseline="0" dirty="0" smtClean="0">
              <a:ln>
                <a:noFill/>
              </a:ln>
              <a:solidFill>
                <a:schemeClr val="bg2"/>
              </a:solidFill>
              <a:effectLst/>
              <a:latin typeface="Times New Roman" pitchFamily="18" charset="0"/>
              <a:ea typeface="宋体" pitchFamily="2" charset="-122"/>
            </a:endParaRPr>
          </a:p>
        </p:txBody>
      </p:sp>
      <p:cxnSp>
        <p:nvCxnSpPr>
          <p:cNvPr id="10" name="直接连接符 9"/>
          <p:cNvCxnSpPr/>
          <p:nvPr/>
        </p:nvCxnSpPr>
        <p:spPr bwMode="auto">
          <a:xfrm>
            <a:off x="6300240" y="2464820"/>
            <a:ext cx="0" cy="21603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12" name="直接连接符 11"/>
          <p:cNvCxnSpPr/>
          <p:nvPr/>
        </p:nvCxnSpPr>
        <p:spPr bwMode="auto">
          <a:xfrm>
            <a:off x="6300240" y="2680850"/>
            <a:ext cx="1295740" cy="0"/>
          </a:xfrm>
          <a:prstGeom prst="line">
            <a:avLst/>
          </a:prstGeom>
          <a:solidFill>
            <a:schemeClr val="accent1"/>
          </a:solidFill>
          <a:ln w="28575" cap="flat" cmpd="sng" algn="ctr">
            <a:solidFill>
              <a:schemeClr val="tx1"/>
            </a:solidFill>
            <a:prstDash val="solid"/>
            <a:round/>
            <a:headEnd type="none" w="med" len="med"/>
            <a:tailEnd type="none" w="med" len="med"/>
          </a:ln>
          <a:effectLst/>
        </p:spPr>
      </p:cxnSp>
    </p:spTree>
    <p:extLst>
      <p:ext uri="{BB962C8B-B14F-4D97-AF65-F5344CB8AC3E}">
        <p14:creationId xmlns:p14="http://schemas.microsoft.com/office/powerpoint/2010/main" val="1428156453"/>
      </p:ext>
    </p:extLst>
  </p:cSld>
  <p:clrMapOvr>
    <a:masterClrMapping/>
  </p:clrMapOvr>
  <p:transition spd="med"/>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二、</a:t>
            </a:r>
            <a:r>
              <a:rPr lang="zh-CN" altLang="zh-CN" dirty="0"/>
              <a:t>高级可编程中断</a:t>
            </a:r>
            <a:r>
              <a:rPr lang="zh-CN" altLang="zh-CN" dirty="0" smtClean="0"/>
              <a:t>控制器</a:t>
            </a:r>
            <a:r>
              <a:rPr lang="en-US" altLang="zh-CN" dirty="0" smtClean="0"/>
              <a:t>      </a:t>
            </a:r>
            <a:r>
              <a:rPr lang="en-US" altLang="zh-CN" dirty="0" smtClean="0">
                <a:solidFill>
                  <a:srgbClr val="FF6600"/>
                </a:solidFill>
              </a:rPr>
              <a:t>2. Local APIC</a:t>
            </a:r>
            <a:endParaRPr lang="zh-CN" altLang="en-US" dirty="0">
              <a:solidFill>
                <a:srgbClr val="FF6600"/>
              </a:solidFill>
            </a:endParaRPr>
          </a:p>
        </p:txBody>
      </p:sp>
      <p:sp>
        <p:nvSpPr>
          <p:cNvPr id="3" name="内容占位符 2"/>
          <p:cNvSpPr>
            <a:spLocks noGrp="1"/>
          </p:cNvSpPr>
          <p:nvPr>
            <p:ph idx="1"/>
          </p:nvPr>
        </p:nvSpPr>
        <p:spPr>
          <a:xfrm>
            <a:off x="457200" y="1157815"/>
            <a:ext cx="8362950" cy="5547784"/>
          </a:xfrm>
        </p:spPr>
        <p:txBody>
          <a:bodyPr/>
          <a:lstStyle/>
          <a:p>
            <a:pPr>
              <a:spcBef>
                <a:spcPts val="0"/>
              </a:spcBef>
            </a:pPr>
            <a:r>
              <a:rPr lang="en-US" altLang="zh-CN" sz="2400" dirty="0" smtClean="0"/>
              <a:t>000</a:t>
            </a:r>
            <a:r>
              <a:rPr lang="zh-CN" altLang="en-US" sz="2400" dirty="0"/>
              <a:t>（固定的）</a:t>
            </a:r>
            <a:r>
              <a:rPr lang="zh-CN" altLang="en-US" sz="2400" dirty="0" smtClean="0"/>
              <a:t>：</a:t>
            </a:r>
            <a:r>
              <a:rPr lang="en-US" altLang="zh-CN" sz="2400" dirty="0" smtClean="0"/>
              <a:t/>
            </a:r>
            <a:br>
              <a:rPr lang="en-US" altLang="zh-CN" sz="2400" dirty="0" smtClean="0"/>
            </a:br>
            <a:r>
              <a:rPr lang="zh-CN" altLang="en-US" sz="2400" dirty="0" smtClean="0"/>
              <a:t>交付</a:t>
            </a:r>
            <a:r>
              <a:rPr lang="zh-CN" altLang="en-US" sz="2400" dirty="0"/>
              <a:t>由中断向量字段规定的中断至目标处理器。</a:t>
            </a:r>
          </a:p>
          <a:p>
            <a:pPr>
              <a:spcBef>
                <a:spcPts val="0"/>
              </a:spcBef>
            </a:pPr>
            <a:r>
              <a:rPr lang="en-US" altLang="zh-CN" sz="2400" dirty="0" smtClean="0"/>
              <a:t>001</a:t>
            </a:r>
            <a:r>
              <a:rPr lang="zh-CN" altLang="en-US" sz="2400" dirty="0"/>
              <a:t>（最低优先级）</a:t>
            </a:r>
            <a:r>
              <a:rPr lang="zh-CN" altLang="en-US" sz="2400" dirty="0" smtClean="0"/>
              <a:t>：</a:t>
            </a:r>
            <a:r>
              <a:rPr lang="en-US" altLang="zh-CN" sz="2400" dirty="0" smtClean="0"/>
              <a:t/>
            </a:r>
            <a:br>
              <a:rPr lang="en-US" altLang="zh-CN" sz="2400" dirty="0" smtClean="0"/>
            </a:br>
            <a:r>
              <a:rPr lang="zh-CN" altLang="en-US" sz="2400" dirty="0" smtClean="0"/>
              <a:t>将</a:t>
            </a:r>
            <a:r>
              <a:rPr lang="zh-CN" altLang="en-US" sz="2400" dirty="0"/>
              <a:t>中断交付至目标处理器地址字段中列出的一系列处理器中以最低优先级运行的那个处理器，其他同固定方式。</a:t>
            </a:r>
          </a:p>
          <a:p>
            <a:pPr>
              <a:spcBef>
                <a:spcPts val="0"/>
              </a:spcBef>
            </a:pPr>
            <a:r>
              <a:rPr lang="en-US" altLang="zh-CN" sz="2400" dirty="0" smtClean="0"/>
              <a:t>010</a:t>
            </a:r>
            <a:r>
              <a:rPr lang="zh-CN" altLang="en-US" sz="2400" dirty="0"/>
              <a:t>（</a:t>
            </a:r>
            <a:r>
              <a:rPr lang="en-US" altLang="zh-CN" sz="2400" dirty="0"/>
              <a:t>SMI</a:t>
            </a:r>
            <a:r>
              <a:rPr lang="zh-CN" altLang="en-US" sz="2400" dirty="0"/>
              <a:t>）</a:t>
            </a:r>
            <a:r>
              <a:rPr lang="zh-CN" altLang="en-US" sz="2400" dirty="0" smtClean="0"/>
              <a:t>：</a:t>
            </a:r>
            <a:r>
              <a:rPr lang="en-US" altLang="zh-CN" sz="2400" dirty="0" smtClean="0"/>
              <a:t/>
            </a:r>
            <a:br>
              <a:rPr lang="en-US" altLang="zh-CN" sz="2400" dirty="0" smtClean="0"/>
            </a:br>
            <a:r>
              <a:rPr lang="zh-CN" altLang="en-US" sz="2400" dirty="0" smtClean="0"/>
              <a:t>发送</a:t>
            </a:r>
            <a:r>
              <a:rPr lang="en-US" altLang="zh-CN" sz="2400" dirty="0"/>
              <a:t>SMI</a:t>
            </a:r>
            <a:r>
              <a:rPr lang="zh-CN" altLang="en-US" sz="2400" dirty="0"/>
              <a:t>中断至目标处理器地址字段列出的处理器，中断向量必须是</a:t>
            </a:r>
            <a:r>
              <a:rPr lang="en-US" altLang="zh-CN" sz="2400" dirty="0"/>
              <a:t>00H</a:t>
            </a:r>
            <a:r>
              <a:rPr lang="zh-CN" altLang="en-US" sz="2400" dirty="0"/>
              <a:t>。</a:t>
            </a:r>
          </a:p>
          <a:p>
            <a:pPr>
              <a:spcBef>
                <a:spcPts val="0"/>
              </a:spcBef>
            </a:pPr>
            <a:r>
              <a:rPr lang="en-US" altLang="zh-CN" sz="2400" dirty="0" smtClean="0"/>
              <a:t>011</a:t>
            </a:r>
            <a:r>
              <a:rPr lang="zh-CN" altLang="en-US" sz="2400" dirty="0"/>
              <a:t>（保留）。</a:t>
            </a:r>
          </a:p>
          <a:p>
            <a:pPr>
              <a:spcBef>
                <a:spcPts val="0"/>
              </a:spcBef>
            </a:pPr>
            <a:r>
              <a:rPr lang="en-US" altLang="zh-CN" sz="2400" dirty="0" smtClean="0"/>
              <a:t>100</a:t>
            </a:r>
            <a:r>
              <a:rPr lang="zh-CN" altLang="en-US" sz="2400" dirty="0"/>
              <a:t>（</a:t>
            </a:r>
            <a:r>
              <a:rPr lang="en-US" altLang="zh-CN" sz="2400" dirty="0"/>
              <a:t>NMI</a:t>
            </a:r>
            <a:r>
              <a:rPr lang="zh-CN" altLang="en-US" sz="2400" dirty="0"/>
              <a:t>）</a:t>
            </a:r>
            <a:r>
              <a:rPr lang="zh-CN" altLang="en-US" sz="2400" dirty="0" smtClean="0"/>
              <a:t>：</a:t>
            </a:r>
            <a:r>
              <a:rPr lang="en-US" altLang="zh-CN" sz="2400" dirty="0" smtClean="0"/>
              <a:t/>
            </a:r>
            <a:br>
              <a:rPr lang="en-US" altLang="zh-CN" sz="2400" dirty="0" smtClean="0"/>
            </a:br>
            <a:r>
              <a:rPr lang="zh-CN" altLang="en-US" sz="2400" dirty="0" smtClean="0"/>
              <a:t>发送</a:t>
            </a:r>
            <a:r>
              <a:rPr lang="en-US" altLang="zh-CN" sz="2400" dirty="0"/>
              <a:t>NMI</a:t>
            </a:r>
            <a:r>
              <a:rPr lang="zh-CN" altLang="en-US" sz="2400" dirty="0"/>
              <a:t>中断至目标处理器地址字段列出的处理器，中断向量字段被忽略</a:t>
            </a:r>
            <a:r>
              <a:rPr lang="zh-CN" altLang="en-US" sz="2400" dirty="0" smtClean="0"/>
              <a:t>。</a:t>
            </a:r>
            <a:endParaRPr lang="zh-CN" altLang="en-US" sz="2400" dirty="0"/>
          </a:p>
        </p:txBody>
      </p:sp>
      <p:sp>
        <p:nvSpPr>
          <p:cNvPr id="4" name="灯片编号占位符 3"/>
          <p:cNvSpPr>
            <a:spLocks noGrp="1"/>
          </p:cNvSpPr>
          <p:nvPr>
            <p:ph type="sldNum" sz="quarter" idx="11"/>
          </p:nvPr>
        </p:nvSpPr>
        <p:spPr/>
        <p:txBody>
          <a:bodyPr/>
          <a:lstStyle/>
          <a:p>
            <a:fld id="{C5B93D84-87BE-4514-9293-7D5164B6320D}" type="slidenum">
              <a:rPr lang="zh-CN" altLang="en-US" smtClean="0"/>
              <a:pPr/>
              <a:t>161</a:t>
            </a:fld>
            <a:endParaRPr lang="en-US" altLang="zh-CN" dirty="0"/>
          </a:p>
        </p:txBody>
      </p:sp>
      <p:sp>
        <p:nvSpPr>
          <p:cNvPr id="5" name="矩形 4"/>
          <p:cNvSpPr/>
          <p:nvPr/>
        </p:nvSpPr>
        <p:spPr>
          <a:xfrm>
            <a:off x="443828" y="601460"/>
            <a:ext cx="2576346" cy="523220"/>
          </a:xfrm>
          <a:prstGeom prst="rect">
            <a:avLst/>
          </a:prstGeom>
        </p:spPr>
        <p:txBody>
          <a:bodyPr wrap="none">
            <a:spAutoFit/>
          </a:bodyPr>
          <a:lstStyle/>
          <a:p>
            <a:pPr algn="l"/>
            <a:r>
              <a:rPr lang="en-US" altLang="zh-CN" kern="100" dirty="0" smtClean="0"/>
              <a:t>IPI </a:t>
            </a:r>
            <a:r>
              <a:rPr lang="zh-CN" altLang="zh-CN" kern="100" dirty="0" smtClean="0">
                <a:cs typeface="Times New Roman" panose="02020603050405020304" pitchFamily="18" charset="0"/>
              </a:rPr>
              <a:t>消息</a:t>
            </a:r>
            <a:r>
              <a:rPr lang="zh-CN" altLang="zh-CN" kern="100" dirty="0">
                <a:cs typeface="Times New Roman" panose="02020603050405020304" pitchFamily="18" charset="0"/>
              </a:rPr>
              <a:t>类型：</a:t>
            </a:r>
            <a:endParaRPr lang="zh-CN" altLang="en-US" dirty="0"/>
          </a:p>
        </p:txBody>
      </p:sp>
    </p:spTree>
    <p:extLst>
      <p:ext uri="{BB962C8B-B14F-4D97-AF65-F5344CB8AC3E}">
        <p14:creationId xmlns:p14="http://schemas.microsoft.com/office/powerpoint/2010/main" val="2884846197"/>
      </p:ext>
    </p:extLst>
  </p:cSld>
  <p:clrMapOvr>
    <a:masterClrMapping/>
  </p:clrMapOvr>
  <p:transition spd="med"/>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二、</a:t>
            </a:r>
            <a:r>
              <a:rPr lang="zh-CN" altLang="zh-CN" dirty="0"/>
              <a:t>高级可编程中断</a:t>
            </a:r>
            <a:r>
              <a:rPr lang="zh-CN" altLang="zh-CN" dirty="0" smtClean="0"/>
              <a:t>控制器</a:t>
            </a:r>
            <a:r>
              <a:rPr lang="en-US" altLang="zh-CN" dirty="0" smtClean="0"/>
              <a:t>      </a:t>
            </a:r>
            <a:r>
              <a:rPr lang="en-US" altLang="zh-CN" dirty="0" smtClean="0">
                <a:solidFill>
                  <a:srgbClr val="FF6600"/>
                </a:solidFill>
              </a:rPr>
              <a:t>2. Local APIC</a:t>
            </a:r>
            <a:endParaRPr lang="zh-CN" altLang="en-US" dirty="0">
              <a:solidFill>
                <a:srgbClr val="FF6600"/>
              </a:solidFill>
            </a:endParaRPr>
          </a:p>
        </p:txBody>
      </p:sp>
      <p:sp>
        <p:nvSpPr>
          <p:cNvPr id="3" name="内容占位符 2"/>
          <p:cNvSpPr>
            <a:spLocks noGrp="1"/>
          </p:cNvSpPr>
          <p:nvPr>
            <p:ph idx="1"/>
          </p:nvPr>
        </p:nvSpPr>
        <p:spPr>
          <a:xfrm>
            <a:off x="457200" y="1157815"/>
            <a:ext cx="8362950" cy="5547784"/>
          </a:xfrm>
        </p:spPr>
        <p:txBody>
          <a:bodyPr/>
          <a:lstStyle/>
          <a:p>
            <a:pPr>
              <a:spcBef>
                <a:spcPts val="0"/>
              </a:spcBef>
            </a:pPr>
            <a:r>
              <a:rPr lang="en-US" altLang="zh-CN" sz="2400" dirty="0"/>
              <a:t>101</a:t>
            </a:r>
            <a:r>
              <a:rPr lang="zh-CN" altLang="en-US" sz="2400" dirty="0"/>
              <a:t>（</a:t>
            </a:r>
            <a:r>
              <a:rPr lang="en-US" altLang="zh-CN" sz="2400" dirty="0"/>
              <a:t>INIT</a:t>
            </a:r>
            <a:r>
              <a:rPr lang="zh-CN" altLang="en-US" sz="2400" dirty="0"/>
              <a:t>）：发送</a:t>
            </a:r>
            <a:r>
              <a:rPr lang="en-US" altLang="zh-CN" sz="2400" dirty="0"/>
              <a:t>INIT</a:t>
            </a:r>
            <a:r>
              <a:rPr lang="zh-CN" altLang="en-US" sz="2400" dirty="0"/>
              <a:t>中断请求至目标处理器地址字段列出的处理器，将引发所有目标处理器执行</a:t>
            </a:r>
            <a:r>
              <a:rPr lang="en-US" altLang="zh-CN" sz="2400" dirty="0"/>
              <a:t>INIT</a:t>
            </a:r>
            <a:r>
              <a:rPr lang="zh-CN" altLang="en-US" sz="2400" dirty="0"/>
              <a:t>。中断向量字段必须是</a:t>
            </a:r>
            <a:r>
              <a:rPr lang="en-US" altLang="zh-CN" sz="2400" dirty="0"/>
              <a:t>00H</a:t>
            </a:r>
            <a:r>
              <a:rPr lang="zh-CN" altLang="en-US" sz="2400" dirty="0" smtClean="0"/>
              <a:t>。</a:t>
            </a:r>
            <a:endParaRPr lang="en-US" altLang="zh-CN" sz="2400" dirty="0" smtClean="0"/>
          </a:p>
          <a:p>
            <a:pPr>
              <a:spcBef>
                <a:spcPts val="0"/>
              </a:spcBef>
            </a:pPr>
            <a:r>
              <a:rPr lang="en-US" altLang="zh-CN" sz="2400" dirty="0" smtClean="0"/>
              <a:t>101</a:t>
            </a:r>
            <a:r>
              <a:rPr lang="zh-CN" altLang="en-US" sz="2400" dirty="0"/>
              <a:t>（</a:t>
            </a:r>
            <a:r>
              <a:rPr lang="en-US" altLang="zh-CN" sz="2400" dirty="0"/>
              <a:t>INIT Level De-assert</a:t>
            </a:r>
            <a:r>
              <a:rPr lang="zh-CN" altLang="en-US" sz="2400" dirty="0"/>
              <a:t>）：向系统中所有本地</a:t>
            </a:r>
            <a:r>
              <a:rPr lang="en-US" altLang="zh-CN" sz="2400" dirty="0"/>
              <a:t>APIC</a:t>
            </a:r>
            <a:r>
              <a:rPr lang="zh-CN" altLang="en-US" sz="2400" dirty="0"/>
              <a:t>发送一个同步消息，将它们的仲裁</a:t>
            </a:r>
            <a:r>
              <a:rPr lang="en-US" altLang="zh-CN" sz="2400" dirty="0"/>
              <a:t>ID</a:t>
            </a:r>
            <a:r>
              <a:rPr lang="zh-CN" altLang="en-US" sz="2400" dirty="0"/>
              <a:t>寄存器中的仲裁</a:t>
            </a:r>
            <a:r>
              <a:rPr lang="en-US" altLang="zh-CN" sz="2400" dirty="0"/>
              <a:t>ID</a:t>
            </a:r>
            <a:r>
              <a:rPr lang="zh-CN" altLang="en-US" sz="2400" dirty="0"/>
              <a:t>均置为各自的</a:t>
            </a:r>
            <a:r>
              <a:rPr lang="en-US" altLang="zh-CN" sz="2400" dirty="0"/>
              <a:t>APIC ID</a:t>
            </a:r>
            <a:r>
              <a:rPr lang="zh-CN" altLang="en-US" sz="2400" dirty="0"/>
              <a:t>。要求</a:t>
            </a:r>
            <a:r>
              <a:rPr lang="en-US" altLang="zh-CN" sz="2400" dirty="0"/>
              <a:t>Level</a:t>
            </a:r>
            <a:r>
              <a:rPr lang="zh-CN" altLang="en-US" sz="2400" dirty="0"/>
              <a:t>标志必须清</a:t>
            </a:r>
            <a:r>
              <a:rPr lang="en-US" altLang="zh-CN" sz="2400" dirty="0"/>
              <a:t>0</a:t>
            </a:r>
            <a:r>
              <a:rPr lang="zh-CN" altLang="en-US" sz="2400" dirty="0"/>
              <a:t>，触发方式必须置</a:t>
            </a:r>
            <a:r>
              <a:rPr lang="en-US" altLang="zh-CN" sz="2400" dirty="0"/>
              <a:t>1</a:t>
            </a:r>
            <a:r>
              <a:rPr lang="zh-CN" altLang="en-US" sz="2400" dirty="0"/>
              <a:t>。</a:t>
            </a:r>
          </a:p>
          <a:p>
            <a:pPr>
              <a:spcBef>
                <a:spcPts val="0"/>
              </a:spcBef>
            </a:pPr>
            <a:r>
              <a:rPr lang="en-US" altLang="zh-CN" sz="2400" dirty="0" smtClean="0"/>
              <a:t>110</a:t>
            </a:r>
            <a:r>
              <a:rPr lang="zh-CN" altLang="en-US" sz="2400" dirty="0"/>
              <a:t>（</a:t>
            </a:r>
            <a:r>
              <a:rPr lang="en-US" altLang="zh-CN" sz="2400" dirty="0"/>
              <a:t>Start-Up</a:t>
            </a:r>
            <a:r>
              <a:rPr lang="zh-CN" altLang="en-US" sz="2400" dirty="0"/>
              <a:t>）：发送特殊的</a:t>
            </a:r>
            <a:r>
              <a:rPr lang="en-US" altLang="zh-CN" sz="2400" dirty="0"/>
              <a:t>SIPI</a:t>
            </a:r>
            <a:r>
              <a:rPr lang="zh-CN" altLang="en-US" sz="2400" dirty="0"/>
              <a:t>（</a:t>
            </a:r>
            <a:r>
              <a:rPr lang="en-US" altLang="zh-CN" sz="2400" dirty="0"/>
              <a:t>Start-up IPI</a:t>
            </a:r>
            <a:r>
              <a:rPr lang="zh-CN" altLang="en-US" sz="2400" dirty="0"/>
              <a:t>，启动</a:t>
            </a:r>
            <a:r>
              <a:rPr lang="en-US" altLang="zh-CN" sz="2400" dirty="0"/>
              <a:t>IPI</a:t>
            </a:r>
            <a:r>
              <a:rPr lang="zh-CN" altLang="en-US" sz="2400" dirty="0"/>
              <a:t>）至目标处理器。中断向量通常应该指向初始化程序，该初始化程序属于</a:t>
            </a:r>
            <a:r>
              <a:rPr lang="en-US" altLang="zh-CN" sz="2400" dirty="0"/>
              <a:t>BIOS</a:t>
            </a:r>
            <a:r>
              <a:rPr lang="zh-CN" altLang="en-US" sz="2400" dirty="0"/>
              <a:t>中的引导代码。</a:t>
            </a:r>
          </a:p>
          <a:p>
            <a:pPr>
              <a:spcBef>
                <a:spcPts val="0"/>
              </a:spcBef>
            </a:pPr>
            <a:r>
              <a:rPr lang="en-US" altLang="zh-CN" sz="2400" dirty="0" smtClean="0"/>
              <a:t>111</a:t>
            </a:r>
            <a:r>
              <a:rPr lang="zh-CN" altLang="en-US" sz="2400" dirty="0"/>
              <a:t>（保留）</a:t>
            </a:r>
            <a:r>
              <a:rPr lang="zh-CN" altLang="en-US" sz="2400" dirty="0" smtClean="0"/>
              <a:t>。</a:t>
            </a:r>
            <a:endParaRPr lang="zh-CN" altLang="en-US" sz="2400" dirty="0"/>
          </a:p>
        </p:txBody>
      </p:sp>
      <p:sp>
        <p:nvSpPr>
          <p:cNvPr id="4" name="灯片编号占位符 3"/>
          <p:cNvSpPr>
            <a:spLocks noGrp="1"/>
          </p:cNvSpPr>
          <p:nvPr>
            <p:ph type="sldNum" sz="quarter" idx="11"/>
          </p:nvPr>
        </p:nvSpPr>
        <p:spPr/>
        <p:txBody>
          <a:bodyPr/>
          <a:lstStyle/>
          <a:p>
            <a:fld id="{C5B93D84-87BE-4514-9293-7D5164B6320D}" type="slidenum">
              <a:rPr lang="zh-CN" altLang="en-US" smtClean="0"/>
              <a:pPr/>
              <a:t>162</a:t>
            </a:fld>
            <a:endParaRPr lang="en-US" altLang="zh-CN" dirty="0"/>
          </a:p>
        </p:txBody>
      </p:sp>
      <p:sp>
        <p:nvSpPr>
          <p:cNvPr id="5" name="矩形 4"/>
          <p:cNvSpPr/>
          <p:nvPr/>
        </p:nvSpPr>
        <p:spPr>
          <a:xfrm>
            <a:off x="443828" y="601460"/>
            <a:ext cx="2576346" cy="523220"/>
          </a:xfrm>
          <a:prstGeom prst="rect">
            <a:avLst/>
          </a:prstGeom>
        </p:spPr>
        <p:txBody>
          <a:bodyPr wrap="none">
            <a:spAutoFit/>
          </a:bodyPr>
          <a:lstStyle/>
          <a:p>
            <a:pPr algn="l"/>
            <a:r>
              <a:rPr lang="en-US" altLang="zh-CN" kern="100" dirty="0" smtClean="0"/>
              <a:t>IPI </a:t>
            </a:r>
            <a:r>
              <a:rPr lang="zh-CN" altLang="zh-CN" kern="100" dirty="0" smtClean="0">
                <a:cs typeface="Times New Roman" panose="02020603050405020304" pitchFamily="18" charset="0"/>
              </a:rPr>
              <a:t>消息</a:t>
            </a:r>
            <a:r>
              <a:rPr lang="zh-CN" altLang="zh-CN" kern="100" dirty="0">
                <a:cs typeface="Times New Roman" panose="02020603050405020304" pitchFamily="18" charset="0"/>
              </a:rPr>
              <a:t>类型：</a:t>
            </a:r>
            <a:endParaRPr lang="zh-CN" altLang="en-US" dirty="0"/>
          </a:p>
        </p:txBody>
      </p:sp>
      <p:sp>
        <p:nvSpPr>
          <p:cNvPr id="6" name="动作按钮: 上一张 5">
            <a:hlinkClick r:id="rId2" action="ppaction://hlinksldjump" highlightClick="1"/>
          </p:cNvPr>
          <p:cNvSpPr/>
          <p:nvPr/>
        </p:nvSpPr>
        <p:spPr bwMode="auto">
          <a:xfrm>
            <a:off x="8100490" y="5373270"/>
            <a:ext cx="504070" cy="504070"/>
          </a:xfrm>
          <a:prstGeom prst="actionButtonReturn">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zh-CN" altLang="en-US" sz="2800" b="1" i="0" u="none" strike="noStrike" cap="none" normalizeH="0" baseline="0" smtClean="0">
              <a:ln>
                <a:noFill/>
              </a:ln>
              <a:solidFill>
                <a:schemeClr val="tx1"/>
              </a:solidFill>
              <a:effectLst/>
              <a:latin typeface="Times New Roman" pitchFamily="18" charset="0"/>
              <a:ea typeface="宋体" pitchFamily="2" charset="-122"/>
            </a:endParaRPr>
          </a:p>
        </p:txBody>
      </p:sp>
    </p:spTree>
    <p:extLst>
      <p:ext uri="{BB962C8B-B14F-4D97-AF65-F5344CB8AC3E}">
        <p14:creationId xmlns:p14="http://schemas.microsoft.com/office/powerpoint/2010/main" val="1902520874"/>
      </p:ext>
    </p:extLst>
  </p:cSld>
  <p:clrMapOvr>
    <a:masterClrMapping/>
  </p:clrMapOvr>
  <p:transition spd="med"/>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二、</a:t>
            </a:r>
            <a:r>
              <a:rPr lang="zh-CN" altLang="zh-CN" dirty="0"/>
              <a:t>高级可编程中断</a:t>
            </a:r>
            <a:r>
              <a:rPr lang="zh-CN" altLang="zh-CN" dirty="0" smtClean="0"/>
              <a:t>控制器</a:t>
            </a:r>
            <a:r>
              <a:rPr lang="en-US" altLang="zh-CN" dirty="0" smtClean="0"/>
              <a:t>      </a:t>
            </a:r>
            <a:r>
              <a:rPr lang="en-US" altLang="zh-CN" dirty="0" smtClean="0">
                <a:solidFill>
                  <a:srgbClr val="FF6600"/>
                </a:solidFill>
              </a:rPr>
              <a:t>2. Local APIC</a:t>
            </a:r>
            <a:endParaRPr lang="zh-CN" altLang="en-US" dirty="0">
              <a:solidFill>
                <a:srgbClr val="FF6600"/>
              </a:solidFill>
            </a:endParaRPr>
          </a:p>
        </p:txBody>
      </p:sp>
      <p:sp>
        <p:nvSpPr>
          <p:cNvPr id="3" name="内容占位符 2"/>
          <p:cNvSpPr>
            <a:spLocks noGrp="1"/>
          </p:cNvSpPr>
          <p:nvPr>
            <p:ph idx="1"/>
          </p:nvPr>
        </p:nvSpPr>
        <p:spPr>
          <a:xfrm>
            <a:off x="395860" y="908650"/>
            <a:ext cx="8568750" cy="1008139"/>
          </a:xfrm>
        </p:spPr>
        <p:txBody>
          <a:bodyPr/>
          <a:lstStyle/>
          <a:p>
            <a:pPr marL="0" indent="0">
              <a:buNone/>
            </a:pPr>
            <a:r>
              <a:rPr lang="zh-CN" altLang="zh-CN" dirty="0"/>
              <a:t>当往</a:t>
            </a:r>
            <a:r>
              <a:rPr lang="en-US" altLang="zh-CN" dirty="0"/>
              <a:t>ICR</a:t>
            </a:r>
            <a:r>
              <a:rPr lang="zh-CN" altLang="zh-CN" dirty="0"/>
              <a:t>的低</a:t>
            </a:r>
            <a:r>
              <a:rPr lang="en-US" altLang="zh-CN" dirty="0"/>
              <a:t>32</a:t>
            </a:r>
            <a:r>
              <a:rPr lang="zh-CN" altLang="zh-CN" dirty="0"/>
              <a:t>位写入</a:t>
            </a:r>
            <a:r>
              <a:rPr lang="en-US" altLang="zh-CN" dirty="0"/>
              <a:t>IPI</a:t>
            </a:r>
            <a:r>
              <a:rPr lang="zh-CN" altLang="zh-CN" dirty="0"/>
              <a:t>命令字时，处理器就产生了</a:t>
            </a:r>
            <a:r>
              <a:rPr lang="en-US" altLang="zh-CN" dirty="0"/>
              <a:t>IPI</a:t>
            </a:r>
            <a:r>
              <a:rPr lang="zh-CN" altLang="zh-CN" dirty="0"/>
              <a:t>消息发送到系统总线上</a:t>
            </a:r>
            <a:r>
              <a:rPr lang="zh-CN" altLang="zh-CN" dirty="0" smtClean="0"/>
              <a:t>。</a:t>
            </a:r>
            <a:r>
              <a:rPr lang="zh-CN" altLang="en-US" dirty="0" smtClean="0"/>
              <a:t>例：</a:t>
            </a:r>
            <a:endParaRPr lang="zh-CN" altLang="en-US" dirty="0"/>
          </a:p>
        </p:txBody>
      </p:sp>
      <p:sp>
        <p:nvSpPr>
          <p:cNvPr id="4" name="灯片编号占位符 3"/>
          <p:cNvSpPr>
            <a:spLocks noGrp="1"/>
          </p:cNvSpPr>
          <p:nvPr>
            <p:ph type="sldNum" sz="quarter" idx="11"/>
          </p:nvPr>
        </p:nvSpPr>
        <p:spPr/>
        <p:txBody>
          <a:bodyPr/>
          <a:lstStyle/>
          <a:p>
            <a:fld id="{C5B93D84-87BE-4514-9293-7D5164B6320D}" type="slidenum">
              <a:rPr lang="zh-CN" altLang="en-US" smtClean="0"/>
              <a:pPr/>
              <a:t>163</a:t>
            </a:fld>
            <a:endParaRPr lang="en-US" altLang="zh-CN" dirty="0"/>
          </a:p>
        </p:txBody>
      </p:sp>
      <p:sp>
        <p:nvSpPr>
          <p:cNvPr id="5" name="内容占位符 2"/>
          <p:cNvSpPr txBox="1">
            <a:spLocks/>
          </p:cNvSpPr>
          <p:nvPr/>
        </p:nvSpPr>
        <p:spPr bwMode="auto">
          <a:xfrm>
            <a:off x="395860" y="2660470"/>
            <a:ext cx="8362950" cy="184868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bg2"/>
              </a:buClr>
              <a:buSzPct val="75000"/>
              <a:buFont typeface="Wingdings" pitchFamily="2" charset="2"/>
              <a:buChar char="n"/>
              <a:defRPr sz="2800" b="1">
                <a:solidFill>
                  <a:schemeClr val="tx1"/>
                </a:solidFill>
                <a:latin typeface="+mn-lt"/>
                <a:ea typeface="+mn-ea"/>
                <a:cs typeface="+mn-cs"/>
              </a:defRPr>
            </a:lvl1pPr>
            <a:lvl2pPr marL="628650" indent="-268288" algn="l" rtl="0" fontAlgn="base">
              <a:spcBef>
                <a:spcPct val="20000"/>
              </a:spcBef>
              <a:spcAft>
                <a:spcPct val="0"/>
              </a:spcAft>
              <a:buClr>
                <a:srgbClr val="006600"/>
              </a:buClr>
              <a:buSzPct val="75000"/>
              <a:buFont typeface="Wingdings" pitchFamily="2" charset="2"/>
              <a:buChar char="l"/>
              <a:defRPr sz="2800" b="1">
                <a:solidFill>
                  <a:schemeClr val="tx1"/>
                </a:solidFill>
                <a:latin typeface="+mn-lt"/>
                <a:ea typeface="+mn-ea"/>
              </a:defRPr>
            </a:lvl2pPr>
            <a:lvl3pPr marL="896938" indent="-268288" algn="l" rtl="0" fontAlgn="base">
              <a:spcBef>
                <a:spcPct val="20000"/>
              </a:spcBef>
              <a:spcAft>
                <a:spcPct val="0"/>
              </a:spcAft>
              <a:buClr>
                <a:srgbClr val="FF6600"/>
              </a:buClr>
              <a:buSzPct val="65000"/>
              <a:buFont typeface="Wingdings" pitchFamily="2" charset="2"/>
              <a:buChar char="p"/>
              <a:defRPr sz="2400" b="1">
                <a:solidFill>
                  <a:schemeClr val="tx1"/>
                </a:solidFill>
                <a:latin typeface="+mn-lt"/>
                <a:ea typeface="楷体" panose="02010609060101010101" pitchFamily="49" charset="-122"/>
              </a:defRPr>
            </a:lvl3pPr>
            <a:lvl4pPr marL="1166813" indent="-269875" algn="l" rtl="0" fontAlgn="base">
              <a:spcBef>
                <a:spcPct val="20000"/>
              </a:spcBef>
              <a:spcAft>
                <a:spcPct val="0"/>
              </a:spcAft>
              <a:buClr>
                <a:srgbClr val="FF0066"/>
              </a:buClr>
              <a:buSzPct val="75000"/>
              <a:buFont typeface="Wingdings" pitchFamily="2" charset="2"/>
              <a:buChar char="u"/>
              <a:defRPr sz="2400" b="1">
                <a:solidFill>
                  <a:schemeClr val="tx1"/>
                </a:solidFill>
                <a:latin typeface="+mn-lt"/>
                <a:ea typeface="楷体" panose="02010609060101010101" pitchFamily="49" charset="-122"/>
              </a:defRPr>
            </a:lvl4pPr>
            <a:lvl5pPr marL="1435100" indent="-268288" algn="l" rtl="0" fontAlgn="base">
              <a:spcBef>
                <a:spcPct val="20000"/>
              </a:spcBef>
              <a:spcAft>
                <a:spcPct val="0"/>
              </a:spcAft>
              <a:buClr>
                <a:srgbClr val="0066FF"/>
              </a:buClr>
              <a:buSzPct val="75000"/>
              <a:buFont typeface="Wingdings" pitchFamily="2" charset="2"/>
              <a:buChar char="ü"/>
              <a:defRPr sz="2400" b="1">
                <a:solidFill>
                  <a:schemeClr val="tx1"/>
                </a:solidFill>
                <a:latin typeface="+mn-lt"/>
                <a:ea typeface="楷体" panose="02010609060101010101" pitchFamily="49" charset="-122"/>
              </a:defRPr>
            </a:lvl5pPr>
            <a:lvl6pPr marL="2787650" indent="-271463" algn="l" rtl="0" fontAlgn="base">
              <a:spcBef>
                <a:spcPct val="20000"/>
              </a:spcBef>
              <a:spcAft>
                <a:spcPct val="0"/>
              </a:spcAft>
              <a:buClr>
                <a:srgbClr val="0066FF"/>
              </a:buClr>
              <a:buSzPct val="75000"/>
              <a:buFont typeface="Wingdings" pitchFamily="2" charset="2"/>
              <a:buChar char="ü"/>
              <a:defRPr sz="2400" b="1">
                <a:solidFill>
                  <a:schemeClr val="tx1"/>
                </a:solidFill>
                <a:latin typeface="+mn-lt"/>
                <a:ea typeface="楷体_GB2312" pitchFamily="49" charset="-122"/>
              </a:defRPr>
            </a:lvl6pPr>
            <a:lvl7pPr marL="3244850" indent="-271463" algn="l" rtl="0" fontAlgn="base">
              <a:spcBef>
                <a:spcPct val="20000"/>
              </a:spcBef>
              <a:spcAft>
                <a:spcPct val="0"/>
              </a:spcAft>
              <a:buClr>
                <a:srgbClr val="0066FF"/>
              </a:buClr>
              <a:buSzPct val="75000"/>
              <a:buFont typeface="Wingdings" pitchFamily="2" charset="2"/>
              <a:buChar char="ü"/>
              <a:defRPr sz="2400" b="1">
                <a:solidFill>
                  <a:schemeClr val="tx1"/>
                </a:solidFill>
                <a:latin typeface="+mn-lt"/>
                <a:ea typeface="楷体_GB2312" pitchFamily="49" charset="-122"/>
              </a:defRPr>
            </a:lvl7pPr>
            <a:lvl8pPr marL="3702050" indent="-271463" algn="l" rtl="0" fontAlgn="base">
              <a:spcBef>
                <a:spcPct val="20000"/>
              </a:spcBef>
              <a:spcAft>
                <a:spcPct val="0"/>
              </a:spcAft>
              <a:buClr>
                <a:srgbClr val="0066FF"/>
              </a:buClr>
              <a:buSzPct val="75000"/>
              <a:buFont typeface="Wingdings" pitchFamily="2" charset="2"/>
              <a:buChar char="ü"/>
              <a:defRPr sz="2400" b="1">
                <a:solidFill>
                  <a:schemeClr val="tx1"/>
                </a:solidFill>
                <a:latin typeface="+mn-lt"/>
                <a:ea typeface="楷体_GB2312" pitchFamily="49" charset="-122"/>
              </a:defRPr>
            </a:lvl8pPr>
            <a:lvl9pPr marL="4159250" indent="-271463" algn="l" rtl="0" fontAlgn="base">
              <a:spcBef>
                <a:spcPct val="20000"/>
              </a:spcBef>
              <a:spcAft>
                <a:spcPct val="0"/>
              </a:spcAft>
              <a:buClr>
                <a:srgbClr val="0066FF"/>
              </a:buClr>
              <a:buSzPct val="75000"/>
              <a:buFont typeface="Wingdings" pitchFamily="2" charset="2"/>
              <a:buChar char="ü"/>
              <a:defRPr sz="2400" b="1">
                <a:solidFill>
                  <a:schemeClr val="tx1"/>
                </a:solidFill>
                <a:latin typeface="+mn-lt"/>
                <a:ea typeface="楷体_GB2312" pitchFamily="49" charset="-122"/>
              </a:defRPr>
            </a:lvl9pPr>
          </a:lstStyle>
          <a:p>
            <a:pPr marL="0" indent="0">
              <a:buNone/>
            </a:pPr>
            <a:r>
              <a:rPr lang="zh-CN" altLang="zh-CN" kern="0" dirty="0" smtClean="0"/>
              <a:t>这条指令向</a:t>
            </a:r>
            <a:r>
              <a:rPr lang="en-US" altLang="zh-CN" kern="0" dirty="0" smtClean="0"/>
              <a:t>ICR</a:t>
            </a:r>
            <a:r>
              <a:rPr lang="zh-CN" altLang="zh-CN" kern="0" dirty="0" smtClean="0"/>
              <a:t>的低</a:t>
            </a:r>
            <a:r>
              <a:rPr lang="en-US" altLang="zh-CN" kern="0" dirty="0" smtClean="0"/>
              <a:t>32</a:t>
            </a:r>
            <a:r>
              <a:rPr lang="zh-CN" altLang="zh-CN" kern="0" dirty="0" smtClean="0"/>
              <a:t>位写入</a:t>
            </a:r>
            <a:r>
              <a:rPr lang="en-US" altLang="zh-CN" kern="0" dirty="0" smtClean="0"/>
              <a:t>IPI</a:t>
            </a:r>
            <a:r>
              <a:rPr lang="zh-CN" altLang="zh-CN" kern="0" dirty="0" smtClean="0"/>
              <a:t>命令字</a:t>
            </a:r>
            <a:r>
              <a:rPr lang="en-US" altLang="zh-CN" kern="0" dirty="0" smtClean="0"/>
              <a:t>000C4630H</a:t>
            </a:r>
            <a:r>
              <a:rPr lang="zh-CN" altLang="zh-CN" kern="0" dirty="0" smtClean="0"/>
              <a:t>，向所有处理器（不包括自己）发送</a:t>
            </a:r>
            <a:r>
              <a:rPr lang="en-US" altLang="zh-CN" kern="0" dirty="0" smtClean="0"/>
              <a:t>SIPI</a:t>
            </a:r>
            <a:r>
              <a:rPr lang="zh-CN" altLang="zh-CN" kern="0" dirty="0" smtClean="0"/>
              <a:t>消息，使除自己之外的其他处理器执行中断向量</a:t>
            </a:r>
            <a:r>
              <a:rPr lang="en-US" altLang="zh-CN" kern="0" dirty="0" smtClean="0"/>
              <a:t>30H</a:t>
            </a:r>
            <a:r>
              <a:rPr lang="zh-CN" altLang="zh-CN" kern="0" dirty="0" smtClean="0"/>
              <a:t>所指向的中断处理程序。</a:t>
            </a:r>
            <a:endParaRPr lang="zh-CN" altLang="en-US" kern="0" dirty="0"/>
          </a:p>
        </p:txBody>
      </p:sp>
      <p:sp>
        <p:nvSpPr>
          <p:cNvPr id="6" name="内容占位符 2"/>
          <p:cNvSpPr txBox="1">
            <a:spLocks/>
          </p:cNvSpPr>
          <p:nvPr/>
        </p:nvSpPr>
        <p:spPr bwMode="auto">
          <a:xfrm>
            <a:off x="523875" y="1973756"/>
            <a:ext cx="7864655" cy="447183"/>
          </a:xfrm>
          <a:prstGeom prst="rect">
            <a:avLst/>
          </a:prstGeom>
          <a:solidFill>
            <a:srgbClr val="FFFFCC"/>
          </a:solidFill>
          <a:ln w="28575">
            <a:solidFill>
              <a:srgbClr val="FF6600"/>
            </a:solidFill>
            <a:miter lim="800000"/>
            <a:headEnd/>
            <a:tailEnd/>
          </a:ln>
          <a:effectLst>
            <a:outerShdw blurRad="50800" dist="381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bg2"/>
              </a:buClr>
              <a:buSzPct val="75000"/>
              <a:buFont typeface="Wingdings" pitchFamily="2" charset="2"/>
              <a:buChar char="n"/>
              <a:defRPr sz="2800" b="1">
                <a:solidFill>
                  <a:schemeClr val="tx1"/>
                </a:solidFill>
                <a:latin typeface="+mn-lt"/>
                <a:ea typeface="+mn-ea"/>
                <a:cs typeface="+mn-cs"/>
              </a:defRPr>
            </a:lvl1pPr>
            <a:lvl2pPr marL="628650" indent="-268288" algn="l" rtl="0" fontAlgn="base">
              <a:spcBef>
                <a:spcPct val="20000"/>
              </a:spcBef>
              <a:spcAft>
                <a:spcPct val="0"/>
              </a:spcAft>
              <a:buClr>
                <a:srgbClr val="006600"/>
              </a:buClr>
              <a:buSzPct val="75000"/>
              <a:buFont typeface="Wingdings" pitchFamily="2" charset="2"/>
              <a:buChar char="l"/>
              <a:defRPr sz="2800" b="1">
                <a:solidFill>
                  <a:schemeClr val="tx1"/>
                </a:solidFill>
                <a:latin typeface="+mn-lt"/>
                <a:ea typeface="+mn-ea"/>
              </a:defRPr>
            </a:lvl2pPr>
            <a:lvl3pPr marL="896938" indent="-268288" algn="l" rtl="0" fontAlgn="base">
              <a:spcBef>
                <a:spcPct val="20000"/>
              </a:spcBef>
              <a:spcAft>
                <a:spcPct val="0"/>
              </a:spcAft>
              <a:buClr>
                <a:srgbClr val="FF6600"/>
              </a:buClr>
              <a:buSzPct val="65000"/>
              <a:buFont typeface="Wingdings" pitchFamily="2" charset="2"/>
              <a:buChar char="p"/>
              <a:defRPr sz="2400" b="1">
                <a:solidFill>
                  <a:schemeClr val="tx1"/>
                </a:solidFill>
                <a:latin typeface="+mn-lt"/>
                <a:ea typeface="楷体" panose="02010609060101010101" pitchFamily="49" charset="-122"/>
              </a:defRPr>
            </a:lvl3pPr>
            <a:lvl4pPr marL="1166813" indent="-269875" algn="l" rtl="0" fontAlgn="base">
              <a:spcBef>
                <a:spcPct val="20000"/>
              </a:spcBef>
              <a:spcAft>
                <a:spcPct val="0"/>
              </a:spcAft>
              <a:buClr>
                <a:srgbClr val="FF0066"/>
              </a:buClr>
              <a:buSzPct val="75000"/>
              <a:buFont typeface="Wingdings" pitchFamily="2" charset="2"/>
              <a:buChar char="u"/>
              <a:defRPr sz="2400" b="1">
                <a:solidFill>
                  <a:schemeClr val="tx1"/>
                </a:solidFill>
                <a:latin typeface="+mn-lt"/>
                <a:ea typeface="楷体" panose="02010609060101010101" pitchFamily="49" charset="-122"/>
              </a:defRPr>
            </a:lvl4pPr>
            <a:lvl5pPr marL="1435100" indent="-268288" algn="l" rtl="0" fontAlgn="base">
              <a:spcBef>
                <a:spcPct val="20000"/>
              </a:spcBef>
              <a:spcAft>
                <a:spcPct val="0"/>
              </a:spcAft>
              <a:buClr>
                <a:srgbClr val="0066FF"/>
              </a:buClr>
              <a:buSzPct val="75000"/>
              <a:buFont typeface="Wingdings" pitchFamily="2" charset="2"/>
              <a:buChar char="ü"/>
              <a:defRPr sz="2400" b="1">
                <a:solidFill>
                  <a:schemeClr val="tx1"/>
                </a:solidFill>
                <a:latin typeface="+mn-lt"/>
                <a:ea typeface="楷体" panose="02010609060101010101" pitchFamily="49" charset="-122"/>
              </a:defRPr>
            </a:lvl5pPr>
            <a:lvl6pPr marL="2787650" indent="-271463" algn="l" rtl="0" fontAlgn="base">
              <a:spcBef>
                <a:spcPct val="20000"/>
              </a:spcBef>
              <a:spcAft>
                <a:spcPct val="0"/>
              </a:spcAft>
              <a:buClr>
                <a:srgbClr val="0066FF"/>
              </a:buClr>
              <a:buSzPct val="75000"/>
              <a:buFont typeface="Wingdings" pitchFamily="2" charset="2"/>
              <a:buChar char="ü"/>
              <a:defRPr sz="2400" b="1">
                <a:solidFill>
                  <a:schemeClr val="tx1"/>
                </a:solidFill>
                <a:latin typeface="+mn-lt"/>
                <a:ea typeface="楷体_GB2312" pitchFamily="49" charset="-122"/>
              </a:defRPr>
            </a:lvl6pPr>
            <a:lvl7pPr marL="3244850" indent="-271463" algn="l" rtl="0" fontAlgn="base">
              <a:spcBef>
                <a:spcPct val="20000"/>
              </a:spcBef>
              <a:spcAft>
                <a:spcPct val="0"/>
              </a:spcAft>
              <a:buClr>
                <a:srgbClr val="0066FF"/>
              </a:buClr>
              <a:buSzPct val="75000"/>
              <a:buFont typeface="Wingdings" pitchFamily="2" charset="2"/>
              <a:buChar char="ü"/>
              <a:defRPr sz="2400" b="1">
                <a:solidFill>
                  <a:schemeClr val="tx1"/>
                </a:solidFill>
                <a:latin typeface="+mn-lt"/>
                <a:ea typeface="楷体_GB2312" pitchFamily="49" charset="-122"/>
              </a:defRPr>
            </a:lvl7pPr>
            <a:lvl8pPr marL="3702050" indent="-271463" algn="l" rtl="0" fontAlgn="base">
              <a:spcBef>
                <a:spcPct val="20000"/>
              </a:spcBef>
              <a:spcAft>
                <a:spcPct val="0"/>
              </a:spcAft>
              <a:buClr>
                <a:srgbClr val="0066FF"/>
              </a:buClr>
              <a:buSzPct val="75000"/>
              <a:buFont typeface="Wingdings" pitchFamily="2" charset="2"/>
              <a:buChar char="ü"/>
              <a:defRPr sz="2400" b="1">
                <a:solidFill>
                  <a:schemeClr val="tx1"/>
                </a:solidFill>
                <a:latin typeface="+mn-lt"/>
                <a:ea typeface="楷体_GB2312" pitchFamily="49" charset="-122"/>
              </a:defRPr>
            </a:lvl8pPr>
            <a:lvl9pPr marL="4159250" indent="-271463" algn="l" rtl="0" fontAlgn="base">
              <a:spcBef>
                <a:spcPct val="20000"/>
              </a:spcBef>
              <a:spcAft>
                <a:spcPct val="0"/>
              </a:spcAft>
              <a:buClr>
                <a:srgbClr val="0066FF"/>
              </a:buClr>
              <a:buSzPct val="75000"/>
              <a:buFont typeface="Wingdings" pitchFamily="2" charset="2"/>
              <a:buChar char="ü"/>
              <a:defRPr sz="2400" b="1">
                <a:solidFill>
                  <a:schemeClr val="tx1"/>
                </a:solidFill>
                <a:latin typeface="+mn-lt"/>
                <a:ea typeface="楷体_GB2312" pitchFamily="49" charset="-122"/>
              </a:defRPr>
            </a:lvl9pPr>
          </a:lstStyle>
          <a:p>
            <a:pPr marL="0" indent="0" algn="ctr">
              <a:buNone/>
            </a:pPr>
            <a:r>
              <a:rPr lang="en-US" altLang="zh-CN" sz="2400" kern="0" dirty="0" smtClean="0"/>
              <a:t>MOV  DWORD PTR [APIC_BASE+300H],  000C4630H</a:t>
            </a:r>
            <a:endParaRPr lang="zh-CN" altLang="en-US" sz="2400" kern="0" dirty="0"/>
          </a:p>
        </p:txBody>
      </p:sp>
    </p:spTree>
    <p:extLst>
      <p:ext uri="{BB962C8B-B14F-4D97-AF65-F5344CB8AC3E}">
        <p14:creationId xmlns:p14="http://schemas.microsoft.com/office/powerpoint/2010/main" val="970864429"/>
      </p:ext>
    </p:extLst>
  </p:cSld>
  <p:clrMapOvr>
    <a:masterClrMapping/>
  </p:clrMapOvr>
  <p:transition spd="med"/>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二、</a:t>
            </a:r>
            <a:r>
              <a:rPr lang="zh-CN" altLang="zh-CN" dirty="0"/>
              <a:t>高级可编程中断</a:t>
            </a:r>
            <a:r>
              <a:rPr lang="zh-CN" altLang="zh-CN" dirty="0" smtClean="0"/>
              <a:t>控制器</a:t>
            </a:r>
            <a:r>
              <a:rPr lang="en-US" altLang="zh-CN" dirty="0" smtClean="0"/>
              <a:t>      </a:t>
            </a:r>
            <a:r>
              <a:rPr lang="en-US" altLang="zh-CN" dirty="0" smtClean="0">
                <a:solidFill>
                  <a:srgbClr val="FF6600"/>
                </a:solidFill>
              </a:rPr>
              <a:t>2. Local APIC</a:t>
            </a:r>
            <a:endParaRPr lang="zh-CN" altLang="en-US" dirty="0">
              <a:solidFill>
                <a:srgbClr val="FF6600"/>
              </a:solidFill>
            </a:endParaRPr>
          </a:p>
        </p:txBody>
      </p:sp>
      <p:sp>
        <p:nvSpPr>
          <p:cNvPr id="3" name="内容占位符 2"/>
          <p:cNvSpPr>
            <a:spLocks noGrp="1"/>
          </p:cNvSpPr>
          <p:nvPr>
            <p:ph idx="1"/>
          </p:nvPr>
        </p:nvSpPr>
        <p:spPr>
          <a:xfrm>
            <a:off x="395860" y="620610"/>
            <a:ext cx="8568750" cy="2232310"/>
          </a:xfrm>
        </p:spPr>
        <p:txBody>
          <a:bodyPr/>
          <a:lstStyle/>
          <a:p>
            <a:pPr marL="0" indent="0">
              <a:buNone/>
            </a:pPr>
            <a:r>
              <a:rPr lang="zh-CN" altLang="en-US" dirty="0"/>
              <a:t>如果需要写完整的</a:t>
            </a:r>
            <a:r>
              <a:rPr lang="en-US" altLang="zh-CN" dirty="0"/>
              <a:t>64</a:t>
            </a:r>
            <a:r>
              <a:rPr lang="zh-CN" altLang="en-US" dirty="0"/>
              <a:t>位</a:t>
            </a:r>
            <a:r>
              <a:rPr lang="en-US" altLang="zh-CN" dirty="0"/>
              <a:t>ICR</a:t>
            </a:r>
            <a:r>
              <a:rPr lang="zh-CN" altLang="en-US" dirty="0"/>
              <a:t>命令字时</a:t>
            </a:r>
            <a:r>
              <a:rPr lang="zh-CN" altLang="en-US" dirty="0" smtClean="0"/>
              <a:t>，</a:t>
            </a:r>
            <a:r>
              <a:rPr lang="en-US" altLang="zh-CN" dirty="0" smtClean="0"/>
              <a:t/>
            </a:r>
            <a:br>
              <a:rPr lang="en-US" altLang="zh-CN" dirty="0" smtClean="0"/>
            </a:br>
            <a:r>
              <a:rPr lang="zh-CN" altLang="en-US" dirty="0" smtClean="0"/>
              <a:t>应</a:t>
            </a:r>
            <a:r>
              <a:rPr lang="zh-CN" altLang="en-US" dirty="0"/>
              <a:t>先写高</a:t>
            </a:r>
            <a:r>
              <a:rPr lang="en-US" altLang="zh-CN" dirty="0"/>
              <a:t>32</a:t>
            </a:r>
            <a:r>
              <a:rPr lang="zh-CN" altLang="en-US" dirty="0"/>
              <a:t>位字（地址偏移量为</a:t>
            </a:r>
            <a:r>
              <a:rPr lang="en-US" altLang="zh-CN" dirty="0"/>
              <a:t>310H</a:t>
            </a:r>
            <a:r>
              <a:rPr lang="zh-CN" altLang="en-US" dirty="0" smtClean="0"/>
              <a:t>），</a:t>
            </a:r>
            <a:r>
              <a:rPr lang="en-US" altLang="zh-CN" dirty="0" smtClean="0"/>
              <a:t/>
            </a:r>
            <a:br>
              <a:rPr lang="en-US" altLang="zh-CN" dirty="0" smtClean="0"/>
            </a:br>
            <a:r>
              <a:rPr lang="zh-CN" altLang="en-US" dirty="0" smtClean="0"/>
              <a:t>以</a:t>
            </a:r>
            <a:r>
              <a:rPr lang="zh-CN" altLang="en-US" dirty="0"/>
              <a:t>确定目标处理器地址</a:t>
            </a:r>
            <a:r>
              <a:rPr lang="zh-CN" altLang="en-US" dirty="0" smtClean="0"/>
              <a:t>，</a:t>
            </a:r>
            <a:r>
              <a:rPr lang="en-US" altLang="zh-CN" dirty="0" smtClean="0"/>
              <a:t/>
            </a:r>
            <a:br>
              <a:rPr lang="en-US" altLang="zh-CN" dirty="0" smtClean="0"/>
            </a:br>
            <a:r>
              <a:rPr lang="zh-CN" altLang="en-US" dirty="0" smtClean="0"/>
              <a:t>然后</a:t>
            </a:r>
            <a:r>
              <a:rPr lang="zh-CN" altLang="en-US" dirty="0"/>
              <a:t>再写低</a:t>
            </a:r>
            <a:r>
              <a:rPr lang="en-US" altLang="zh-CN" dirty="0"/>
              <a:t>32</a:t>
            </a:r>
            <a:r>
              <a:rPr lang="zh-CN" altLang="en-US" dirty="0"/>
              <a:t>位字（地址偏移量为</a:t>
            </a:r>
            <a:r>
              <a:rPr lang="en-US" altLang="zh-CN" dirty="0"/>
              <a:t>300H</a:t>
            </a:r>
            <a:r>
              <a:rPr lang="zh-CN" altLang="en-US" dirty="0"/>
              <a:t>）</a:t>
            </a:r>
            <a:r>
              <a:rPr lang="zh-CN" altLang="en-US" dirty="0" smtClean="0"/>
              <a:t>。</a:t>
            </a:r>
            <a:endParaRPr lang="en-US" altLang="zh-CN" dirty="0" smtClean="0"/>
          </a:p>
          <a:p>
            <a:pPr marL="0" indent="0">
              <a:buNone/>
            </a:pPr>
            <a:r>
              <a:rPr lang="zh-CN" altLang="en-US" dirty="0" smtClean="0"/>
              <a:t>例：</a:t>
            </a:r>
            <a:endParaRPr lang="en-US" altLang="zh-CN" dirty="0"/>
          </a:p>
        </p:txBody>
      </p:sp>
      <p:sp>
        <p:nvSpPr>
          <p:cNvPr id="4" name="灯片编号占位符 3"/>
          <p:cNvSpPr>
            <a:spLocks noGrp="1"/>
          </p:cNvSpPr>
          <p:nvPr>
            <p:ph type="sldNum" sz="quarter" idx="11"/>
          </p:nvPr>
        </p:nvSpPr>
        <p:spPr/>
        <p:txBody>
          <a:bodyPr/>
          <a:lstStyle/>
          <a:p>
            <a:fld id="{C5B93D84-87BE-4514-9293-7D5164B6320D}" type="slidenum">
              <a:rPr lang="zh-CN" altLang="en-US" smtClean="0"/>
              <a:pPr/>
              <a:t>164</a:t>
            </a:fld>
            <a:endParaRPr lang="en-US" altLang="zh-CN" dirty="0"/>
          </a:p>
        </p:txBody>
      </p:sp>
      <p:sp>
        <p:nvSpPr>
          <p:cNvPr id="7" name="内容占位符 2"/>
          <p:cNvSpPr txBox="1">
            <a:spLocks/>
          </p:cNvSpPr>
          <p:nvPr/>
        </p:nvSpPr>
        <p:spPr bwMode="auto">
          <a:xfrm>
            <a:off x="395860" y="2909298"/>
            <a:ext cx="8568750" cy="792110"/>
          </a:xfrm>
          <a:prstGeom prst="rect">
            <a:avLst/>
          </a:prstGeom>
          <a:solidFill>
            <a:srgbClr val="FFFFCC"/>
          </a:solidFill>
          <a:ln w="28575">
            <a:solidFill>
              <a:srgbClr val="FF6600"/>
            </a:solidFill>
            <a:miter lim="800000"/>
            <a:headEnd/>
            <a:tailEnd/>
          </a:ln>
          <a:effectLst>
            <a:outerShdw blurRad="50800" dist="381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bg2"/>
              </a:buClr>
              <a:buSzPct val="75000"/>
              <a:buFont typeface="Wingdings" pitchFamily="2" charset="2"/>
              <a:buChar char="n"/>
              <a:defRPr sz="2800" b="1">
                <a:solidFill>
                  <a:schemeClr val="tx1"/>
                </a:solidFill>
                <a:latin typeface="+mn-lt"/>
                <a:ea typeface="+mn-ea"/>
                <a:cs typeface="+mn-cs"/>
              </a:defRPr>
            </a:lvl1pPr>
            <a:lvl2pPr marL="628650" indent="-268288" algn="l" rtl="0" fontAlgn="base">
              <a:spcBef>
                <a:spcPct val="20000"/>
              </a:spcBef>
              <a:spcAft>
                <a:spcPct val="0"/>
              </a:spcAft>
              <a:buClr>
                <a:srgbClr val="006600"/>
              </a:buClr>
              <a:buSzPct val="75000"/>
              <a:buFont typeface="Wingdings" pitchFamily="2" charset="2"/>
              <a:buChar char="l"/>
              <a:defRPr sz="2800" b="1">
                <a:solidFill>
                  <a:schemeClr val="tx1"/>
                </a:solidFill>
                <a:latin typeface="+mn-lt"/>
                <a:ea typeface="+mn-ea"/>
              </a:defRPr>
            </a:lvl2pPr>
            <a:lvl3pPr marL="896938" indent="-268288" algn="l" rtl="0" fontAlgn="base">
              <a:spcBef>
                <a:spcPct val="20000"/>
              </a:spcBef>
              <a:spcAft>
                <a:spcPct val="0"/>
              </a:spcAft>
              <a:buClr>
                <a:srgbClr val="FF6600"/>
              </a:buClr>
              <a:buSzPct val="65000"/>
              <a:buFont typeface="Wingdings" pitchFamily="2" charset="2"/>
              <a:buChar char="p"/>
              <a:defRPr sz="2400" b="1">
                <a:solidFill>
                  <a:schemeClr val="tx1"/>
                </a:solidFill>
                <a:latin typeface="+mn-lt"/>
                <a:ea typeface="楷体" panose="02010609060101010101" pitchFamily="49" charset="-122"/>
              </a:defRPr>
            </a:lvl3pPr>
            <a:lvl4pPr marL="1166813" indent="-269875" algn="l" rtl="0" fontAlgn="base">
              <a:spcBef>
                <a:spcPct val="20000"/>
              </a:spcBef>
              <a:spcAft>
                <a:spcPct val="0"/>
              </a:spcAft>
              <a:buClr>
                <a:srgbClr val="FF0066"/>
              </a:buClr>
              <a:buSzPct val="75000"/>
              <a:buFont typeface="Wingdings" pitchFamily="2" charset="2"/>
              <a:buChar char="u"/>
              <a:defRPr sz="2400" b="1">
                <a:solidFill>
                  <a:schemeClr val="tx1"/>
                </a:solidFill>
                <a:latin typeface="+mn-lt"/>
                <a:ea typeface="楷体" panose="02010609060101010101" pitchFamily="49" charset="-122"/>
              </a:defRPr>
            </a:lvl4pPr>
            <a:lvl5pPr marL="1435100" indent="-268288" algn="l" rtl="0" fontAlgn="base">
              <a:spcBef>
                <a:spcPct val="20000"/>
              </a:spcBef>
              <a:spcAft>
                <a:spcPct val="0"/>
              </a:spcAft>
              <a:buClr>
                <a:srgbClr val="0066FF"/>
              </a:buClr>
              <a:buSzPct val="75000"/>
              <a:buFont typeface="Wingdings" pitchFamily="2" charset="2"/>
              <a:buChar char="ü"/>
              <a:defRPr sz="2400" b="1">
                <a:solidFill>
                  <a:schemeClr val="tx1"/>
                </a:solidFill>
                <a:latin typeface="+mn-lt"/>
                <a:ea typeface="楷体" panose="02010609060101010101" pitchFamily="49" charset="-122"/>
              </a:defRPr>
            </a:lvl5pPr>
            <a:lvl6pPr marL="2787650" indent="-271463" algn="l" rtl="0" fontAlgn="base">
              <a:spcBef>
                <a:spcPct val="20000"/>
              </a:spcBef>
              <a:spcAft>
                <a:spcPct val="0"/>
              </a:spcAft>
              <a:buClr>
                <a:srgbClr val="0066FF"/>
              </a:buClr>
              <a:buSzPct val="75000"/>
              <a:buFont typeface="Wingdings" pitchFamily="2" charset="2"/>
              <a:buChar char="ü"/>
              <a:defRPr sz="2400" b="1">
                <a:solidFill>
                  <a:schemeClr val="tx1"/>
                </a:solidFill>
                <a:latin typeface="+mn-lt"/>
                <a:ea typeface="楷体_GB2312" pitchFamily="49" charset="-122"/>
              </a:defRPr>
            </a:lvl6pPr>
            <a:lvl7pPr marL="3244850" indent="-271463" algn="l" rtl="0" fontAlgn="base">
              <a:spcBef>
                <a:spcPct val="20000"/>
              </a:spcBef>
              <a:spcAft>
                <a:spcPct val="0"/>
              </a:spcAft>
              <a:buClr>
                <a:srgbClr val="0066FF"/>
              </a:buClr>
              <a:buSzPct val="75000"/>
              <a:buFont typeface="Wingdings" pitchFamily="2" charset="2"/>
              <a:buChar char="ü"/>
              <a:defRPr sz="2400" b="1">
                <a:solidFill>
                  <a:schemeClr val="tx1"/>
                </a:solidFill>
                <a:latin typeface="+mn-lt"/>
                <a:ea typeface="楷体_GB2312" pitchFamily="49" charset="-122"/>
              </a:defRPr>
            </a:lvl7pPr>
            <a:lvl8pPr marL="3702050" indent="-271463" algn="l" rtl="0" fontAlgn="base">
              <a:spcBef>
                <a:spcPct val="20000"/>
              </a:spcBef>
              <a:spcAft>
                <a:spcPct val="0"/>
              </a:spcAft>
              <a:buClr>
                <a:srgbClr val="0066FF"/>
              </a:buClr>
              <a:buSzPct val="75000"/>
              <a:buFont typeface="Wingdings" pitchFamily="2" charset="2"/>
              <a:buChar char="ü"/>
              <a:defRPr sz="2400" b="1">
                <a:solidFill>
                  <a:schemeClr val="tx1"/>
                </a:solidFill>
                <a:latin typeface="+mn-lt"/>
                <a:ea typeface="楷体_GB2312" pitchFamily="49" charset="-122"/>
              </a:defRPr>
            </a:lvl8pPr>
            <a:lvl9pPr marL="4159250" indent="-271463" algn="l" rtl="0" fontAlgn="base">
              <a:spcBef>
                <a:spcPct val="20000"/>
              </a:spcBef>
              <a:spcAft>
                <a:spcPct val="0"/>
              </a:spcAft>
              <a:buClr>
                <a:srgbClr val="0066FF"/>
              </a:buClr>
              <a:buSzPct val="75000"/>
              <a:buFont typeface="Wingdings" pitchFamily="2" charset="2"/>
              <a:buChar char="ü"/>
              <a:defRPr sz="2400" b="1">
                <a:solidFill>
                  <a:schemeClr val="tx1"/>
                </a:solidFill>
                <a:latin typeface="+mn-lt"/>
                <a:ea typeface="楷体_GB2312" pitchFamily="49" charset="-122"/>
              </a:defRPr>
            </a:lvl9pPr>
          </a:lstStyle>
          <a:p>
            <a:pPr marL="0" indent="0">
              <a:buFont typeface="Wingdings" pitchFamily="2" charset="2"/>
              <a:buNone/>
            </a:pPr>
            <a:r>
              <a:rPr lang="en-US" altLang="zh-CN" sz="2000" kern="0" dirty="0" smtClean="0">
                <a:latin typeface="+mn-ea"/>
              </a:rPr>
              <a:t>MOV DWORD PTR [APIC_BASE+310H], 02000000H	</a:t>
            </a:r>
            <a:r>
              <a:rPr lang="en-US" altLang="zh-CN" sz="2000" kern="0" dirty="0" smtClean="0">
                <a:solidFill>
                  <a:srgbClr val="008000"/>
                </a:solidFill>
              </a:rPr>
              <a:t>;</a:t>
            </a:r>
            <a:r>
              <a:rPr lang="zh-CN" altLang="en-US" sz="2000" kern="0" dirty="0" smtClean="0">
                <a:solidFill>
                  <a:srgbClr val="008000"/>
                </a:solidFill>
              </a:rPr>
              <a:t>目标处理器</a:t>
            </a:r>
            <a:r>
              <a:rPr lang="en-US" altLang="zh-CN" sz="2000" kern="0" dirty="0" smtClean="0">
                <a:solidFill>
                  <a:srgbClr val="008000"/>
                </a:solidFill>
              </a:rPr>
              <a:t>APIC ID</a:t>
            </a:r>
            <a:r>
              <a:rPr lang="zh-CN" altLang="en-US" sz="2000" kern="0" dirty="0" smtClean="0">
                <a:solidFill>
                  <a:srgbClr val="008000"/>
                </a:solidFill>
              </a:rPr>
              <a:t>＝</a:t>
            </a:r>
            <a:r>
              <a:rPr lang="en-US" altLang="zh-CN" sz="2000" kern="0" dirty="0" smtClean="0">
                <a:solidFill>
                  <a:srgbClr val="008000"/>
                </a:solidFill>
              </a:rPr>
              <a:t>02</a:t>
            </a:r>
          </a:p>
          <a:p>
            <a:pPr marL="0" indent="0">
              <a:buFont typeface="Wingdings" pitchFamily="2" charset="2"/>
              <a:buNone/>
            </a:pPr>
            <a:r>
              <a:rPr lang="en-US" altLang="zh-CN" sz="2000" kern="0" dirty="0" smtClean="0">
                <a:latin typeface="+mn-ea"/>
              </a:rPr>
              <a:t>MOV DWORD PTR [APIC_BASE+300H], 00004030H	</a:t>
            </a:r>
            <a:r>
              <a:rPr lang="en-US" altLang="zh-CN" sz="2000" kern="0" dirty="0" smtClean="0">
                <a:solidFill>
                  <a:srgbClr val="008000"/>
                </a:solidFill>
              </a:rPr>
              <a:t>;</a:t>
            </a:r>
            <a:r>
              <a:rPr lang="zh-CN" altLang="en-US" sz="2000" kern="0" dirty="0" smtClean="0">
                <a:solidFill>
                  <a:srgbClr val="008000"/>
                </a:solidFill>
              </a:rPr>
              <a:t>中断向量为</a:t>
            </a:r>
            <a:r>
              <a:rPr lang="en-US" altLang="zh-CN" sz="2000" kern="0" dirty="0" smtClean="0">
                <a:solidFill>
                  <a:srgbClr val="008000"/>
                </a:solidFill>
              </a:rPr>
              <a:t>30H</a:t>
            </a:r>
            <a:endParaRPr lang="en-US" altLang="zh-CN" sz="2000" kern="0" dirty="0">
              <a:solidFill>
                <a:srgbClr val="008000"/>
              </a:solidFill>
            </a:endParaRPr>
          </a:p>
        </p:txBody>
      </p:sp>
      <p:sp>
        <p:nvSpPr>
          <p:cNvPr id="8" name="矩形 7"/>
          <p:cNvSpPr/>
          <p:nvPr/>
        </p:nvSpPr>
        <p:spPr>
          <a:xfrm>
            <a:off x="395860" y="3845428"/>
            <a:ext cx="8568750" cy="1815882"/>
          </a:xfrm>
          <a:prstGeom prst="rect">
            <a:avLst/>
          </a:prstGeom>
        </p:spPr>
        <p:txBody>
          <a:bodyPr wrap="square">
            <a:spAutoFit/>
          </a:bodyPr>
          <a:lstStyle/>
          <a:p>
            <a:pPr algn="l"/>
            <a:r>
              <a:rPr lang="zh-CN" altLang="zh-CN" kern="100" dirty="0">
                <a:cs typeface="Times New Roman" panose="02020603050405020304" pitchFamily="18" charset="0"/>
              </a:rPr>
              <a:t>引导处理器（</a:t>
            </a:r>
            <a:r>
              <a:rPr lang="en-US" altLang="zh-CN" kern="100" dirty="0"/>
              <a:t>BSP</a:t>
            </a:r>
            <a:r>
              <a:rPr lang="zh-CN" altLang="zh-CN" kern="100" dirty="0">
                <a:cs typeface="Times New Roman" panose="02020603050405020304" pitchFamily="18" charset="0"/>
              </a:rPr>
              <a:t>）执行上述代码</a:t>
            </a:r>
            <a:r>
              <a:rPr lang="zh-CN" altLang="zh-CN" kern="100" dirty="0" smtClean="0">
                <a:cs typeface="Times New Roman" panose="02020603050405020304" pitchFamily="18" charset="0"/>
              </a:rPr>
              <a:t>，</a:t>
            </a:r>
            <a:r>
              <a:rPr lang="en-US" altLang="zh-CN" kern="100" dirty="0" smtClean="0">
                <a:cs typeface="Times New Roman" panose="02020603050405020304" pitchFamily="18" charset="0"/>
              </a:rPr>
              <a:t/>
            </a:r>
            <a:br>
              <a:rPr lang="en-US" altLang="zh-CN" kern="100" dirty="0" smtClean="0">
                <a:cs typeface="Times New Roman" panose="02020603050405020304" pitchFamily="18" charset="0"/>
              </a:rPr>
            </a:br>
            <a:r>
              <a:rPr lang="zh-CN" altLang="zh-CN" kern="100" dirty="0" smtClean="0">
                <a:cs typeface="Times New Roman" panose="02020603050405020304" pitchFamily="18" charset="0"/>
              </a:rPr>
              <a:t>使用</a:t>
            </a:r>
            <a:r>
              <a:rPr lang="zh-CN" altLang="zh-CN" kern="100" dirty="0">
                <a:cs typeface="Times New Roman" panose="02020603050405020304" pitchFamily="18" charset="0"/>
              </a:rPr>
              <a:t>物理目标模式、固定的</a:t>
            </a:r>
            <a:r>
              <a:rPr lang="en-US" altLang="zh-CN" kern="100" dirty="0"/>
              <a:t>IPI</a:t>
            </a:r>
            <a:r>
              <a:rPr lang="zh-CN" altLang="zh-CN" kern="100" dirty="0">
                <a:cs typeface="Times New Roman" panose="02020603050405020304" pitchFamily="18" charset="0"/>
              </a:rPr>
              <a:t>消息类型</a:t>
            </a:r>
            <a:r>
              <a:rPr lang="zh-CN" altLang="zh-CN" kern="100" dirty="0" smtClean="0">
                <a:cs typeface="Times New Roman" panose="02020603050405020304" pitchFamily="18" charset="0"/>
              </a:rPr>
              <a:t>，</a:t>
            </a:r>
            <a:r>
              <a:rPr lang="en-US" altLang="zh-CN" kern="100" dirty="0" smtClean="0">
                <a:cs typeface="Times New Roman" panose="02020603050405020304" pitchFamily="18" charset="0"/>
              </a:rPr>
              <a:t/>
            </a:r>
            <a:br>
              <a:rPr lang="en-US" altLang="zh-CN" kern="100" dirty="0" smtClean="0">
                <a:cs typeface="Times New Roman" panose="02020603050405020304" pitchFamily="18" charset="0"/>
              </a:rPr>
            </a:br>
            <a:r>
              <a:rPr lang="zh-CN" altLang="zh-CN" kern="100" dirty="0" smtClean="0">
                <a:cs typeface="Times New Roman" panose="02020603050405020304" pitchFamily="18" charset="0"/>
              </a:rPr>
              <a:t>向</a:t>
            </a:r>
            <a:r>
              <a:rPr lang="en-US" altLang="zh-CN" kern="100" dirty="0"/>
              <a:t>APIC ID</a:t>
            </a:r>
            <a:r>
              <a:rPr lang="zh-CN" altLang="zh-CN" kern="100" dirty="0">
                <a:cs typeface="Times New Roman" panose="02020603050405020304" pitchFamily="18" charset="0"/>
              </a:rPr>
              <a:t>为</a:t>
            </a:r>
            <a:r>
              <a:rPr lang="en-US" altLang="zh-CN" kern="100" dirty="0"/>
              <a:t>02</a:t>
            </a:r>
            <a:r>
              <a:rPr lang="zh-CN" altLang="zh-CN" kern="100" dirty="0">
                <a:cs typeface="Times New Roman" panose="02020603050405020304" pitchFamily="18" charset="0"/>
              </a:rPr>
              <a:t>的处理器发送一条</a:t>
            </a:r>
            <a:r>
              <a:rPr lang="en-US" altLang="zh-CN" kern="100" dirty="0"/>
              <a:t>IPI</a:t>
            </a:r>
            <a:r>
              <a:rPr lang="zh-CN" altLang="zh-CN" kern="100" dirty="0">
                <a:cs typeface="Times New Roman" panose="02020603050405020304" pitchFamily="18" charset="0"/>
              </a:rPr>
              <a:t>消息</a:t>
            </a:r>
            <a:r>
              <a:rPr lang="zh-CN" altLang="zh-CN" kern="100" dirty="0" smtClean="0">
                <a:cs typeface="Times New Roman" panose="02020603050405020304" pitchFamily="18" charset="0"/>
              </a:rPr>
              <a:t>，</a:t>
            </a:r>
            <a:r>
              <a:rPr lang="en-US" altLang="zh-CN" kern="100" dirty="0" smtClean="0">
                <a:cs typeface="Times New Roman" panose="02020603050405020304" pitchFamily="18" charset="0"/>
              </a:rPr>
              <a:t/>
            </a:r>
            <a:br>
              <a:rPr lang="en-US" altLang="zh-CN" kern="100" dirty="0" smtClean="0">
                <a:cs typeface="Times New Roman" panose="02020603050405020304" pitchFamily="18" charset="0"/>
              </a:rPr>
            </a:br>
            <a:r>
              <a:rPr lang="zh-CN" altLang="zh-CN" kern="100" dirty="0" smtClean="0">
                <a:cs typeface="Times New Roman" panose="02020603050405020304" pitchFamily="18" charset="0"/>
              </a:rPr>
              <a:t>让</a:t>
            </a:r>
            <a:r>
              <a:rPr lang="zh-CN" altLang="zh-CN" kern="100" dirty="0">
                <a:cs typeface="Times New Roman" panose="02020603050405020304" pitchFamily="18" charset="0"/>
              </a:rPr>
              <a:t>目标处理器执行中断向量为</a:t>
            </a:r>
            <a:r>
              <a:rPr lang="en-US" altLang="zh-CN" kern="100" dirty="0"/>
              <a:t>30H</a:t>
            </a:r>
            <a:r>
              <a:rPr lang="zh-CN" altLang="zh-CN" kern="100" dirty="0">
                <a:cs typeface="Times New Roman" panose="02020603050405020304" pitchFamily="18" charset="0"/>
              </a:rPr>
              <a:t>的中断处理程序。</a:t>
            </a:r>
            <a:endParaRPr lang="zh-CN" altLang="en-US" dirty="0"/>
          </a:p>
        </p:txBody>
      </p:sp>
    </p:spTree>
    <p:extLst>
      <p:ext uri="{BB962C8B-B14F-4D97-AF65-F5344CB8AC3E}">
        <p14:creationId xmlns:p14="http://schemas.microsoft.com/office/powerpoint/2010/main" val="4155190273"/>
      </p:ext>
    </p:extLst>
  </p:cSld>
  <p:clrMapOvr>
    <a:masterClrMapping/>
  </p:clrMapOvr>
  <p:transition spd="med"/>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二、</a:t>
            </a:r>
            <a:r>
              <a:rPr lang="zh-CN" altLang="zh-CN" dirty="0"/>
              <a:t>高级可编程中断</a:t>
            </a:r>
            <a:r>
              <a:rPr lang="zh-CN" altLang="zh-CN" dirty="0" smtClean="0"/>
              <a:t>控制器</a:t>
            </a:r>
            <a:r>
              <a:rPr lang="en-US" altLang="zh-CN" dirty="0" smtClean="0"/>
              <a:t>      </a:t>
            </a:r>
            <a:r>
              <a:rPr lang="en-US" altLang="zh-CN" dirty="0" smtClean="0">
                <a:solidFill>
                  <a:srgbClr val="FF6600"/>
                </a:solidFill>
              </a:rPr>
              <a:t>2. Local APIC</a:t>
            </a:r>
            <a:endParaRPr lang="zh-CN" altLang="en-US" dirty="0">
              <a:solidFill>
                <a:srgbClr val="FF6600"/>
              </a:solidFill>
            </a:endParaRPr>
          </a:p>
        </p:txBody>
      </p:sp>
      <p:sp>
        <p:nvSpPr>
          <p:cNvPr id="3" name="内容占位符 2"/>
          <p:cNvSpPr>
            <a:spLocks noGrp="1"/>
          </p:cNvSpPr>
          <p:nvPr>
            <p:ph idx="1"/>
          </p:nvPr>
        </p:nvSpPr>
        <p:spPr>
          <a:xfrm>
            <a:off x="457200" y="1052670"/>
            <a:ext cx="8362950" cy="5652929"/>
          </a:xfrm>
        </p:spPr>
        <p:txBody>
          <a:bodyPr/>
          <a:lstStyle/>
          <a:p>
            <a:r>
              <a:rPr lang="zh-CN" altLang="en-US" sz="2400" dirty="0"/>
              <a:t>当多处理器系统加电或复位后，每个处理器会同时执行处理器内部的</a:t>
            </a:r>
            <a:r>
              <a:rPr lang="en-US" altLang="zh-CN" sz="2400" dirty="0">
                <a:solidFill>
                  <a:srgbClr val="FF0000"/>
                </a:solidFill>
              </a:rPr>
              <a:t>BIST</a:t>
            </a:r>
            <a:r>
              <a:rPr lang="zh-CN" altLang="en-US" sz="2400" dirty="0"/>
              <a:t>（</a:t>
            </a:r>
            <a:r>
              <a:rPr lang="en-US" altLang="zh-CN" sz="2400" dirty="0"/>
              <a:t>Built-in self-test</a:t>
            </a:r>
            <a:r>
              <a:rPr lang="zh-CN" altLang="en-US" sz="2400" dirty="0"/>
              <a:t>）代码，硬件会为每个逻辑处理器赋予一个唯一的</a:t>
            </a:r>
            <a:r>
              <a:rPr lang="en-US" altLang="zh-CN" sz="2400" dirty="0">
                <a:solidFill>
                  <a:srgbClr val="008000"/>
                </a:solidFill>
              </a:rPr>
              <a:t>APIC ID</a:t>
            </a:r>
            <a:r>
              <a:rPr lang="zh-CN" altLang="en-US" sz="2400" dirty="0"/>
              <a:t>值。</a:t>
            </a:r>
            <a:endParaRPr lang="en-US" altLang="zh-CN" sz="2400" dirty="0"/>
          </a:p>
          <a:p>
            <a:r>
              <a:rPr lang="zh-CN" altLang="en-US" sz="2400" dirty="0"/>
              <a:t>这个</a:t>
            </a:r>
            <a:r>
              <a:rPr lang="en-US" altLang="zh-CN" sz="2400" dirty="0"/>
              <a:t>APIC ID</a:t>
            </a:r>
            <a:r>
              <a:rPr lang="zh-CN" altLang="en-US" sz="2400" dirty="0"/>
              <a:t>值被写入到每个逻辑处理器对应的本地</a:t>
            </a:r>
            <a:r>
              <a:rPr lang="en-US" altLang="zh-CN" sz="2400" dirty="0"/>
              <a:t>APIC</a:t>
            </a:r>
            <a:r>
              <a:rPr lang="zh-CN" altLang="en-US" sz="2400" dirty="0"/>
              <a:t>的</a:t>
            </a:r>
            <a:r>
              <a:rPr lang="en-US" altLang="zh-CN" sz="2400" dirty="0"/>
              <a:t>APIC ID</a:t>
            </a:r>
            <a:r>
              <a:rPr lang="zh-CN" altLang="en-US" sz="2400" dirty="0"/>
              <a:t>寄存器内，作为每一个</a:t>
            </a:r>
            <a:r>
              <a:rPr lang="zh-CN" altLang="en-US" sz="2400" dirty="0">
                <a:solidFill>
                  <a:srgbClr val="008000"/>
                </a:solidFill>
              </a:rPr>
              <a:t>逻辑处理器</a:t>
            </a:r>
            <a:r>
              <a:rPr lang="zh-CN" altLang="en-US" sz="2400" dirty="0"/>
              <a:t>的</a:t>
            </a:r>
            <a:r>
              <a:rPr lang="en-US" altLang="zh-CN" sz="2400" dirty="0">
                <a:solidFill>
                  <a:srgbClr val="008000"/>
                </a:solidFill>
              </a:rPr>
              <a:t>ID</a:t>
            </a:r>
            <a:r>
              <a:rPr lang="zh-CN" altLang="en-US" sz="2400" dirty="0"/>
              <a:t>值。</a:t>
            </a:r>
            <a:endParaRPr lang="en-US" altLang="zh-CN" sz="2400" dirty="0"/>
          </a:p>
          <a:p>
            <a:r>
              <a:rPr lang="zh-CN" altLang="en-US" sz="2400" dirty="0"/>
              <a:t>硬件会选择一个处理器作为</a:t>
            </a:r>
            <a:r>
              <a:rPr lang="en-US" altLang="zh-CN" sz="2400" dirty="0">
                <a:solidFill>
                  <a:srgbClr val="FF0000"/>
                </a:solidFill>
              </a:rPr>
              <a:t>BSP</a:t>
            </a:r>
            <a:r>
              <a:rPr lang="zh-CN" altLang="en-US" sz="2400" dirty="0"/>
              <a:t>（</a:t>
            </a:r>
            <a:r>
              <a:rPr lang="en-US" altLang="zh-CN" sz="2400" dirty="0">
                <a:solidFill>
                  <a:srgbClr val="FF0000"/>
                </a:solidFill>
              </a:rPr>
              <a:t>B</a:t>
            </a:r>
            <a:r>
              <a:rPr lang="en-US" altLang="zh-CN" sz="2400" dirty="0"/>
              <a:t>oot</a:t>
            </a:r>
            <a:r>
              <a:rPr lang="en-US" altLang="zh-CN" sz="2400" dirty="0">
                <a:solidFill>
                  <a:srgbClr val="FF0000"/>
                </a:solidFill>
              </a:rPr>
              <a:t>s</a:t>
            </a:r>
            <a:r>
              <a:rPr lang="en-US" altLang="zh-CN" sz="2400" dirty="0"/>
              <a:t>trap </a:t>
            </a:r>
            <a:r>
              <a:rPr lang="en-US" altLang="zh-CN" sz="2400" dirty="0">
                <a:solidFill>
                  <a:srgbClr val="FF0000"/>
                </a:solidFill>
              </a:rPr>
              <a:t>p</a:t>
            </a:r>
            <a:r>
              <a:rPr lang="en-US" altLang="zh-CN" sz="2400" dirty="0"/>
              <a:t>rocessor</a:t>
            </a:r>
            <a:r>
              <a:rPr lang="zh-CN" altLang="en-US" sz="2400" dirty="0"/>
              <a:t>），</a:t>
            </a:r>
            <a:r>
              <a:rPr lang="en-US" altLang="zh-CN" sz="2400" dirty="0"/>
              <a:t>BSP</a:t>
            </a:r>
            <a:r>
              <a:rPr lang="zh-CN" altLang="en-US" sz="2400" dirty="0"/>
              <a:t>的</a:t>
            </a:r>
            <a:r>
              <a:rPr lang="en-US" altLang="zh-CN" sz="2400" dirty="0">
                <a:solidFill>
                  <a:srgbClr val="0000FF"/>
                </a:solidFill>
              </a:rPr>
              <a:t>APIC ID</a:t>
            </a:r>
            <a:r>
              <a:rPr lang="zh-CN" altLang="en-US" sz="2400" dirty="0"/>
              <a:t>值通常为</a:t>
            </a:r>
            <a:r>
              <a:rPr lang="en-US" altLang="zh-CN" sz="2400" dirty="0">
                <a:solidFill>
                  <a:srgbClr val="0000FF"/>
                </a:solidFill>
              </a:rPr>
              <a:t>0</a:t>
            </a:r>
            <a:r>
              <a:rPr lang="zh-CN" altLang="en-US" sz="2400" dirty="0"/>
              <a:t>。</a:t>
            </a:r>
            <a:endParaRPr lang="en-US" altLang="zh-CN" sz="2400" dirty="0"/>
          </a:p>
          <a:p>
            <a:r>
              <a:rPr lang="en-US" altLang="zh-CN" sz="2400" dirty="0"/>
              <a:t>BSP</a:t>
            </a:r>
            <a:r>
              <a:rPr lang="zh-CN" altLang="en-US" sz="2400" dirty="0"/>
              <a:t>的</a:t>
            </a:r>
            <a:r>
              <a:rPr lang="en-US" altLang="zh-CN" sz="2400" dirty="0">
                <a:solidFill>
                  <a:srgbClr val="990099"/>
                </a:solidFill>
              </a:rPr>
              <a:t>IA32_APIC_BASE</a:t>
            </a:r>
            <a:r>
              <a:rPr lang="zh-CN" altLang="en-US" sz="2400" dirty="0"/>
              <a:t>寄存器的</a:t>
            </a:r>
            <a:r>
              <a:rPr lang="zh-CN" altLang="en-US" sz="2400" dirty="0">
                <a:solidFill>
                  <a:srgbClr val="990099"/>
                </a:solidFill>
              </a:rPr>
              <a:t>第</a:t>
            </a:r>
            <a:r>
              <a:rPr lang="en-US" altLang="zh-CN" sz="2400" dirty="0">
                <a:solidFill>
                  <a:srgbClr val="990099"/>
                </a:solidFill>
              </a:rPr>
              <a:t>8</a:t>
            </a:r>
            <a:r>
              <a:rPr lang="zh-CN" altLang="en-US" sz="2400" dirty="0">
                <a:solidFill>
                  <a:srgbClr val="990099"/>
                </a:solidFill>
              </a:rPr>
              <a:t>位</a:t>
            </a:r>
            <a:r>
              <a:rPr lang="zh-CN" altLang="en-US" sz="2400" dirty="0"/>
              <a:t>（</a:t>
            </a:r>
            <a:r>
              <a:rPr lang="en-US" altLang="zh-CN" sz="2400" dirty="0"/>
              <a:t>BSP</a:t>
            </a:r>
            <a:r>
              <a:rPr lang="zh-CN" altLang="en-US" sz="2400" dirty="0"/>
              <a:t>标志位）会置</a:t>
            </a:r>
            <a:r>
              <a:rPr lang="en-US" altLang="zh-CN" sz="2400" dirty="0"/>
              <a:t>1</a:t>
            </a:r>
            <a:r>
              <a:rPr lang="zh-CN" altLang="en-US" sz="2400" dirty="0"/>
              <a:t>，表示该逻辑处理器是</a:t>
            </a:r>
            <a:r>
              <a:rPr lang="en-US" altLang="zh-CN" sz="2400" dirty="0"/>
              <a:t>BSP</a:t>
            </a:r>
            <a:r>
              <a:rPr lang="zh-CN" altLang="en-US" sz="2400" dirty="0"/>
              <a:t>；</a:t>
            </a:r>
            <a:r>
              <a:rPr lang="en-US" altLang="zh-CN" sz="2400" dirty="0"/>
              <a:t/>
            </a:r>
            <a:br>
              <a:rPr lang="en-US" altLang="zh-CN" sz="2400" dirty="0"/>
            </a:br>
            <a:r>
              <a:rPr lang="zh-CN" altLang="en-US" sz="2400" dirty="0"/>
              <a:t>其余处理器的</a:t>
            </a:r>
            <a:r>
              <a:rPr lang="en-US" altLang="zh-CN" sz="2400" dirty="0"/>
              <a:t>IA32_APIC_BASE</a:t>
            </a:r>
            <a:r>
              <a:rPr lang="zh-CN" altLang="en-US" sz="2400" dirty="0"/>
              <a:t>寄存器的</a:t>
            </a:r>
            <a:r>
              <a:rPr lang="en-US" altLang="zh-CN" sz="2400" dirty="0"/>
              <a:t>BSP</a:t>
            </a:r>
            <a:r>
              <a:rPr lang="zh-CN" altLang="en-US" sz="2400" dirty="0"/>
              <a:t>标志位会被清零，表示这些处理器属于</a:t>
            </a:r>
            <a:r>
              <a:rPr lang="en-US" altLang="zh-CN" sz="2400" dirty="0">
                <a:solidFill>
                  <a:srgbClr val="FF0000"/>
                </a:solidFill>
              </a:rPr>
              <a:t>AP</a:t>
            </a:r>
            <a:r>
              <a:rPr lang="zh-CN" altLang="en-US" sz="2400" dirty="0"/>
              <a:t>（</a:t>
            </a:r>
            <a:r>
              <a:rPr lang="en-US" altLang="zh-CN" sz="2400" dirty="0">
                <a:solidFill>
                  <a:srgbClr val="FF0000"/>
                </a:solidFill>
              </a:rPr>
              <a:t>A</a:t>
            </a:r>
            <a:r>
              <a:rPr lang="en-US" altLang="zh-CN" sz="2400" dirty="0"/>
              <a:t>pplication </a:t>
            </a:r>
            <a:r>
              <a:rPr lang="en-US" altLang="zh-CN" sz="2400" dirty="0">
                <a:solidFill>
                  <a:srgbClr val="FF0000"/>
                </a:solidFill>
              </a:rPr>
              <a:t>p</a:t>
            </a:r>
            <a:r>
              <a:rPr lang="en-US" altLang="zh-CN" sz="2400" dirty="0"/>
              <a:t>rocessor</a:t>
            </a:r>
            <a:r>
              <a:rPr lang="zh-CN" altLang="en-US" sz="2400" dirty="0"/>
              <a:t>）。</a:t>
            </a:r>
          </a:p>
        </p:txBody>
      </p:sp>
      <p:sp>
        <p:nvSpPr>
          <p:cNvPr id="4" name="灯片编号占位符 3"/>
          <p:cNvSpPr>
            <a:spLocks noGrp="1"/>
          </p:cNvSpPr>
          <p:nvPr>
            <p:ph type="sldNum" sz="quarter" idx="11"/>
          </p:nvPr>
        </p:nvSpPr>
        <p:spPr/>
        <p:txBody>
          <a:bodyPr/>
          <a:lstStyle/>
          <a:p>
            <a:fld id="{C5B93D84-87BE-4514-9293-7D5164B6320D}" type="slidenum">
              <a:rPr lang="zh-CN" altLang="en-US" smtClean="0"/>
              <a:pPr/>
              <a:t>165</a:t>
            </a:fld>
            <a:endParaRPr lang="en-US" altLang="zh-CN" dirty="0"/>
          </a:p>
        </p:txBody>
      </p:sp>
      <p:sp>
        <p:nvSpPr>
          <p:cNvPr id="6" name="标题 1"/>
          <p:cNvSpPr txBox="1">
            <a:spLocks/>
          </p:cNvSpPr>
          <p:nvPr/>
        </p:nvSpPr>
        <p:spPr bwMode="auto">
          <a:xfrm>
            <a:off x="446970" y="528794"/>
            <a:ext cx="8229600" cy="5238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l" rtl="0" fontAlgn="base">
              <a:spcBef>
                <a:spcPct val="0"/>
              </a:spcBef>
              <a:spcAft>
                <a:spcPct val="0"/>
              </a:spcAft>
              <a:defRPr sz="2800" b="1">
                <a:solidFill>
                  <a:schemeClr val="bg2"/>
                </a:solidFill>
                <a:latin typeface="+mj-lt"/>
                <a:ea typeface="+mj-ea"/>
                <a:cs typeface="+mj-cs"/>
              </a:defRPr>
            </a:lvl1pPr>
            <a:lvl2pPr algn="l" rtl="0" fontAlgn="base">
              <a:spcBef>
                <a:spcPct val="0"/>
              </a:spcBef>
              <a:spcAft>
                <a:spcPct val="0"/>
              </a:spcAft>
              <a:defRPr sz="2800" b="1">
                <a:solidFill>
                  <a:schemeClr val="bg2"/>
                </a:solidFill>
                <a:latin typeface="Arial" charset="0"/>
                <a:ea typeface="黑体" pitchFamily="2" charset="-122"/>
              </a:defRPr>
            </a:lvl2pPr>
            <a:lvl3pPr algn="l" rtl="0" fontAlgn="base">
              <a:spcBef>
                <a:spcPct val="0"/>
              </a:spcBef>
              <a:spcAft>
                <a:spcPct val="0"/>
              </a:spcAft>
              <a:defRPr sz="2800" b="1">
                <a:solidFill>
                  <a:schemeClr val="bg2"/>
                </a:solidFill>
                <a:latin typeface="Arial" charset="0"/>
                <a:ea typeface="黑体" pitchFamily="2" charset="-122"/>
              </a:defRPr>
            </a:lvl3pPr>
            <a:lvl4pPr algn="l" rtl="0" fontAlgn="base">
              <a:spcBef>
                <a:spcPct val="0"/>
              </a:spcBef>
              <a:spcAft>
                <a:spcPct val="0"/>
              </a:spcAft>
              <a:defRPr sz="2800" b="1">
                <a:solidFill>
                  <a:schemeClr val="bg2"/>
                </a:solidFill>
                <a:latin typeface="Arial" charset="0"/>
                <a:ea typeface="黑体" pitchFamily="2" charset="-122"/>
              </a:defRPr>
            </a:lvl4pPr>
            <a:lvl5pPr algn="l" rtl="0" fontAlgn="base">
              <a:spcBef>
                <a:spcPct val="0"/>
              </a:spcBef>
              <a:spcAft>
                <a:spcPct val="0"/>
              </a:spcAft>
              <a:defRPr sz="2800" b="1">
                <a:solidFill>
                  <a:schemeClr val="bg2"/>
                </a:solidFill>
                <a:latin typeface="Arial" charset="0"/>
                <a:ea typeface="黑体" pitchFamily="2" charset="-122"/>
              </a:defRPr>
            </a:lvl5pPr>
            <a:lvl6pPr marL="457200" algn="l" rtl="0" fontAlgn="base">
              <a:spcBef>
                <a:spcPct val="0"/>
              </a:spcBef>
              <a:spcAft>
                <a:spcPct val="0"/>
              </a:spcAft>
              <a:defRPr sz="2800" b="1">
                <a:solidFill>
                  <a:schemeClr val="bg2"/>
                </a:solidFill>
                <a:latin typeface="Arial" charset="0"/>
                <a:ea typeface="黑体" pitchFamily="2" charset="-122"/>
              </a:defRPr>
            </a:lvl6pPr>
            <a:lvl7pPr marL="914400" algn="l" rtl="0" fontAlgn="base">
              <a:spcBef>
                <a:spcPct val="0"/>
              </a:spcBef>
              <a:spcAft>
                <a:spcPct val="0"/>
              </a:spcAft>
              <a:defRPr sz="2800" b="1">
                <a:solidFill>
                  <a:schemeClr val="bg2"/>
                </a:solidFill>
                <a:latin typeface="Arial" charset="0"/>
                <a:ea typeface="黑体" pitchFamily="2" charset="-122"/>
              </a:defRPr>
            </a:lvl7pPr>
            <a:lvl8pPr marL="1371600" algn="l" rtl="0" fontAlgn="base">
              <a:spcBef>
                <a:spcPct val="0"/>
              </a:spcBef>
              <a:spcAft>
                <a:spcPct val="0"/>
              </a:spcAft>
              <a:defRPr sz="2800" b="1">
                <a:solidFill>
                  <a:schemeClr val="bg2"/>
                </a:solidFill>
                <a:latin typeface="Arial" charset="0"/>
                <a:ea typeface="黑体" pitchFamily="2" charset="-122"/>
              </a:defRPr>
            </a:lvl8pPr>
            <a:lvl9pPr marL="1828800" algn="l" rtl="0" fontAlgn="base">
              <a:spcBef>
                <a:spcPct val="0"/>
              </a:spcBef>
              <a:spcAft>
                <a:spcPct val="0"/>
              </a:spcAft>
              <a:defRPr sz="2800" b="1">
                <a:solidFill>
                  <a:schemeClr val="bg2"/>
                </a:solidFill>
                <a:latin typeface="Arial" charset="0"/>
                <a:ea typeface="黑体" pitchFamily="2" charset="-122"/>
              </a:defRPr>
            </a:lvl9pPr>
          </a:lstStyle>
          <a:p>
            <a:r>
              <a:rPr lang="zh-CN" altLang="en-US" kern="0" dirty="0" smtClean="0">
                <a:solidFill>
                  <a:srgbClr val="008000"/>
                </a:solidFill>
              </a:rPr>
              <a:t>多核</a:t>
            </a:r>
            <a:r>
              <a:rPr lang="en-US" altLang="zh-CN" kern="0" dirty="0" smtClean="0">
                <a:solidFill>
                  <a:srgbClr val="008000"/>
                </a:solidFill>
              </a:rPr>
              <a:t>/</a:t>
            </a:r>
            <a:r>
              <a:rPr lang="zh-CN" altLang="en-US" kern="0" dirty="0" smtClean="0">
                <a:solidFill>
                  <a:srgbClr val="008000"/>
                </a:solidFill>
              </a:rPr>
              <a:t>多处理器</a:t>
            </a:r>
            <a:r>
              <a:rPr lang="zh-CN" altLang="en-US" kern="0" dirty="0" smtClean="0">
                <a:solidFill>
                  <a:schemeClr val="tx1"/>
                </a:solidFill>
              </a:rPr>
              <a:t>的</a:t>
            </a:r>
            <a:r>
              <a:rPr lang="zh-CN" altLang="en-US" kern="0" dirty="0" smtClean="0">
                <a:solidFill>
                  <a:srgbClr val="0000FF"/>
                </a:solidFill>
              </a:rPr>
              <a:t>引导</a:t>
            </a:r>
            <a:r>
              <a:rPr lang="zh-CN" altLang="en-US" kern="0" dirty="0" smtClean="0">
                <a:solidFill>
                  <a:srgbClr val="008000"/>
                </a:solidFill>
              </a:rPr>
              <a:t>：</a:t>
            </a:r>
            <a:endParaRPr lang="zh-CN" altLang="en-US" kern="0" dirty="0">
              <a:solidFill>
                <a:srgbClr val="008000"/>
              </a:solidFill>
            </a:endParaRPr>
          </a:p>
        </p:txBody>
      </p:sp>
    </p:spTree>
    <p:extLst>
      <p:ext uri="{BB962C8B-B14F-4D97-AF65-F5344CB8AC3E}">
        <p14:creationId xmlns:p14="http://schemas.microsoft.com/office/powerpoint/2010/main" val="3466471995"/>
      </p:ext>
    </p:extLst>
  </p:cSld>
  <p:clrMapOvr>
    <a:masterClrMapping/>
  </p:clrMapOvr>
  <p:transition spd="med"/>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二、</a:t>
            </a:r>
            <a:r>
              <a:rPr lang="zh-CN" altLang="zh-CN" dirty="0"/>
              <a:t>高级可编程中断</a:t>
            </a:r>
            <a:r>
              <a:rPr lang="zh-CN" altLang="zh-CN" dirty="0" smtClean="0"/>
              <a:t>控制器</a:t>
            </a:r>
            <a:r>
              <a:rPr lang="en-US" altLang="zh-CN" dirty="0" smtClean="0"/>
              <a:t>      </a:t>
            </a:r>
            <a:r>
              <a:rPr lang="en-US" altLang="zh-CN" dirty="0" smtClean="0">
                <a:solidFill>
                  <a:srgbClr val="FF6600"/>
                </a:solidFill>
              </a:rPr>
              <a:t>2. Local APIC</a:t>
            </a:r>
            <a:endParaRPr lang="zh-CN" altLang="en-US" dirty="0">
              <a:solidFill>
                <a:srgbClr val="FF6600"/>
              </a:solidFill>
            </a:endParaRPr>
          </a:p>
        </p:txBody>
      </p:sp>
      <p:sp>
        <p:nvSpPr>
          <p:cNvPr id="3" name="内容占位符 2"/>
          <p:cNvSpPr>
            <a:spLocks noGrp="1"/>
          </p:cNvSpPr>
          <p:nvPr>
            <p:ph idx="1"/>
          </p:nvPr>
        </p:nvSpPr>
        <p:spPr>
          <a:xfrm>
            <a:off x="457200" y="1052670"/>
            <a:ext cx="8362950" cy="5652929"/>
          </a:xfrm>
        </p:spPr>
        <p:txBody>
          <a:bodyPr/>
          <a:lstStyle/>
          <a:p>
            <a:r>
              <a:rPr lang="zh-CN" altLang="en-US" sz="2400" dirty="0"/>
              <a:t>接下来，</a:t>
            </a:r>
            <a:r>
              <a:rPr lang="en-US" altLang="zh-CN" sz="2400" dirty="0">
                <a:solidFill>
                  <a:srgbClr val="FF0000"/>
                </a:solidFill>
              </a:rPr>
              <a:t>BSP</a:t>
            </a:r>
            <a:r>
              <a:rPr lang="zh-CN" altLang="en-US" sz="2400" dirty="0"/>
              <a:t>从</a:t>
            </a:r>
            <a:r>
              <a:rPr lang="en-US" altLang="zh-CN" sz="2400" dirty="0">
                <a:solidFill>
                  <a:srgbClr val="0000FF"/>
                </a:solidFill>
              </a:rPr>
              <a:t>FFFFFFF0H</a:t>
            </a:r>
            <a:r>
              <a:rPr lang="zh-CN" altLang="en-US" sz="2400" dirty="0"/>
              <a:t>地址处执行第一条指令，该指令属于</a:t>
            </a:r>
            <a:r>
              <a:rPr lang="en-US" altLang="zh-CN" sz="2400" dirty="0"/>
              <a:t>BIOS</a:t>
            </a:r>
            <a:r>
              <a:rPr lang="zh-CN" altLang="en-US" sz="2400" dirty="0"/>
              <a:t>代码。</a:t>
            </a:r>
            <a:endParaRPr lang="en-US" altLang="zh-CN" sz="2400" dirty="0"/>
          </a:p>
          <a:p>
            <a:r>
              <a:rPr lang="zh-CN" altLang="en-US" sz="2400" dirty="0"/>
              <a:t>当</a:t>
            </a:r>
            <a:r>
              <a:rPr lang="en-US" altLang="zh-CN" sz="2400" dirty="0"/>
              <a:t>BSP</a:t>
            </a:r>
            <a:r>
              <a:rPr lang="zh-CN" altLang="en-US" sz="2400" dirty="0"/>
              <a:t>执行完</a:t>
            </a:r>
            <a:r>
              <a:rPr lang="en-US" altLang="zh-CN" sz="2400" dirty="0"/>
              <a:t>BIOS</a:t>
            </a:r>
            <a:r>
              <a:rPr lang="zh-CN" altLang="en-US" sz="2400" dirty="0"/>
              <a:t>代码完成初始化工作之后，应该通过系统总线广播</a:t>
            </a:r>
            <a:r>
              <a:rPr lang="en-US" altLang="zh-CN" sz="2400" dirty="0">
                <a:solidFill>
                  <a:srgbClr val="D60093"/>
                </a:solidFill>
              </a:rPr>
              <a:t>INIT</a:t>
            </a:r>
            <a:r>
              <a:rPr lang="zh-CN" altLang="en-US" sz="2400" dirty="0"/>
              <a:t>（引发所有目标处理器执行</a:t>
            </a:r>
            <a:r>
              <a:rPr lang="en-US" altLang="zh-CN" sz="2400" dirty="0"/>
              <a:t>INIT</a:t>
            </a:r>
            <a:r>
              <a:rPr lang="zh-CN" altLang="en-US" sz="2400" dirty="0"/>
              <a:t>，中断向量字段必须是</a:t>
            </a:r>
            <a:r>
              <a:rPr lang="en-US" altLang="zh-CN" sz="2400" dirty="0"/>
              <a:t>00H </a:t>
            </a:r>
            <a:r>
              <a:rPr lang="zh-CN" altLang="en-US" sz="2400" dirty="0"/>
              <a:t>）、</a:t>
            </a:r>
            <a:r>
              <a:rPr lang="en-US" altLang="zh-CN" sz="2400" dirty="0">
                <a:solidFill>
                  <a:srgbClr val="D60093"/>
                </a:solidFill>
              </a:rPr>
              <a:t>SIPI</a:t>
            </a:r>
            <a:r>
              <a:rPr lang="zh-CN" altLang="en-US" sz="2400" dirty="0"/>
              <a:t>（</a:t>
            </a:r>
            <a:r>
              <a:rPr lang="en-US" altLang="zh-CN" sz="2400" dirty="0"/>
              <a:t>Start-up IPI</a:t>
            </a:r>
            <a:r>
              <a:rPr lang="zh-CN" altLang="en-US" sz="2400" dirty="0"/>
              <a:t>，启动</a:t>
            </a:r>
            <a:r>
              <a:rPr lang="en-US" altLang="zh-CN" sz="2400" dirty="0"/>
              <a:t>IPI</a:t>
            </a:r>
            <a:r>
              <a:rPr lang="zh-CN" altLang="en-US" sz="2400" dirty="0"/>
              <a:t>，中断向量通常应该指向初始化程序，该初始化程序属于</a:t>
            </a:r>
            <a:r>
              <a:rPr lang="en-US" altLang="zh-CN" sz="2400" dirty="0"/>
              <a:t>BIOS</a:t>
            </a:r>
            <a:r>
              <a:rPr lang="zh-CN" altLang="en-US" sz="2400" dirty="0"/>
              <a:t>中的引导代码）消息序列（不包括</a:t>
            </a:r>
            <a:r>
              <a:rPr lang="en-US" altLang="zh-CN" sz="2400" dirty="0"/>
              <a:t>BSP</a:t>
            </a:r>
            <a:r>
              <a:rPr lang="zh-CN" altLang="en-US" sz="2400" dirty="0"/>
              <a:t>自己），唤醒其他</a:t>
            </a:r>
            <a:r>
              <a:rPr lang="en-US" altLang="zh-CN" sz="2400" dirty="0"/>
              <a:t>AP</a:t>
            </a:r>
            <a:r>
              <a:rPr lang="zh-CN" altLang="en-US" sz="2400" dirty="0"/>
              <a:t>处理器。</a:t>
            </a:r>
            <a:endParaRPr lang="en-US" altLang="zh-CN" sz="2400" dirty="0"/>
          </a:p>
          <a:p>
            <a:r>
              <a:rPr lang="en-US" altLang="zh-CN" sz="2400" dirty="0"/>
              <a:t>BSP</a:t>
            </a:r>
            <a:r>
              <a:rPr lang="zh-CN" altLang="en-US" sz="2400" dirty="0"/>
              <a:t>应提供相应初始化代码首地址给所有</a:t>
            </a:r>
            <a:r>
              <a:rPr lang="en-US" altLang="zh-CN" sz="2400" dirty="0"/>
              <a:t>AP</a:t>
            </a:r>
            <a:r>
              <a:rPr lang="zh-CN" altLang="en-US" sz="2400" dirty="0"/>
              <a:t>，引导</a:t>
            </a:r>
            <a:r>
              <a:rPr lang="en-US" altLang="zh-CN" sz="2400" dirty="0"/>
              <a:t>AP</a:t>
            </a:r>
            <a:r>
              <a:rPr lang="zh-CN" altLang="en-US" sz="2400" dirty="0"/>
              <a:t>完成初始化工作。</a:t>
            </a:r>
            <a:endParaRPr lang="en-US" altLang="zh-CN" sz="2400" dirty="0"/>
          </a:p>
          <a:p>
            <a:r>
              <a:rPr lang="en-US" altLang="zh-CN" sz="2400" dirty="0"/>
              <a:t>BSP</a:t>
            </a:r>
            <a:r>
              <a:rPr lang="zh-CN" altLang="en-US" sz="2400" dirty="0"/>
              <a:t>提供的初始化代码首地址必须在</a:t>
            </a:r>
            <a:r>
              <a:rPr lang="en-US" altLang="zh-CN" sz="2400" dirty="0"/>
              <a:t>4K</a:t>
            </a:r>
            <a:r>
              <a:rPr lang="zh-CN" altLang="en-US" sz="2400" dirty="0"/>
              <a:t>的边界上，且处于</a:t>
            </a:r>
            <a:r>
              <a:rPr lang="en-US" altLang="zh-CN" sz="2400" dirty="0"/>
              <a:t>1M</a:t>
            </a:r>
            <a:r>
              <a:rPr lang="zh-CN" altLang="en-US" sz="2400" dirty="0"/>
              <a:t>以内。</a:t>
            </a:r>
            <a:endParaRPr lang="en-US" altLang="zh-CN" sz="2400" dirty="0"/>
          </a:p>
          <a:p>
            <a:r>
              <a:rPr lang="zh-CN" altLang="en-US" sz="2400" dirty="0"/>
              <a:t>因为处理器接收到</a:t>
            </a:r>
            <a:r>
              <a:rPr lang="en-US" altLang="zh-CN" sz="2400" dirty="0"/>
              <a:t>INIT</a:t>
            </a:r>
            <a:r>
              <a:rPr lang="zh-CN" altLang="en-US" sz="2400" dirty="0"/>
              <a:t>消息后工作在实模式下，初始化代码的开始部分必须以</a:t>
            </a:r>
            <a:r>
              <a:rPr lang="en-US" altLang="zh-CN" sz="2400" dirty="0"/>
              <a:t>16</a:t>
            </a:r>
            <a:r>
              <a:rPr lang="zh-CN" altLang="en-US" sz="2400" dirty="0"/>
              <a:t>位实模式方式设计。</a:t>
            </a:r>
          </a:p>
        </p:txBody>
      </p:sp>
      <p:sp>
        <p:nvSpPr>
          <p:cNvPr id="4" name="灯片编号占位符 3"/>
          <p:cNvSpPr>
            <a:spLocks noGrp="1"/>
          </p:cNvSpPr>
          <p:nvPr>
            <p:ph type="sldNum" sz="quarter" idx="11"/>
          </p:nvPr>
        </p:nvSpPr>
        <p:spPr/>
        <p:txBody>
          <a:bodyPr/>
          <a:lstStyle/>
          <a:p>
            <a:fld id="{C5B93D84-87BE-4514-9293-7D5164B6320D}" type="slidenum">
              <a:rPr lang="zh-CN" altLang="en-US" smtClean="0"/>
              <a:pPr/>
              <a:t>166</a:t>
            </a:fld>
            <a:endParaRPr lang="en-US" altLang="zh-CN" dirty="0"/>
          </a:p>
        </p:txBody>
      </p:sp>
      <p:sp>
        <p:nvSpPr>
          <p:cNvPr id="5" name="标题 1"/>
          <p:cNvSpPr txBox="1">
            <a:spLocks/>
          </p:cNvSpPr>
          <p:nvPr/>
        </p:nvSpPr>
        <p:spPr bwMode="auto">
          <a:xfrm>
            <a:off x="446970" y="528794"/>
            <a:ext cx="8229600" cy="5238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l" rtl="0" fontAlgn="base">
              <a:spcBef>
                <a:spcPct val="0"/>
              </a:spcBef>
              <a:spcAft>
                <a:spcPct val="0"/>
              </a:spcAft>
              <a:defRPr sz="2800" b="1">
                <a:solidFill>
                  <a:schemeClr val="bg2"/>
                </a:solidFill>
                <a:latin typeface="+mj-lt"/>
                <a:ea typeface="+mj-ea"/>
                <a:cs typeface="+mj-cs"/>
              </a:defRPr>
            </a:lvl1pPr>
            <a:lvl2pPr algn="l" rtl="0" fontAlgn="base">
              <a:spcBef>
                <a:spcPct val="0"/>
              </a:spcBef>
              <a:spcAft>
                <a:spcPct val="0"/>
              </a:spcAft>
              <a:defRPr sz="2800" b="1">
                <a:solidFill>
                  <a:schemeClr val="bg2"/>
                </a:solidFill>
                <a:latin typeface="Arial" charset="0"/>
                <a:ea typeface="黑体" pitchFamily="2" charset="-122"/>
              </a:defRPr>
            </a:lvl2pPr>
            <a:lvl3pPr algn="l" rtl="0" fontAlgn="base">
              <a:spcBef>
                <a:spcPct val="0"/>
              </a:spcBef>
              <a:spcAft>
                <a:spcPct val="0"/>
              </a:spcAft>
              <a:defRPr sz="2800" b="1">
                <a:solidFill>
                  <a:schemeClr val="bg2"/>
                </a:solidFill>
                <a:latin typeface="Arial" charset="0"/>
                <a:ea typeface="黑体" pitchFamily="2" charset="-122"/>
              </a:defRPr>
            </a:lvl3pPr>
            <a:lvl4pPr algn="l" rtl="0" fontAlgn="base">
              <a:spcBef>
                <a:spcPct val="0"/>
              </a:spcBef>
              <a:spcAft>
                <a:spcPct val="0"/>
              </a:spcAft>
              <a:defRPr sz="2800" b="1">
                <a:solidFill>
                  <a:schemeClr val="bg2"/>
                </a:solidFill>
                <a:latin typeface="Arial" charset="0"/>
                <a:ea typeface="黑体" pitchFamily="2" charset="-122"/>
              </a:defRPr>
            </a:lvl4pPr>
            <a:lvl5pPr algn="l" rtl="0" fontAlgn="base">
              <a:spcBef>
                <a:spcPct val="0"/>
              </a:spcBef>
              <a:spcAft>
                <a:spcPct val="0"/>
              </a:spcAft>
              <a:defRPr sz="2800" b="1">
                <a:solidFill>
                  <a:schemeClr val="bg2"/>
                </a:solidFill>
                <a:latin typeface="Arial" charset="0"/>
                <a:ea typeface="黑体" pitchFamily="2" charset="-122"/>
              </a:defRPr>
            </a:lvl5pPr>
            <a:lvl6pPr marL="457200" algn="l" rtl="0" fontAlgn="base">
              <a:spcBef>
                <a:spcPct val="0"/>
              </a:spcBef>
              <a:spcAft>
                <a:spcPct val="0"/>
              </a:spcAft>
              <a:defRPr sz="2800" b="1">
                <a:solidFill>
                  <a:schemeClr val="bg2"/>
                </a:solidFill>
                <a:latin typeface="Arial" charset="0"/>
                <a:ea typeface="黑体" pitchFamily="2" charset="-122"/>
              </a:defRPr>
            </a:lvl6pPr>
            <a:lvl7pPr marL="914400" algn="l" rtl="0" fontAlgn="base">
              <a:spcBef>
                <a:spcPct val="0"/>
              </a:spcBef>
              <a:spcAft>
                <a:spcPct val="0"/>
              </a:spcAft>
              <a:defRPr sz="2800" b="1">
                <a:solidFill>
                  <a:schemeClr val="bg2"/>
                </a:solidFill>
                <a:latin typeface="Arial" charset="0"/>
                <a:ea typeface="黑体" pitchFamily="2" charset="-122"/>
              </a:defRPr>
            </a:lvl7pPr>
            <a:lvl8pPr marL="1371600" algn="l" rtl="0" fontAlgn="base">
              <a:spcBef>
                <a:spcPct val="0"/>
              </a:spcBef>
              <a:spcAft>
                <a:spcPct val="0"/>
              </a:spcAft>
              <a:defRPr sz="2800" b="1">
                <a:solidFill>
                  <a:schemeClr val="bg2"/>
                </a:solidFill>
                <a:latin typeface="Arial" charset="0"/>
                <a:ea typeface="黑体" pitchFamily="2" charset="-122"/>
              </a:defRPr>
            </a:lvl8pPr>
            <a:lvl9pPr marL="1828800" algn="l" rtl="0" fontAlgn="base">
              <a:spcBef>
                <a:spcPct val="0"/>
              </a:spcBef>
              <a:spcAft>
                <a:spcPct val="0"/>
              </a:spcAft>
              <a:defRPr sz="2800" b="1">
                <a:solidFill>
                  <a:schemeClr val="bg2"/>
                </a:solidFill>
                <a:latin typeface="Arial" charset="0"/>
                <a:ea typeface="黑体" pitchFamily="2" charset="-122"/>
              </a:defRPr>
            </a:lvl9pPr>
          </a:lstStyle>
          <a:p>
            <a:r>
              <a:rPr lang="zh-CN" altLang="en-US" kern="0" dirty="0" smtClean="0">
                <a:solidFill>
                  <a:srgbClr val="008000"/>
                </a:solidFill>
              </a:rPr>
              <a:t>多核</a:t>
            </a:r>
            <a:r>
              <a:rPr lang="en-US" altLang="zh-CN" kern="0" dirty="0" smtClean="0">
                <a:solidFill>
                  <a:srgbClr val="008000"/>
                </a:solidFill>
              </a:rPr>
              <a:t>/</a:t>
            </a:r>
            <a:r>
              <a:rPr lang="zh-CN" altLang="en-US" kern="0" dirty="0" smtClean="0">
                <a:solidFill>
                  <a:srgbClr val="008000"/>
                </a:solidFill>
              </a:rPr>
              <a:t>多处理器</a:t>
            </a:r>
            <a:r>
              <a:rPr lang="zh-CN" altLang="en-US" kern="0" dirty="0" smtClean="0">
                <a:solidFill>
                  <a:schemeClr val="tx1"/>
                </a:solidFill>
              </a:rPr>
              <a:t>的</a:t>
            </a:r>
            <a:r>
              <a:rPr lang="zh-CN" altLang="en-US" kern="0" dirty="0" smtClean="0">
                <a:solidFill>
                  <a:srgbClr val="0000FF"/>
                </a:solidFill>
              </a:rPr>
              <a:t>引导</a:t>
            </a:r>
            <a:r>
              <a:rPr lang="zh-CN" altLang="en-US" kern="0" dirty="0" smtClean="0">
                <a:solidFill>
                  <a:srgbClr val="008000"/>
                </a:solidFill>
              </a:rPr>
              <a:t>：</a:t>
            </a:r>
            <a:endParaRPr lang="zh-CN" altLang="en-US" kern="0" dirty="0">
              <a:solidFill>
                <a:srgbClr val="008000"/>
              </a:solidFill>
            </a:endParaRPr>
          </a:p>
        </p:txBody>
      </p:sp>
    </p:spTree>
    <p:extLst>
      <p:ext uri="{BB962C8B-B14F-4D97-AF65-F5344CB8AC3E}">
        <p14:creationId xmlns:p14="http://schemas.microsoft.com/office/powerpoint/2010/main" val="951326117"/>
      </p:ext>
    </p:extLst>
  </p:cSld>
  <p:clrMapOvr>
    <a:masterClrMapping/>
  </p:clrMapOvr>
  <p:transition spd="med"/>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二、</a:t>
            </a:r>
            <a:r>
              <a:rPr lang="zh-CN" altLang="zh-CN" dirty="0"/>
              <a:t>高级可编程中断</a:t>
            </a:r>
            <a:r>
              <a:rPr lang="zh-CN" altLang="zh-CN" dirty="0" smtClean="0"/>
              <a:t>控制器</a:t>
            </a:r>
            <a:r>
              <a:rPr lang="en-US" altLang="zh-CN" dirty="0" smtClean="0"/>
              <a:t>      </a:t>
            </a:r>
            <a:r>
              <a:rPr lang="en-US" altLang="zh-CN" dirty="0" smtClean="0">
                <a:solidFill>
                  <a:srgbClr val="FF6600"/>
                </a:solidFill>
              </a:rPr>
              <a:t>2. Local APIC</a:t>
            </a:r>
            <a:endParaRPr lang="zh-CN" altLang="en-US" dirty="0">
              <a:solidFill>
                <a:srgbClr val="FF6600"/>
              </a:solidFill>
            </a:endParaRPr>
          </a:p>
        </p:txBody>
      </p:sp>
      <p:sp>
        <p:nvSpPr>
          <p:cNvPr id="3" name="内容占位符 2"/>
          <p:cNvSpPr>
            <a:spLocks noGrp="1"/>
          </p:cNvSpPr>
          <p:nvPr>
            <p:ph idx="1"/>
          </p:nvPr>
        </p:nvSpPr>
        <p:spPr>
          <a:xfrm>
            <a:off x="179390" y="3933070"/>
            <a:ext cx="1728240" cy="2520350"/>
          </a:xfrm>
        </p:spPr>
        <p:txBody>
          <a:bodyPr/>
          <a:lstStyle/>
          <a:p>
            <a:pPr marL="0" indent="0" algn="ctr">
              <a:spcBef>
                <a:spcPts val="300"/>
              </a:spcBef>
              <a:buNone/>
            </a:pPr>
            <a:r>
              <a:rPr lang="zh-CN" altLang="zh-CN" sz="2400" dirty="0" smtClean="0">
                <a:solidFill>
                  <a:srgbClr val="0000FF"/>
                </a:solidFill>
              </a:rPr>
              <a:t>双核</a:t>
            </a:r>
            <a:endParaRPr lang="en-US" altLang="zh-CN" sz="2400" dirty="0" smtClean="0">
              <a:solidFill>
                <a:srgbClr val="0000FF"/>
              </a:solidFill>
            </a:endParaRPr>
          </a:p>
          <a:p>
            <a:pPr marL="0" indent="0" algn="ctr">
              <a:spcBef>
                <a:spcPts val="300"/>
              </a:spcBef>
              <a:buNone/>
            </a:pPr>
            <a:r>
              <a:rPr lang="en-US" altLang="zh-CN" sz="2400" dirty="0" smtClean="0">
                <a:solidFill>
                  <a:srgbClr val="0000FF"/>
                </a:solidFill>
              </a:rPr>
              <a:t>4</a:t>
            </a:r>
            <a:r>
              <a:rPr lang="zh-CN" altLang="zh-CN" sz="2400" dirty="0" smtClean="0">
                <a:solidFill>
                  <a:srgbClr val="0000FF"/>
                </a:solidFill>
              </a:rPr>
              <a:t>线程</a:t>
            </a:r>
            <a:endParaRPr lang="en-US" altLang="zh-CN" sz="2400" dirty="0" smtClean="0">
              <a:solidFill>
                <a:srgbClr val="0000FF"/>
              </a:solidFill>
            </a:endParaRPr>
          </a:p>
          <a:p>
            <a:pPr marL="0" indent="0" algn="ctr">
              <a:spcBef>
                <a:spcPts val="300"/>
              </a:spcBef>
              <a:buNone/>
            </a:pPr>
            <a:r>
              <a:rPr lang="zh-CN" altLang="zh-CN" sz="2400" dirty="0" smtClean="0">
                <a:solidFill>
                  <a:srgbClr val="0000FF"/>
                </a:solidFill>
              </a:rPr>
              <a:t>处理器</a:t>
            </a:r>
            <a:endParaRPr lang="en-US" altLang="zh-CN" sz="2400" dirty="0" smtClean="0">
              <a:solidFill>
                <a:srgbClr val="0000FF"/>
              </a:solidFill>
            </a:endParaRPr>
          </a:p>
          <a:p>
            <a:pPr marL="0" indent="0" algn="ctr">
              <a:spcBef>
                <a:spcPts val="300"/>
              </a:spcBef>
              <a:buNone/>
            </a:pPr>
            <a:r>
              <a:rPr lang="zh-CN" altLang="zh-CN" sz="2400" dirty="0" smtClean="0">
                <a:solidFill>
                  <a:srgbClr val="0000FF"/>
                </a:solidFill>
              </a:rPr>
              <a:t>系统中的</a:t>
            </a:r>
            <a:endParaRPr lang="en-US" altLang="zh-CN" sz="2400" dirty="0" smtClean="0">
              <a:solidFill>
                <a:srgbClr val="0000FF"/>
              </a:solidFill>
            </a:endParaRPr>
          </a:p>
          <a:p>
            <a:pPr marL="0" indent="0" algn="ctr">
              <a:spcBef>
                <a:spcPts val="300"/>
              </a:spcBef>
              <a:buNone/>
            </a:pPr>
            <a:r>
              <a:rPr lang="zh-CN" altLang="zh-CN" sz="2400" dirty="0" smtClean="0">
                <a:solidFill>
                  <a:srgbClr val="0000FF"/>
                </a:solidFill>
              </a:rPr>
              <a:t>中断控制器</a:t>
            </a:r>
            <a:endParaRPr lang="en-US" altLang="zh-CN" sz="2400" dirty="0" smtClean="0">
              <a:solidFill>
                <a:srgbClr val="0000FF"/>
              </a:solidFill>
            </a:endParaRPr>
          </a:p>
          <a:p>
            <a:pPr marL="0" indent="0" algn="ctr">
              <a:spcBef>
                <a:spcPts val="300"/>
              </a:spcBef>
              <a:buNone/>
            </a:pPr>
            <a:r>
              <a:rPr lang="en-US" altLang="zh-CN" sz="2400" dirty="0" smtClean="0">
                <a:solidFill>
                  <a:srgbClr val="0000FF"/>
                </a:solidFill>
              </a:rPr>
              <a:t>8259</a:t>
            </a:r>
            <a:endParaRPr lang="zh-CN" altLang="en-US" sz="2400" dirty="0">
              <a:solidFill>
                <a:srgbClr val="0000FF"/>
              </a:solidFill>
            </a:endParaRPr>
          </a:p>
        </p:txBody>
      </p:sp>
      <p:sp>
        <p:nvSpPr>
          <p:cNvPr id="4" name="灯片编号占位符 3"/>
          <p:cNvSpPr>
            <a:spLocks noGrp="1"/>
          </p:cNvSpPr>
          <p:nvPr>
            <p:ph type="sldNum" sz="quarter" idx="11"/>
          </p:nvPr>
        </p:nvSpPr>
        <p:spPr/>
        <p:txBody>
          <a:bodyPr/>
          <a:lstStyle/>
          <a:p>
            <a:fld id="{C5B93D84-87BE-4514-9293-7D5164B6320D}" type="slidenum">
              <a:rPr lang="zh-CN" altLang="en-US" smtClean="0"/>
              <a:pPr/>
              <a:t>167</a:t>
            </a:fld>
            <a:endParaRPr lang="en-US" altLang="zh-CN" dirty="0"/>
          </a:p>
        </p:txBody>
      </p:sp>
      <p:graphicFrame>
        <p:nvGraphicFramePr>
          <p:cNvPr id="5" name="对象 4"/>
          <p:cNvGraphicFramePr>
            <a:graphicFrameLocks noChangeAspect="1"/>
          </p:cNvGraphicFramePr>
          <p:nvPr>
            <p:extLst>
              <p:ext uri="{D42A27DB-BD31-4B8C-83A1-F6EECF244321}">
                <p14:modId xmlns:p14="http://schemas.microsoft.com/office/powerpoint/2010/main" val="789723523"/>
              </p:ext>
            </p:extLst>
          </p:nvPr>
        </p:nvGraphicFramePr>
        <p:xfrm>
          <a:off x="1691600" y="583803"/>
          <a:ext cx="6828643" cy="6021171"/>
        </p:xfrm>
        <a:graphic>
          <a:graphicData uri="http://schemas.openxmlformats.org/presentationml/2006/ole">
            <mc:AlternateContent xmlns:mc="http://schemas.openxmlformats.org/markup-compatibility/2006">
              <mc:Choice xmlns:v="urn:schemas-microsoft-com:vml" Requires="v">
                <p:oleObj spid="_x0000_s68638" name="Visio" r:id="rId4" imgW="3732990" imgH="3291321" progId="Visio.Drawing.11">
                  <p:embed/>
                </p:oleObj>
              </mc:Choice>
              <mc:Fallback>
                <p:oleObj name="Visio" r:id="rId4" imgW="3732990" imgH="3291321" progId="Visio.Drawing.11">
                  <p:embed/>
                  <p:pic>
                    <p:nvPicPr>
                      <p:cNvPr id="0" name=""/>
                      <p:cNvPicPr/>
                      <p:nvPr/>
                    </p:nvPicPr>
                    <p:blipFill>
                      <a:blip r:embed="rId5"/>
                      <a:stretch>
                        <a:fillRect/>
                      </a:stretch>
                    </p:blipFill>
                    <p:spPr>
                      <a:xfrm>
                        <a:off x="1691600" y="583803"/>
                        <a:ext cx="6828643" cy="6021171"/>
                      </a:xfrm>
                      <a:prstGeom prst="rect">
                        <a:avLst/>
                      </a:prstGeom>
                    </p:spPr>
                  </p:pic>
                </p:oleObj>
              </mc:Fallback>
            </mc:AlternateContent>
          </a:graphicData>
        </a:graphic>
      </p:graphicFrame>
    </p:spTree>
    <p:extLst>
      <p:ext uri="{BB962C8B-B14F-4D97-AF65-F5344CB8AC3E}">
        <p14:creationId xmlns:p14="http://schemas.microsoft.com/office/powerpoint/2010/main" val="1301703310"/>
      </p:ext>
    </p:extLst>
  </p:cSld>
  <p:clrMapOvr>
    <a:masterClrMapping/>
  </p:clrMapOvr>
  <p:transition spd="med"/>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二、</a:t>
            </a:r>
            <a:r>
              <a:rPr lang="zh-CN" altLang="zh-CN" dirty="0"/>
              <a:t>高级可编程中断</a:t>
            </a:r>
            <a:r>
              <a:rPr lang="zh-CN" altLang="zh-CN" dirty="0" smtClean="0"/>
              <a:t>控制器</a:t>
            </a:r>
            <a:r>
              <a:rPr lang="en-US" altLang="zh-CN" dirty="0" smtClean="0"/>
              <a:t>      </a:t>
            </a:r>
            <a:r>
              <a:rPr lang="en-US" altLang="zh-CN" dirty="0" smtClean="0">
                <a:solidFill>
                  <a:srgbClr val="FF6600"/>
                </a:solidFill>
              </a:rPr>
              <a:t>2. Local APIC</a:t>
            </a:r>
            <a:endParaRPr lang="zh-CN" altLang="en-US" dirty="0">
              <a:solidFill>
                <a:srgbClr val="FF6600"/>
              </a:solidFill>
            </a:endParaRPr>
          </a:p>
        </p:txBody>
      </p:sp>
      <p:sp>
        <p:nvSpPr>
          <p:cNvPr id="3" name="内容占位符 2"/>
          <p:cNvSpPr>
            <a:spLocks noGrp="1"/>
          </p:cNvSpPr>
          <p:nvPr>
            <p:ph idx="1"/>
          </p:nvPr>
        </p:nvSpPr>
        <p:spPr>
          <a:xfrm>
            <a:off x="457200" y="620610"/>
            <a:ext cx="8362950" cy="6084989"/>
          </a:xfrm>
        </p:spPr>
        <p:txBody>
          <a:bodyPr/>
          <a:lstStyle/>
          <a:p>
            <a:r>
              <a:rPr lang="zh-CN" altLang="en-US" dirty="0"/>
              <a:t>在双核</a:t>
            </a:r>
            <a:r>
              <a:rPr lang="en-US" altLang="zh-CN" dirty="0"/>
              <a:t>4</a:t>
            </a:r>
            <a:r>
              <a:rPr lang="zh-CN" altLang="en-US" dirty="0"/>
              <a:t>线程处理器系统中，每个逻辑内核（逻辑处理器）都有其本地</a:t>
            </a:r>
            <a:r>
              <a:rPr lang="en-US" altLang="zh-CN" dirty="0"/>
              <a:t>APIC</a:t>
            </a:r>
            <a:r>
              <a:rPr lang="zh-CN" altLang="en-US" dirty="0"/>
              <a:t>，</a:t>
            </a:r>
            <a:r>
              <a:rPr lang="zh-CN" altLang="en-US" dirty="0">
                <a:solidFill>
                  <a:srgbClr val="0000FF"/>
                </a:solidFill>
              </a:rPr>
              <a:t>处理器内核</a:t>
            </a:r>
            <a:r>
              <a:rPr lang="en-US" altLang="zh-CN" dirty="0">
                <a:solidFill>
                  <a:srgbClr val="0000FF"/>
                </a:solidFill>
              </a:rPr>
              <a:t>0</a:t>
            </a:r>
            <a:r>
              <a:rPr lang="zh-CN" altLang="en-US" dirty="0"/>
              <a:t>中的</a:t>
            </a:r>
            <a:r>
              <a:rPr lang="zh-CN" altLang="en-US" dirty="0">
                <a:solidFill>
                  <a:srgbClr val="0000FF"/>
                </a:solidFill>
              </a:rPr>
              <a:t>逻辑内核</a:t>
            </a:r>
            <a:r>
              <a:rPr lang="en-US" altLang="zh-CN" dirty="0">
                <a:solidFill>
                  <a:srgbClr val="0000FF"/>
                </a:solidFill>
              </a:rPr>
              <a:t>0</a:t>
            </a:r>
            <a:r>
              <a:rPr lang="zh-CN" altLang="en-US" dirty="0"/>
              <a:t>为</a:t>
            </a:r>
            <a:r>
              <a:rPr lang="en-US" altLang="zh-CN" dirty="0">
                <a:solidFill>
                  <a:srgbClr val="FF0000"/>
                </a:solidFill>
              </a:rPr>
              <a:t>BSP</a:t>
            </a:r>
            <a:r>
              <a:rPr lang="zh-CN" altLang="en-US" dirty="0"/>
              <a:t>（引导处理器，其</a:t>
            </a:r>
            <a:r>
              <a:rPr lang="en-US" altLang="zh-CN" dirty="0"/>
              <a:t>APIC ID</a:t>
            </a:r>
            <a:r>
              <a:rPr lang="zh-CN" altLang="en-US" dirty="0"/>
              <a:t>为</a:t>
            </a:r>
            <a:r>
              <a:rPr lang="en-US" altLang="zh-CN" dirty="0"/>
              <a:t>00H</a:t>
            </a:r>
            <a:r>
              <a:rPr lang="zh-CN" altLang="en-US" dirty="0"/>
              <a:t>）。</a:t>
            </a:r>
            <a:endParaRPr lang="en-US" altLang="zh-CN" dirty="0"/>
          </a:p>
          <a:p>
            <a:r>
              <a:rPr lang="en-US" altLang="zh-CN" dirty="0"/>
              <a:t>BSP</a:t>
            </a:r>
            <a:r>
              <a:rPr lang="zh-CN" altLang="en-US" dirty="0"/>
              <a:t>的本地</a:t>
            </a:r>
            <a:r>
              <a:rPr lang="en-US" altLang="zh-CN" dirty="0"/>
              <a:t>APIC</a:t>
            </a:r>
            <a:r>
              <a:rPr lang="zh-CN" altLang="en-US" dirty="0"/>
              <a:t>的</a:t>
            </a:r>
            <a:r>
              <a:rPr lang="en-US" altLang="zh-CN" dirty="0">
                <a:solidFill>
                  <a:srgbClr val="008000"/>
                </a:solidFill>
              </a:rPr>
              <a:t>LINT0</a:t>
            </a:r>
            <a:r>
              <a:rPr lang="zh-CN" altLang="en-US" dirty="0"/>
              <a:t>引脚连接到芯片组中的</a:t>
            </a:r>
            <a:r>
              <a:rPr lang="en-US" altLang="zh-CN" dirty="0"/>
              <a:t>8259</a:t>
            </a:r>
            <a:r>
              <a:rPr lang="zh-CN" altLang="en-US" dirty="0"/>
              <a:t>兼容中断控制器的</a:t>
            </a:r>
            <a:r>
              <a:rPr lang="en-US" altLang="zh-CN" dirty="0">
                <a:solidFill>
                  <a:srgbClr val="008000"/>
                </a:solidFill>
              </a:rPr>
              <a:t>INTR</a:t>
            </a:r>
            <a:r>
              <a:rPr lang="zh-CN" altLang="en-US" dirty="0"/>
              <a:t>接口；</a:t>
            </a:r>
            <a:r>
              <a:rPr lang="en-US" altLang="zh-CN" dirty="0">
                <a:solidFill>
                  <a:srgbClr val="990099"/>
                </a:solidFill>
              </a:rPr>
              <a:t>LINT1</a:t>
            </a:r>
            <a:r>
              <a:rPr lang="zh-CN" altLang="en-US" dirty="0"/>
              <a:t>引脚连接到芯片组的</a:t>
            </a:r>
            <a:r>
              <a:rPr lang="en-US" altLang="zh-CN" dirty="0">
                <a:solidFill>
                  <a:srgbClr val="990099"/>
                </a:solidFill>
              </a:rPr>
              <a:t>NMI</a:t>
            </a:r>
            <a:r>
              <a:rPr lang="zh-CN" altLang="en-US" dirty="0"/>
              <a:t>接口。</a:t>
            </a:r>
            <a:endParaRPr lang="en-US" altLang="zh-CN" dirty="0"/>
          </a:p>
          <a:p>
            <a:r>
              <a:rPr lang="zh-CN" altLang="en-US" dirty="0"/>
              <a:t>除了</a:t>
            </a:r>
            <a:r>
              <a:rPr lang="en-US" altLang="zh-CN" dirty="0"/>
              <a:t>BSP</a:t>
            </a:r>
            <a:r>
              <a:rPr lang="zh-CN" altLang="en-US" dirty="0"/>
              <a:t>之外的其他</a:t>
            </a:r>
            <a:r>
              <a:rPr lang="en-US" altLang="zh-CN" dirty="0"/>
              <a:t>3</a:t>
            </a:r>
            <a:r>
              <a:rPr lang="zh-CN" altLang="en-US" dirty="0"/>
              <a:t>个逻辑处理器的</a:t>
            </a:r>
            <a:r>
              <a:rPr lang="en-US" altLang="zh-CN" dirty="0"/>
              <a:t>LINT0</a:t>
            </a:r>
            <a:r>
              <a:rPr lang="zh-CN" altLang="en-US" dirty="0"/>
              <a:t>、</a:t>
            </a:r>
            <a:r>
              <a:rPr lang="en-US" altLang="zh-CN" dirty="0"/>
              <a:t>LINT1</a:t>
            </a:r>
            <a:r>
              <a:rPr lang="zh-CN" altLang="en-US" dirty="0"/>
              <a:t>引脚被忽略，它们接收不到来自外部</a:t>
            </a:r>
            <a:r>
              <a:rPr lang="en-US" altLang="zh-CN" dirty="0"/>
              <a:t>8259</a:t>
            </a:r>
            <a:r>
              <a:rPr lang="zh-CN" altLang="en-US" dirty="0"/>
              <a:t>中断控制器和</a:t>
            </a:r>
            <a:r>
              <a:rPr lang="en-US" altLang="zh-CN" dirty="0"/>
              <a:t>NMI</a:t>
            </a:r>
            <a:r>
              <a:rPr lang="zh-CN" altLang="en-US" dirty="0"/>
              <a:t>接口的中断请求，只能接收来自</a:t>
            </a:r>
            <a:r>
              <a:rPr lang="en-US" altLang="zh-CN" dirty="0">
                <a:solidFill>
                  <a:srgbClr val="FF0066"/>
                </a:solidFill>
              </a:rPr>
              <a:t>I/O APIC</a:t>
            </a:r>
            <a:r>
              <a:rPr lang="zh-CN" altLang="en-US" dirty="0"/>
              <a:t>的中断消息。</a:t>
            </a:r>
            <a:endParaRPr lang="en-US" altLang="zh-CN" dirty="0"/>
          </a:p>
          <a:p>
            <a:r>
              <a:rPr lang="zh-CN" altLang="en-US" dirty="0"/>
              <a:t>因此，</a:t>
            </a:r>
            <a:r>
              <a:rPr lang="en-US" altLang="zh-CN" dirty="0"/>
              <a:t>8259</a:t>
            </a:r>
            <a:r>
              <a:rPr lang="zh-CN" altLang="en-US" dirty="0"/>
              <a:t>中断控制器不适合多处理器环境。</a:t>
            </a:r>
            <a:endParaRPr lang="en-US" altLang="zh-CN" dirty="0"/>
          </a:p>
          <a:p>
            <a:r>
              <a:rPr lang="zh-CN" altLang="en-US" dirty="0"/>
              <a:t>在多处理器环境下管理外部中断源，推荐使用</a:t>
            </a:r>
            <a:r>
              <a:rPr lang="en-US" altLang="zh-CN" dirty="0"/>
              <a:t>I/O APIC</a:t>
            </a:r>
            <a:r>
              <a:rPr lang="zh-CN" altLang="en-US" dirty="0"/>
              <a:t>。</a:t>
            </a:r>
          </a:p>
        </p:txBody>
      </p:sp>
      <p:sp>
        <p:nvSpPr>
          <p:cNvPr id="4" name="灯片编号占位符 3"/>
          <p:cNvSpPr>
            <a:spLocks noGrp="1"/>
          </p:cNvSpPr>
          <p:nvPr>
            <p:ph type="sldNum" sz="quarter" idx="11"/>
          </p:nvPr>
        </p:nvSpPr>
        <p:spPr/>
        <p:txBody>
          <a:bodyPr/>
          <a:lstStyle/>
          <a:p>
            <a:fld id="{C5B93D84-87BE-4514-9293-7D5164B6320D}" type="slidenum">
              <a:rPr lang="zh-CN" altLang="en-US" smtClean="0"/>
              <a:pPr/>
              <a:t>168</a:t>
            </a:fld>
            <a:endParaRPr lang="en-US" altLang="zh-CN" dirty="0"/>
          </a:p>
        </p:txBody>
      </p:sp>
    </p:spTree>
    <p:extLst>
      <p:ext uri="{BB962C8B-B14F-4D97-AF65-F5344CB8AC3E}">
        <p14:creationId xmlns:p14="http://schemas.microsoft.com/office/powerpoint/2010/main" val="4224937425"/>
      </p:ext>
    </p:extLst>
  </p:cSld>
  <p:clrMapOvr>
    <a:masterClrMapping/>
  </p:clrMapOvr>
  <p:transition spd="med"/>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二、</a:t>
            </a:r>
            <a:r>
              <a:rPr lang="zh-CN" altLang="zh-CN" dirty="0"/>
              <a:t>高级可编程中断</a:t>
            </a:r>
            <a:r>
              <a:rPr lang="zh-CN" altLang="zh-CN" dirty="0" smtClean="0"/>
              <a:t>控制器</a:t>
            </a:r>
            <a:r>
              <a:rPr lang="en-US" altLang="zh-CN" dirty="0" smtClean="0"/>
              <a:t>      </a:t>
            </a:r>
            <a:r>
              <a:rPr lang="en-US" altLang="zh-CN" dirty="0" smtClean="0">
                <a:solidFill>
                  <a:srgbClr val="FF6600"/>
                </a:solidFill>
              </a:rPr>
              <a:t>3.  I/O APIC</a:t>
            </a:r>
            <a:endParaRPr lang="zh-CN" altLang="en-US" dirty="0">
              <a:solidFill>
                <a:srgbClr val="FF6600"/>
              </a:solidFill>
            </a:endParaRPr>
          </a:p>
        </p:txBody>
      </p:sp>
      <p:sp>
        <p:nvSpPr>
          <p:cNvPr id="3" name="内容占位符 2"/>
          <p:cNvSpPr>
            <a:spLocks noGrp="1"/>
          </p:cNvSpPr>
          <p:nvPr>
            <p:ph idx="1"/>
          </p:nvPr>
        </p:nvSpPr>
        <p:spPr>
          <a:xfrm>
            <a:off x="457200" y="908651"/>
            <a:ext cx="8362950" cy="2592360"/>
          </a:xfrm>
        </p:spPr>
        <p:txBody>
          <a:bodyPr/>
          <a:lstStyle/>
          <a:p>
            <a:r>
              <a:rPr lang="en-US" altLang="zh-CN" dirty="0">
                <a:solidFill>
                  <a:srgbClr val="FF0000"/>
                </a:solidFill>
              </a:rPr>
              <a:t>APIC</a:t>
            </a:r>
            <a:r>
              <a:rPr lang="zh-CN" altLang="zh-CN" dirty="0"/>
              <a:t>分为</a:t>
            </a:r>
            <a:r>
              <a:rPr lang="zh-CN" altLang="zh-CN" dirty="0">
                <a:solidFill>
                  <a:srgbClr val="FF0000"/>
                </a:solidFill>
              </a:rPr>
              <a:t>本地</a:t>
            </a:r>
            <a:r>
              <a:rPr lang="en-US" altLang="zh-CN" dirty="0">
                <a:solidFill>
                  <a:srgbClr val="FF0000"/>
                </a:solidFill>
              </a:rPr>
              <a:t>APIC</a:t>
            </a:r>
            <a:r>
              <a:rPr lang="zh-CN" altLang="zh-CN" dirty="0"/>
              <a:t>和</a:t>
            </a:r>
            <a:r>
              <a:rPr lang="en-US" altLang="zh-CN" dirty="0">
                <a:solidFill>
                  <a:srgbClr val="FF0000"/>
                </a:solidFill>
              </a:rPr>
              <a:t>I/O APIC</a:t>
            </a:r>
            <a:r>
              <a:rPr lang="zh-CN" altLang="zh-CN" dirty="0"/>
              <a:t>两</a:t>
            </a:r>
            <a:r>
              <a:rPr lang="zh-CN" altLang="zh-CN" dirty="0" smtClean="0"/>
              <a:t>部分</a:t>
            </a:r>
            <a:r>
              <a:rPr lang="zh-CN" altLang="en-US" dirty="0" smtClean="0"/>
              <a:t>：</a:t>
            </a:r>
            <a:endParaRPr lang="en-US" altLang="zh-CN" dirty="0" smtClean="0"/>
          </a:p>
          <a:p>
            <a:pPr lvl="1"/>
            <a:r>
              <a:rPr lang="zh-CN" altLang="zh-CN" dirty="0" smtClean="0"/>
              <a:t>本地</a:t>
            </a:r>
            <a:r>
              <a:rPr lang="en-US" altLang="zh-CN" dirty="0"/>
              <a:t>APIC</a:t>
            </a:r>
            <a:r>
              <a:rPr lang="zh-CN" altLang="zh-CN" dirty="0"/>
              <a:t>位于</a:t>
            </a:r>
            <a:r>
              <a:rPr lang="zh-CN" altLang="zh-CN" dirty="0">
                <a:solidFill>
                  <a:srgbClr val="0000FF"/>
                </a:solidFill>
              </a:rPr>
              <a:t>处理器</a:t>
            </a:r>
            <a:r>
              <a:rPr lang="zh-CN" altLang="zh-CN" dirty="0" smtClean="0">
                <a:solidFill>
                  <a:srgbClr val="0000FF"/>
                </a:solidFill>
              </a:rPr>
              <a:t>内部</a:t>
            </a:r>
            <a:r>
              <a:rPr lang="zh-CN" altLang="en-US" dirty="0" smtClean="0"/>
              <a:t>；</a:t>
            </a:r>
            <a:endParaRPr lang="en-US" altLang="zh-CN" dirty="0" smtClean="0"/>
          </a:p>
          <a:p>
            <a:pPr lvl="1"/>
            <a:r>
              <a:rPr lang="en-US" altLang="zh-CN" dirty="0" smtClean="0"/>
              <a:t>I/O </a:t>
            </a:r>
            <a:r>
              <a:rPr lang="en-US" altLang="zh-CN" dirty="0"/>
              <a:t>APIC</a:t>
            </a:r>
            <a:r>
              <a:rPr lang="zh-CN" altLang="zh-CN" dirty="0"/>
              <a:t>位于主板的</a:t>
            </a:r>
            <a:r>
              <a:rPr lang="zh-CN" altLang="zh-CN" dirty="0">
                <a:solidFill>
                  <a:srgbClr val="0000FF"/>
                </a:solidFill>
              </a:rPr>
              <a:t>芯片组</a:t>
            </a:r>
            <a:r>
              <a:rPr lang="zh-CN" altLang="zh-CN" dirty="0"/>
              <a:t>中</a:t>
            </a:r>
            <a:r>
              <a:rPr lang="zh-CN" altLang="zh-CN" dirty="0" smtClean="0"/>
              <a:t>。</a:t>
            </a:r>
            <a:endParaRPr lang="en-US" altLang="zh-CN" dirty="0" smtClean="0"/>
          </a:p>
          <a:p>
            <a:r>
              <a:rPr lang="en-US" altLang="zh-CN" dirty="0" smtClean="0"/>
              <a:t>I/O </a:t>
            </a:r>
            <a:r>
              <a:rPr lang="en-US" altLang="zh-CN" dirty="0"/>
              <a:t>APIC</a:t>
            </a:r>
            <a:r>
              <a:rPr lang="zh-CN" altLang="zh-CN" dirty="0"/>
              <a:t>发送</a:t>
            </a:r>
            <a:r>
              <a:rPr lang="zh-CN" altLang="zh-CN" dirty="0">
                <a:solidFill>
                  <a:srgbClr val="FF0000"/>
                </a:solidFill>
              </a:rPr>
              <a:t>中断消息</a:t>
            </a:r>
            <a:r>
              <a:rPr lang="zh-CN" altLang="zh-CN" dirty="0"/>
              <a:t>从</a:t>
            </a:r>
            <a:r>
              <a:rPr lang="en-US" altLang="zh-CN" dirty="0"/>
              <a:t>PCI</a:t>
            </a:r>
            <a:r>
              <a:rPr lang="zh-CN" altLang="zh-CN" dirty="0"/>
              <a:t>桥通过</a:t>
            </a:r>
            <a:r>
              <a:rPr lang="zh-CN" altLang="zh-CN" dirty="0">
                <a:solidFill>
                  <a:srgbClr val="0000FF"/>
                </a:solidFill>
              </a:rPr>
              <a:t>系统总线</a:t>
            </a:r>
            <a:r>
              <a:rPr lang="zh-CN" altLang="zh-CN" dirty="0"/>
              <a:t>到达指定处理器的</a:t>
            </a:r>
            <a:r>
              <a:rPr lang="zh-CN" altLang="zh-CN" dirty="0">
                <a:solidFill>
                  <a:srgbClr val="0000FF"/>
                </a:solidFill>
              </a:rPr>
              <a:t>本地</a:t>
            </a:r>
            <a:r>
              <a:rPr lang="en-US" altLang="zh-CN" dirty="0">
                <a:solidFill>
                  <a:srgbClr val="0000FF"/>
                </a:solidFill>
              </a:rPr>
              <a:t>APIC</a:t>
            </a:r>
            <a:r>
              <a:rPr lang="zh-CN" altLang="zh-CN" dirty="0" smtClean="0"/>
              <a:t>。</a:t>
            </a:r>
            <a:endParaRPr lang="zh-CN" altLang="en-US" dirty="0"/>
          </a:p>
        </p:txBody>
      </p:sp>
      <p:sp>
        <p:nvSpPr>
          <p:cNvPr id="4" name="灯片编号占位符 3"/>
          <p:cNvSpPr>
            <a:spLocks noGrp="1"/>
          </p:cNvSpPr>
          <p:nvPr>
            <p:ph type="sldNum" sz="quarter" idx="11"/>
          </p:nvPr>
        </p:nvSpPr>
        <p:spPr/>
        <p:txBody>
          <a:bodyPr/>
          <a:lstStyle/>
          <a:p>
            <a:fld id="{C5B93D84-87BE-4514-9293-7D5164B6320D}" type="slidenum">
              <a:rPr lang="zh-CN" altLang="en-US" smtClean="0"/>
              <a:pPr/>
              <a:t>169</a:t>
            </a:fld>
            <a:endParaRPr lang="en-US" altLang="zh-CN" dirty="0"/>
          </a:p>
        </p:txBody>
      </p:sp>
      <p:sp>
        <p:nvSpPr>
          <p:cNvPr id="5" name="动作按钮: 自定义 4">
            <a:hlinkClick r:id="rId2" action="ppaction://hlinksldjump" highlightClick="1"/>
          </p:cNvPr>
          <p:cNvSpPr/>
          <p:nvPr/>
        </p:nvSpPr>
        <p:spPr bwMode="auto">
          <a:xfrm>
            <a:off x="6084210" y="5301260"/>
            <a:ext cx="2591920" cy="864120"/>
          </a:xfrm>
          <a:prstGeom prst="actionButtonBlank">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vert="horz" wrap="none" lIns="91440" tIns="45720" rIns="91440" bIns="45720" numCol="1" rtlCol="0" anchor="ctr" anchorCtr="0" compatLnSpc="1">
            <a:prstTxWarp prst="textNoShape">
              <a:avLst/>
            </a:prstTxWarp>
          </a:bodyPr>
          <a:lstStyle/>
          <a:p>
            <a:r>
              <a:rPr lang="zh-CN" altLang="en-US" sz="2400" dirty="0">
                <a:solidFill>
                  <a:schemeClr val="bg2"/>
                </a:solidFill>
              </a:rPr>
              <a:t>多处理器环境下</a:t>
            </a:r>
            <a:r>
              <a:rPr lang="zh-CN" altLang="en-US" sz="2400" dirty="0" smtClean="0">
                <a:solidFill>
                  <a:schemeClr val="bg2"/>
                </a:solidFill>
              </a:rPr>
              <a:t>的</a:t>
            </a:r>
            <a:r>
              <a:rPr lang="en-US" altLang="zh-CN" sz="2400" dirty="0" smtClean="0">
                <a:solidFill>
                  <a:schemeClr val="bg2"/>
                </a:solidFill>
              </a:rPr>
              <a:t/>
            </a:r>
            <a:br>
              <a:rPr lang="en-US" altLang="zh-CN" sz="2400" dirty="0" smtClean="0">
                <a:solidFill>
                  <a:schemeClr val="bg2"/>
                </a:solidFill>
              </a:rPr>
            </a:br>
            <a:r>
              <a:rPr lang="en-US" altLang="zh-CN" sz="2400" dirty="0" smtClean="0">
                <a:solidFill>
                  <a:schemeClr val="bg2"/>
                </a:solidFill>
              </a:rPr>
              <a:t>APIC</a:t>
            </a:r>
            <a:r>
              <a:rPr lang="zh-CN" altLang="en-US" sz="2400" dirty="0">
                <a:solidFill>
                  <a:schemeClr val="bg2"/>
                </a:solidFill>
              </a:rPr>
              <a:t>结构图</a:t>
            </a:r>
            <a:endParaRPr kumimoji="0" lang="zh-CN" altLang="en-US" sz="2400" b="1" i="0" u="none" strike="noStrike" cap="none" normalizeH="0" baseline="0" dirty="0" smtClean="0">
              <a:ln>
                <a:noFill/>
              </a:ln>
              <a:solidFill>
                <a:schemeClr val="bg2"/>
              </a:solidFill>
              <a:effectLst/>
              <a:latin typeface="Times New Roman" pitchFamily="18" charset="0"/>
              <a:ea typeface="宋体" pitchFamily="2" charset="-122"/>
            </a:endParaRPr>
          </a:p>
        </p:txBody>
      </p:sp>
    </p:spTree>
    <p:extLst>
      <p:ext uri="{BB962C8B-B14F-4D97-AF65-F5344CB8AC3E}">
        <p14:creationId xmlns:p14="http://schemas.microsoft.com/office/powerpoint/2010/main" val="4193706077"/>
      </p:ext>
    </p:extLst>
  </p:cSld>
  <p:clrMapOvr>
    <a:masterClrMapping/>
  </p:clrMapOvr>
  <p:transition spd="med"/>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71106" name="Rectangle 2"/>
          <p:cNvSpPr>
            <a:spLocks noGrp="1" noChangeArrowheads="1"/>
          </p:cNvSpPr>
          <p:nvPr>
            <p:ph type="subTitle" idx="1"/>
          </p:nvPr>
        </p:nvSpPr>
        <p:spPr>
          <a:xfrm>
            <a:off x="1763713" y="1700213"/>
            <a:ext cx="7235825" cy="2592387"/>
          </a:xfrm>
          <a:noFill/>
          <a:ln/>
        </p:spPr>
        <p:txBody>
          <a:bodyPr anchor="ctr"/>
          <a:lstStyle/>
          <a:p>
            <a:pPr algn="r">
              <a:spcBef>
                <a:spcPct val="0"/>
              </a:spcBef>
              <a:buClrTx/>
              <a:buSzTx/>
              <a:buFontTx/>
              <a:buNone/>
            </a:pPr>
            <a:r>
              <a:rPr lang="zh-CN" altLang="en-US" sz="3600" b="0" dirty="0">
                <a:solidFill>
                  <a:srgbClr val="FFFF00"/>
                </a:solidFill>
                <a:ea typeface="黑体" pitchFamily="2" charset="-122"/>
              </a:rPr>
              <a:t>微机原理及接口技术</a:t>
            </a:r>
            <a:endParaRPr lang="zh-CN" altLang="en-US" sz="4400" b="0" dirty="0">
              <a:solidFill>
                <a:srgbClr val="FFFF00"/>
              </a:solidFill>
              <a:ea typeface="黑体" pitchFamily="2" charset="-122"/>
            </a:endParaRPr>
          </a:p>
          <a:p>
            <a:pPr algn="r">
              <a:spcBef>
                <a:spcPct val="0"/>
              </a:spcBef>
              <a:buClrTx/>
              <a:buSzTx/>
              <a:buFontTx/>
              <a:buNone/>
            </a:pPr>
            <a:r>
              <a:rPr lang="zh-CN" altLang="en-US" sz="4000" b="0" dirty="0">
                <a:solidFill>
                  <a:srgbClr val="FFFFFF"/>
                </a:solidFill>
                <a:ea typeface="黑体" pitchFamily="2" charset="-122"/>
              </a:rPr>
              <a:t>第</a:t>
            </a:r>
            <a:r>
              <a:rPr lang="en-US" altLang="zh-CN" sz="7200" b="0" dirty="0">
                <a:solidFill>
                  <a:srgbClr val="FFFFFF"/>
                </a:solidFill>
                <a:ea typeface="黑体" pitchFamily="2" charset="-122"/>
              </a:rPr>
              <a:t>6</a:t>
            </a:r>
            <a:r>
              <a:rPr lang="zh-CN" altLang="en-US" sz="4000" b="0" dirty="0">
                <a:solidFill>
                  <a:srgbClr val="FFFFFF"/>
                </a:solidFill>
                <a:ea typeface="黑体" pitchFamily="2" charset="-122"/>
              </a:rPr>
              <a:t>章  输入</a:t>
            </a:r>
            <a:r>
              <a:rPr lang="en-US" altLang="zh-CN" sz="4000" b="0" dirty="0">
                <a:solidFill>
                  <a:srgbClr val="FFFFFF"/>
                </a:solidFill>
                <a:ea typeface="黑体" pitchFamily="2" charset="-122"/>
              </a:rPr>
              <a:t>/</a:t>
            </a:r>
            <a:r>
              <a:rPr lang="zh-CN" altLang="en-US" sz="4000" b="0" dirty="0">
                <a:solidFill>
                  <a:srgbClr val="FFFFFF"/>
                </a:solidFill>
                <a:ea typeface="黑体" pitchFamily="2" charset="-122"/>
              </a:rPr>
              <a:t>输出技术</a:t>
            </a:r>
            <a:endParaRPr lang="en-US" altLang="zh-CN" sz="4000" b="0" dirty="0">
              <a:solidFill>
                <a:srgbClr val="FFFFFF"/>
              </a:solidFill>
              <a:ea typeface="黑体" pitchFamily="2" charset="-122"/>
            </a:endParaRPr>
          </a:p>
        </p:txBody>
      </p:sp>
      <p:sp>
        <p:nvSpPr>
          <p:cNvPr id="1071107" name="Rectangle 3"/>
          <p:cNvSpPr>
            <a:spLocks noChangeArrowheads="1"/>
          </p:cNvSpPr>
          <p:nvPr/>
        </p:nvSpPr>
        <p:spPr bwMode="auto">
          <a:xfrm>
            <a:off x="1619591" y="4221110"/>
            <a:ext cx="7201000" cy="1281137"/>
          </a:xfrm>
          <a:prstGeom prst="rect">
            <a:avLst/>
          </a:prstGeom>
          <a:noFill/>
          <a:ln w="9525">
            <a:noFill/>
            <a:miter lim="800000"/>
            <a:headEnd/>
            <a:tailEnd/>
          </a:ln>
          <a:effectLst/>
        </p:spPr>
        <p:txBody>
          <a:bodyPr/>
          <a:lstStyle/>
          <a:p>
            <a:pPr algn="r">
              <a:spcBef>
                <a:spcPct val="20000"/>
              </a:spcBef>
              <a:buClr>
                <a:schemeClr val="bg2"/>
              </a:buClr>
              <a:buSzPct val="75000"/>
            </a:pPr>
            <a:r>
              <a:rPr lang="en-US" altLang="zh-CN" sz="3600" dirty="0">
                <a:latin typeface="Arial" charset="0"/>
              </a:rPr>
              <a:t>6.1  </a:t>
            </a:r>
            <a:r>
              <a:rPr lang="en-US" altLang="zh-CN" sz="3600" dirty="0">
                <a:ea typeface="楷体_GB2312" pitchFamily="49" charset="-122"/>
              </a:rPr>
              <a:t>I/O</a:t>
            </a:r>
            <a:r>
              <a:rPr lang="zh-CN" altLang="en-US" sz="3600" dirty="0">
                <a:ea typeface="楷体_GB2312" pitchFamily="49" charset="-122"/>
              </a:rPr>
              <a:t> 概述</a:t>
            </a:r>
            <a:endParaRPr lang="en-US" altLang="zh-CN" sz="3400" dirty="0" smtClean="0">
              <a:latin typeface="Arial" charset="0"/>
            </a:endParaRPr>
          </a:p>
          <a:p>
            <a:pPr algn="r">
              <a:spcBef>
                <a:spcPct val="20000"/>
              </a:spcBef>
              <a:buClr>
                <a:schemeClr val="bg2"/>
              </a:buClr>
              <a:buSzPct val="75000"/>
            </a:pPr>
            <a:r>
              <a:rPr lang="en-US" altLang="zh-CN" sz="3200" dirty="0" smtClean="0">
                <a:latin typeface="Arial" charset="0"/>
              </a:rPr>
              <a:t>6.1.5  </a:t>
            </a:r>
            <a:r>
              <a:rPr lang="zh-CN" altLang="en-US" sz="3200" dirty="0">
                <a:ea typeface="楷体_GB2312" pitchFamily="49" charset="-122"/>
              </a:rPr>
              <a:t>基本的并行</a:t>
            </a:r>
            <a:r>
              <a:rPr lang="zh-CN" altLang="en-US" sz="3200" dirty="0">
                <a:solidFill>
                  <a:srgbClr val="FF0000"/>
                </a:solidFill>
                <a:ea typeface="楷体_GB2312" pitchFamily="49" charset="-122"/>
              </a:rPr>
              <a:t>输入</a:t>
            </a:r>
            <a:r>
              <a:rPr lang="en-US" altLang="zh-CN" sz="3200" dirty="0">
                <a:ea typeface="楷体_GB2312" pitchFamily="49" charset="-122"/>
              </a:rPr>
              <a:t>/</a:t>
            </a:r>
            <a:r>
              <a:rPr lang="zh-CN" altLang="en-US" sz="3200" dirty="0">
                <a:solidFill>
                  <a:srgbClr val="CC0000"/>
                </a:solidFill>
                <a:ea typeface="楷体_GB2312" pitchFamily="49" charset="-122"/>
              </a:rPr>
              <a:t>输出</a:t>
            </a:r>
            <a:r>
              <a:rPr lang="zh-CN" altLang="en-US" sz="3200" dirty="0">
                <a:ea typeface="楷体_GB2312" pitchFamily="49" charset="-122"/>
              </a:rPr>
              <a:t>接口</a:t>
            </a:r>
            <a:endParaRPr lang="en-US" altLang="zh-CN" sz="3200" dirty="0">
              <a:ea typeface="楷体_GB2312" pitchFamily="49" charset="-122"/>
            </a:endParaRPr>
          </a:p>
        </p:txBody>
      </p:sp>
      <p:sp>
        <p:nvSpPr>
          <p:cNvPr id="1071108" name="Text Box 4"/>
          <p:cNvSpPr txBox="1">
            <a:spLocks noChangeArrowheads="1"/>
          </p:cNvSpPr>
          <p:nvPr/>
        </p:nvSpPr>
        <p:spPr bwMode="auto">
          <a:xfrm>
            <a:off x="5507453" y="5934307"/>
            <a:ext cx="1512887" cy="519113"/>
          </a:xfrm>
          <a:prstGeom prst="rect">
            <a:avLst/>
          </a:prstGeom>
          <a:noFill/>
          <a:ln w="28575" algn="ctr">
            <a:noFill/>
            <a:miter lim="800000"/>
            <a:headEnd/>
            <a:tailEnd type="none" w="med" len="lg"/>
          </a:ln>
          <a:effectLst/>
        </p:spPr>
        <p:txBody>
          <a:bodyPr>
            <a:spAutoFit/>
          </a:bodyPr>
          <a:lstStyle/>
          <a:p>
            <a:pPr>
              <a:spcBef>
                <a:spcPct val="50000"/>
              </a:spcBef>
            </a:pPr>
            <a:r>
              <a:rPr lang="zh-CN" altLang="en-US" sz="2800" dirty="0">
                <a:solidFill>
                  <a:srgbClr val="0000FF"/>
                </a:solidFill>
              </a:rPr>
              <a:t>三态门</a:t>
            </a:r>
          </a:p>
        </p:txBody>
      </p:sp>
      <p:sp>
        <p:nvSpPr>
          <p:cNvPr id="1071109" name="Text Box 5"/>
          <p:cNvSpPr txBox="1">
            <a:spLocks noChangeArrowheads="1"/>
          </p:cNvSpPr>
          <p:nvPr/>
        </p:nvSpPr>
        <p:spPr bwMode="auto">
          <a:xfrm>
            <a:off x="7236370" y="5934307"/>
            <a:ext cx="1512888" cy="519113"/>
          </a:xfrm>
          <a:prstGeom prst="rect">
            <a:avLst/>
          </a:prstGeom>
          <a:noFill/>
          <a:ln w="28575" algn="ctr">
            <a:noFill/>
            <a:miter lim="800000"/>
            <a:headEnd/>
            <a:tailEnd type="none" w="med" len="lg"/>
          </a:ln>
          <a:effectLst/>
        </p:spPr>
        <p:txBody>
          <a:bodyPr>
            <a:spAutoFit/>
          </a:bodyPr>
          <a:lstStyle/>
          <a:p>
            <a:pPr>
              <a:spcBef>
                <a:spcPct val="50000"/>
              </a:spcBef>
            </a:pPr>
            <a:r>
              <a:rPr lang="zh-CN" altLang="en-US" sz="2800" dirty="0">
                <a:solidFill>
                  <a:srgbClr val="0000FF"/>
                </a:solidFill>
              </a:rPr>
              <a:t>锁存器</a:t>
            </a:r>
          </a:p>
        </p:txBody>
      </p:sp>
      <p:sp>
        <p:nvSpPr>
          <p:cNvPr id="1071110" name="Line 6"/>
          <p:cNvSpPr>
            <a:spLocks noChangeShapeType="1"/>
          </p:cNvSpPr>
          <p:nvPr/>
        </p:nvSpPr>
        <p:spPr bwMode="auto">
          <a:xfrm flipH="1">
            <a:off x="6300239" y="5445828"/>
            <a:ext cx="216447" cy="488479"/>
          </a:xfrm>
          <a:prstGeom prst="line">
            <a:avLst/>
          </a:prstGeom>
          <a:noFill/>
          <a:ln w="28575">
            <a:solidFill>
              <a:srgbClr val="FF6600"/>
            </a:solidFill>
            <a:round/>
            <a:headEnd/>
            <a:tailEnd type="triangle" w="med" len="lg"/>
          </a:ln>
          <a:effectLst/>
        </p:spPr>
        <p:txBody>
          <a:bodyPr wrap="square" anchor="ctr">
            <a:spAutoFit/>
          </a:bodyPr>
          <a:lstStyle/>
          <a:p>
            <a:endParaRPr lang="zh-CN" altLang="en-US"/>
          </a:p>
        </p:txBody>
      </p:sp>
      <p:sp>
        <p:nvSpPr>
          <p:cNvPr id="1071111" name="Line 7"/>
          <p:cNvSpPr>
            <a:spLocks noChangeShapeType="1"/>
          </p:cNvSpPr>
          <p:nvPr/>
        </p:nvSpPr>
        <p:spPr bwMode="auto">
          <a:xfrm>
            <a:off x="7596188" y="5445828"/>
            <a:ext cx="360281" cy="488479"/>
          </a:xfrm>
          <a:prstGeom prst="line">
            <a:avLst/>
          </a:prstGeom>
          <a:noFill/>
          <a:ln w="28575">
            <a:solidFill>
              <a:srgbClr val="FF6600"/>
            </a:solidFill>
            <a:round/>
            <a:headEnd/>
            <a:tailEnd type="triangle" w="med" len="lg"/>
          </a:ln>
          <a:effectLst/>
        </p:spPr>
        <p:txBody>
          <a:bodyPr wrap="square" anchor="ctr">
            <a:spAutoFit/>
          </a:bodyPr>
          <a:lstStyle/>
          <a:p>
            <a:endParaRPr lang="zh-CN" altLang="en-US"/>
          </a:p>
        </p:txBody>
      </p:sp>
    </p:spTree>
    <p:extLst>
      <p:ext uri="{BB962C8B-B14F-4D97-AF65-F5344CB8AC3E}">
        <p14:creationId xmlns:p14="http://schemas.microsoft.com/office/powerpoint/2010/main" val="228517945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071106">
                                            <p:txEl>
                                              <p:pRg st="0" end="0"/>
                                            </p:txEl>
                                          </p:spTgt>
                                        </p:tgtEl>
                                        <p:attrNameLst>
                                          <p:attrName>style.visibility</p:attrName>
                                        </p:attrNameLst>
                                      </p:cBhvr>
                                      <p:to>
                                        <p:strVal val="visible"/>
                                      </p:to>
                                    </p:set>
                                    <p:anim calcmode="lin" valueType="num">
                                      <p:cBhvr additive="base">
                                        <p:cTn id="7" dur="500" fill="hold"/>
                                        <p:tgtEl>
                                          <p:spTgt spid="1071106">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071106">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1071106">
                                            <p:txEl>
                                              <p:pRg st="1" end="1"/>
                                            </p:txEl>
                                          </p:spTgt>
                                        </p:tgtEl>
                                        <p:attrNameLst>
                                          <p:attrName>style.visibility</p:attrName>
                                        </p:attrNameLst>
                                      </p:cBhvr>
                                      <p:to>
                                        <p:strVal val="visible"/>
                                      </p:to>
                                    </p:set>
                                    <p:anim calcmode="lin" valueType="num">
                                      <p:cBhvr additive="base">
                                        <p:cTn id="11" dur="500" fill="hold"/>
                                        <p:tgtEl>
                                          <p:spTgt spid="1071106">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071106">
                                            <p:txEl>
                                              <p:pRg st="1" end="1"/>
                                            </p:txEl>
                                          </p:spTgt>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2" presetClass="entr" presetSubtype="4" fill="hold" nodeType="afterEffect">
                                  <p:stCondLst>
                                    <p:cond delay="0"/>
                                  </p:stCondLst>
                                  <p:childTnLst>
                                    <p:set>
                                      <p:cBhvr>
                                        <p:cTn id="15" dur="1" fill="hold">
                                          <p:stCondLst>
                                            <p:cond delay="0"/>
                                          </p:stCondLst>
                                        </p:cTn>
                                        <p:tgtEl>
                                          <p:spTgt spid="1071107">
                                            <p:txEl>
                                              <p:pRg st="0" end="0"/>
                                            </p:txEl>
                                          </p:spTgt>
                                        </p:tgtEl>
                                        <p:attrNameLst>
                                          <p:attrName>style.visibility</p:attrName>
                                        </p:attrNameLst>
                                      </p:cBhvr>
                                      <p:to>
                                        <p:strVal val="visible"/>
                                      </p:to>
                                    </p:set>
                                    <p:anim calcmode="lin" valueType="num">
                                      <p:cBhvr additive="base">
                                        <p:cTn id="16" dur="500" fill="hold"/>
                                        <p:tgtEl>
                                          <p:spTgt spid="1071107">
                                            <p:txEl>
                                              <p:pRg st="0" end="0"/>
                                            </p:txEl>
                                          </p:spTgt>
                                        </p:tgtEl>
                                        <p:attrNameLst>
                                          <p:attrName>ppt_x</p:attrName>
                                        </p:attrNameLst>
                                      </p:cBhvr>
                                      <p:tavLst>
                                        <p:tav tm="0">
                                          <p:val>
                                            <p:strVal val="#ppt_x"/>
                                          </p:val>
                                        </p:tav>
                                        <p:tav tm="100000">
                                          <p:val>
                                            <p:strVal val="#ppt_x"/>
                                          </p:val>
                                        </p:tav>
                                      </p:tavLst>
                                    </p:anim>
                                    <p:anim calcmode="lin" valueType="num">
                                      <p:cBhvr additive="base">
                                        <p:cTn id="17" dur="500" fill="hold"/>
                                        <p:tgtEl>
                                          <p:spTgt spid="1071107">
                                            <p:txEl>
                                              <p:pRg st="0" end="0"/>
                                            </p:txEl>
                                          </p:spTgt>
                                        </p:tgtEl>
                                        <p:attrNameLst>
                                          <p:attrName>ppt_y</p:attrName>
                                        </p:attrNameLst>
                                      </p:cBhvr>
                                      <p:tavLst>
                                        <p:tav tm="0">
                                          <p:val>
                                            <p:strVal val="1+#ppt_h/2"/>
                                          </p:val>
                                        </p:tav>
                                        <p:tav tm="100000">
                                          <p:val>
                                            <p:strVal val="#ppt_y"/>
                                          </p:val>
                                        </p:tav>
                                      </p:tavLst>
                                    </p:anim>
                                  </p:childTnLst>
                                </p:cTn>
                              </p:par>
                            </p:childTnLst>
                          </p:cTn>
                        </p:par>
                        <p:par>
                          <p:cTn id="18" fill="hold">
                            <p:stCondLst>
                              <p:cond delay="1000"/>
                            </p:stCondLst>
                            <p:childTnLst>
                              <p:par>
                                <p:cTn id="19" presetID="2" presetClass="entr" presetSubtype="4" fill="hold" nodeType="afterEffect">
                                  <p:stCondLst>
                                    <p:cond delay="0"/>
                                  </p:stCondLst>
                                  <p:childTnLst>
                                    <p:set>
                                      <p:cBhvr>
                                        <p:cTn id="20" dur="1" fill="hold">
                                          <p:stCondLst>
                                            <p:cond delay="0"/>
                                          </p:stCondLst>
                                        </p:cTn>
                                        <p:tgtEl>
                                          <p:spTgt spid="1071107">
                                            <p:txEl>
                                              <p:pRg st="1" end="1"/>
                                            </p:txEl>
                                          </p:spTgt>
                                        </p:tgtEl>
                                        <p:attrNameLst>
                                          <p:attrName>style.visibility</p:attrName>
                                        </p:attrNameLst>
                                      </p:cBhvr>
                                      <p:to>
                                        <p:strVal val="visible"/>
                                      </p:to>
                                    </p:set>
                                    <p:anim calcmode="lin" valueType="num">
                                      <p:cBhvr additive="base">
                                        <p:cTn id="21" dur="500" fill="hold"/>
                                        <p:tgtEl>
                                          <p:spTgt spid="1071107">
                                            <p:txEl>
                                              <p:pRg st="1" end="1"/>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1071107">
                                            <p:txEl>
                                              <p:pRg st="1" end="1"/>
                                            </p:txEl>
                                          </p:spTgt>
                                        </p:tgtEl>
                                        <p:attrNameLst>
                                          <p:attrName>ppt_y</p:attrName>
                                        </p:attrNameLst>
                                      </p:cBhvr>
                                      <p:tavLst>
                                        <p:tav tm="0">
                                          <p:val>
                                            <p:strVal val="1+#ppt_h/2"/>
                                          </p:val>
                                        </p:tav>
                                        <p:tav tm="100000">
                                          <p:val>
                                            <p:strVal val="#ppt_y"/>
                                          </p:val>
                                        </p:tav>
                                      </p:tavLst>
                                    </p:anim>
                                  </p:childTnLst>
                                </p:cTn>
                              </p:par>
                            </p:childTnLst>
                          </p:cTn>
                        </p:par>
                        <p:par>
                          <p:cTn id="23" fill="hold">
                            <p:stCondLst>
                              <p:cond delay="1500"/>
                            </p:stCondLst>
                            <p:childTnLst>
                              <p:par>
                                <p:cTn id="24" presetID="18" presetClass="entr" presetSubtype="12" fill="hold" grpId="0" nodeType="afterEffect">
                                  <p:stCondLst>
                                    <p:cond delay="0"/>
                                  </p:stCondLst>
                                  <p:childTnLst>
                                    <p:set>
                                      <p:cBhvr>
                                        <p:cTn id="25" dur="1" fill="hold">
                                          <p:stCondLst>
                                            <p:cond delay="0"/>
                                          </p:stCondLst>
                                        </p:cTn>
                                        <p:tgtEl>
                                          <p:spTgt spid="1071110"/>
                                        </p:tgtEl>
                                        <p:attrNameLst>
                                          <p:attrName>style.visibility</p:attrName>
                                        </p:attrNameLst>
                                      </p:cBhvr>
                                      <p:to>
                                        <p:strVal val="visible"/>
                                      </p:to>
                                    </p:set>
                                    <p:animEffect transition="in" filter="strips(downLeft)">
                                      <p:cBhvr>
                                        <p:cTn id="26" dur="500"/>
                                        <p:tgtEl>
                                          <p:spTgt spid="1071110"/>
                                        </p:tgtEl>
                                      </p:cBhvr>
                                    </p:animEffect>
                                  </p:childTnLst>
                                </p:cTn>
                              </p:par>
                              <p:par>
                                <p:cTn id="27" presetID="18" presetClass="entr" presetSubtype="6" fill="hold" grpId="0" nodeType="withEffect">
                                  <p:stCondLst>
                                    <p:cond delay="0"/>
                                  </p:stCondLst>
                                  <p:childTnLst>
                                    <p:set>
                                      <p:cBhvr>
                                        <p:cTn id="28" dur="1" fill="hold">
                                          <p:stCondLst>
                                            <p:cond delay="0"/>
                                          </p:stCondLst>
                                        </p:cTn>
                                        <p:tgtEl>
                                          <p:spTgt spid="1071111"/>
                                        </p:tgtEl>
                                        <p:attrNameLst>
                                          <p:attrName>style.visibility</p:attrName>
                                        </p:attrNameLst>
                                      </p:cBhvr>
                                      <p:to>
                                        <p:strVal val="visible"/>
                                      </p:to>
                                    </p:set>
                                    <p:animEffect transition="in" filter="strips(downRight)">
                                      <p:cBhvr>
                                        <p:cTn id="29" dur="500"/>
                                        <p:tgtEl>
                                          <p:spTgt spid="1071111"/>
                                        </p:tgtEl>
                                      </p:cBhvr>
                                    </p:animEffect>
                                  </p:childTnLst>
                                </p:cTn>
                              </p:par>
                            </p:childTnLst>
                          </p:cTn>
                        </p:par>
                        <p:par>
                          <p:cTn id="30" fill="hold">
                            <p:stCondLst>
                              <p:cond delay="2000"/>
                            </p:stCondLst>
                            <p:childTnLst>
                              <p:par>
                                <p:cTn id="31" presetID="27" presetClass="entr" presetSubtype="0" fill="hold" grpId="0" nodeType="afterEffect">
                                  <p:stCondLst>
                                    <p:cond delay="0"/>
                                  </p:stCondLst>
                                  <p:iterate type="lt">
                                    <p:tmPct val="50000"/>
                                  </p:iterate>
                                  <p:childTnLst>
                                    <p:set>
                                      <p:cBhvr>
                                        <p:cTn id="32" dur="1" fill="hold">
                                          <p:stCondLst>
                                            <p:cond delay="0"/>
                                          </p:stCondLst>
                                        </p:cTn>
                                        <p:tgtEl>
                                          <p:spTgt spid="1071108"/>
                                        </p:tgtEl>
                                        <p:attrNameLst>
                                          <p:attrName>style.visibility</p:attrName>
                                        </p:attrNameLst>
                                      </p:cBhvr>
                                      <p:to>
                                        <p:strVal val="visible"/>
                                      </p:to>
                                    </p:set>
                                    <p:anim calcmode="discrete" valueType="clr">
                                      <p:cBhvr override="childStyle">
                                        <p:cTn id="33" dur="80"/>
                                        <p:tgtEl>
                                          <p:spTgt spid="1071108"/>
                                        </p:tgtEl>
                                        <p:attrNameLst>
                                          <p:attrName>style.color</p:attrName>
                                        </p:attrNameLst>
                                      </p:cBhvr>
                                      <p:tavLst>
                                        <p:tav tm="0">
                                          <p:val>
                                            <p:clrVal>
                                              <a:schemeClr val="accent2"/>
                                            </p:clrVal>
                                          </p:val>
                                        </p:tav>
                                        <p:tav tm="50000">
                                          <p:val>
                                            <p:clrVal>
                                              <a:schemeClr val="hlink"/>
                                            </p:clrVal>
                                          </p:val>
                                        </p:tav>
                                      </p:tavLst>
                                    </p:anim>
                                    <p:anim calcmode="discrete" valueType="clr">
                                      <p:cBhvr>
                                        <p:cTn id="34" dur="80"/>
                                        <p:tgtEl>
                                          <p:spTgt spid="1071108"/>
                                        </p:tgtEl>
                                        <p:attrNameLst>
                                          <p:attrName>fillcolor</p:attrName>
                                        </p:attrNameLst>
                                      </p:cBhvr>
                                      <p:tavLst>
                                        <p:tav tm="0">
                                          <p:val>
                                            <p:clrVal>
                                              <a:schemeClr val="accent2"/>
                                            </p:clrVal>
                                          </p:val>
                                        </p:tav>
                                        <p:tav tm="50000">
                                          <p:val>
                                            <p:clrVal>
                                              <a:schemeClr val="hlink"/>
                                            </p:clrVal>
                                          </p:val>
                                        </p:tav>
                                      </p:tavLst>
                                    </p:anim>
                                    <p:set>
                                      <p:cBhvr>
                                        <p:cTn id="35" dur="80"/>
                                        <p:tgtEl>
                                          <p:spTgt spid="1071108"/>
                                        </p:tgtEl>
                                        <p:attrNameLst>
                                          <p:attrName>fill.type</p:attrName>
                                        </p:attrNameLst>
                                      </p:cBhvr>
                                      <p:to>
                                        <p:strVal val="solid"/>
                                      </p:to>
                                    </p:set>
                                  </p:childTnLst>
                                </p:cTn>
                              </p:par>
                              <p:par>
                                <p:cTn id="36" presetID="27" presetClass="entr" presetSubtype="0" fill="hold" grpId="0" nodeType="withEffect">
                                  <p:stCondLst>
                                    <p:cond delay="0"/>
                                  </p:stCondLst>
                                  <p:iterate type="lt">
                                    <p:tmPct val="50000"/>
                                  </p:iterate>
                                  <p:childTnLst>
                                    <p:set>
                                      <p:cBhvr>
                                        <p:cTn id="37" dur="1" fill="hold">
                                          <p:stCondLst>
                                            <p:cond delay="0"/>
                                          </p:stCondLst>
                                        </p:cTn>
                                        <p:tgtEl>
                                          <p:spTgt spid="1071109"/>
                                        </p:tgtEl>
                                        <p:attrNameLst>
                                          <p:attrName>style.visibility</p:attrName>
                                        </p:attrNameLst>
                                      </p:cBhvr>
                                      <p:to>
                                        <p:strVal val="visible"/>
                                      </p:to>
                                    </p:set>
                                    <p:anim calcmode="discrete" valueType="clr">
                                      <p:cBhvr override="childStyle">
                                        <p:cTn id="38" dur="80"/>
                                        <p:tgtEl>
                                          <p:spTgt spid="1071109"/>
                                        </p:tgtEl>
                                        <p:attrNameLst>
                                          <p:attrName>style.color</p:attrName>
                                        </p:attrNameLst>
                                      </p:cBhvr>
                                      <p:tavLst>
                                        <p:tav tm="0">
                                          <p:val>
                                            <p:clrVal>
                                              <a:schemeClr val="accent2"/>
                                            </p:clrVal>
                                          </p:val>
                                        </p:tav>
                                        <p:tav tm="50000">
                                          <p:val>
                                            <p:clrVal>
                                              <a:schemeClr val="hlink"/>
                                            </p:clrVal>
                                          </p:val>
                                        </p:tav>
                                      </p:tavLst>
                                    </p:anim>
                                    <p:anim calcmode="discrete" valueType="clr">
                                      <p:cBhvr>
                                        <p:cTn id="39" dur="80"/>
                                        <p:tgtEl>
                                          <p:spTgt spid="1071109"/>
                                        </p:tgtEl>
                                        <p:attrNameLst>
                                          <p:attrName>fillcolor</p:attrName>
                                        </p:attrNameLst>
                                      </p:cBhvr>
                                      <p:tavLst>
                                        <p:tav tm="0">
                                          <p:val>
                                            <p:clrVal>
                                              <a:schemeClr val="accent2"/>
                                            </p:clrVal>
                                          </p:val>
                                        </p:tav>
                                        <p:tav tm="50000">
                                          <p:val>
                                            <p:clrVal>
                                              <a:schemeClr val="hlink"/>
                                            </p:clrVal>
                                          </p:val>
                                        </p:tav>
                                      </p:tavLst>
                                    </p:anim>
                                    <p:set>
                                      <p:cBhvr>
                                        <p:cTn id="40" dur="80"/>
                                        <p:tgtEl>
                                          <p:spTgt spid="1071109"/>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1108" grpId="0"/>
      <p:bldP spid="1071109" grpId="0"/>
      <p:bldP spid="1071110" grpId="0" animBg="1"/>
      <p:bldP spid="1071111" grpId="0" animBg="1"/>
    </p:bld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二、</a:t>
            </a:r>
            <a:r>
              <a:rPr lang="zh-CN" altLang="zh-CN" dirty="0"/>
              <a:t>高级可编程中断</a:t>
            </a:r>
            <a:r>
              <a:rPr lang="zh-CN" altLang="zh-CN" dirty="0" smtClean="0"/>
              <a:t>控制器</a:t>
            </a:r>
            <a:r>
              <a:rPr lang="en-US" altLang="zh-CN" dirty="0" smtClean="0"/>
              <a:t>      </a:t>
            </a:r>
            <a:r>
              <a:rPr lang="en-US" altLang="zh-CN" dirty="0" smtClean="0">
                <a:solidFill>
                  <a:srgbClr val="FF6600"/>
                </a:solidFill>
              </a:rPr>
              <a:t>3.  I/O APIC</a:t>
            </a:r>
            <a:endParaRPr lang="zh-CN" altLang="en-US" dirty="0">
              <a:solidFill>
                <a:srgbClr val="FF6600"/>
              </a:solidFill>
            </a:endParaRPr>
          </a:p>
        </p:txBody>
      </p:sp>
      <p:sp>
        <p:nvSpPr>
          <p:cNvPr id="3" name="内容占位符 2"/>
          <p:cNvSpPr>
            <a:spLocks noGrp="1"/>
          </p:cNvSpPr>
          <p:nvPr>
            <p:ph idx="1"/>
          </p:nvPr>
        </p:nvSpPr>
        <p:spPr>
          <a:xfrm>
            <a:off x="306265" y="1134558"/>
            <a:ext cx="8730355" cy="5571041"/>
          </a:xfrm>
        </p:spPr>
        <p:txBody>
          <a:bodyPr/>
          <a:lstStyle/>
          <a:p>
            <a:r>
              <a:rPr lang="zh-CN" altLang="zh-CN" sz="2400" dirty="0"/>
              <a:t>两片</a:t>
            </a:r>
            <a:r>
              <a:rPr lang="en-US" altLang="zh-CN" sz="2400" dirty="0"/>
              <a:t>8259</a:t>
            </a:r>
            <a:r>
              <a:rPr lang="zh-CN" altLang="zh-CN" sz="2400" dirty="0"/>
              <a:t>级联，可以支持</a:t>
            </a:r>
            <a:r>
              <a:rPr lang="en-US" altLang="zh-CN" sz="2400" dirty="0">
                <a:solidFill>
                  <a:srgbClr val="0000FF"/>
                </a:solidFill>
              </a:rPr>
              <a:t>15</a:t>
            </a:r>
            <a:r>
              <a:rPr lang="zh-CN" altLang="zh-CN" sz="2400" dirty="0">
                <a:solidFill>
                  <a:srgbClr val="0000FF"/>
                </a:solidFill>
              </a:rPr>
              <a:t>个</a:t>
            </a:r>
            <a:r>
              <a:rPr lang="zh-CN" altLang="zh-CN" sz="2400" dirty="0"/>
              <a:t>中断</a:t>
            </a:r>
            <a:r>
              <a:rPr lang="zh-CN" altLang="zh-CN" sz="2400" dirty="0" smtClean="0"/>
              <a:t>；</a:t>
            </a:r>
            <a:r>
              <a:rPr lang="en-US" altLang="zh-CN" sz="2400" dirty="0" smtClean="0"/>
              <a:t/>
            </a:r>
            <a:br>
              <a:rPr lang="en-US" altLang="zh-CN" sz="2400" dirty="0" smtClean="0"/>
            </a:br>
            <a:r>
              <a:rPr lang="zh-CN" altLang="zh-CN" sz="2400" dirty="0" smtClean="0"/>
              <a:t>每个</a:t>
            </a:r>
            <a:r>
              <a:rPr lang="en-US" altLang="zh-CN" sz="2400" dirty="0"/>
              <a:t>I/O APIC</a:t>
            </a:r>
            <a:r>
              <a:rPr lang="zh-CN" altLang="zh-CN" sz="2400" dirty="0"/>
              <a:t>支持多达</a:t>
            </a:r>
            <a:r>
              <a:rPr lang="en-US" altLang="zh-CN" sz="2400" dirty="0">
                <a:solidFill>
                  <a:srgbClr val="0000FF"/>
                </a:solidFill>
              </a:rPr>
              <a:t>24</a:t>
            </a:r>
            <a:r>
              <a:rPr lang="zh-CN" altLang="zh-CN" sz="2400" dirty="0">
                <a:solidFill>
                  <a:srgbClr val="0000FF"/>
                </a:solidFill>
              </a:rPr>
              <a:t>个</a:t>
            </a:r>
            <a:r>
              <a:rPr lang="zh-CN" altLang="zh-CN" sz="2400" dirty="0"/>
              <a:t>中断</a:t>
            </a:r>
            <a:r>
              <a:rPr lang="zh-CN" altLang="zh-CN" sz="2400" dirty="0" smtClean="0"/>
              <a:t>。</a:t>
            </a:r>
            <a:endParaRPr lang="en-US" altLang="zh-CN" sz="2400" dirty="0" smtClean="0"/>
          </a:p>
          <a:p>
            <a:r>
              <a:rPr lang="en-US" altLang="zh-CN" sz="2400" dirty="0"/>
              <a:t>I/O APIC</a:t>
            </a:r>
            <a:r>
              <a:rPr lang="zh-CN" altLang="zh-CN" sz="2400" dirty="0"/>
              <a:t>中断传送协议中包含</a:t>
            </a:r>
            <a:r>
              <a:rPr lang="zh-CN" altLang="zh-CN" sz="2400" dirty="0">
                <a:solidFill>
                  <a:srgbClr val="FF0000"/>
                </a:solidFill>
              </a:rPr>
              <a:t>仲裁阶段</a:t>
            </a:r>
            <a:r>
              <a:rPr lang="zh-CN" altLang="zh-CN" sz="2400" dirty="0" smtClean="0"/>
              <a:t>，</a:t>
            </a:r>
            <a:r>
              <a:rPr lang="en-US" altLang="zh-CN" sz="2400" dirty="0" smtClean="0"/>
              <a:t/>
            </a:r>
            <a:br>
              <a:rPr lang="en-US" altLang="zh-CN" sz="2400" dirty="0" smtClean="0"/>
            </a:br>
            <a:r>
              <a:rPr lang="zh-CN" altLang="zh-CN" sz="2400" dirty="0" smtClean="0"/>
              <a:t>允许</a:t>
            </a:r>
            <a:r>
              <a:rPr lang="zh-CN" altLang="zh-CN" sz="2400" dirty="0"/>
              <a:t>系统中有多个</a:t>
            </a:r>
            <a:r>
              <a:rPr lang="en-US" altLang="zh-CN" sz="2400" dirty="0"/>
              <a:t>I/O APIC</a:t>
            </a:r>
            <a:r>
              <a:rPr lang="zh-CN" altLang="zh-CN" sz="2400" dirty="0"/>
              <a:t>同时工作</a:t>
            </a:r>
            <a:r>
              <a:rPr lang="zh-CN" altLang="zh-CN" sz="2400" dirty="0" smtClean="0"/>
              <a:t>。</a:t>
            </a:r>
            <a:endParaRPr lang="en-US" altLang="zh-CN" sz="2400" dirty="0" smtClean="0"/>
          </a:p>
          <a:p>
            <a:r>
              <a:rPr lang="zh-CN" altLang="en-US" sz="2400" dirty="0" smtClean="0"/>
              <a:t>中断响应过程：</a:t>
            </a:r>
            <a:endParaRPr lang="en-US" altLang="zh-CN" sz="2400" dirty="0" smtClean="0"/>
          </a:p>
          <a:p>
            <a:pPr lvl="1"/>
            <a:r>
              <a:rPr lang="en-US" altLang="zh-CN" sz="2400" dirty="0" smtClean="0"/>
              <a:t>8259</a:t>
            </a:r>
            <a:r>
              <a:rPr lang="zh-CN" altLang="zh-CN" sz="2400" dirty="0"/>
              <a:t>的中断请求信号连接到处理器的</a:t>
            </a:r>
            <a:r>
              <a:rPr lang="en-US" altLang="zh-CN" sz="2400" dirty="0"/>
              <a:t>INTR</a:t>
            </a:r>
            <a:r>
              <a:rPr lang="zh-CN" altLang="zh-CN" sz="2400" dirty="0"/>
              <a:t>引脚（当开启本地</a:t>
            </a:r>
            <a:r>
              <a:rPr lang="en-US" altLang="zh-CN" sz="2400" dirty="0"/>
              <a:t>APIC</a:t>
            </a:r>
            <a:r>
              <a:rPr lang="zh-CN" altLang="zh-CN" sz="2400" dirty="0"/>
              <a:t>时，连接到本地</a:t>
            </a:r>
            <a:r>
              <a:rPr lang="en-US" altLang="zh-CN" sz="2400" dirty="0"/>
              <a:t>APIC</a:t>
            </a:r>
            <a:r>
              <a:rPr lang="zh-CN" altLang="zh-CN" sz="2400" dirty="0"/>
              <a:t>的</a:t>
            </a:r>
            <a:r>
              <a:rPr lang="en-US" altLang="zh-CN" sz="2400" dirty="0"/>
              <a:t>LINT0</a:t>
            </a:r>
            <a:r>
              <a:rPr lang="zh-CN" altLang="zh-CN" sz="2400" dirty="0"/>
              <a:t>引脚），在</a:t>
            </a:r>
            <a:r>
              <a:rPr lang="en-US" altLang="zh-CN" sz="2400" dirty="0"/>
              <a:t>BSP</a:t>
            </a:r>
            <a:r>
              <a:rPr lang="zh-CN" altLang="zh-CN" sz="2400" dirty="0"/>
              <a:t>处理器响应</a:t>
            </a:r>
            <a:r>
              <a:rPr lang="en-US" altLang="zh-CN" sz="2400" dirty="0"/>
              <a:t>8259</a:t>
            </a:r>
            <a:r>
              <a:rPr lang="zh-CN" altLang="zh-CN" sz="2400" dirty="0"/>
              <a:t>发来的中断请求时，需要两个</a:t>
            </a:r>
            <a:r>
              <a:rPr lang="zh-CN" altLang="zh-CN" sz="2400" dirty="0">
                <a:solidFill>
                  <a:srgbClr val="FF0000"/>
                </a:solidFill>
              </a:rPr>
              <a:t>中断</a:t>
            </a:r>
            <a:r>
              <a:rPr lang="zh-CN" altLang="zh-CN" sz="2400" dirty="0" smtClean="0">
                <a:solidFill>
                  <a:srgbClr val="FF0000"/>
                </a:solidFill>
              </a:rPr>
              <a:t>应答周期</a:t>
            </a:r>
            <a:r>
              <a:rPr lang="zh-CN" altLang="zh-CN" sz="2400" dirty="0"/>
              <a:t>，在第二个中断应答周期处理器取得</a:t>
            </a:r>
            <a:r>
              <a:rPr lang="en-US" altLang="zh-CN" sz="2400" dirty="0"/>
              <a:t>8259</a:t>
            </a:r>
            <a:r>
              <a:rPr lang="zh-CN" altLang="zh-CN" sz="2400" dirty="0"/>
              <a:t>提供的中断向量</a:t>
            </a:r>
            <a:r>
              <a:rPr lang="zh-CN" altLang="zh-CN" sz="2400" dirty="0" smtClean="0"/>
              <a:t>；</a:t>
            </a:r>
            <a:endParaRPr lang="en-US" altLang="zh-CN" sz="2400" dirty="0" smtClean="0"/>
          </a:p>
          <a:p>
            <a:pPr lvl="1"/>
            <a:r>
              <a:rPr lang="en-US" altLang="zh-CN" sz="2400" dirty="0" smtClean="0"/>
              <a:t>I/O </a:t>
            </a:r>
            <a:r>
              <a:rPr lang="en-US" altLang="zh-CN" sz="2400" dirty="0"/>
              <a:t>APIC</a:t>
            </a:r>
            <a:r>
              <a:rPr lang="zh-CN" altLang="zh-CN" sz="2400" dirty="0"/>
              <a:t>通过写</a:t>
            </a:r>
            <a:r>
              <a:rPr lang="en-US" altLang="zh-CN" sz="2400" dirty="0"/>
              <a:t>I/O APIC</a:t>
            </a:r>
            <a:r>
              <a:rPr lang="zh-CN" altLang="zh-CN" sz="2400" dirty="0"/>
              <a:t>设备内存映射的寄存器，直接通过系统总线向目标处理器发送</a:t>
            </a:r>
            <a:r>
              <a:rPr lang="zh-CN" altLang="zh-CN" sz="2400" dirty="0">
                <a:solidFill>
                  <a:srgbClr val="FF0000"/>
                </a:solidFill>
              </a:rPr>
              <a:t>中断消息</a:t>
            </a:r>
            <a:r>
              <a:rPr lang="zh-CN" altLang="zh-CN" sz="2400" dirty="0"/>
              <a:t>（中断向量已经包含在内），无须处理器通过中断应答进行确认，中断响应速度更快，而且</a:t>
            </a:r>
            <a:r>
              <a:rPr lang="en-US" altLang="zh-CN" sz="2400" dirty="0"/>
              <a:t>I/O APIC</a:t>
            </a:r>
            <a:r>
              <a:rPr lang="zh-CN" altLang="zh-CN" sz="2400" dirty="0"/>
              <a:t>中断消息可以发送到</a:t>
            </a:r>
            <a:r>
              <a:rPr lang="zh-CN" altLang="zh-CN" sz="2400" dirty="0">
                <a:solidFill>
                  <a:srgbClr val="0000FF"/>
                </a:solidFill>
              </a:rPr>
              <a:t>指定的目标处理器</a:t>
            </a:r>
            <a:r>
              <a:rPr lang="zh-CN" altLang="zh-CN" sz="2400" dirty="0"/>
              <a:t>（</a:t>
            </a:r>
            <a:r>
              <a:rPr lang="en-US" altLang="zh-CN" sz="2400" dirty="0"/>
              <a:t>8259</a:t>
            </a:r>
            <a:r>
              <a:rPr lang="zh-CN" altLang="zh-CN" sz="2400" dirty="0"/>
              <a:t>的中断请求只能发送到</a:t>
            </a:r>
            <a:r>
              <a:rPr lang="en-US" altLang="zh-CN" sz="2400" dirty="0">
                <a:solidFill>
                  <a:srgbClr val="0000FF"/>
                </a:solidFill>
              </a:rPr>
              <a:t>BSP</a:t>
            </a:r>
            <a:r>
              <a:rPr lang="zh-CN" altLang="zh-CN" sz="2400" dirty="0">
                <a:solidFill>
                  <a:srgbClr val="0000FF"/>
                </a:solidFill>
              </a:rPr>
              <a:t>处理器</a:t>
            </a:r>
            <a:r>
              <a:rPr lang="zh-CN" altLang="zh-CN" sz="2400" dirty="0"/>
              <a:t>）。</a:t>
            </a:r>
            <a:endParaRPr lang="zh-CN" altLang="en-US" sz="2400" dirty="0"/>
          </a:p>
        </p:txBody>
      </p:sp>
      <p:sp>
        <p:nvSpPr>
          <p:cNvPr id="4" name="灯片编号占位符 3"/>
          <p:cNvSpPr>
            <a:spLocks noGrp="1"/>
          </p:cNvSpPr>
          <p:nvPr>
            <p:ph type="sldNum" sz="quarter" idx="11"/>
          </p:nvPr>
        </p:nvSpPr>
        <p:spPr/>
        <p:txBody>
          <a:bodyPr/>
          <a:lstStyle/>
          <a:p>
            <a:fld id="{C5B93D84-87BE-4514-9293-7D5164B6320D}" type="slidenum">
              <a:rPr lang="zh-CN" altLang="en-US" smtClean="0"/>
              <a:pPr/>
              <a:t>170</a:t>
            </a:fld>
            <a:endParaRPr lang="en-US" altLang="zh-CN" dirty="0"/>
          </a:p>
        </p:txBody>
      </p:sp>
      <p:sp>
        <p:nvSpPr>
          <p:cNvPr id="5" name="矩形 4"/>
          <p:cNvSpPr/>
          <p:nvPr/>
        </p:nvSpPr>
        <p:spPr>
          <a:xfrm>
            <a:off x="306265" y="620609"/>
            <a:ext cx="8513885" cy="461665"/>
          </a:xfrm>
          <a:prstGeom prst="rect">
            <a:avLst/>
          </a:prstGeom>
        </p:spPr>
        <p:txBody>
          <a:bodyPr wrap="square">
            <a:spAutoFit/>
          </a:bodyPr>
          <a:lstStyle/>
          <a:p>
            <a:pPr algn="l"/>
            <a:r>
              <a:rPr lang="en-US" altLang="zh-CN" sz="2400" kern="100" dirty="0">
                <a:solidFill>
                  <a:srgbClr val="C00000"/>
                </a:solidFill>
                <a:effectLst>
                  <a:outerShdw blurRad="38100" dist="38100" dir="2700000" algn="tl">
                    <a:srgbClr val="000000">
                      <a:alpha val="43137"/>
                    </a:srgbClr>
                  </a:outerShdw>
                </a:effectLst>
              </a:rPr>
              <a:t>I/O APIC</a:t>
            </a:r>
            <a:r>
              <a:rPr lang="zh-CN" altLang="zh-CN" sz="2400" kern="100" dirty="0">
                <a:solidFill>
                  <a:srgbClr val="C00000"/>
                </a:solidFill>
                <a:effectLst>
                  <a:outerShdw blurRad="38100" dist="38100" dir="2700000" algn="tl">
                    <a:srgbClr val="000000">
                      <a:alpha val="43137"/>
                    </a:srgbClr>
                  </a:outerShdw>
                </a:effectLst>
                <a:cs typeface="Times New Roman" panose="02020603050405020304" pitchFamily="18" charset="0"/>
              </a:rPr>
              <a:t>对中断的处理与</a:t>
            </a:r>
            <a:r>
              <a:rPr lang="en-US" altLang="zh-CN" sz="2400" kern="100" dirty="0">
                <a:solidFill>
                  <a:srgbClr val="C00000"/>
                </a:solidFill>
                <a:effectLst>
                  <a:outerShdw blurRad="38100" dist="38100" dir="2700000" algn="tl">
                    <a:srgbClr val="000000">
                      <a:alpha val="43137"/>
                    </a:srgbClr>
                  </a:outerShdw>
                </a:effectLst>
              </a:rPr>
              <a:t>8259</a:t>
            </a:r>
            <a:r>
              <a:rPr lang="zh-CN" altLang="zh-CN" sz="2400" kern="100" dirty="0">
                <a:solidFill>
                  <a:srgbClr val="C00000"/>
                </a:solidFill>
                <a:effectLst>
                  <a:outerShdw blurRad="38100" dist="38100" dir="2700000" algn="tl">
                    <a:srgbClr val="000000">
                      <a:alpha val="43137"/>
                    </a:srgbClr>
                  </a:outerShdw>
                </a:effectLst>
                <a:cs typeface="Times New Roman" panose="02020603050405020304" pitchFamily="18" charset="0"/>
              </a:rPr>
              <a:t>兼容类中断控制器有很大</a:t>
            </a:r>
            <a:r>
              <a:rPr lang="zh-CN" altLang="zh-CN" sz="2400" kern="100" dirty="0" smtClean="0">
                <a:solidFill>
                  <a:srgbClr val="C00000"/>
                </a:solidFill>
                <a:effectLst>
                  <a:outerShdw blurRad="38100" dist="38100" dir="2700000" algn="tl">
                    <a:srgbClr val="000000">
                      <a:alpha val="43137"/>
                    </a:srgbClr>
                  </a:outerShdw>
                </a:effectLst>
                <a:cs typeface="Times New Roman" panose="02020603050405020304" pitchFamily="18" charset="0"/>
              </a:rPr>
              <a:t>不同</a:t>
            </a:r>
            <a:r>
              <a:rPr lang="zh-CN" altLang="en-US" sz="2400" kern="100" dirty="0" smtClean="0">
                <a:solidFill>
                  <a:srgbClr val="C00000"/>
                </a:solidFill>
                <a:effectLst>
                  <a:outerShdw blurRad="38100" dist="38100" dir="2700000" algn="tl">
                    <a:srgbClr val="000000">
                      <a:alpha val="43137"/>
                    </a:srgbClr>
                  </a:outerShdw>
                </a:effectLst>
                <a:cs typeface="Times New Roman" panose="02020603050405020304" pitchFamily="18" charset="0"/>
              </a:rPr>
              <a:t>：</a:t>
            </a:r>
            <a:endParaRPr lang="zh-CN" altLang="en-US" sz="2400" dirty="0">
              <a:solidFill>
                <a:srgbClr val="C000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718912069"/>
      </p:ext>
    </p:extLst>
  </p:cSld>
  <p:clrMapOvr>
    <a:masterClrMapping/>
  </p:clrMapOvr>
  <p:transition spd="med"/>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二、</a:t>
            </a:r>
            <a:r>
              <a:rPr lang="zh-CN" altLang="zh-CN" dirty="0"/>
              <a:t>高级可编程中断</a:t>
            </a:r>
            <a:r>
              <a:rPr lang="zh-CN" altLang="zh-CN" dirty="0" smtClean="0"/>
              <a:t>控制器</a:t>
            </a:r>
            <a:r>
              <a:rPr lang="en-US" altLang="zh-CN" dirty="0" smtClean="0"/>
              <a:t>      </a:t>
            </a:r>
            <a:r>
              <a:rPr lang="en-US" altLang="zh-CN" dirty="0" smtClean="0">
                <a:solidFill>
                  <a:srgbClr val="FF6600"/>
                </a:solidFill>
              </a:rPr>
              <a:t>3.  I/O APIC</a:t>
            </a:r>
            <a:endParaRPr lang="zh-CN" altLang="en-US" dirty="0">
              <a:solidFill>
                <a:srgbClr val="FF6600"/>
              </a:solidFill>
            </a:endParaRPr>
          </a:p>
        </p:txBody>
      </p:sp>
      <p:sp>
        <p:nvSpPr>
          <p:cNvPr id="3" name="内容占位符 2"/>
          <p:cNvSpPr>
            <a:spLocks noGrp="1"/>
          </p:cNvSpPr>
          <p:nvPr>
            <p:ph idx="1"/>
          </p:nvPr>
        </p:nvSpPr>
        <p:spPr>
          <a:xfrm>
            <a:off x="306265" y="1134558"/>
            <a:ext cx="8513885" cy="5571041"/>
          </a:xfrm>
        </p:spPr>
        <p:txBody>
          <a:bodyPr/>
          <a:lstStyle/>
          <a:p>
            <a:r>
              <a:rPr lang="zh-CN" altLang="zh-CN" sz="2400" dirty="0"/>
              <a:t>中断请求的</a:t>
            </a:r>
            <a:r>
              <a:rPr lang="zh-CN" altLang="zh-CN" sz="2400" dirty="0">
                <a:solidFill>
                  <a:srgbClr val="D60093"/>
                </a:solidFill>
              </a:rPr>
              <a:t>仲裁</a:t>
            </a:r>
            <a:r>
              <a:rPr lang="zh-CN" altLang="en-US" sz="2400" dirty="0"/>
              <a:t>：</a:t>
            </a:r>
            <a:endParaRPr lang="en-US" altLang="zh-CN" sz="2400" dirty="0"/>
          </a:p>
          <a:p>
            <a:pPr lvl="1"/>
            <a:r>
              <a:rPr lang="en-US" altLang="zh-CN" sz="2400" dirty="0">
                <a:solidFill>
                  <a:srgbClr val="FF0000"/>
                </a:solidFill>
              </a:rPr>
              <a:t>I/O APIC</a:t>
            </a:r>
            <a:r>
              <a:rPr lang="zh-CN" altLang="zh-CN" sz="2400" dirty="0"/>
              <a:t>使用</a:t>
            </a:r>
            <a:r>
              <a:rPr lang="zh-CN" altLang="zh-CN" sz="2400" dirty="0">
                <a:solidFill>
                  <a:srgbClr val="0000FF"/>
                </a:solidFill>
              </a:rPr>
              <a:t>本地</a:t>
            </a:r>
            <a:r>
              <a:rPr lang="en-US" altLang="zh-CN" sz="2400" dirty="0">
                <a:solidFill>
                  <a:srgbClr val="0000FF"/>
                </a:solidFill>
              </a:rPr>
              <a:t>APIC</a:t>
            </a:r>
            <a:r>
              <a:rPr lang="zh-CN" altLang="zh-CN" sz="2400" dirty="0"/>
              <a:t>的中断请求寄存器（</a:t>
            </a:r>
            <a:r>
              <a:rPr lang="en-US" altLang="zh-CN" sz="2400" dirty="0"/>
              <a:t>IRR</a:t>
            </a:r>
            <a:r>
              <a:rPr lang="zh-CN" altLang="zh-CN" sz="2400" dirty="0"/>
              <a:t>）、在服务寄存器（</a:t>
            </a:r>
            <a:r>
              <a:rPr lang="en-US" altLang="zh-CN" sz="2400" dirty="0"/>
              <a:t>ISR</a:t>
            </a:r>
            <a:r>
              <a:rPr lang="zh-CN" altLang="zh-CN" sz="2400" dirty="0"/>
              <a:t>）、任务优先级寄存器（</a:t>
            </a:r>
            <a:r>
              <a:rPr lang="en-US" altLang="zh-CN" sz="2400" dirty="0"/>
              <a:t>TPR</a:t>
            </a:r>
            <a:r>
              <a:rPr lang="zh-CN" altLang="zh-CN" sz="2400" dirty="0"/>
              <a:t>）、处理器优先级寄存器（</a:t>
            </a:r>
            <a:r>
              <a:rPr lang="en-US" altLang="zh-CN" sz="2400" dirty="0"/>
              <a:t>PPR</a:t>
            </a:r>
            <a:r>
              <a:rPr lang="zh-CN" altLang="zh-CN" sz="2400" dirty="0"/>
              <a:t>），受本地</a:t>
            </a:r>
            <a:r>
              <a:rPr lang="en-US" altLang="zh-CN" sz="2400" dirty="0"/>
              <a:t>APIC</a:t>
            </a:r>
            <a:r>
              <a:rPr lang="zh-CN" altLang="zh-CN" sz="2400" dirty="0"/>
              <a:t>的制约；</a:t>
            </a:r>
            <a:endParaRPr lang="en-US" altLang="zh-CN" sz="2400" dirty="0"/>
          </a:p>
          <a:p>
            <a:pPr lvl="1"/>
            <a:r>
              <a:rPr lang="en-US" altLang="zh-CN" sz="2400" dirty="0">
                <a:solidFill>
                  <a:srgbClr val="FF0000"/>
                </a:solidFill>
              </a:rPr>
              <a:t>8259</a:t>
            </a:r>
            <a:r>
              <a:rPr lang="zh-CN" altLang="zh-CN" sz="2400" dirty="0"/>
              <a:t>使用控制器</a:t>
            </a:r>
            <a:r>
              <a:rPr lang="zh-CN" altLang="zh-CN" sz="2400" dirty="0">
                <a:solidFill>
                  <a:srgbClr val="0000FF"/>
                </a:solidFill>
              </a:rPr>
              <a:t>内部</a:t>
            </a:r>
            <a:r>
              <a:rPr lang="zh-CN" altLang="zh-CN" sz="2400" dirty="0"/>
              <a:t>的中断屏蔽寄存器（</a:t>
            </a:r>
            <a:r>
              <a:rPr lang="en-US" altLang="zh-CN" sz="2400" dirty="0"/>
              <a:t>IMR</a:t>
            </a:r>
            <a:r>
              <a:rPr lang="zh-CN" altLang="zh-CN" sz="2400" dirty="0"/>
              <a:t>）、中断请求寄存器（</a:t>
            </a:r>
            <a:r>
              <a:rPr lang="en-US" altLang="zh-CN" sz="2400" dirty="0"/>
              <a:t>IRR</a:t>
            </a:r>
            <a:r>
              <a:rPr lang="zh-CN" altLang="zh-CN" sz="2400" dirty="0"/>
              <a:t>）、在服务寄存器（</a:t>
            </a:r>
            <a:r>
              <a:rPr lang="en-US" altLang="zh-CN" sz="2400" dirty="0"/>
              <a:t>ISR</a:t>
            </a:r>
            <a:r>
              <a:rPr lang="zh-CN" altLang="zh-CN" sz="2400" dirty="0"/>
              <a:t>）仲裁。</a:t>
            </a:r>
            <a:endParaRPr lang="en-US" altLang="zh-CN" sz="2400" dirty="0"/>
          </a:p>
          <a:p>
            <a:r>
              <a:rPr lang="zh-CN" altLang="en-US" sz="2400" dirty="0"/>
              <a:t>中断</a:t>
            </a:r>
            <a:r>
              <a:rPr lang="zh-CN" altLang="en-US" sz="2400" dirty="0">
                <a:solidFill>
                  <a:srgbClr val="D60093"/>
                </a:solidFill>
              </a:rPr>
              <a:t>优先级</a:t>
            </a:r>
            <a:r>
              <a:rPr lang="zh-CN" altLang="en-US" sz="2400" dirty="0"/>
              <a:t>：</a:t>
            </a:r>
            <a:endParaRPr lang="en-US" altLang="zh-CN" sz="2400" dirty="0"/>
          </a:p>
          <a:p>
            <a:pPr lvl="1"/>
            <a:r>
              <a:rPr lang="en-US" altLang="zh-CN" sz="2400" dirty="0"/>
              <a:t>8259</a:t>
            </a:r>
            <a:r>
              <a:rPr lang="zh-CN" altLang="zh-CN" sz="2400" dirty="0"/>
              <a:t>的中断优先级按</a:t>
            </a:r>
            <a:r>
              <a:rPr lang="en-US" altLang="zh-CN" sz="2400" dirty="0"/>
              <a:t>IRQ</a:t>
            </a:r>
            <a:r>
              <a:rPr lang="zh-CN" altLang="zh-CN" sz="2400" dirty="0"/>
              <a:t>次序进行排序，在初始状态下，中断优先级从高到低的顺序是</a:t>
            </a:r>
            <a:r>
              <a:rPr lang="en-US" altLang="zh-CN" sz="2400" dirty="0"/>
              <a:t>IRQ0</a:t>
            </a:r>
            <a:r>
              <a:rPr lang="zh-CN" altLang="zh-CN" sz="2400" dirty="0"/>
              <a:t>，</a:t>
            </a:r>
            <a:r>
              <a:rPr lang="en-US" altLang="zh-CN" sz="2400" dirty="0"/>
              <a:t>IRQ1</a:t>
            </a:r>
            <a:r>
              <a:rPr lang="zh-CN" altLang="zh-CN" sz="2400" dirty="0"/>
              <a:t>，</a:t>
            </a:r>
            <a:r>
              <a:rPr lang="en-US" altLang="zh-CN" sz="2400" dirty="0"/>
              <a:t>IRQ8</a:t>
            </a:r>
            <a:r>
              <a:rPr lang="zh-CN" altLang="zh-CN" sz="2400" dirty="0"/>
              <a:t>～</a:t>
            </a:r>
            <a:r>
              <a:rPr lang="en-US" altLang="zh-CN" sz="2400" dirty="0"/>
              <a:t>IRQ15</a:t>
            </a:r>
            <a:r>
              <a:rPr lang="zh-CN" altLang="zh-CN" sz="2400" dirty="0"/>
              <a:t>，</a:t>
            </a:r>
            <a:r>
              <a:rPr lang="en-US" altLang="zh-CN" sz="2400" dirty="0"/>
              <a:t>IRQ3</a:t>
            </a:r>
            <a:r>
              <a:rPr lang="zh-CN" altLang="zh-CN" sz="2400" dirty="0"/>
              <a:t>～</a:t>
            </a:r>
            <a:r>
              <a:rPr lang="en-US" altLang="zh-CN" sz="2400" dirty="0"/>
              <a:t>IRQ7</a:t>
            </a:r>
            <a:r>
              <a:rPr lang="zh-CN" altLang="zh-CN" sz="2400" dirty="0"/>
              <a:t>；</a:t>
            </a:r>
            <a:endParaRPr lang="en-US" altLang="zh-CN" sz="2400" dirty="0"/>
          </a:p>
          <a:p>
            <a:pPr lvl="1"/>
            <a:r>
              <a:rPr lang="zh-CN" altLang="zh-CN" sz="2400" dirty="0"/>
              <a:t>由于受到本地</a:t>
            </a:r>
            <a:r>
              <a:rPr lang="en-US" altLang="zh-CN" sz="2400" dirty="0"/>
              <a:t>APIC</a:t>
            </a:r>
            <a:r>
              <a:rPr lang="zh-CN" altLang="zh-CN" sz="2400" dirty="0"/>
              <a:t>的影响，</a:t>
            </a:r>
            <a:r>
              <a:rPr lang="en-US" altLang="zh-CN" sz="2400" dirty="0"/>
              <a:t>I/O APIC</a:t>
            </a:r>
            <a:r>
              <a:rPr lang="zh-CN" altLang="zh-CN" sz="2400" dirty="0"/>
              <a:t>的中断优先级次序是按</a:t>
            </a:r>
            <a:r>
              <a:rPr lang="en-US" altLang="zh-CN" sz="2400" dirty="0"/>
              <a:t>IRQ</a:t>
            </a:r>
            <a:r>
              <a:rPr lang="zh-CN" altLang="zh-CN" sz="2400" dirty="0"/>
              <a:t>的</a:t>
            </a:r>
            <a:r>
              <a:rPr lang="zh-CN" altLang="zh-CN" sz="2400" dirty="0">
                <a:solidFill>
                  <a:srgbClr val="0000FF"/>
                </a:solidFill>
              </a:rPr>
              <a:t>中断向量</a:t>
            </a:r>
            <a:r>
              <a:rPr lang="zh-CN" altLang="zh-CN" sz="2400" dirty="0"/>
              <a:t>大小来排序的，独立于</a:t>
            </a:r>
            <a:r>
              <a:rPr lang="en-US" altLang="zh-CN" sz="2400" dirty="0"/>
              <a:t>IRQ</a:t>
            </a:r>
            <a:r>
              <a:rPr lang="zh-CN" altLang="zh-CN" sz="2400" dirty="0"/>
              <a:t>号。</a:t>
            </a:r>
            <a:endParaRPr lang="zh-CN" altLang="en-US" sz="2400" dirty="0"/>
          </a:p>
        </p:txBody>
      </p:sp>
      <p:sp>
        <p:nvSpPr>
          <p:cNvPr id="4" name="灯片编号占位符 3"/>
          <p:cNvSpPr>
            <a:spLocks noGrp="1"/>
          </p:cNvSpPr>
          <p:nvPr>
            <p:ph type="sldNum" sz="quarter" idx="11"/>
          </p:nvPr>
        </p:nvSpPr>
        <p:spPr/>
        <p:txBody>
          <a:bodyPr/>
          <a:lstStyle/>
          <a:p>
            <a:fld id="{C5B93D84-87BE-4514-9293-7D5164B6320D}" type="slidenum">
              <a:rPr lang="zh-CN" altLang="en-US" smtClean="0"/>
              <a:pPr/>
              <a:t>171</a:t>
            </a:fld>
            <a:endParaRPr lang="en-US" altLang="zh-CN" dirty="0"/>
          </a:p>
        </p:txBody>
      </p:sp>
      <p:sp>
        <p:nvSpPr>
          <p:cNvPr id="5" name="矩形 4"/>
          <p:cNvSpPr/>
          <p:nvPr/>
        </p:nvSpPr>
        <p:spPr>
          <a:xfrm>
            <a:off x="306265" y="620609"/>
            <a:ext cx="8513885" cy="461665"/>
          </a:xfrm>
          <a:prstGeom prst="rect">
            <a:avLst/>
          </a:prstGeom>
        </p:spPr>
        <p:txBody>
          <a:bodyPr wrap="square">
            <a:spAutoFit/>
          </a:bodyPr>
          <a:lstStyle/>
          <a:p>
            <a:pPr algn="l"/>
            <a:r>
              <a:rPr lang="en-US" altLang="zh-CN" sz="2400" kern="100" dirty="0">
                <a:solidFill>
                  <a:srgbClr val="C00000"/>
                </a:solidFill>
                <a:effectLst>
                  <a:outerShdw blurRad="38100" dist="38100" dir="2700000" algn="tl">
                    <a:srgbClr val="000000">
                      <a:alpha val="43137"/>
                    </a:srgbClr>
                  </a:outerShdw>
                </a:effectLst>
              </a:rPr>
              <a:t>I/O APIC</a:t>
            </a:r>
            <a:r>
              <a:rPr lang="zh-CN" altLang="zh-CN" sz="2400" kern="100" dirty="0">
                <a:solidFill>
                  <a:srgbClr val="C00000"/>
                </a:solidFill>
                <a:effectLst>
                  <a:outerShdw blurRad="38100" dist="38100" dir="2700000" algn="tl">
                    <a:srgbClr val="000000">
                      <a:alpha val="43137"/>
                    </a:srgbClr>
                  </a:outerShdw>
                </a:effectLst>
                <a:cs typeface="Times New Roman" panose="02020603050405020304" pitchFamily="18" charset="0"/>
              </a:rPr>
              <a:t>对中断的处理与</a:t>
            </a:r>
            <a:r>
              <a:rPr lang="en-US" altLang="zh-CN" sz="2400" kern="100" dirty="0">
                <a:solidFill>
                  <a:srgbClr val="C00000"/>
                </a:solidFill>
                <a:effectLst>
                  <a:outerShdw blurRad="38100" dist="38100" dir="2700000" algn="tl">
                    <a:srgbClr val="000000">
                      <a:alpha val="43137"/>
                    </a:srgbClr>
                  </a:outerShdw>
                </a:effectLst>
              </a:rPr>
              <a:t>8259</a:t>
            </a:r>
            <a:r>
              <a:rPr lang="zh-CN" altLang="zh-CN" sz="2400" kern="100" dirty="0">
                <a:solidFill>
                  <a:srgbClr val="C00000"/>
                </a:solidFill>
                <a:effectLst>
                  <a:outerShdw blurRad="38100" dist="38100" dir="2700000" algn="tl">
                    <a:srgbClr val="000000">
                      <a:alpha val="43137"/>
                    </a:srgbClr>
                  </a:outerShdw>
                </a:effectLst>
                <a:cs typeface="Times New Roman" panose="02020603050405020304" pitchFamily="18" charset="0"/>
              </a:rPr>
              <a:t>兼容类中断控制器有很大</a:t>
            </a:r>
            <a:r>
              <a:rPr lang="zh-CN" altLang="zh-CN" sz="2400" kern="100" dirty="0" smtClean="0">
                <a:solidFill>
                  <a:srgbClr val="C00000"/>
                </a:solidFill>
                <a:effectLst>
                  <a:outerShdw blurRad="38100" dist="38100" dir="2700000" algn="tl">
                    <a:srgbClr val="000000">
                      <a:alpha val="43137"/>
                    </a:srgbClr>
                  </a:outerShdw>
                </a:effectLst>
                <a:cs typeface="Times New Roman" panose="02020603050405020304" pitchFamily="18" charset="0"/>
              </a:rPr>
              <a:t>不同</a:t>
            </a:r>
            <a:r>
              <a:rPr lang="zh-CN" altLang="en-US" sz="2400" kern="100" dirty="0" smtClean="0">
                <a:solidFill>
                  <a:srgbClr val="C00000"/>
                </a:solidFill>
                <a:effectLst>
                  <a:outerShdw blurRad="38100" dist="38100" dir="2700000" algn="tl">
                    <a:srgbClr val="000000">
                      <a:alpha val="43137"/>
                    </a:srgbClr>
                  </a:outerShdw>
                </a:effectLst>
                <a:cs typeface="Times New Roman" panose="02020603050405020304" pitchFamily="18" charset="0"/>
              </a:rPr>
              <a:t>：</a:t>
            </a:r>
            <a:endParaRPr lang="zh-CN" altLang="en-US" sz="2400" dirty="0">
              <a:solidFill>
                <a:srgbClr val="C000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4225994721"/>
      </p:ext>
    </p:extLst>
  </p:cSld>
  <p:clrMapOvr>
    <a:masterClrMapping/>
  </p:clrMapOvr>
  <p:transition spd="med"/>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二、</a:t>
            </a:r>
            <a:r>
              <a:rPr lang="zh-CN" altLang="zh-CN" dirty="0"/>
              <a:t>高级可编程中断</a:t>
            </a:r>
            <a:r>
              <a:rPr lang="zh-CN" altLang="zh-CN" dirty="0" smtClean="0"/>
              <a:t>控制器</a:t>
            </a:r>
            <a:r>
              <a:rPr lang="en-US" altLang="zh-CN" dirty="0" smtClean="0"/>
              <a:t>      </a:t>
            </a:r>
            <a:r>
              <a:rPr lang="en-US" altLang="zh-CN" dirty="0" smtClean="0">
                <a:solidFill>
                  <a:srgbClr val="FF6600"/>
                </a:solidFill>
              </a:rPr>
              <a:t>3.  I/O APIC</a:t>
            </a:r>
            <a:endParaRPr lang="zh-CN" altLang="en-US" dirty="0">
              <a:solidFill>
                <a:srgbClr val="FF6600"/>
              </a:solidFill>
            </a:endParaRPr>
          </a:p>
        </p:txBody>
      </p:sp>
      <p:sp>
        <p:nvSpPr>
          <p:cNvPr id="3" name="内容占位符 2"/>
          <p:cNvSpPr>
            <a:spLocks noGrp="1"/>
          </p:cNvSpPr>
          <p:nvPr>
            <p:ph idx="1"/>
          </p:nvPr>
        </p:nvSpPr>
        <p:spPr>
          <a:xfrm>
            <a:off x="457200" y="620610"/>
            <a:ext cx="8362950" cy="6084989"/>
          </a:xfrm>
        </p:spPr>
        <p:txBody>
          <a:bodyPr/>
          <a:lstStyle/>
          <a:p>
            <a:r>
              <a:rPr lang="en-US" altLang="zh-CN" dirty="0"/>
              <a:t>I/O APIC</a:t>
            </a:r>
            <a:r>
              <a:rPr lang="zh-CN" altLang="zh-CN" dirty="0"/>
              <a:t>的寄存器也是通过</a:t>
            </a:r>
            <a:r>
              <a:rPr lang="zh-CN" altLang="zh-CN" dirty="0">
                <a:solidFill>
                  <a:srgbClr val="0000FF"/>
                </a:solidFill>
              </a:rPr>
              <a:t>内存映射</a:t>
            </a:r>
            <a:r>
              <a:rPr lang="zh-CN" altLang="zh-CN" dirty="0"/>
              <a:t>方式映射到处理器物理内存地址空间</a:t>
            </a:r>
            <a:r>
              <a:rPr lang="zh-CN" altLang="zh-CN" dirty="0" smtClean="0"/>
              <a:t>。</a:t>
            </a:r>
            <a:endParaRPr lang="en-US" altLang="zh-CN" dirty="0" smtClean="0"/>
          </a:p>
          <a:p>
            <a:r>
              <a:rPr lang="en-US" altLang="zh-CN" dirty="0" smtClean="0"/>
              <a:t>I/O </a:t>
            </a:r>
            <a:r>
              <a:rPr lang="en-US" altLang="zh-CN" dirty="0"/>
              <a:t>APIC</a:t>
            </a:r>
            <a:r>
              <a:rPr lang="zh-CN" altLang="zh-CN" dirty="0"/>
              <a:t>寄存器的访问方式有两种</a:t>
            </a:r>
            <a:r>
              <a:rPr lang="zh-CN" altLang="zh-CN" dirty="0" smtClean="0"/>
              <a:t>：</a:t>
            </a:r>
            <a:endParaRPr lang="en-US" altLang="zh-CN" dirty="0" smtClean="0"/>
          </a:p>
          <a:p>
            <a:pPr lvl="1"/>
            <a:r>
              <a:rPr lang="zh-CN" altLang="zh-CN" dirty="0" smtClean="0"/>
              <a:t>直接访问</a:t>
            </a:r>
            <a:endParaRPr lang="en-US" altLang="zh-CN" dirty="0" smtClean="0"/>
          </a:p>
          <a:p>
            <a:pPr lvl="1"/>
            <a:r>
              <a:rPr lang="zh-CN" altLang="zh-CN" dirty="0" smtClean="0"/>
              <a:t>间接访问</a:t>
            </a:r>
            <a:endParaRPr lang="en-US" altLang="zh-CN" dirty="0" smtClean="0"/>
          </a:p>
          <a:p>
            <a:r>
              <a:rPr lang="en-US" altLang="zh-CN" dirty="0"/>
              <a:t>I/O APIC</a:t>
            </a:r>
            <a:r>
              <a:rPr lang="zh-CN" altLang="zh-CN" dirty="0"/>
              <a:t>可以直接访问的寄存器有三</a:t>
            </a:r>
            <a:r>
              <a:rPr lang="zh-CN" altLang="zh-CN" dirty="0" smtClean="0"/>
              <a:t>个</a:t>
            </a:r>
            <a:r>
              <a:rPr lang="zh-CN" altLang="en-US" dirty="0" smtClean="0"/>
              <a:t>：</a:t>
            </a:r>
            <a:endParaRPr lang="zh-CN" altLang="en-US" dirty="0"/>
          </a:p>
        </p:txBody>
      </p:sp>
      <p:sp>
        <p:nvSpPr>
          <p:cNvPr id="4" name="灯片编号占位符 3"/>
          <p:cNvSpPr>
            <a:spLocks noGrp="1"/>
          </p:cNvSpPr>
          <p:nvPr>
            <p:ph type="sldNum" sz="quarter" idx="11"/>
          </p:nvPr>
        </p:nvSpPr>
        <p:spPr/>
        <p:txBody>
          <a:bodyPr/>
          <a:lstStyle/>
          <a:p>
            <a:fld id="{C5B93D84-87BE-4514-9293-7D5164B6320D}" type="slidenum">
              <a:rPr lang="zh-CN" altLang="en-US" smtClean="0"/>
              <a:pPr/>
              <a:t>172</a:t>
            </a:fld>
            <a:endParaRPr lang="en-US" altLang="zh-CN" dirty="0"/>
          </a:p>
        </p:txBody>
      </p:sp>
    </p:spTree>
    <p:extLst>
      <p:ext uri="{BB962C8B-B14F-4D97-AF65-F5344CB8AC3E}">
        <p14:creationId xmlns:p14="http://schemas.microsoft.com/office/powerpoint/2010/main" val="636477760"/>
      </p:ext>
    </p:extLst>
  </p:cSld>
  <p:clrMapOvr>
    <a:masterClrMapping/>
  </p:clrMapOvr>
  <p:transition spd="med"/>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二、</a:t>
            </a:r>
            <a:r>
              <a:rPr lang="zh-CN" altLang="zh-CN" dirty="0"/>
              <a:t>高级可编程中断</a:t>
            </a:r>
            <a:r>
              <a:rPr lang="zh-CN" altLang="zh-CN" dirty="0" smtClean="0"/>
              <a:t>控制器</a:t>
            </a:r>
            <a:r>
              <a:rPr lang="en-US" altLang="zh-CN" dirty="0" smtClean="0"/>
              <a:t>      </a:t>
            </a:r>
            <a:r>
              <a:rPr lang="en-US" altLang="zh-CN" dirty="0" smtClean="0">
                <a:solidFill>
                  <a:srgbClr val="FF6600"/>
                </a:solidFill>
              </a:rPr>
              <a:t>3.  I/O APIC</a:t>
            </a:r>
            <a:endParaRPr lang="zh-CN" altLang="en-US" dirty="0">
              <a:solidFill>
                <a:srgbClr val="FF6600"/>
              </a:solidFill>
            </a:endParaRPr>
          </a:p>
        </p:txBody>
      </p:sp>
      <p:graphicFrame>
        <p:nvGraphicFramePr>
          <p:cNvPr id="7" name="内容占位符 6"/>
          <p:cNvGraphicFramePr>
            <a:graphicFrameLocks noGrp="1"/>
          </p:cNvGraphicFramePr>
          <p:nvPr>
            <p:ph idx="1"/>
            <p:extLst>
              <p:ext uri="{D42A27DB-BD31-4B8C-83A1-F6EECF244321}">
                <p14:modId xmlns:p14="http://schemas.microsoft.com/office/powerpoint/2010/main" val="800619136"/>
              </p:ext>
            </p:extLst>
          </p:nvPr>
        </p:nvGraphicFramePr>
        <p:xfrm>
          <a:off x="395420" y="1052670"/>
          <a:ext cx="8353160" cy="4680650"/>
        </p:xfrm>
        <a:graphic>
          <a:graphicData uri="http://schemas.openxmlformats.org/drawingml/2006/table">
            <a:tbl>
              <a:tblPr firstRow="1" firstCol="1" bandRow="1"/>
              <a:tblGrid>
                <a:gridCol w="1728240"/>
                <a:gridCol w="1512210"/>
                <a:gridCol w="1512210"/>
                <a:gridCol w="720100"/>
                <a:gridCol w="2880400"/>
              </a:tblGrid>
              <a:tr h="432060">
                <a:tc>
                  <a:txBody>
                    <a:bodyPr/>
                    <a:lstStyle/>
                    <a:p>
                      <a:pPr indent="0" algn="ctr">
                        <a:spcAft>
                          <a:spcPts val="0"/>
                        </a:spcAft>
                      </a:pPr>
                      <a:r>
                        <a:rPr lang="zh-CN" sz="2000" b="1" kern="100" dirty="0">
                          <a:effectLst/>
                          <a:latin typeface="Times New Roman" panose="02020603050405020304" pitchFamily="18" charset="0"/>
                          <a:ea typeface="宋体" panose="02010600030101010101" pitchFamily="2" charset="-122"/>
                        </a:rPr>
                        <a:t>寄存器</a:t>
                      </a:r>
                    </a:p>
                  </a:txBody>
                  <a:tcPr marL="14696" marR="14696" marT="0"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indent="0" algn="ctr">
                        <a:spcAft>
                          <a:spcPts val="0"/>
                        </a:spcAft>
                      </a:pPr>
                      <a:r>
                        <a:rPr lang="zh-CN" sz="2000" b="1" kern="100">
                          <a:effectLst/>
                          <a:latin typeface="Times New Roman" panose="02020603050405020304" pitchFamily="18" charset="0"/>
                          <a:ea typeface="宋体" panose="02010600030101010101" pitchFamily="2" charset="-122"/>
                        </a:rPr>
                        <a:t>地址</a:t>
                      </a:r>
                    </a:p>
                  </a:txBody>
                  <a:tcPr marL="14696" marR="1469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indent="0" algn="ctr">
                        <a:spcAft>
                          <a:spcPts val="0"/>
                        </a:spcAft>
                      </a:pPr>
                      <a:r>
                        <a:rPr lang="zh-CN" sz="2000" b="1" kern="100">
                          <a:effectLst/>
                          <a:latin typeface="Times New Roman" panose="02020603050405020304" pitchFamily="18" charset="0"/>
                          <a:ea typeface="宋体" panose="02010600030101010101" pitchFamily="2" charset="-122"/>
                        </a:rPr>
                        <a:t>默认地址</a:t>
                      </a:r>
                    </a:p>
                  </a:txBody>
                  <a:tcPr marL="14696" marR="1469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indent="0" algn="ctr">
                        <a:spcAft>
                          <a:spcPts val="0"/>
                        </a:spcAft>
                      </a:pPr>
                      <a:r>
                        <a:rPr lang="zh-CN" sz="2000" b="1" kern="100">
                          <a:effectLst/>
                          <a:latin typeface="Times New Roman" panose="02020603050405020304" pitchFamily="18" charset="0"/>
                          <a:ea typeface="宋体" panose="02010600030101010101" pitchFamily="2" charset="-122"/>
                        </a:rPr>
                        <a:t>宽度</a:t>
                      </a:r>
                    </a:p>
                  </a:txBody>
                  <a:tcPr marL="14696" marR="1469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indent="0" algn="ctr">
                        <a:spcAft>
                          <a:spcPts val="0"/>
                        </a:spcAft>
                      </a:pPr>
                      <a:r>
                        <a:rPr lang="zh-CN" sz="2000" b="1" kern="100">
                          <a:effectLst/>
                          <a:latin typeface="Times New Roman" panose="02020603050405020304" pitchFamily="18" charset="0"/>
                          <a:ea typeface="宋体" panose="02010600030101010101" pitchFamily="2" charset="-122"/>
                        </a:rPr>
                        <a:t>说明</a:t>
                      </a:r>
                    </a:p>
                  </a:txBody>
                  <a:tcPr marL="14696" marR="14696" marT="0" marB="0" anchor="ctr">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r>
              <a:tr h="864120">
                <a:tc>
                  <a:txBody>
                    <a:bodyPr/>
                    <a:lstStyle/>
                    <a:p>
                      <a:pPr indent="0" algn="ctr">
                        <a:spcAft>
                          <a:spcPts val="0"/>
                        </a:spcAft>
                      </a:pPr>
                      <a:r>
                        <a:rPr lang="zh-CN" sz="2000" b="1" kern="100" dirty="0">
                          <a:solidFill>
                            <a:srgbClr val="FF0000"/>
                          </a:solidFill>
                          <a:effectLst/>
                          <a:latin typeface="Times New Roman" panose="02020603050405020304" pitchFamily="18" charset="0"/>
                          <a:ea typeface="宋体" panose="02010600030101010101" pitchFamily="2" charset="-122"/>
                        </a:rPr>
                        <a:t>索引</a:t>
                      </a:r>
                      <a:r>
                        <a:rPr lang="zh-CN" sz="2000" b="1" kern="100" dirty="0">
                          <a:effectLst/>
                          <a:latin typeface="Times New Roman" panose="02020603050405020304" pitchFamily="18" charset="0"/>
                          <a:ea typeface="宋体" panose="02010600030101010101" pitchFamily="2" charset="-122"/>
                        </a:rPr>
                        <a:t>寄存器</a:t>
                      </a:r>
                    </a:p>
                    <a:p>
                      <a:pPr indent="0" algn="ctr">
                        <a:spcAft>
                          <a:spcPts val="0"/>
                        </a:spcAft>
                      </a:pPr>
                      <a:r>
                        <a:rPr lang="en-US" sz="2000" b="1" kern="100" dirty="0">
                          <a:effectLst/>
                          <a:latin typeface="Times New Roman" panose="02020603050405020304" pitchFamily="18" charset="0"/>
                          <a:ea typeface="宋体" panose="02010600030101010101" pitchFamily="2" charset="-122"/>
                        </a:rPr>
                        <a:t>Index Register</a:t>
                      </a:r>
                      <a:endParaRPr lang="zh-CN" sz="2000" b="1" kern="100" dirty="0">
                        <a:effectLst/>
                        <a:latin typeface="Times New Roman" panose="02020603050405020304" pitchFamily="18" charset="0"/>
                        <a:ea typeface="宋体" panose="02010600030101010101" pitchFamily="2" charset="-122"/>
                      </a:endParaRPr>
                    </a:p>
                  </a:txBody>
                  <a:tcPr marL="14696" marR="14696" marT="0"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ctr">
                        <a:spcAft>
                          <a:spcPts val="0"/>
                        </a:spcAft>
                      </a:pPr>
                      <a:r>
                        <a:rPr lang="en-US" sz="2000" b="1" kern="100" dirty="0">
                          <a:effectLst/>
                          <a:latin typeface="Times New Roman" panose="02020603050405020304" pitchFamily="18" charset="0"/>
                          <a:ea typeface="宋体" panose="02010600030101010101" pitchFamily="2" charset="-122"/>
                        </a:rPr>
                        <a:t>FEC</a:t>
                      </a:r>
                      <a:r>
                        <a:rPr lang="en-US" sz="2000" b="1" kern="100" dirty="0">
                          <a:solidFill>
                            <a:srgbClr val="0000FF"/>
                          </a:solidFill>
                          <a:effectLst/>
                          <a:latin typeface="Times New Roman" panose="02020603050405020304" pitchFamily="18" charset="0"/>
                          <a:ea typeface="宋体" panose="02010600030101010101" pitchFamily="2" charset="-122"/>
                        </a:rPr>
                        <a:t>xx</a:t>
                      </a:r>
                      <a:r>
                        <a:rPr lang="en-US" sz="2000" b="1" kern="100" dirty="0">
                          <a:effectLst/>
                          <a:latin typeface="Times New Roman" panose="02020603050405020304" pitchFamily="18" charset="0"/>
                          <a:ea typeface="宋体" panose="02010600030101010101" pitchFamily="2" charset="-122"/>
                        </a:rPr>
                        <a:t>000H</a:t>
                      </a:r>
                      <a:endParaRPr lang="zh-CN" sz="2000" b="1" kern="100" dirty="0">
                        <a:effectLst/>
                        <a:latin typeface="Times New Roman" panose="02020603050405020304" pitchFamily="18" charset="0"/>
                        <a:ea typeface="宋体" panose="02010600030101010101" pitchFamily="2" charset="-122"/>
                      </a:endParaRPr>
                    </a:p>
                  </a:txBody>
                  <a:tcPr marL="14696" marR="1469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ctr">
                        <a:spcAft>
                          <a:spcPts val="0"/>
                        </a:spcAft>
                      </a:pPr>
                      <a:r>
                        <a:rPr lang="en-US" sz="2000" b="1" kern="100" dirty="0">
                          <a:effectLst/>
                          <a:latin typeface="Times New Roman" panose="02020603050405020304" pitchFamily="18" charset="0"/>
                          <a:ea typeface="宋体" panose="02010600030101010101" pitchFamily="2" charset="-122"/>
                        </a:rPr>
                        <a:t>FEC00000H</a:t>
                      </a:r>
                      <a:endParaRPr lang="zh-CN" sz="2000" b="1" kern="100" dirty="0">
                        <a:effectLst/>
                        <a:latin typeface="Times New Roman" panose="02020603050405020304" pitchFamily="18" charset="0"/>
                        <a:ea typeface="宋体" panose="02010600030101010101" pitchFamily="2" charset="-122"/>
                      </a:endParaRPr>
                    </a:p>
                  </a:txBody>
                  <a:tcPr marL="14696" marR="1469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ctr">
                        <a:spcAft>
                          <a:spcPts val="0"/>
                        </a:spcAft>
                      </a:pPr>
                      <a:r>
                        <a:rPr lang="en-US" sz="2000" b="1" kern="100">
                          <a:effectLst/>
                          <a:latin typeface="Times New Roman" panose="02020603050405020304" pitchFamily="18" charset="0"/>
                          <a:ea typeface="宋体" panose="02010600030101010101" pitchFamily="2" charset="-122"/>
                        </a:rPr>
                        <a:t>8</a:t>
                      </a:r>
                      <a:r>
                        <a:rPr lang="zh-CN" sz="2000" b="1" kern="100">
                          <a:effectLst/>
                          <a:latin typeface="Times New Roman" panose="02020603050405020304" pitchFamily="18" charset="0"/>
                          <a:ea typeface="宋体" panose="02010600030101010101" pitchFamily="2" charset="-122"/>
                        </a:rPr>
                        <a:t>位</a:t>
                      </a:r>
                    </a:p>
                  </a:txBody>
                  <a:tcPr marL="14696" marR="1469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l">
                        <a:spcAft>
                          <a:spcPts val="0"/>
                        </a:spcAft>
                      </a:pPr>
                      <a:r>
                        <a:rPr lang="zh-CN" sz="2000" b="1" kern="100" dirty="0">
                          <a:effectLst/>
                          <a:latin typeface="Times New Roman" panose="02020603050405020304" pitchFamily="18" charset="0"/>
                          <a:ea typeface="宋体" panose="02010600030101010101" pitchFamily="2" charset="-122"/>
                        </a:rPr>
                        <a:t>为间接访问提供</a:t>
                      </a:r>
                      <a:r>
                        <a:rPr lang="en-US" sz="2000" b="1" kern="100" dirty="0">
                          <a:effectLst/>
                          <a:latin typeface="Times New Roman" panose="02020603050405020304" pitchFamily="18" charset="0"/>
                          <a:ea typeface="宋体" panose="02010600030101010101" pitchFamily="2" charset="-122"/>
                        </a:rPr>
                        <a:t>8</a:t>
                      </a:r>
                      <a:r>
                        <a:rPr lang="zh-CN" sz="2000" b="1" kern="100" dirty="0">
                          <a:effectLst/>
                          <a:latin typeface="Times New Roman" panose="02020603050405020304" pitchFamily="18" charset="0"/>
                          <a:ea typeface="宋体" panose="02010600030101010101" pitchFamily="2" charset="-122"/>
                        </a:rPr>
                        <a:t>位的寄存器索引值。</a:t>
                      </a:r>
                    </a:p>
                  </a:txBody>
                  <a:tcPr marL="14696" marR="14696" marT="0" marB="0" anchor="ctr">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080150">
                <a:tc>
                  <a:txBody>
                    <a:bodyPr/>
                    <a:lstStyle/>
                    <a:p>
                      <a:pPr indent="0" algn="ctr">
                        <a:spcAft>
                          <a:spcPts val="0"/>
                        </a:spcAft>
                      </a:pPr>
                      <a:r>
                        <a:rPr lang="zh-CN" sz="2000" b="1" kern="100" dirty="0">
                          <a:solidFill>
                            <a:srgbClr val="FF0000"/>
                          </a:solidFill>
                          <a:effectLst/>
                          <a:latin typeface="Times New Roman" panose="02020603050405020304" pitchFamily="18" charset="0"/>
                          <a:ea typeface="宋体" panose="02010600030101010101" pitchFamily="2" charset="-122"/>
                        </a:rPr>
                        <a:t>数据</a:t>
                      </a:r>
                      <a:r>
                        <a:rPr lang="zh-CN" sz="2000" b="1" kern="100" dirty="0">
                          <a:effectLst/>
                          <a:latin typeface="Times New Roman" panose="02020603050405020304" pitchFamily="18" charset="0"/>
                          <a:ea typeface="宋体" panose="02010600030101010101" pitchFamily="2" charset="-122"/>
                        </a:rPr>
                        <a:t>寄存器</a:t>
                      </a:r>
                    </a:p>
                    <a:p>
                      <a:pPr indent="0" algn="ctr">
                        <a:spcAft>
                          <a:spcPts val="0"/>
                        </a:spcAft>
                      </a:pPr>
                      <a:r>
                        <a:rPr lang="en-US" sz="2000" b="1" kern="100" dirty="0">
                          <a:effectLst/>
                          <a:latin typeface="Times New Roman" panose="02020603050405020304" pitchFamily="18" charset="0"/>
                          <a:ea typeface="宋体" panose="02010600030101010101" pitchFamily="2" charset="-122"/>
                        </a:rPr>
                        <a:t>Data Register</a:t>
                      </a:r>
                      <a:endParaRPr lang="zh-CN" sz="2000" b="1" kern="100" dirty="0">
                        <a:effectLst/>
                        <a:latin typeface="Times New Roman" panose="02020603050405020304" pitchFamily="18" charset="0"/>
                        <a:ea typeface="宋体" panose="02010600030101010101" pitchFamily="2" charset="-122"/>
                      </a:endParaRPr>
                    </a:p>
                  </a:txBody>
                  <a:tcPr marL="14696" marR="14696" marT="0"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ctr">
                        <a:spcAft>
                          <a:spcPts val="0"/>
                        </a:spcAft>
                      </a:pPr>
                      <a:r>
                        <a:rPr lang="en-US" sz="2000" b="1" kern="100" dirty="0">
                          <a:effectLst/>
                          <a:latin typeface="Times New Roman" panose="02020603050405020304" pitchFamily="18" charset="0"/>
                          <a:ea typeface="宋体" panose="02010600030101010101" pitchFamily="2" charset="-122"/>
                        </a:rPr>
                        <a:t>FEC</a:t>
                      </a:r>
                      <a:r>
                        <a:rPr lang="en-US" sz="2000" b="1" kern="100" dirty="0">
                          <a:solidFill>
                            <a:srgbClr val="0000FF"/>
                          </a:solidFill>
                          <a:effectLst/>
                          <a:latin typeface="Times New Roman" panose="02020603050405020304" pitchFamily="18" charset="0"/>
                          <a:ea typeface="宋体" panose="02010600030101010101" pitchFamily="2" charset="-122"/>
                        </a:rPr>
                        <a:t>xx</a:t>
                      </a:r>
                      <a:r>
                        <a:rPr lang="en-US" sz="2000" b="1" kern="100" dirty="0">
                          <a:effectLst/>
                          <a:latin typeface="Times New Roman" panose="02020603050405020304" pitchFamily="18" charset="0"/>
                          <a:ea typeface="宋体" panose="02010600030101010101" pitchFamily="2" charset="-122"/>
                        </a:rPr>
                        <a:t>010H</a:t>
                      </a:r>
                      <a:endParaRPr lang="zh-CN" sz="2000" b="1" kern="100" dirty="0">
                        <a:effectLst/>
                        <a:latin typeface="Times New Roman" panose="02020603050405020304" pitchFamily="18" charset="0"/>
                        <a:ea typeface="宋体" panose="02010600030101010101" pitchFamily="2" charset="-122"/>
                      </a:endParaRPr>
                    </a:p>
                  </a:txBody>
                  <a:tcPr marL="14696" marR="1469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ctr">
                        <a:spcAft>
                          <a:spcPts val="0"/>
                        </a:spcAft>
                      </a:pPr>
                      <a:r>
                        <a:rPr lang="en-US" sz="2000" b="1" kern="100" dirty="0">
                          <a:effectLst/>
                          <a:latin typeface="Times New Roman" panose="02020603050405020304" pitchFamily="18" charset="0"/>
                          <a:ea typeface="宋体" panose="02010600030101010101" pitchFamily="2" charset="-122"/>
                        </a:rPr>
                        <a:t>FEC00010H</a:t>
                      </a:r>
                      <a:endParaRPr lang="zh-CN" sz="2000" b="1" kern="100" dirty="0">
                        <a:effectLst/>
                        <a:latin typeface="Times New Roman" panose="02020603050405020304" pitchFamily="18" charset="0"/>
                        <a:ea typeface="宋体" panose="02010600030101010101" pitchFamily="2" charset="-122"/>
                      </a:endParaRPr>
                    </a:p>
                  </a:txBody>
                  <a:tcPr marL="14696" marR="1469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ctr">
                        <a:spcAft>
                          <a:spcPts val="0"/>
                        </a:spcAft>
                      </a:pPr>
                      <a:r>
                        <a:rPr lang="en-US" sz="2000" b="1" kern="100" dirty="0">
                          <a:effectLst/>
                          <a:latin typeface="Times New Roman" panose="02020603050405020304" pitchFamily="18" charset="0"/>
                          <a:ea typeface="宋体" panose="02010600030101010101" pitchFamily="2" charset="-122"/>
                        </a:rPr>
                        <a:t>32</a:t>
                      </a:r>
                      <a:r>
                        <a:rPr lang="zh-CN" sz="2000" b="1" kern="100" dirty="0">
                          <a:effectLst/>
                          <a:latin typeface="Times New Roman" panose="02020603050405020304" pitchFamily="18" charset="0"/>
                          <a:ea typeface="宋体" panose="02010600030101010101" pitchFamily="2" charset="-122"/>
                        </a:rPr>
                        <a:t>位</a:t>
                      </a:r>
                    </a:p>
                  </a:txBody>
                  <a:tcPr marL="14696" marR="1469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l">
                        <a:spcAft>
                          <a:spcPts val="0"/>
                        </a:spcAft>
                      </a:pPr>
                      <a:r>
                        <a:rPr lang="zh-CN" sz="2000" b="1" kern="100" dirty="0">
                          <a:effectLst/>
                          <a:latin typeface="Times New Roman" panose="02020603050405020304" pitchFamily="18" charset="0"/>
                          <a:ea typeface="宋体" panose="02010600030101010101" pitchFamily="2" charset="-122"/>
                        </a:rPr>
                        <a:t>通过数据寄存器对索引寄存器指定的间接寄存器进行读写。</a:t>
                      </a:r>
                    </a:p>
                  </a:txBody>
                  <a:tcPr marL="14696" marR="14696" marT="0" marB="0" anchor="ctr">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304320">
                <a:tc>
                  <a:txBody>
                    <a:bodyPr/>
                    <a:lstStyle/>
                    <a:p>
                      <a:pPr indent="0" algn="ctr">
                        <a:spcAft>
                          <a:spcPts val="0"/>
                        </a:spcAft>
                      </a:pPr>
                      <a:r>
                        <a:rPr lang="en-US" sz="2000" b="1" kern="100" dirty="0">
                          <a:solidFill>
                            <a:srgbClr val="FF0000"/>
                          </a:solidFill>
                          <a:effectLst/>
                          <a:latin typeface="Times New Roman" panose="02020603050405020304" pitchFamily="18" charset="0"/>
                          <a:ea typeface="宋体" panose="02010600030101010101" pitchFamily="2" charset="-122"/>
                        </a:rPr>
                        <a:t>EOI</a:t>
                      </a:r>
                      <a:r>
                        <a:rPr lang="zh-CN" sz="2000" b="1" kern="100" dirty="0">
                          <a:effectLst/>
                          <a:latin typeface="Times New Roman" panose="02020603050405020304" pitchFamily="18" charset="0"/>
                          <a:ea typeface="宋体" panose="02010600030101010101" pitchFamily="2" charset="-122"/>
                        </a:rPr>
                        <a:t>寄存器</a:t>
                      </a:r>
                    </a:p>
                  </a:txBody>
                  <a:tcPr marL="14696" marR="14696" marT="0"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indent="0" algn="ctr">
                        <a:spcAft>
                          <a:spcPts val="0"/>
                        </a:spcAft>
                      </a:pPr>
                      <a:r>
                        <a:rPr lang="en-US" sz="2000" b="1" kern="100" dirty="0">
                          <a:effectLst/>
                          <a:latin typeface="Times New Roman" panose="02020603050405020304" pitchFamily="18" charset="0"/>
                          <a:ea typeface="宋体" panose="02010600030101010101" pitchFamily="2" charset="-122"/>
                        </a:rPr>
                        <a:t>FEC</a:t>
                      </a:r>
                      <a:r>
                        <a:rPr lang="en-US" sz="2000" b="1" kern="100" dirty="0">
                          <a:solidFill>
                            <a:srgbClr val="0000FF"/>
                          </a:solidFill>
                          <a:effectLst/>
                          <a:latin typeface="Times New Roman" panose="02020603050405020304" pitchFamily="18" charset="0"/>
                          <a:ea typeface="宋体" panose="02010600030101010101" pitchFamily="2" charset="-122"/>
                        </a:rPr>
                        <a:t>xx</a:t>
                      </a:r>
                      <a:r>
                        <a:rPr lang="en-US" sz="2000" b="1" kern="100" dirty="0">
                          <a:effectLst/>
                          <a:latin typeface="Times New Roman" panose="02020603050405020304" pitchFamily="18" charset="0"/>
                          <a:ea typeface="宋体" panose="02010600030101010101" pitchFamily="2" charset="-122"/>
                        </a:rPr>
                        <a:t>040H</a:t>
                      </a:r>
                      <a:endParaRPr lang="zh-CN" sz="2000" b="1" kern="100" dirty="0">
                        <a:effectLst/>
                        <a:latin typeface="Times New Roman" panose="02020603050405020304" pitchFamily="18" charset="0"/>
                        <a:ea typeface="宋体" panose="02010600030101010101" pitchFamily="2" charset="-122"/>
                      </a:endParaRPr>
                    </a:p>
                  </a:txBody>
                  <a:tcPr marL="14696" marR="1469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indent="0" algn="ctr">
                        <a:spcAft>
                          <a:spcPts val="0"/>
                        </a:spcAft>
                      </a:pPr>
                      <a:r>
                        <a:rPr lang="en-US" sz="2000" b="1" kern="100" dirty="0">
                          <a:effectLst/>
                          <a:latin typeface="Times New Roman" panose="02020603050405020304" pitchFamily="18" charset="0"/>
                          <a:ea typeface="宋体" panose="02010600030101010101" pitchFamily="2" charset="-122"/>
                        </a:rPr>
                        <a:t>FEC00040H</a:t>
                      </a:r>
                      <a:endParaRPr lang="zh-CN" sz="2000" b="1" kern="100" dirty="0">
                        <a:effectLst/>
                        <a:latin typeface="Times New Roman" panose="02020603050405020304" pitchFamily="18" charset="0"/>
                        <a:ea typeface="宋体" panose="02010600030101010101" pitchFamily="2" charset="-122"/>
                      </a:endParaRPr>
                    </a:p>
                  </a:txBody>
                  <a:tcPr marL="14696" marR="1469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indent="0" algn="ctr">
                        <a:spcAft>
                          <a:spcPts val="0"/>
                        </a:spcAft>
                      </a:pPr>
                      <a:r>
                        <a:rPr lang="en-US" sz="2000" b="1" kern="100" dirty="0">
                          <a:effectLst/>
                          <a:latin typeface="Times New Roman" panose="02020603050405020304" pitchFamily="18" charset="0"/>
                          <a:ea typeface="宋体" panose="02010600030101010101" pitchFamily="2" charset="-122"/>
                        </a:rPr>
                        <a:t>32</a:t>
                      </a:r>
                      <a:r>
                        <a:rPr lang="zh-CN" sz="2000" b="1" kern="100" dirty="0">
                          <a:effectLst/>
                          <a:latin typeface="Times New Roman" panose="02020603050405020304" pitchFamily="18" charset="0"/>
                          <a:ea typeface="宋体" panose="02010600030101010101" pitchFamily="2" charset="-122"/>
                        </a:rPr>
                        <a:t>位</a:t>
                      </a:r>
                    </a:p>
                  </a:txBody>
                  <a:tcPr marL="14696" marR="1469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indent="0" algn="l">
                        <a:spcAft>
                          <a:spcPts val="0"/>
                        </a:spcAft>
                      </a:pPr>
                      <a:r>
                        <a:rPr lang="zh-CN" altLang="zh-CN" sz="2000" b="1" kern="100" dirty="0" smtClean="0">
                          <a:effectLst/>
                          <a:latin typeface="Times New Roman" panose="02020603050405020304" pitchFamily="18" charset="0"/>
                          <a:ea typeface="宋体" panose="02010600030101010101" pitchFamily="2" charset="-122"/>
                        </a:rPr>
                        <a:t>在电平触发模式下，收到</a:t>
                      </a:r>
                      <a:r>
                        <a:rPr lang="en-US" altLang="zh-CN" sz="2000" b="1" kern="100" dirty="0" smtClean="0">
                          <a:effectLst/>
                          <a:latin typeface="Times New Roman" panose="02020603050405020304" pitchFamily="18" charset="0"/>
                          <a:ea typeface="宋体" panose="02010600030101010101" pitchFamily="2" charset="-122"/>
                        </a:rPr>
                        <a:t>EOI</a:t>
                      </a:r>
                      <a:r>
                        <a:rPr lang="zh-CN" altLang="zh-CN" sz="2000" b="1" kern="100" dirty="0" smtClean="0">
                          <a:effectLst/>
                          <a:latin typeface="Times New Roman" panose="02020603050405020304" pitchFamily="18" charset="0"/>
                          <a:ea typeface="宋体" panose="02010600030101010101" pitchFamily="2" charset="-122"/>
                        </a:rPr>
                        <a:t>消息后，本寄存器低</a:t>
                      </a:r>
                      <a:r>
                        <a:rPr lang="en-US" altLang="zh-CN" sz="2000" b="1" kern="100" dirty="0" smtClean="0">
                          <a:effectLst/>
                          <a:latin typeface="Times New Roman" panose="02020603050405020304" pitchFamily="18" charset="0"/>
                          <a:ea typeface="宋体" panose="02010600030101010101" pitchFamily="2" charset="-122"/>
                        </a:rPr>
                        <a:t>8</a:t>
                      </a:r>
                      <a:r>
                        <a:rPr lang="zh-CN" altLang="zh-CN" sz="2000" b="1" kern="100" dirty="0" smtClean="0">
                          <a:effectLst/>
                          <a:latin typeface="Times New Roman" panose="02020603050405020304" pitchFamily="18" charset="0"/>
                          <a:ea typeface="宋体" panose="02010600030101010101" pitchFamily="2" charset="-122"/>
                        </a:rPr>
                        <a:t>位即</a:t>
                      </a:r>
                      <a:r>
                        <a:rPr lang="en-US" altLang="zh-CN" sz="2000" b="1" kern="100" dirty="0" smtClean="0">
                          <a:effectLst/>
                          <a:latin typeface="Times New Roman" panose="02020603050405020304" pitchFamily="18" charset="0"/>
                          <a:ea typeface="宋体" panose="02010600030101010101" pitchFamily="2" charset="-122"/>
                        </a:rPr>
                        <a:t>EOI</a:t>
                      </a:r>
                      <a:r>
                        <a:rPr lang="zh-CN" altLang="zh-CN" sz="2000" b="1" kern="100" dirty="0" smtClean="0">
                          <a:effectLst/>
                          <a:latin typeface="Times New Roman" panose="02020603050405020304" pitchFamily="18" charset="0"/>
                          <a:ea typeface="宋体" panose="02010600030101010101" pitchFamily="2" charset="-122"/>
                        </a:rPr>
                        <a:t>消息包含的中断向量，</a:t>
                      </a:r>
                      <a:r>
                        <a:rPr lang="en-US" altLang="zh-CN" sz="2000" b="1" kern="100" dirty="0" smtClean="0">
                          <a:effectLst/>
                          <a:latin typeface="Times New Roman" panose="02020603050405020304" pitchFamily="18" charset="0"/>
                          <a:ea typeface="宋体" panose="02010600030101010101" pitchFamily="2" charset="-122"/>
                        </a:rPr>
                        <a:t>I/O APIC</a:t>
                      </a:r>
                      <a:r>
                        <a:rPr lang="zh-CN" altLang="zh-CN" sz="2000" b="1" kern="100" dirty="0" smtClean="0">
                          <a:effectLst/>
                          <a:latin typeface="Times New Roman" panose="02020603050405020304" pitchFamily="18" charset="0"/>
                          <a:ea typeface="宋体" panose="02010600030101010101" pitchFamily="2" charset="-122"/>
                        </a:rPr>
                        <a:t>据此清对应中断在</a:t>
                      </a:r>
                      <a:r>
                        <a:rPr lang="zh-CN" altLang="zh-CN" sz="2000" b="1" kern="100" dirty="0" smtClean="0">
                          <a:solidFill>
                            <a:srgbClr val="D60093"/>
                          </a:solidFill>
                          <a:effectLst/>
                          <a:latin typeface="Times New Roman" panose="02020603050405020304" pitchFamily="18" charset="0"/>
                          <a:ea typeface="宋体" panose="02010600030101010101" pitchFamily="2" charset="-122"/>
                        </a:rPr>
                        <a:t>重定向表寄存器</a:t>
                      </a:r>
                      <a:r>
                        <a:rPr lang="zh-CN" altLang="zh-CN" sz="2000" b="1" kern="100" dirty="0" smtClean="0">
                          <a:effectLst/>
                          <a:latin typeface="Times New Roman" panose="02020603050405020304" pitchFamily="18" charset="0"/>
                          <a:ea typeface="宋体" panose="02010600030101010101" pitchFamily="2" charset="-122"/>
                        </a:rPr>
                        <a:t>中的</a:t>
                      </a:r>
                      <a:r>
                        <a:rPr lang="zh-CN" altLang="zh-CN" sz="2000" b="1" kern="100" dirty="0" smtClean="0">
                          <a:solidFill>
                            <a:srgbClr val="008000"/>
                          </a:solidFill>
                          <a:effectLst/>
                          <a:latin typeface="Times New Roman" panose="02020603050405020304" pitchFamily="18" charset="0"/>
                          <a:ea typeface="宋体" panose="02010600030101010101" pitchFamily="2" charset="-122"/>
                        </a:rPr>
                        <a:t>远程中断返回位</a:t>
                      </a:r>
                      <a:r>
                        <a:rPr lang="zh-CN" altLang="zh-CN" sz="2000" b="1" kern="100" dirty="0" smtClean="0">
                          <a:effectLst/>
                          <a:latin typeface="Times New Roman" panose="02020603050405020304" pitchFamily="18" charset="0"/>
                          <a:ea typeface="宋体" panose="02010600030101010101" pitchFamily="2" charset="-122"/>
                        </a:rPr>
                        <a:t>（</a:t>
                      </a:r>
                      <a:r>
                        <a:rPr lang="en-US" altLang="zh-CN" sz="2000" b="1" kern="100" dirty="0" smtClean="0">
                          <a:effectLst/>
                          <a:latin typeface="Times New Roman" panose="02020603050405020304" pitchFamily="18" charset="0"/>
                          <a:ea typeface="宋体" panose="02010600030101010101" pitchFamily="2" charset="-122"/>
                        </a:rPr>
                        <a:t>Remote IRR</a:t>
                      </a:r>
                      <a:r>
                        <a:rPr lang="zh-CN" altLang="zh-CN" sz="2000" b="1" kern="100" dirty="0" smtClean="0">
                          <a:effectLst/>
                          <a:latin typeface="Times New Roman" panose="02020603050405020304" pitchFamily="18" charset="0"/>
                          <a:ea typeface="宋体" panose="02010600030101010101" pitchFamily="2" charset="-122"/>
                        </a:rPr>
                        <a:t>）。</a:t>
                      </a:r>
                      <a:endParaRPr lang="zh-CN" altLang="zh-CN" sz="2000" b="1" kern="100" dirty="0">
                        <a:effectLst/>
                        <a:latin typeface="Times New Roman" panose="02020603050405020304" pitchFamily="18" charset="0"/>
                        <a:ea typeface="宋体" panose="02010600030101010101" pitchFamily="2" charset="-122"/>
                      </a:endParaRPr>
                    </a:p>
                  </a:txBody>
                  <a:tcPr marL="14696" marR="14696" marT="0" marB="0" anchor="ctr">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r>
            </a:tbl>
          </a:graphicData>
        </a:graphic>
      </p:graphicFrame>
      <p:sp>
        <p:nvSpPr>
          <p:cNvPr id="4" name="灯片编号占位符 3"/>
          <p:cNvSpPr>
            <a:spLocks noGrp="1"/>
          </p:cNvSpPr>
          <p:nvPr>
            <p:ph type="sldNum" sz="quarter" idx="11"/>
          </p:nvPr>
        </p:nvSpPr>
        <p:spPr/>
        <p:txBody>
          <a:bodyPr/>
          <a:lstStyle/>
          <a:p>
            <a:fld id="{C5B93D84-87BE-4514-9293-7D5164B6320D}" type="slidenum">
              <a:rPr lang="zh-CN" altLang="en-US" smtClean="0"/>
              <a:pPr/>
              <a:t>173</a:t>
            </a:fld>
            <a:endParaRPr lang="en-US" altLang="zh-CN" dirty="0"/>
          </a:p>
        </p:txBody>
      </p:sp>
      <p:sp>
        <p:nvSpPr>
          <p:cNvPr id="8" name="矩形 7"/>
          <p:cNvSpPr/>
          <p:nvPr/>
        </p:nvSpPr>
        <p:spPr>
          <a:xfrm>
            <a:off x="2651963" y="548600"/>
            <a:ext cx="3607718" cy="461665"/>
          </a:xfrm>
          <a:prstGeom prst="rect">
            <a:avLst/>
          </a:prstGeom>
        </p:spPr>
        <p:txBody>
          <a:bodyPr wrap="none">
            <a:spAutoFit/>
          </a:bodyPr>
          <a:lstStyle/>
          <a:p>
            <a:r>
              <a:rPr lang="en-US" altLang="zh-CN" sz="2400" kern="100" dirty="0"/>
              <a:t>I/O APIC</a:t>
            </a:r>
            <a:r>
              <a:rPr lang="zh-CN" altLang="zh-CN" sz="2400" kern="100" dirty="0">
                <a:cs typeface="Times New Roman" panose="02020603050405020304" pitchFamily="18" charset="0"/>
              </a:rPr>
              <a:t>直接访问寄存器</a:t>
            </a:r>
            <a:endParaRPr lang="zh-CN" altLang="en-US" sz="2400" dirty="0"/>
          </a:p>
        </p:txBody>
      </p:sp>
      <p:sp>
        <p:nvSpPr>
          <p:cNvPr id="9" name="矩形 8"/>
          <p:cNvSpPr/>
          <p:nvPr/>
        </p:nvSpPr>
        <p:spPr>
          <a:xfrm>
            <a:off x="323410" y="5694433"/>
            <a:ext cx="8641200" cy="830997"/>
          </a:xfrm>
          <a:prstGeom prst="rect">
            <a:avLst/>
          </a:prstGeom>
        </p:spPr>
        <p:txBody>
          <a:bodyPr wrap="square">
            <a:spAutoFit/>
          </a:bodyPr>
          <a:lstStyle/>
          <a:p>
            <a:pPr algn="l"/>
            <a:r>
              <a:rPr lang="zh-CN" altLang="zh-CN" sz="2400" kern="100" dirty="0">
                <a:cs typeface="Times New Roman" panose="02020603050405020304" pitchFamily="18" charset="0"/>
              </a:rPr>
              <a:t>地址中的“</a:t>
            </a:r>
            <a:r>
              <a:rPr lang="en-US" altLang="zh-CN" sz="2400" kern="100" dirty="0">
                <a:solidFill>
                  <a:srgbClr val="0000FF"/>
                </a:solidFill>
              </a:rPr>
              <a:t>xx</a:t>
            </a:r>
            <a:r>
              <a:rPr lang="zh-CN" altLang="zh-CN" sz="2400" kern="100" dirty="0">
                <a:cs typeface="Times New Roman" panose="02020603050405020304" pitchFamily="18" charset="0"/>
              </a:rPr>
              <a:t>”表示它们是未确定的，由</a:t>
            </a:r>
            <a:r>
              <a:rPr lang="en-US" altLang="zh-CN" sz="2400" kern="100" dirty="0"/>
              <a:t>OIC</a:t>
            </a:r>
            <a:r>
              <a:rPr lang="zh-CN" altLang="zh-CN" sz="2400" kern="100" dirty="0">
                <a:cs typeface="Times New Roman" panose="02020603050405020304" pitchFamily="18" charset="0"/>
              </a:rPr>
              <a:t>（</a:t>
            </a:r>
            <a:r>
              <a:rPr lang="en-US" altLang="zh-CN" sz="2400" kern="100" dirty="0"/>
              <a:t>Other interrupt controller</a:t>
            </a:r>
            <a:r>
              <a:rPr lang="zh-CN" altLang="zh-CN" sz="2400" kern="100" dirty="0">
                <a:cs typeface="Times New Roman" panose="02020603050405020304" pitchFamily="18" charset="0"/>
              </a:rPr>
              <a:t>）控制器来决定。</a:t>
            </a:r>
            <a:endParaRPr lang="zh-CN" altLang="en-US" sz="2400" dirty="0"/>
          </a:p>
        </p:txBody>
      </p:sp>
    </p:spTree>
    <p:extLst>
      <p:ext uri="{BB962C8B-B14F-4D97-AF65-F5344CB8AC3E}">
        <p14:creationId xmlns:p14="http://schemas.microsoft.com/office/powerpoint/2010/main" val="4033016662"/>
      </p:ext>
    </p:extLst>
  </p:cSld>
  <p:clrMapOvr>
    <a:masterClrMapping/>
  </p:clrMapOvr>
  <p:transition spd="med"/>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二、</a:t>
            </a:r>
            <a:r>
              <a:rPr lang="zh-CN" altLang="zh-CN" dirty="0"/>
              <a:t>高级可编程中断</a:t>
            </a:r>
            <a:r>
              <a:rPr lang="zh-CN" altLang="zh-CN" dirty="0" smtClean="0"/>
              <a:t>控制器</a:t>
            </a:r>
            <a:r>
              <a:rPr lang="en-US" altLang="zh-CN" dirty="0" smtClean="0"/>
              <a:t>      </a:t>
            </a:r>
            <a:r>
              <a:rPr lang="en-US" altLang="zh-CN" dirty="0" smtClean="0">
                <a:solidFill>
                  <a:srgbClr val="FF6600"/>
                </a:solidFill>
              </a:rPr>
              <a:t>3.  I/O APIC</a:t>
            </a:r>
            <a:endParaRPr lang="zh-CN" altLang="en-US" dirty="0">
              <a:solidFill>
                <a:srgbClr val="FF6600"/>
              </a:solidFill>
            </a:endParaRPr>
          </a:p>
        </p:txBody>
      </p:sp>
      <p:sp>
        <p:nvSpPr>
          <p:cNvPr id="3" name="内容占位符 2"/>
          <p:cNvSpPr>
            <a:spLocks noGrp="1"/>
          </p:cNvSpPr>
          <p:nvPr>
            <p:ph idx="1"/>
          </p:nvPr>
        </p:nvSpPr>
        <p:spPr>
          <a:xfrm>
            <a:off x="457200" y="3645030"/>
            <a:ext cx="8362950" cy="1728240"/>
          </a:xfrm>
        </p:spPr>
        <p:txBody>
          <a:bodyPr/>
          <a:lstStyle/>
          <a:p>
            <a:pPr marL="0" indent="0">
              <a:buNone/>
            </a:pPr>
            <a:r>
              <a:rPr lang="en-US" altLang="zh-CN" dirty="0"/>
              <a:t>OIC</a:t>
            </a:r>
            <a:r>
              <a:rPr lang="zh-CN" altLang="zh-CN" dirty="0"/>
              <a:t>寄存器的地址位于</a:t>
            </a:r>
            <a:r>
              <a:rPr lang="en-US" altLang="zh-CN" dirty="0">
                <a:solidFill>
                  <a:srgbClr val="FF0000"/>
                </a:solidFill>
              </a:rPr>
              <a:t>RCBA</a:t>
            </a:r>
            <a:r>
              <a:rPr lang="zh-CN" altLang="zh-CN" dirty="0"/>
              <a:t>（</a:t>
            </a:r>
            <a:r>
              <a:rPr lang="en-US" altLang="zh-CN" dirty="0"/>
              <a:t>Root complex base address</a:t>
            </a:r>
            <a:r>
              <a:rPr lang="zh-CN" altLang="zh-CN" dirty="0"/>
              <a:t>）的</a:t>
            </a:r>
            <a:r>
              <a:rPr lang="en-US" altLang="zh-CN" dirty="0">
                <a:solidFill>
                  <a:srgbClr val="FF0000"/>
                </a:solidFill>
              </a:rPr>
              <a:t>31FEH</a:t>
            </a:r>
            <a:r>
              <a:rPr lang="zh-CN" altLang="zh-CN" dirty="0"/>
              <a:t>偏移量上</a:t>
            </a:r>
            <a:r>
              <a:rPr lang="zh-CN" altLang="zh-CN" dirty="0" smtClean="0"/>
              <a:t>。</a:t>
            </a:r>
            <a:endParaRPr lang="en-US" altLang="zh-CN" dirty="0" smtClean="0"/>
          </a:p>
          <a:p>
            <a:pPr marL="0" indent="0">
              <a:buNone/>
            </a:pPr>
            <a:r>
              <a:rPr lang="zh-CN" altLang="zh-CN" dirty="0" smtClean="0"/>
              <a:t>下面</a:t>
            </a:r>
            <a:r>
              <a:rPr lang="zh-CN" altLang="zh-CN" dirty="0"/>
              <a:t>代码可以获取</a:t>
            </a:r>
            <a:r>
              <a:rPr lang="en-US" altLang="zh-CN" dirty="0"/>
              <a:t>RCBA</a:t>
            </a:r>
            <a:r>
              <a:rPr lang="zh-CN" altLang="zh-CN" dirty="0"/>
              <a:t>地址：</a:t>
            </a:r>
            <a:endParaRPr lang="zh-CN" altLang="en-US" dirty="0"/>
          </a:p>
        </p:txBody>
      </p:sp>
      <p:sp>
        <p:nvSpPr>
          <p:cNvPr id="4" name="灯片编号占位符 3"/>
          <p:cNvSpPr>
            <a:spLocks noGrp="1"/>
          </p:cNvSpPr>
          <p:nvPr>
            <p:ph type="sldNum" sz="quarter" idx="11"/>
          </p:nvPr>
        </p:nvSpPr>
        <p:spPr/>
        <p:txBody>
          <a:bodyPr/>
          <a:lstStyle/>
          <a:p>
            <a:fld id="{C5B93D84-87BE-4514-9293-7D5164B6320D}" type="slidenum">
              <a:rPr lang="zh-CN" altLang="en-US" smtClean="0"/>
              <a:pPr/>
              <a:t>174</a:t>
            </a:fld>
            <a:endParaRPr lang="en-US" altLang="zh-CN" dirty="0"/>
          </a:p>
        </p:txBody>
      </p:sp>
      <p:graphicFrame>
        <p:nvGraphicFramePr>
          <p:cNvPr id="7" name="对象 6"/>
          <p:cNvGraphicFramePr>
            <a:graphicFrameLocks noChangeAspect="1"/>
          </p:cNvGraphicFramePr>
          <p:nvPr>
            <p:extLst>
              <p:ext uri="{D42A27DB-BD31-4B8C-83A1-F6EECF244321}">
                <p14:modId xmlns:p14="http://schemas.microsoft.com/office/powerpoint/2010/main" val="957469411"/>
              </p:ext>
            </p:extLst>
          </p:nvPr>
        </p:nvGraphicFramePr>
        <p:xfrm>
          <a:off x="294573" y="587919"/>
          <a:ext cx="8742047" cy="2048971"/>
        </p:xfrm>
        <a:graphic>
          <a:graphicData uri="http://schemas.openxmlformats.org/presentationml/2006/ole">
            <mc:AlternateContent xmlns:mc="http://schemas.openxmlformats.org/markup-compatibility/2006">
              <mc:Choice xmlns:v="urn:schemas-microsoft-com:vml" Requires="v">
                <p:oleObj spid="_x0000_s70685" name="Visio" r:id="rId4" imgW="3989966" imgH="934969" progId="Visio.Drawing.11">
                  <p:embed/>
                </p:oleObj>
              </mc:Choice>
              <mc:Fallback>
                <p:oleObj name="Visio" r:id="rId4" imgW="3989966" imgH="934969" progId="Visio.Drawing.11">
                  <p:embed/>
                  <p:pic>
                    <p:nvPicPr>
                      <p:cNvPr id="0" name=""/>
                      <p:cNvPicPr/>
                      <p:nvPr/>
                    </p:nvPicPr>
                    <p:blipFill>
                      <a:blip r:embed="rId5"/>
                      <a:stretch>
                        <a:fillRect/>
                      </a:stretch>
                    </p:blipFill>
                    <p:spPr>
                      <a:xfrm>
                        <a:off x="294573" y="587919"/>
                        <a:ext cx="8742047" cy="2048971"/>
                      </a:xfrm>
                      <a:prstGeom prst="rect">
                        <a:avLst/>
                      </a:prstGeom>
                    </p:spPr>
                  </p:pic>
                </p:oleObj>
              </mc:Fallback>
            </mc:AlternateContent>
          </a:graphicData>
        </a:graphic>
      </p:graphicFrame>
      <p:sp>
        <p:nvSpPr>
          <p:cNvPr id="8" name="矩形 7"/>
          <p:cNvSpPr/>
          <p:nvPr/>
        </p:nvSpPr>
        <p:spPr>
          <a:xfrm>
            <a:off x="3131800" y="2679295"/>
            <a:ext cx="2313454" cy="461665"/>
          </a:xfrm>
          <a:prstGeom prst="rect">
            <a:avLst/>
          </a:prstGeom>
        </p:spPr>
        <p:txBody>
          <a:bodyPr wrap="none">
            <a:spAutoFit/>
          </a:bodyPr>
          <a:lstStyle/>
          <a:p>
            <a:r>
              <a:rPr lang="en-US" altLang="zh-CN" sz="2400" kern="100" dirty="0">
                <a:solidFill>
                  <a:srgbClr val="0000FF"/>
                </a:solidFill>
              </a:rPr>
              <a:t>OIC</a:t>
            </a:r>
            <a:r>
              <a:rPr lang="zh-CN" altLang="zh-CN" sz="2400" kern="100" dirty="0">
                <a:solidFill>
                  <a:srgbClr val="0000FF"/>
                </a:solidFill>
                <a:cs typeface="Times New Roman" panose="02020603050405020304" pitchFamily="18" charset="0"/>
              </a:rPr>
              <a:t>寄存器结构</a:t>
            </a:r>
            <a:endParaRPr lang="zh-CN" altLang="en-US" sz="2400" dirty="0">
              <a:solidFill>
                <a:srgbClr val="0000FF"/>
              </a:solidFill>
            </a:endParaRPr>
          </a:p>
        </p:txBody>
      </p:sp>
      <p:sp>
        <p:nvSpPr>
          <p:cNvPr id="9" name="圆角矩形 8"/>
          <p:cNvSpPr/>
          <p:nvPr/>
        </p:nvSpPr>
        <p:spPr bwMode="auto">
          <a:xfrm>
            <a:off x="3779890" y="1052670"/>
            <a:ext cx="3024420" cy="432060"/>
          </a:xfrm>
          <a:prstGeom prst="roundRect">
            <a:avLst>
              <a:gd name="adj" fmla="val 50000"/>
            </a:avLst>
          </a:prstGeom>
          <a:noFill/>
          <a:ln w="19050" cap="flat" cmpd="sng" algn="ctr">
            <a:solidFill>
              <a:srgbClr val="FF0000"/>
            </a:solidFill>
            <a:prstDash val="dash"/>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zh-CN" altLang="en-US" sz="2800" b="1" i="0" u="none" strike="noStrike" cap="none" normalizeH="0" baseline="0" smtClean="0">
              <a:ln>
                <a:noFill/>
              </a:ln>
              <a:solidFill>
                <a:schemeClr val="tx1"/>
              </a:solidFill>
              <a:effectLst/>
              <a:latin typeface="Times New Roman" pitchFamily="18" charset="0"/>
              <a:ea typeface="宋体" pitchFamily="2" charset="-122"/>
            </a:endParaRPr>
          </a:p>
        </p:txBody>
      </p:sp>
      <p:sp>
        <p:nvSpPr>
          <p:cNvPr id="10" name="矩形 9"/>
          <p:cNvSpPr/>
          <p:nvPr/>
        </p:nvSpPr>
        <p:spPr>
          <a:xfrm>
            <a:off x="6470391" y="1718648"/>
            <a:ext cx="2278189" cy="461665"/>
          </a:xfrm>
          <a:prstGeom prst="rect">
            <a:avLst/>
          </a:prstGeom>
        </p:spPr>
        <p:txBody>
          <a:bodyPr wrap="none">
            <a:spAutoFit/>
          </a:bodyPr>
          <a:lstStyle/>
          <a:p>
            <a:r>
              <a:rPr lang="zh-CN" altLang="en-US" sz="2400" dirty="0" smtClean="0">
                <a:solidFill>
                  <a:srgbClr val="FF0000"/>
                </a:solidFill>
              </a:rPr>
              <a:t>默认为“</a:t>
            </a:r>
            <a:r>
              <a:rPr lang="en-US" altLang="zh-CN" sz="2400" dirty="0" smtClean="0">
                <a:solidFill>
                  <a:srgbClr val="FF0000"/>
                </a:solidFill>
              </a:rPr>
              <a:t>00H</a:t>
            </a:r>
            <a:r>
              <a:rPr lang="zh-CN" altLang="en-US" sz="2400" dirty="0" smtClean="0">
                <a:solidFill>
                  <a:srgbClr val="FF0000"/>
                </a:solidFill>
              </a:rPr>
              <a:t>”</a:t>
            </a:r>
            <a:endParaRPr lang="zh-CN" altLang="en-US" sz="2400" dirty="0">
              <a:solidFill>
                <a:srgbClr val="FF0000"/>
              </a:solidFill>
            </a:endParaRPr>
          </a:p>
        </p:txBody>
      </p:sp>
      <p:sp>
        <p:nvSpPr>
          <p:cNvPr id="11" name="任意多边形 10"/>
          <p:cNvSpPr/>
          <p:nvPr/>
        </p:nvSpPr>
        <p:spPr bwMode="auto">
          <a:xfrm>
            <a:off x="5952392" y="1468315"/>
            <a:ext cx="563877" cy="481166"/>
          </a:xfrm>
          <a:custGeom>
            <a:avLst/>
            <a:gdLst>
              <a:gd name="connsiteX0" fmla="*/ 0 w 817685"/>
              <a:gd name="connsiteY0" fmla="*/ 0 h 457200"/>
              <a:gd name="connsiteX1" fmla="*/ 202223 w 817685"/>
              <a:gd name="connsiteY1" fmla="*/ 369277 h 457200"/>
              <a:gd name="connsiteX2" fmla="*/ 817685 w 817685"/>
              <a:gd name="connsiteY2" fmla="*/ 457200 h 457200"/>
            </a:gdLst>
            <a:ahLst/>
            <a:cxnLst>
              <a:cxn ang="0">
                <a:pos x="connsiteX0" y="connsiteY0"/>
              </a:cxn>
              <a:cxn ang="0">
                <a:pos x="connsiteX1" y="connsiteY1"/>
              </a:cxn>
              <a:cxn ang="0">
                <a:pos x="connsiteX2" y="connsiteY2"/>
              </a:cxn>
            </a:cxnLst>
            <a:rect l="l" t="t" r="r" b="b"/>
            <a:pathLst>
              <a:path w="817685" h="457200">
                <a:moveTo>
                  <a:pt x="0" y="0"/>
                </a:moveTo>
                <a:cubicBezTo>
                  <a:pt x="32971" y="146538"/>
                  <a:pt x="65942" y="293077"/>
                  <a:pt x="202223" y="369277"/>
                </a:cubicBezTo>
                <a:cubicBezTo>
                  <a:pt x="338504" y="445477"/>
                  <a:pt x="578094" y="451338"/>
                  <a:pt x="817685" y="457200"/>
                </a:cubicBezTo>
              </a:path>
            </a:pathLst>
          </a:custGeom>
          <a:noFill/>
          <a:ln w="19050" cap="flat" cmpd="sng" algn="ctr">
            <a:solidFill>
              <a:srgbClr val="FF0000"/>
            </a:solidFill>
            <a:prstDash val="solid"/>
            <a:round/>
            <a:headEnd type="none" w="med" len="med"/>
            <a:tailEnd type="triangle" w="med" len="lg"/>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zh-CN" altLang="en-US" sz="2800" b="1" i="0" u="none" strike="noStrike" cap="none" normalizeH="0" baseline="0" smtClean="0">
              <a:ln>
                <a:noFill/>
              </a:ln>
              <a:solidFill>
                <a:schemeClr val="tx1"/>
              </a:solidFill>
              <a:effectLst/>
              <a:latin typeface="Times New Roman" pitchFamily="18" charset="0"/>
              <a:ea typeface="宋体" pitchFamily="2" charset="-122"/>
            </a:endParaRPr>
          </a:p>
        </p:txBody>
      </p:sp>
    </p:spTree>
    <p:extLst>
      <p:ext uri="{BB962C8B-B14F-4D97-AF65-F5344CB8AC3E}">
        <p14:creationId xmlns:p14="http://schemas.microsoft.com/office/powerpoint/2010/main" val="3300046724"/>
      </p:ext>
    </p:extLst>
  </p:cSld>
  <p:clrMapOvr>
    <a:masterClrMapping/>
  </p:clrMapOvr>
  <p:transition spd="med"/>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二、</a:t>
            </a:r>
            <a:r>
              <a:rPr lang="zh-CN" altLang="zh-CN" dirty="0"/>
              <a:t>高级可编程中断</a:t>
            </a:r>
            <a:r>
              <a:rPr lang="zh-CN" altLang="zh-CN" dirty="0" smtClean="0"/>
              <a:t>控制器</a:t>
            </a:r>
            <a:r>
              <a:rPr lang="en-US" altLang="zh-CN" dirty="0" smtClean="0"/>
              <a:t>      </a:t>
            </a:r>
            <a:r>
              <a:rPr lang="en-US" altLang="zh-CN" dirty="0" smtClean="0">
                <a:solidFill>
                  <a:srgbClr val="FF6600"/>
                </a:solidFill>
              </a:rPr>
              <a:t>3.  I/O APIC</a:t>
            </a:r>
            <a:endParaRPr lang="zh-CN" altLang="en-US" dirty="0">
              <a:solidFill>
                <a:srgbClr val="FF6600"/>
              </a:solidFill>
            </a:endParaRPr>
          </a:p>
        </p:txBody>
      </p:sp>
      <p:sp>
        <p:nvSpPr>
          <p:cNvPr id="3" name="内容占位符 2"/>
          <p:cNvSpPr>
            <a:spLocks noGrp="1"/>
          </p:cNvSpPr>
          <p:nvPr>
            <p:ph idx="1"/>
          </p:nvPr>
        </p:nvSpPr>
        <p:spPr>
          <a:xfrm>
            <a:off x="179390" y="548600"/>
            <a:ext cx="8640760" cy="4464620"/>
          </a:xfrm>
          <a:solidFill>
            <a:srgbClr val="FFFFCC"/>
          </a:solidFill>
          <a:ln w="28575">
            <a:solidFill>
              <a:srgbClr val="FF6600"/>
            </a:solidFill>
          </a:ln>
          <a:effectLst>
            <a:outerShdw blurRad="50800" dist="38100" dir="2700000" algn="tl" rotWithShape="0">
              <a:prstClr val="black">
                <a:alpha val="40000"/>
              </a:prstClr>
            </a:outerShdw>
          </a:effectLst>
        </p:spPr>
        <p:txBody>
          <a:bodyPr/>
          <a:lstStyle/>
          <a:p>
            <a:pPr marL="0" indent="0">
              <a:spcBef>
                <a:spcPts val="0"/>
              </a:spcBef>
              <a:buNone/>
            </a:pPr>
            <a:r>
              <a:rPr lang="en-US" altLang="zh-CN" sz="2000" dirty="0">
                <a:solidFill>
                  <a:srgbClr val="008000"/>
                </a:solidFill>
                <a:latin typeface="+mn-ea"/>
              </a:rPr>
              <a:t>;</a:t>
            </a:r>
            <a:r>
              <a:rPr lang="zh-CN" altLang="en-US" sz="2000" dirty="0">
                <a:solidFill>
                  <a:srgbClr val="008000"/>
                </a:solidFill>
                <a:latin typeface="+mn-ea"/>
              </a:rPr>
              <a:t>得到</a:t>
            </a:r>
            <a:r>
              <a:rPr lang="en-US" altLang="zh-CN" sz="2000" dirty="0">
                <a:solidFill>
                  <a:srgbClr val="008000"/>
                </a:solidFill>
                <a:latin typeface="+mn-ea"/>
              </a:rPr>
              <a:t>RCBA</a:t>
            </a:r>
            <a:r>
              <a:rPr lang="zh-CN" altLang="en-US" sz="2000" dirty="0">
                <a:solidFill>
                  <a:srgbClr val="008000"/>
                </a:solidFill>
                <a:latin typeface="+mn-ea"/>
              </a:rPr>
              <a:t>地址，返回数据在</a:t>
            </a:r>
            <a:r>
              <a:rPr lang="en-US" altLang="zh-CN" sz="2000" dirty="0">
                <a:solidFill>
                  <a:srgbClr val="008000"/>
                </a:solidFill>
                <a:latin typeface="+mn-ea"/>
              </a:rPr>
              <a:t>EAX</a:t>
            </a:r>
            <a:r>
              <a:rPr lang="zh-CN" altLang="en-US" sz="2000" dirty="0">
                <a:solidFill>
                  <a:srgbClr val="008000"/>
                </a:solidFill>
                <a:latin typeface="+mn-ea"/>
              </a:rPr>
              <a:t>寄存器</a:t>
            </a:r>
          </a:p>
          <a:p>
            <a:pPr marL="0" indent="0">
              <a:spcBef>
                <a:spcPts val="0"/>
              </a:spcBef>
              <a:buNone/>
            </a:pPr>
            <a:r>
              <a:rPr lang="en-US" altLang="zh-CN" sz="2000" dirty="0" err="1">
                <a:latin typeface="+mn-ea"/>
              </a:rPr>
              <a:t>get_RCBA</a:t>
            </a:r>
            <a:r>
              <a:rPr lang="en-US" altLang="zh-CN" sz="2000" dirty="0">
                <a:latin typeface="+mn-ea"/>
              </a:rPr>
              <a:t> </a:t>
            </a:r>
            <a:r>
              <a:rPr lang="en-US" altLang="zh-CN" sz="2000" dirty="0">
                <a:solidFill>
                  <a:srgbClr val="FF0000"/>
                </a:solidFill>
                <a:latin typeface="+mn-ea"/>
              </a:rPr>
              <a:t>PROC</a:t>
            </a:r>
          </a:p>
          <a:p>
            <a:pPr marL="0" indent="0">
              <a:spcBef>
                <a:spcPts val="0"/>
              </a:spcBef>
              <a:buNone/>
            </a:pPr>
            <a:r>
              <a:rPr lang="en-US" altLang="zh-CN" sz="2000" dirty="0">
                <a:latin typeface="+mn-ea"/>
              </a:rPr>
              <a:t>       </a:t>
            </a:r>
            <a:r>
              <a:rPr lang="en-US" altLang="zh-CN" sz="2000" dirty="0" smtClean="0">
                <a:latin typeface="+mn-ea"/>
              </a:rPr>
              <a:t>  </a:t>
            </a:r>
            <a:r>
              <a:rPr lang="en-US" altLang="zh-CN" sz="2000" dirty="0" smtClean="0">
                <a:solidFill>
                  <a:srgbClr val="0000FF"/>
                </a:solidFill>
                <a:latin typeface="+mn-ea"/>
              </a:rPr>
              <a:t>push </a:t>
            </a:r>
            <a:r>
              <a:rPr lang="en-US" altLang="zh-CN" sz="2000" dirty="0" err="1" smtClean="0">
                <a:solidFill>
                  <a:srgbClr val="FF6600"/>
                </a:solidFill>
                <a:latin typeface="+mn-ea"/>
              </a:rPr>
              <a:t>edx</a:t>
            </a:r>
            <a:endParaRPr lang="en-US" altLang="zh-CN" sz="2000" dirty="0">
              <a:solidFill>
                <a:srgbClr val="FF6600"/>
              </a:solidFill>
              <a:latin typeface="+mn-ea"/>
            </a:endParaRPr>
          </a:p>
          <a:p>
            <a:pPr marL="0" indent="0">
              <a:spcBef>
                <a:spcPts val="0"/>
              </a:spcBef>
              <a:buNone/>
            </a:pPr>
            <a:r>
              <a:rPr lang="en-US" altLang="zh-CN" sz="2000" dirty="0">
                <a:latin typeface="+mn-ea"/>
              </a:rPr>
              <a:t>       </a:t>
            </a:r>
            <a:r>
              <a:rPr lang="en-US" altLang="zh-CN" sz="2000" dirty="0" smtClean="0">
                <a:latin typeface="+mn-ea"/>
              </a:rPr>
              <a:t>  </a:t>
            </a:r>
            <a:r>
              <a:rPr lang="en-US" altLang="zh-CN" sz="2000" dirty="0" err="1" smtClean="0">
                <a:solidFill>
                  <a:srgbClr val="0000FF"/>
                </a:solidFill>
                <a:latin typeface="+mn-ea"/>
              </a:rPr>
              <a:t>mov</a:t>
            </a:r>
            <a:r>
              <a:rPr lang="en-US" altLang="zh-CN" sz="2000" dirty="0" smtClean="0">
                <a:latin typeface="+mn-ea"/>
              </a:rPr>
              <a:t>  </a:t>
            </a:r>
            <a:r>
              <a:rPr lang="en-US" altLang="zh-CN" sz="2000" dirty="0" smtClean="0">
                <a:solidFill>
                  <a:srgbClr val="FF6600"/>
                </a:solidFill>
                <a:latin typeface="+mn-ea"/>
              </a:rPr>
              <a:t>dx</a:t>
            </a:r>
            <a:r>
              <a:rPr lang="en-US" altLang="zh-CN" sz="2000" dirty="0" smtClean="0">
                <a:latin typeface="+mn-ea"/>
              </a:rPr>
              <a:t>,</a:t>
            </a:r>
            <a:r>
              <a:rPr lang="en-US" altLang="zh-CN" sz="2000" dirty="0" smtClean="0">
                <a:solidFill>
                  <a:srgbClr val="C00000"/>
                </a:solidFill>
                <a:latin typeface="+mn-ea"/>
              </a:rPr>
              <a:t>0cf8h</a:t>
            </a:r>
            <a:r>
              <a:rPr lang="en-US" altLang="zh-CN" sz="2000" dirty="0" smtClean="0">
                <a:latin typeface="+mn-ea"/>
              </a:rPr>
              <a:t>       </a:t>
            </a:r>
            <a:r>
              <a:rPr lang="en-US" altLang="zh-CN" sz="2000" dirty="0" smtClean="0">
                <a:solidFill>
                  <a:srgbClr val="008000"/>
                </a:solidFill>
                <a:latin typeface="+mn-ea"/>
              </a:rPr>
              <a:t>;CONFIG_ADDRESS</a:t>
            </a:r>
            <a:r>
              <a:rPr lang="zh-CN" altLang="en-US" sz="2000" dirty="0">
                <a:solidFill>
                  <a:srgbClr val="008000"/>
                </a:solidFill>
                <a:latin typeface="+mn-ea"/>
              </a:rPr>
              <a:t>寄存器的接口地址</a:t>
            </a:r>
            <a:r>
              <a:rPr lang="en-US" altLang="zh-CN" sz="2000" dirty="0">
                <a:solidFill>
                  <a:srgbClr val="008000"/>
                </a:solidFill>
                <a:latin typeface="+mn-ea"/>
              </a:rPr>
              <a:t>0CF8H</a:t>
            </a:r>
          </a:p>
          <a:p>
            <a:pPr marL="0" indent="0">
              <a:spcBef>
                <a:spcPts val="0"/>
              </a:spcBef>
              <a:buNone/>
            </a:pPr>
            <a:r>
              <a:rPr lang="en-US" altLang="zh-CN" sz="2000" dirty="0">
                <a:latin typeface="+mn-ea"/>
              </a:rPr>
              <a:t>      </a:t>
            </a:r>
            <a:r>
              <a:rPr lang="en-US" altLang="zh-CN" sz="2000" dirty="0" smtClean="0">
                <a:latin typeface="+mn-ea"/>
              </a:rPr>
              <a:t>   </a:t>
            </a:r>
            <a:r>
              <a:rPr lang="en-US" altLang="zh-CN" sz="2000" dirty="0" err="1" smtClean="0">
                <a:solidFill>
                  <a:srgbClr val="0000FF"/>
                </a:solidFill>
                <a:latin typeface="+mn-ea"/>
              </a:rPr>
              <a:t>mov</a:t>
            </a:r>
            <a:r>
              <a:rPr lang="en-US" altLang="zh-CN" sz="2000" dirty="0" smtClean="0">
                <a:latin typeface="+mn-ea"/>
              </a:rPr>
              <a:t>  </a:t>
            </a:r>
            <a:r>
              <a:rPr lang="en-US" altLang="zh-CN" sz="2000" dirty="0" smtClean="0">
                <a:solidFill>
                  <a:srgbClr val="FF6600"/>
                </a:solidFill>
                <a:latin typeface="+mn-ea"/>
              </a:rPr>
              <a:t>eax</a:t>
            </a:r>
            <a:r>
              <a:rPr lang="en-US" altLang="zh-CN" sz="2000" dirty="0" smtClean="0">
                <a:latin typeface="+mn-ea"/>
              </a:rPr>
              <a:t>,</a:t>
            </a:r>
            <a:r>
              <a:rPr lang="en-US" altLang="zh-CN" sz="2000" dirty="0" smtClean="0">
                <a:solidFill>
                  <a:srgbClr val="C00000"/>
                </a:solidFill>
                <a:latin typeface="+mn-ea"/>
              </a:rPr>
              <a:t>8000f8f0h</a:t>
            </a:r>
            <a:r>
              <a:rPr lang="en-US" altLang="zh-CN" sz="2000" dirty="0" smtClean="0">
                <a:latin typeface="+mn-ea"/>
              </a:rPr>
              <a:t>  </a:t>
            </a:r>
            <a:r>
              <a:rPr lang="en-US" altLang="zh-CN" sz="2000" dirty="0">
                <a:solidFill>
                  <a:srgbClr val="008000"/>
                </a:solidFill>
                <a:latin typeface="+mn-ea"/>
              </a:rPr>
              <a:t>;</a:t>
            </a:r>
            <a:r>
              <a:rPr lang="zh-CN" altLang="en-US" sz="2000" dirty="0">
                <a:solidFill>
                  <a:srgbClr val="008000"/>
                </a:solidFill>
                <a:latin typeface="+mn-ea"/>
              </a:rPr>
              <a:t>要写入地址寄存器的数据，允许位为</a:t>
            </a:r>
            <a:r>
              <a:rPr lang="en-US" altLang="zh-CN" sz="2000" dirty="0">
                <a:solidFill>
                  <a:srgbClr val="008000"/>
                </a:solidFill>
                <a:latin typeface="+mn-ea"/>
              </a:rPr>
              <a:t>1</a:t>
            </a:r>
            <a:r>
              <a:rPr lang="zh-CN" altLang="en-US" sz="2000" dirty="0">
                <a:solidFill>
                  <a:srgbClr val="008000"/>
                </a:solidFill>
                <a:latin typeface="+mn-ea"/>
              </a:rPr>
              <a:t>，</a:t>
            </a:r>
          </a:p>
          <a:p>
            <a:pPr marL="0" indent="0">
              <a:spcBef>
                <a:spcPts val="0"/>
              </a:spcBef>
              <a:buNone/>
            </a:pPr>
            <a:r>
              <a:rPr lang="zh-CN" altLang="en-US" sz="2000" dirty="0" smtClean="0">
                <a:latin typeface="+mn-ea"/>
              </a:rPr>
              <a:t>                             </a:t>
            </a:r>
            <a:r>
              <a:rPr lang="en-US" altLang="zh-CN" sz="2000" dirty="0">
                <a:solidFill>
                  <a:srgbClr val="008000"/>
                </a:solidFill>
                <a:latin typeface="+mn-ea"/>
              </a:rPr>
              <a:t>;Bus#0,Device#31,Fuction#0,</a:t>
            </a:r>
            <a:r>
              <a:rPr lang="zh-CN" altLang="en-US" sz="2000" dirty="0">
                <a:solidFill>
                  <a:srgbClr val="008000"/>
                </a:solidFill>
                <a:latin typeface="+mn-ea"/>
              </a:rPr>
              <a:t>寄存器</a:t>
            </a:r>
            <a:r>
              <a:rPr lang="en-US" altLang="zh-CN" sz="2000" dirty="0">
                <a:solidFill>
                  <a:srgbClr val="008000"/>
                </a:solidFill>
                <a:latin typeface="+mn-ea"/>
              </a:rPr>
              <a:t>F0H</a:t>
            </a:r>
          </a:p>
          <a:p>
            <a:pPr marL="0" indent="0">
              <a:spcBef>
                <a:spcPts val="0"/>
              </a:spcBef>
              <a:buNone/>
            </a:pPr>
            <a:r>
              <a:rPr lang="en-US" altLang="zh-CN" sz="2000" dirty="0">
                <a:latin typeface="+mn-ea"/>
              </a:rPr>
              <a:t>       </a:t>
            </a:r>
            <a:r>
              <a:rPr lang="en-US" altLang="zh-CN" sz="2000" dirty="0" smtClean="0">
                <a:latin typeface="+mn-ea"/>
              </a:rPr>
              <a:t>  </a:t>
            </a:r>
            <a:r>
              <a:rPr lang="en-US" altLang="zh-CN" sz="2000" dirty="0" smtClean="0">
                <a:solidFill>
                  <a:srgbClr val="0000FF"/>
                </a:solidFill>
                <a:latin typeface="+mn-ea"/>
              </a:rPr>
              <a:t>out </a:t>
            </a:r>
            <a:r>
              <a:rPr lang="en-US" altLang="zh-CN" sz="2000" dirty="0" smtClean="0">
                <a:latin typeface="+mn-ea"/>
              </a:rPr>
              <a:t> </a:t>
            </a:r>
            <a:r>
              <a:rPr lang="en-US" altLang="zh-CN" sz="2000" dirty="0" err="1" smtClean="0">
                <a:solidFill>
                  <a:srgbClr val="FF6600"/>
                </a:solidFill>
                <a:latin typeface="+mn-ea"/>
              </a:rPr>
              <a:t>dx</a:t>
            </a:r>
            <a:r>
              <a:rPr lang="en-US" altLang="zh-CN" sz="2000" dirty="0" err="1" smtClean="0">
                <a:latin typeface="+mn-ea"/>
              </a:rPr>
              <a:t>,</a:t>
            </a:r>
            <a:r>
              <a:rPr lang="en-US" altLang="zh-CN" sz="2000" dirty="0" err="1" smtClean="0">
                <a:solidFill>
                  <a:srgbClr val="FF6600"/>
                </a:solidFill>
                <a:latin typeface="+mn-ea"/>
              </a:rPr>
              <a:t>eax</a:t>
            </a:r>
            <a:r>
              <a:rPr lang="en-US" altLang="zh-CN" sz="2000" dirty="0" smtClean="0">
                <a:latin typeface="+mn-ea"/>
              </a:rPr>
              <a:t>         </a:t>
            </a:r>
            <a:r>
              <a:rPr lang="en-US" altLang="zh-CN" sz="2000" dirty="0">
                <a:solidFill>
                  <a:srgbClr val="008000"/>
                </a:solidFill>
                <a:latin typeface="+mn-ea"/>
              </a:rPr>
              <a:t>;</a:t>
            </a:r>
            <a:r>
              <a:rPr lang="zh-CN" altLang="en-US" sz="2000" dirty="0">
                <a:solidFill>
                  <a:srgbClr val="008000"/>
                </a:solidFill>
                <a:latin typeface="+mn-ea"/>
              </a:rPr>
              <a:t>写</a:t>
            </a:r>
            <a:r>
              <a:rPr lang="en-US" altLang="zh-CN" sz="2000" dirty="0">
                <a:solidFill>
                  <a:srgbClr val="008000"/>
                </a:solidFill>
                <a:latin typeface="+mn-ea"/>
              </a:rPr>
              <a:t>CONFIG_ADDRESS</a:t>
            </a:r>
            <a:r>
              <a:rPr lang="zh-CN" altLang="en-US" sz="2000" dirty="0">
                <a:solidFill>
                  <a:srgbClr val="008000"/>
                </a:solidFill>
                <a:latin typeface="+mn-ea"/>
              </a:rPr>
              <a:t>寄存器</a:t>
            </a:r>
          </a:p>
          <a:p>
            <a:pPr marL="0" indent="0">
              <a:spcBef>
                <a:spcPts val="0"/>
              </a:spcBef>
              <a:buNone/>
            </a:pPr>
            <a:r>
              <a:rPr lang="zh-CN" altLang="en-US" sz="2000" dirty="0">
                <a:latin typeface="+mn-ea"/>
              </a:rPr>
              <a:t>         </a:t>
            </a:r>
            <a:r>
              <a:rPr lang="en-US" altLang="zh-CN" sz="2000" dirty="0" err="1" smtClean="0">
                <a:solidFill>
                  <a:srgbClr val="0000FF"/>
                </a:solidFill>
                <a:latin typeface="+mn-ea"/>
              </a:rPr>
              <a:t>mov</a:t>
            </a:r>
            <a:r>
              <a:rPr lang="en-US" altLang="zh-CN" sz="2000" dirty="0" smtClean="0">
                <a:latin typeface="+mn-ea"/>
              </a:rPr>
              <a:t>  </a:t>
            </a:r>
            <a:r>
              <a:rPr lang="en-US" altLang="zh-CN" sz="2000" dirty="0" smtClean="0">
                <a:solidFill>
                  <a:srgbClr val="FF6600"/>
                </a:solidFill>
                <a:latin typeface="+mn-ea"/>
              </a:rPr>
              <a:t>dx</a:t>
            </a:r>
            <a:r>
              <a:rPr lang="en-US" altLang="zh-CN" sz="2000" dirty="0" smtClean="0">
                <a:latin typeface="+mn-ea"/>
              </a:rPr>
              <a:t>,</a:t>
            </a:r>
            <a:r>
              <a:rPr lang="en-US" altLang="zh-CN" sz="2000" dirty="0" smtClean="0">
                <a:solidFill>
                  <a:srgbClr val="C00000"/>
                </a:solidFill>
                <a:latin typeface="+mn-ea"/>
              </a:rPr>
              <a:t>0cfch</a:t>
            </a:r>
            <a:r>
              <a:rPr lang="en-US" altLang="zh-CN" sz="2000" dirty="0" smtClean="0">
                <a:latin typeface="+mn-ea"/>
              </a:rPr>
              <a:t>       </a:t>
            </a:r>
            <a:r>
              <a:rPr lang="en-US" altLang="zh-CN" sz="2000" dirty="0">
                <a:solidFill>
                  <a:srgbClr val="008000"/>
                </a:solidFill>
                <a:latin typeface="+mn-ea"/>
              </a:rPr>
              <a:t>;CONFIG_DATA</a:t>
            </a:r>
            <a:r>
              <a:rPr lang="zh-CN" altLang="en-US" sz="2000" dirty="0">
                <a:solidFill>
                  <a:srgbClr val="008000"/>
                </a:solidFill>
                <a:latin typeface="+mn-ea"/>
              </a:rPr>
              <a:t>寄存器的接口地址</a:t>
            </a:r>
            <a:r>
              <a:rPr lang="en-US" altLang="zh-CN" sz="2000" dirty="0">
                <a:solidFill>
                  <a:srgbClr val="008000"/>
                </a:solidFill>
                <a:latin typeface="+mn-ea"/>
              </a:rPr>
              <a:t>0CFCH</a:t>
            </a:r>
          </a:p>
          <a:p>
            <a:pPr marL="0" indent="0">
              <a:spcBef>
                <a:spcPts val="0"/>
              </a:spcBef>
              <a:buNone/>
            </a:pPr>
            <a:r>
              <a:rPr lang="en-US" altLang="zh-CN" sz="2000" dirty="0">
                <a:latin typeface="+mn-ea"/>
              </a:rPr>
              <a:t>         </a:t>
            </a:r>
            <a:r>
              <a:rPr lang="en-US" altLang="zh-CN" sz="2000" dirty="0" smtClean="0">
                <a:solidFill>
                  <a:srgbClr val="0000FF"/>
                </a:solidFill>
                <a:latin typeface="+mn-ea"/>
              </a:rPr>
              <a:t>in</a:t>
            </a:r>
            <a:r>
              <a:rPr lang="en-US" altLang="zh-CN" sz="2000" dirty="0" smtClean="0">
                <a:latin typeface="+mn-ea"/>
              </a:rPr>
              <a:t>   </a:t>
            </a:r>
            <a:r>
              <a:rPr lang="en-US" altLang="zh-CN" sz="2000" dirty="0" err="1" smtClean="0">
                <a:solidFill>
                  <a:srgbClr val="FF6600"/>
                </a:solidFill>
                <a:latin typeface="+mn-ea"/>
              </a:rPr>
              <a:t>eax</a:t>
            </a:r>
            <a:r>
              <a:rPr lang="en-US" altLang="zh-CN" sz="2000" dirty="0" err="1" smtClean="0">
                <a:latin typeface="+mn-ea"/>
              </a:rPr>
              <a:t>,</a:t>
            </a:r>
            <a:r>
              <a:rPr lang="en-US" altLang="zh-CN" sz="2000" dirty="0" err="1" smtClean="0">
                <a:solidFill>
                  <a:srgbClr val="FF6600"/>
                </a:solidFill>
                <a:latin typeface="+mn-ea"/>
              </a:rPr>
              <a:t>dx</a:t>
            </a:r>
            <a:r>
              <a:rPr lang="en-US" altLang="zh-CN" sz="2000" dirty="0" smtClean="0">
                <a:latin typeface="+mn-ea"/>
              </a:rPr>
              <a:t>         </a:t>
            </a:r>
            <a:r>
              <a:rPr lang="en-US" altLang="zh-CN" sz="2000" dirty="0">
                <a:solidFill>
                  <a:srgbClr val="008000"/>
                </a:solidFill>
                <a:latin typeface="+mn-ea"/>
              </a:rPr>
              <a:t>;</a:t>
            </a:r>
            <a:r>
              <a:rPr lang="zh-CN" altLang="en-US" sz="2000" dirty="0">
                <a:solidFill>
                  <a:srgbClr val="008000"/>
                </a:solidFill>
                <a:latin typeface="+mn-ea"/>
              </a:rPr>
              <a:t>读</a:t>
            </a:r>
            <a:r>
              <a:rPr lang="en-US" altLang="zh-CN" sz="2000" dirty="0">
                <a:solidFill>
                  <a:srgbClr val="008000"/>
                </a:solidFill>
                <a:latin typeface="+mn-ea"/>
              </a:rPr>
              <a:t>CONFIG_DATA</a:t>
            </a:r>
            <a:r>
              <a:rPr lang="zh-CN" altLang="en-US" sz="2000" dirty="0">
                <a:solidFill>
                  <a:srgbClr val="008000"/>
                </a:solidFill>
                <a:latin typeface="+mn-ea"/>
              </a:rPr>
              <a:t>寄存器</a:t>
            </a:r>
            <a:r>
              <a:rPr lang="en-US" altLang="zh-CN" sz="2000" dirty="0">
                <a:solidFill>
                  <a:srgbClr val="008000"/>
                </a:solidFill>
                <a:latin typeface="+mn-ea"/>
              </a:rPr>
              <a:t>,</a:t>
            </a:r>
            <a:r>
              <a:rPr lang="zh-CN" altLang="en-US" sz="2000" dirty="0">
                <a:solidFill>
                  <a:srgbClr val="008000"/>
                </a:solidFill>
                <a:latin typeface="+mn-ea"/>
              </a:rPr>
              <a:t>即</a:t>
            </a:r>
            <a:r>
              <a:rPr lang="en-US" altLang="zh-CN" sz="2000" dirty="0">
                <a:solidFill>
                  <a:srgbClr val="008000"/>
                </a:solidFill>
                <a:latin typeface="+mn-ea"/>
              </a:rPr>
              <a:t>PCI Bus#0,</a:t>
            </a:r>
            <a:endParaRPr lang="zh-CN" altLang="en-US" sz="2000" dirty="0">
              <a:solidFill>
                <a:srgbClr val="008000"/>
              </a:solidFill>
              <a:latin typeface="+mn-ea"/>
            </a:endParaRPr>
          </a:p>
          <a:p>
            <a:pPr marL="0" indent="0">
              <a:spcBef>
                <a:spcPts val="0"/>
              </a:spcBef>
              <a:buNone/>
            </a:pPr>
            <a:r>
              <a:rPr lang="en-US" altLang="zh-CN" sz="2000" dirty="0" smtClean="0">
                <a:latin typeface="+mn-ea"/>
              </a:rPr>
              <a:t>                             </a:t>
            </a:r>
            <a:r>
              <a:rPr lang="en-US" altLang="zh-CN" sz="2000" dirty="0">
                <a:solidFill>
                  <a:srgbClr val="008000"/>
                </a:solidFill>
                <a:latin typeface="+mn-ea"/>
              </a:rPr>
              <a:t>;Device#31,Fuction#0,</a:t>
            </a:r>
            <a:r>
              <a:rPr lang="zh-CN" altLang="en-US" sz="2000" dirty="0">
                <a:solidFill>
                  <a:srgbClr val="008000"/>
                </a:solidFill>
                <a:latin typeface="+mn-ea"/>
              </a:rPr>
              <a:t>寄存器</a:t>
            </a:r>
            <a:r>
              <a:rPr lang="en-US" altLang="zh-CN" sz="2000" dirty="0">
                <a:solidFill>
                  <a:srgbClr val="008000"/>
                </a:solidFill>
                <a:latin typeface="+mn-ea"/>
              </a:rPr>
              <a:t>F0H</a:t>
            </a:r>
          </a:p>
          <a:p>
            <a:pPr marL="0" indent="0">
              <a:spcBef>
                <a:spcPts val="0"/>
              </a:spcBef>
              <a:buNone/>
            </a:pPr>
            <a:r>
              <a:rPr lang="en-US" altLang="zh-CN" sz="2000" dirty="0">
                <a:latin typeface="+mn-ea"/>
              </a:rPr>
              <a:t>        </a:t>
            </a:r>
            <a:r>
              <a:rPr lang="en-US" altLang="zh-CN" sz="2000" dirty="0" smtClean="0">
                <a:latin typeface="+mn-ea"/>
              </a:rPr>
              <a:t> </a:t>
            </a:r>
            <a:r>
              <a:rPr lang="en-US" altLang="zh-CN" sz="2000" dirty="0" smtClean="0">
                <a:solidFill>
                  <a:srgbClr val="0000FF"/>
                </a:solidFill>
                <a:latin typeface="+mn-ea"/>
              </a:rPr>
              <a:t>and</a:t>
            </a:r>
            <a:r>
              <a:rPr lang="en-US" altLang="zh-CN" sz="2000" dirty="0" smtClean="0">
                <a:latin typeface="+mn-ea"/>
              </a:rPr>
              <a:t>  </a:t>
            </a:r>
            <a:r>
              <a:rPr lang="en-US" altLang="zh-CN" sz="2000" dirty="0" smtClean="0">
                <a:solidFill>
                  <a:srgbClr val="FF6600"/>
                </a:solidFill>
                <a:latin typeface="+mn-ea"/>
              </a:rPr>
              <a:t>eax</a:t>
            </a:r>
            <a:r>
              <a:rPr lang="en-US" altLang="zh-CN" sz="2000" dirty="0" smtClean="0">
                <a:latin typeface="+mn-ea"/>
              </a:rPr>
              <a:t>,</a:t>
            </a:r>
            <a:r>
              <a:rPr lang="en-US" altLang="zh-CN" sz="2000" dirty="0" smtClean="0">
                <a:solidFill>
                  <a:srgbClr val="C00000"/>
                </a:solidFill>
                <a:latin typeface="+mn-ea"/>
              </a:rPr>
              <a:t>0ffffc000h</a:t>
            </a:r>
            <a:r>
              <a:rPr lang="en-US" altLang="zh-CN" sz="2000" dirty="0" smtClean="0">
                <a:latin typeface="+mn-ea"/>
              </a:rPr>
              <a:t> </a:t>
            </a:r>
            <a:r>
              <a:rPr lang="en-US" altLang="zh-CN" sz="2000" dirty="0">
                <a:solidFill>
                  <a:srgbClr val="008000"/>
                </a:solidFill>
                <a:latin typeface="+mn-ea"/>
              </a:rPr>
              <a:t>;</a:t>
            </a:r>
            <a:r>
              <a:rPr lang="zh-CN" altLang="en-US" sz="2000" dirty="0">
                <a:solidFill>
                  <a:srgbClr val="008000"/>
                </a:solidFill>
                <a:latin typeface="+mn-ea"/>
              </a:rPr>
              <a:t>只保留</a:t>
            </a:r>
            <a:r>
              <a:rPr lang="en-US" altLang="zh-CN" sz="2000" dirty="0">
                <a:solidFill>
                  <a:srgbClr val="008000"/>
                </a:solidFill>
                <a:latin typeface="+mn-ea"/>
              </a:rPr>
              <a:t>bit31</a:t>
            </a:r>
            <a:r>
              <a:rPr lang="zh-CN" altLang="en-US" sz="2000" dirty="0">
                <a:solidFill>
                  <a:srgbClr val="008000"/>
                </a:solidFill>
                <a:latin typeface="+mn-ea"/>
              </a:rPr>
              <a:t>～</a:t>
            </a:r>
            <a:r>
              <a:rPr lang="en-US" altLang="zh-CN" sz="2000" dirty="0">
                <a:solidFill>
                  <a:srgbClr val="008000"/>
                </a:solidFill>
                <a:latin typeface="+mn-ea"/>
              </a:rPr>
              <a:t>bit14,bit13</a:t>
            </a:r>
            <a:r>
              <a:rPr lang="zh-CN" altLang="en-US" sz="2000" dirty="0">
                <a:solidFill>
                  <a:srgbClr val="008000"/>
                </a:solidFill>
                <a:latin typeface="+mn-ea"/>
              </a:rPr>
              <a:t>～</a:t>
            </a:r>
            <a:r>
              <a:rPr lang="en-US" altLang="zh-CN" sz="2000" dirty="0">
                <a:solidFill>
                  <a:srgbClr val="008000"/>
                </a:solidFill>
                <a:latin typeface="+mn-ea"/>
              </a:rPr>
              <a:t>bit0</a:t>
            </a:r>
            <a:r>
              <a:rPr lang="zh-CN" altLang="en-US" sz="2000" dirty="0">
                <a:solidFill>
                  <a:srgbClr val="008000"/>
                </a:solidFill>
                <a:latin typeface="+mn-ea"/>
              </a:rPr>
              <a:t>清零</a:t>
            </a:r>
          </a:p>
          <a:p>
            <a:pPr marL="0" indent="0">
              <a:spcBef>
                <a:spcPts val="0"/>
              </a:spcBef>
              <a:buNone/>
            </a:pPr>
            <a:r>
              <a:rPr lang="zh-CN" altLang="en-US" sz="2000" dirty="0">
                <a:latin typeface="+mn-ea"/>
              </a:rPr>
              <a:t>         </a:t>
            </a:r>
            <a:r>
              <a:rPr lang="en-US" altLang="zh-CN" sz="2000" dirty="0" smtClean="0">
                <a:solidFill>
                  <a:srgbClr val="0000FF"/>
                </a:solidFill>
                <a:latin typeface="+mn-ea"/>
              </a:rPr>
              <a:t>pop</a:t>
            </a:r>
            <a:r>
              <a:rPr lang="en-US" altLang="zh-CN" sz="2000" dirty="0" smtClean="0">
                <a:latin typeface="+mn-ea"/>
              </a:rPr>
              <a:t>  </a:t>
            </a:r>
            <a:r>
              <a:rPr lang="en-US" altLang="zh-CN" sz="2000" dirty="0" err="1" smtClean="0">
                <a:solidFill>
                  <a:srgbClr val="FF6600"/>
                </a:solidFill>
                <a:latin typeface="+mn-ea"/>
              </a:rPr>
              <a:t>edx</a:t>
            </a:r>
            <a:endParaRPr lang="en-US" altLang="zh-CN" sz="2000" dirty="0">
              <a:solidFill>
                <a:srgbClr val="FF6600"/>
              </a:solidFill>
              <a:latin typeface="+mn-ea"/>
            </a:endParaRPr>
          </a:p>
          <a:p>
            <a:pPr marL="0" indent="0">
              <a:spcBef>
                <a:spcPts val="0"/>
              </a:spcBef>
              <a:buNone/>
            </a:pPr>
            <a:r>
              <a:rPr lang="en-US" altLang="zh-CN" sz="2000" dirty="0">
                <a:latin typeface="+mn-ea"/>
              </a:rPr>
              <a:t>         </a:t>
            </a:r>
            <a:r>
              <a:rPr lang="en-US" altLang="zh-CN" sz="2000" dirty="0" smtClean="0">
                <a:solidFill>
                  <a:srgbClr val="0000FF"/>
                </a:solidFill>
                <a:latin typeface="+mn-ea"/>
              </a:rPr>
              <a:t>ret</a:t>
            </a:r>
            <a:r>
              <a:rPr lang="en-US" altLang="zh-CN" sz="2000" dirty="0" smtClean="0">
                <a:latin typeface="+mn-ea"/>
              </a:rPr>
              <a:t>                 </a:t>
            </a:r>
            <a:r>
              <a:rPr lang="en-US" altLang="zh-CN" sz="2000" dirty="0">
                <a:solidFill>
                  <a:srgbClr val="008000"/>
                </a:solidFill>
                <a:latin typeface="+mn-ea"/>
              </a:rPr>
              <a:t>;</a:t>
            </a:r>
            <a:r>
              <a:rPr lang="zh-CN" altLang="en-US" sz="2000" dirty="0">
                <a:solidFill>
                  <a:srgbClr val="008000"/>
                </a:solidFill>
                <a:latin typeface="+mn-ea"/>
              </a:rPr>
              <a:t>返回</a:t>
            </a:r>
            <a:r>
              <a:rPr lang="en-US" altLang="zh-CN" sz="2000" dirty="0">
                <a:solidFill>
                  <a:srgbClr val="008000"/>
                </a:solidFill>
                <a:latin typeface="+mn-ea"/>
              </a:rPr>
              <a:t>RCBA</a:t>
            </a:r>
            <a:r>
              <a:rPr lang="zh-CN" altLang="en-US" sz="2000" dirty="0">
                <a:solidFill>
                  <a:srgbClr val="008000"/>
                </a:solidFill>
                <a:latin typeface="+mn-ea"/>
              </a:rPr>
              <a:t>地址在</a:t>
            </a:r>
            <a:r>
              <a:rPr lang="en-US" altLang="zh-CN" sz="2000" dirty="0">
                <a:solidFill>
                  <a:srgbClr val="008000"/>
                </a:solidFill>
                <a:latin typeface="+mn-ea"/>
              </a:rPr>
              <a:t>EAX</a:t>
            </a:r>
            <a:r>
              <a:rPr lang="zh-CN" altLang="en-US" sz="2000" dirty="0">
                <a:solidFill>
                  <a:srgbClr val="008000"/>
                </a:solidFill>
                <a:latin typeface="+mn-ea"/>
              </a:rPr>
              <a:t>寄存器中</a:t>
            </a:r>
          </a:p>
          <a:p>
            <a:pPr marL="0" indent="0">
              <a:spcBef>
                <a:spcPts val="0"/>
              </a:spcBef>
              <a:buNone/>
            </a:pPr>
            <a:r>
              <a:rPr lang="en-US" altLang="zh-CN" sz="2000" dirty="0" err="1">
                <a:latin typeface="+mn-ea"/>
              </a:rPr>
              <a:t>get_RCBA</a:t>
            </a:r>
            <a:r>
              <a:rPr lang="en-US" altLang="zh-CN" sz="2000" dirty="0">
                <a:latin typeface="+mn-ea"/>
              </a:rPr>
              <a:t> </a:t>
            </a:r>
            <a:r>
              <a:rPr lang="en-US" altLang="zh-CN" sz="2000" dirty="0" smtClean="0">
                <a:solidFill>
                  <a:srgbClr val="FF0000"/>
                </a:solidFill>
                <a:latin typeface="+mn-ea"/>
              </a:rPr>
              <a:t>ENDP</a:t>
            </a:r>
            <a:endParaRPr lang="en-US" altLang="zh-CN" sz="2000" dirty="0">
              <a:solidFill>
                <a:srgbClr val="FF0000"/>
              </a:solidFill>
              <a:latin typeface="+mn-ea"/>
            </a:endParaRPr>
          </a:p>
        </p:txBody>
      </p:sp>
      <p:sp>
        <p:nvSpPr>
          <p:cNvPr id="4" name="灯片编号占位符 3"/>
          <p:cNvSpPr>
            <a:spLocks noGrp="1"/>
          </p:cNvSpPr>
          <p:nvPr>
            <p:ph type="sldNum" sz="quarter" idx="11"/>
          </p:nvPr>
        </p:nvSpPr>
        <p:spPr/>
        <p:txBody>
          <a:bodyPr/>
          <a:lstStyle/>
          <a:p>
            <a:fld id="{C5B93D84-87BE-4514-9293-7D5164B6320D}" type="slidenum">
              <a:rPr lang="zh-CN" altLang="en-US" smtClean="0"/>
              <a:pPr/>
              <a:t>175</a:t>
            </a:fld>
            <a:endParaRPr lang="en-US" altLang="zh-CN" dirty="0"/>
          </a:p>
        </p:txBody>
      </p:sp>
      <p:sp>
        <p:nvSpPr>
          <p:cNvPr id="5" name="矩形 4"/>
          <p:cNvSpPr/>
          <p:nvPr/>
        </p:nvSpPr>
        <p:spPr>
          <a:xfrm>
            <a:off x="179390" y="5085230"/>
            <a:ext cx="8640760" cy="1569660"/>
          </a:xfrm>
          <a:prstGeom prst="rect">
            <a:avLst/>
          </a:prstGeom>
        </p:spPr>
        <p:txBody>
          <a:bodyPr wrap="square">
            <a:spAutoFit/>
          </a:bodyPr>
          <a:lstStyle/>
          <a:p>
            <a:pPr algn="l"/>
            <a:r>
              <a:rPr lang="zh-CN" altLang="zh-CN" sz="2400" kern="100" dirty="0">
                <a:cs typeface="Times New Roman" panose="02020603050405020304" pitchFamily="18" charset="0"/>
              </a:rPr>
              <a:t>子程序</a:t>
            </a:r>
            <a:r>
              <a:rPr lang="en-US" altLang="zh-CN" sz="2400" kern="100" dirty="0" err="1"/>
              <a:t>get_RCBA</a:t>
            </a:r>
            <a:r>
              <a:rPr lang="zh-CN" altLang="zh-CN" sz="2400" kern="100" dirty="0">
                <a:cs typeface="Times New Roman" panose="02020603050405020304" pitchFamily="18" charset="0"/>
              </a:rPr>
              <a:t>用来获得</a:t>
            </a:r>
            <a:r>
              <a:rPr lang="en-US" altLang="zh-CN" sz="2400" kern="100" dirty="0"/>
              <a:t>RCBA</a:t>
            </a:r>
            <a:r>
              <a:rPr lang="zh-CN" altLang="zh-CN" sz="2400" kern="100" dirty="0">
                <a:cs typeface="Times New Roman" panose="02020603050405020304" pitchFamily="18" charset="0"/>
              </a:rPr>
              <a:t>地址，</a:t>
            </a:r>
            <a:r>
              <a:rPr lang="en-US" altLang="zh-CN" sz="2400" kern="100" dirty="0"/>
              <a:t>RCBA</a:t>
            </a:r>
            <a:r>
              <a:rPr lang="zh-CN" altLang="zh-CN" sz="2400" kern="100" dirty="0">
                <a:cs typeface="Times New Roman" panose="02020603050405020304" pitchFamily="18" charset="0"/>
              </a:rPr>
              <a:t>寄存器位于</a:t>
            </a:r>
            <a:r>
              <a:rPr lang="en-US" altLang="zh-CN" sz="2400" kern="100" dirty="0"/>
              <a:t>PCI</a:t>
            </a:r>
            <a:r>
              <a:rPr lang="zh-CN" altLang="zh-CN" sz="2400" kern="100" dirty="0">
                <a:cs typeface="Times New Roman" panose="02020603050405020304" pitchFamily="18" charset="0"/>
              </a:rPr>
              <a:t>总线</a:t>
            </a:r>
            <a:r>
              <a:rPr lang="en-US" altLang="zh-CN" sz="2400" kern="100" dirty="0"/>
              <a:t>0</a:t>
            </a:r>
            <a:r>
              <a:rPr lang="zh-CN" altLang="zh-CN" sz="2400" kern="100" dirty="0">
                <a:cs typeface="Times New Roman" panose="02020603050405020304" pitchFamily="18" charset="0"/>
              </a:rPr>
              <a:t>上的</a:t>
            </a:r>
            <a:r>
              <a:rPr lang="en-US" altLang="zh-CN" sz="2400" kern="100" dirty="0"/>
              <a:t>Device #31</a:t>
            </a:r>
            <a:r>
              <a:rPr lang="zh-CN" altLang="zh-CN" sz="2400" kern="100" dirty="0">
                <a:cs typeface="Times New Roman" panose="02020603050405020304" pitchFamily="18" charset="0"/>
              </a:rPr>
              <a:t>设备（</a:t>
            </a:r>
            <a:r>
              <a:rPr lang="en-US" altLang="zh-CN" sz="2400" kern="100" dirty="0"/>
              <a:t>LPC bridge</a:t>
            </a:r>
            <a:r>
              <a:rPr lang="zh-CN" altLang="zh-CN" sz="2400" kern="100" dirty="0">
                <a:cs typeface="Times New Roman" panose="02020603050405020304" pitchFamily="18" charset="0"/>
              </a:rPr>
              <a:t>）。上述代码读取</a:t>
            </a:r>
            <a:r>
              <a:rPr lang="en-US" altLang="zh-CN" sz="2400" kern="100" dirty="0"/>
              <a:t>PCI Bus #0</a:t>
            </a:r>
            <a:r>
              <a:rPr lang="zh-CN" altLang="zh-CN" sz="2400" kern="100" dirty="0">
                <a:cs typeface="Times New Roman" panose="02020603050405020304" pitchFamily="18" charset="0"/>
              </a:rPr>
              <a:t>、</a:t>
            </a:r>
            <a:r>
              <a:rPr lang="en-US" altLang="zh-CN" sz="2400" kern="100" dirty="0"/>
              <a:t>Device #31</a:t>
            </a:r>
            <a:r>
              <a:rPr lang="zh-CN" altLang="zh-CN" sz="2400" kern="100" dirty="0">
                <a:cs typeface="Times New Roman" panose="02020603050405020304" pitchFamily="18" charset="0"/>
              </a:rPr>
              <a:t>、</a:t>
            </a:r>
            <a:r>
              <a:rPr lang="en-US" altLang="zh-CN" sz="2400" kern="100" dirty="0" err="1"/>
              <a:t>Fuction</a:t>
            </a:r>
            <a:r>
              <a:rPr lang="en-US" altLang="zh-CN" sz="2400" kern="100" dirty="0"/>
              <a:t> #0</a:t>
            </a:r>
            <a:r>
              <a:rPr lang="zh-CN" altLang="zh-CN" sz="2400" kern="100" dirty="0">
                <a:cs typeface="Times New Roman" panose="02020603050405020304" pitchFamily="18" charset="0"/>
              </a:rPr>
              <a:t>、偏移量为</a:t>
            </a:r>
            <a:r>
              <a:rPr lang="en-US" altLang="zh-CN" sz="2400" kern="100" dirty="0"/>
              <a:t>F0H</a:t>
            </a:r>
            <a:r>
              <a:rPr lang="zh-CN" altLang="zh-CN" sz="2400" kern="100" dirty="0">
                <a:cs typeface="Times New Roman" panose="02020603050405020304" pitchFamily="18" charset="0"/>
              </a:rPr>
              <a:t>的寄存器，即</a:t>
            </a:r>
            <a:r>
              <a:rPr lang="en-US" altLang="zh-CN" sz="2400" kern="100" dirty="0"/>
              <a:t>RCBA</a:t>
            </a:r>
            <a:r>
              <a:rPr lang="zh-CN" altLang="zh-CN" sz="2400" kern="100" dirty="0">
                <a:cs typeface="Times New Roman" panose="02020603050405020304" pitchFamily="18" charset="0"/>
              </a:rPr>
              <a:t>寄存器，其中第</a:t>
            </a:r>
            <a:r>
              <a:rPr lang="en-US" altLang="zh-CN" sz="2400" kern="100" dirty="0"/>
              <a:t>31</a:t>
            </a:r>
            <a:r>
              <a:rPr lang="zh-CN" altLang="zh-CN" sz="2400" kern="100" dirty="0">
                <a:cs typeface="Times New Roman" panose="02020603050405020304" pitchFamily="18" charset="0"/>
              </a:rPr>
              <a:t>～</a:t>
            </a:r>
            <a:r>
              <a:rPr lang="en-US" altLang="zh-CN" sz="2400" kern="100" dirty="0"/>
              <a:t>14</a:t>
            </a:r>
            <a:r>
              <a:rPr lang="zh-CN" altLang="zh-CN" sz="2400" kern="100" dirty="0">
                <a:cs typeface="Times New Roman" panose="02020603050405020304" pitchFamily="18" charset="0"/>
              </a:rPr>
              <a:t>位是</a:t>
            </a:r>
            <a:r>
              <a:rPr lang="en-US" altLang="zh-CN" sz="2400" kern="100" dirty="0"/>
              <a:t>RCBA</a:t>
            </a:r>
            <a:r>
              <a:rPr lang="zh-CN" altLang="zh-CN" sz="2400" kern="100" dirty="0">
                <a:cs typeface="Times New Roman" panose="02020603050405020304" pitchFamily="18" charset="0"/>
              </a:rPr>
              <a:t>基地址。</a:t>
            </a:r>
            <a:endParaRPr lang="zh-CN" altLang="en-US" sz="2400" dirty="0"/>
          </a:p>
        </p:txBody>
      </p:sp>
    </p:spTree>
    <p:extLst>
      <p:ext uri="{BB962C8B-B14F-4D97-AF65-F5344CB8AC3E}">
        <p14:creationId xmlns:p14="http://schemas.microsoft.com/office/powerpoint/2010/main" val="1257193405"/>
      </p:ext>
    </p:extLst>
  </p:cSld>
  <p:clrMapOvr>
    <a:masterClrMapping/>
  </p:clrMapOvr>
  <p:transition spd="med"/>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二、</a:t>
            </a:r>
            <a:r>
              <a:rPr lang="zh-CN" altLang="zh-CN" dirty="0"/>
              <a:t>高级可编程中断</a:t>
            </a:r>
            <a:r>
              <a:rPr lang="zh-CN" altLang="zh-CN" dirty="0" smtClean="0"/>
              <a:t>控制器</a:t>
            </a:r>
            <a:r>
              <a:rPr lang="en-US" altLang="zh-CN" dirty="0" smtClean="0"/>
              <a:t>      </a:t>
            </a:r>
            <a:r>
              <a:rPr lang="en-US" altLang="zh-CN" dirty="0" smtClean="0">
                <a:solidFill>
                  <a:srgbClr val="FF6600"/>
                </a:solidFill>
              </a:rPr>
              <a:t>3.  I/O APIC</a:t>
            </a:r>
            <a:endParaRPr lang="zh-CN" altLang="en-US" dirty="0">
              <a:solidFill>
                <a:srgbClr val="FF6600"/>
              </a:solidFill>
            </a:endParaRPr>
          </a:p>
        </p:txBody>
      </p:sp>
      <p:sp>
        <p:nvSpPr>
          <p:cNvPr id="3" name="内容占位符 2"/>
          <p:cNvSpPr>
            <a:spLocks noGrp="1"/>
          </p:cNvSpPr>
          <p:nvPr>
            <p:ph idx="1"/>
          </p:nvPr>
        </p:nvSpPr>
        <p:spPr>
          <a:xfrm>
            <a:off x="457200" y="563160"/>
            <a:ext cx="8362950" cy="504070"/>
          </a:xfrm>
        </p:spPr>
        <p:txBody>
          <a:bodyPr/>
          <a:lstStyle/>
          <a:p>
            <a:pPr marL="0" indent="0">
              <a:spcBef>
                <a:spcPts val="0"/>
              </a:spcBef>
              <a:buNone/>
            </a:pPr>
            <a:r>
              <a:rPr lang="zh-CN" altLang="zh-CN" sz="2400" dirty="0"/>
              <a:t>将</a:t>
            </a:r>
            <a:r>
              <a:rPr lang="en-US" altLang="zh-CN" sz="2400" dirty="0"/>
              <a:t>OIC</a:t>
            </a:r>
            <a:r>
              <a:rPr lang="zh-CN" altLang="zh-CN" sz="2400" dirty="0"/>
              <a:t>寄存器的第</a:t>
            </a:r>
            <a:r>
              <a:rPr lang="en-US" altLang="zh-CN" sz="2400" dirty="0"/>
              <a:t>8</a:t>
            </a:r>
            <a:r>
              <a:rPr lang="zh-CN" altLang="zh-CN" sz="2400" dirty="0"/>
              <a:t>位置</a:t>
            </a:r>
            <a:r>
              <a:rPr lang="en-US" altLang="zh-CN" sz="2400" dirty="0"/>
              <a:t>1</a:t>
            </a:r>
            <a:r>
              <a:rPr lang="zh-CN" altLang="zh-CN" sz="2400" dirty="0"/>
              <a:t>可以开启</a:t>
            </a:r>
            <a:r>
              <a:rPr lang="en-US" altLang="zh-CN" sz="2400" dirty="0"/>
              <a:t>I/O APIC</a:t>
            </a:r>
            <a:r>
              <a:rPr lang="zh-CN" altLang="zh-CN" sz="2400" dirty="0" smtClean="0"/>
              <a:t>。</a:t>
            </a:r>
            <a:endParaRPr lang="zh-CN" altLang="en-US" sz="2400" dirty="0"/>
          </a:p>
        </p:txBody>
      </p:sp>
      <p:sp>
        <p:nvSpPr>
          <p:cNvPr id="4" name="灯片编号占位符 3"/>
          <p:cNvSpPr>
            <a:spLocks noGrp="1"/>
          </p:cNvSpPr>
          <p:nvPr>
            <p:ph type="sldNum" sz="quarter" idx="11"/>
          </p:nvPr>
        </p:nvSpPr>
        <p:spPr/>
        <p:txBody>
          <a:bodyPr/>
          <a:lstStyle/>
          <a:p>
            <a:fld id="{C5B93D84-87BE-4514-9293-7D5164B6320D}" type="slidenum">
              <a:rPr lang="zh-CN" altLang="en-US" smtClean="0"/>
              <a:pPr/>
              <a:t>176</a:t>
            </a:fld>
            <a:endParaRPr lang="en-US" altLang="zh-CN" dirty="0"/>
          </a:p>
        </p:txBody>
      </p:sp>
      <p:sp>
        <p:nvSpPr>
          <p:cNvPr id="5" name="内容占位符 2"/>
          <p:cNvSpPr txBox="1">
            <a:spLocks/>
          </p:cNvSpPr>
          <p:nvPr/>
        </p:nvSpPr>
        <p:spPr bwMode="auto">
          <a:xfrm>
            <a:off x="323410" y="995220"/>
            <a:ext cx="8425170" cy="4176580"/>
          </a:xfrm>
          <a:prstGeom prst="rect">
            <a:avLst/>
          </a:prstGeom>
          <a:solidFill>
            <a:srgbClr val="FFFFCC"/>
          </a:solidFill>
          <a:ln w="28575">
            <a:solidFill>
              <a:srgbClr val="FF6600"/>
            </a:solidFill>
            <a:miter lim="800000"/>
            <a:headEnd/>
            <a:tailEnd/>
          </a:ln>
          <a:effectLst>
            <a:outerShdw blurRad="50800" dist="381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bg2"/>
              </a:buClr>
              <a:buSzPct val="75000"/>
              <a:buFont typeface="Wingdings" pitchFamily="2" charset="2"/>
              <a:buChar char="n"/>
              <a:defRPr sz="2800" b="1">
                <a:solidFill>
                  <a:schemeClr val="tx1"/>
                </a:solidFill>
                <a:latin typeface="+mn-lt"/>
                <a:ea typeface="+mn-ea"/>
                <a:cs typeface="+mn-cs"/>
              </a:defRPr>
            </a:lvl1pPr>
            <a:lvl2pPr marL="628650" indent="-268288" algn="l" rtl="0" fontAlgn="base">
              <a:spcBef>
                <a:spcPct val="20000"/>
              </a:spcBef>
              <a:spcAft>
                <a:spcPct val="0"/>
              </a:spcAft>
              <a:buClr>
                <a:srgbClr val="006600"/>
              </a:buClr>
              <a:buSzPct val="75000"/>
              <a:buFont typeface="Wingdings" pitchFamily="2" charset="2"/>
              <a:buChar char="l"/>
              <a:defRPr sz="2800" b="1">
                <a:solidFill>
                  <a:schemeClr val="tx1"/>
                </a:solidFill>
                <a:latin typeface="+mn-lt"/>
                <a:ea typeface="+mn-ea"/>
              </a:defRPr>
            </a:lvl2pPr>
            <a:lvl3pPr marL="896938" indent="-268288" algn="l" rtl="0" fontAlgn="base">
              <a:spcBef>
                <a:spcPct val="20000"/>
              </a:spcBef>
              <a:spcAft>
                <a:spcPct val="0"/>
              </a:spcAft>
              <a:buClr>
                <a:srgbClr val="FF6600"/>
              </a:buClr>
              <a:buSzPct val="65000"/>
              <a:buFont typeface="Wingdings" pitchFamily="2" charset="2"/>
              <a:buChar char="p"/>
              <a:defRPr sz="2400" b="1">
                <a:solidFill>
                  <a:schemeClr val="tx1"/>
                </a:solidFill>
                <a:latin typeface="+mn-lt"/>
                <a:ea typeface="楷体" panose="02010609060101010101" pitchFamily="49" charset="-122"/>
              </a:defRPr>
            </a:lvl3pPr>
            <a:lvl4pPr marL="1166813" indent="-269875" algn="l" rtl="0" fontAlgn="base">
              <a:spcBef>
                <a:spcPct val="20000"/>
              </a:spcBef>
              <a:spcAft>
                <a:spcPct val="0"/>
              </a:spcAft>
              <a:buClr>
                <a:srgbClr val="FF0066"/>
              </a:buClr>
              <a:buSzPct val="75000"/>
              <a:buFont typeface="Wingdings" pitchFamily="2" charset="2"/>
              <a:buChar char="u"/>
              <a:defRPr sz="2400" b="1">
                <a:solidFill>
                  <a:schemeClr val="tx1"/>
                </a:solidFill>
                <a:latin typeface="+mn-lt"/>
                <a:ea typeface="楷体" panose="02010609060101010101" pitchFamily="49" charset="-122"/>
              </a:defRPr>
            </a:lvl4pPr>
            <a:lvl5pPr marL="1435100" indent="-268288" algn="l" rtl="0" fontAlgn="base">
              <a:spcBef>
                <a:spcPct val="20000"/>
              </a:spcBef>
              <a:spcAft>
                <a:spcPct val="0"/>
              </a:spcAft>
              <a:buClr>
                <a:srgbClr val="0066FF"/>
              </a:buClr>
              <a:buSzPct val="75000"/>
              <a:buFont typeface="Wingdings" pitchFamily="2" charset="2"/>
              <a:buChar char="ü"/>
              <a:defRPr sz="2400" b="1">
                <a:solidFill>
                  <a:schemeClr val="tx1"/>
                </a:solidFill>
                <a:latin typeface="+mn-lt"/>
                <a:ea typeface="楷体" panose="02010609060101010101" pitchFamily="49" charset="-122"/>
              </a:defRPr>
            </a:lvl5pPr>
            <a:lvl6pPr marL="2787650" indent="-271463" algn="l" rtl="0" fontAlgn="base">
              <a:spcBef>
                <a:spcPct val="20000"/>
              </a:spcBef>
              <a:spcAft>
                <a:spcPct val="0"/>
              </a:spcAft>
              <a:buClr>
                <a:srgbClr val="0066FF"/>
              </a:buClr>
              <a:buSzPct val="75000"/>
              <a:buFont typeface="Wingdings" pitchFamily="2" charset="2"/>
              <a:buChar char="ü"/>
              <a:defRPr sz="2400" b="1">
                <a:solidFill>
                  <a:schemeClr val="tx1"/>
                </a:solidFill>
                <a:latin typeface="+mn-lt"/>
                <a:ea typeface="楷体_GB2312" pitchFamily="49" charset="-122"/>
              </a:defRPr>
            </a:lvl6pPr>
            <a:lvl7pPr marL="3244850" indent="-271463" algn="l" rtl="0" fontAlgn="base">
              <a:spcBef>
                <a:spcPct val="20000"/>
              </a:spcBef>
              <a:spcAft>
                <a:spcPct val="0"/>
              </a:spcAft>
              <a:buClr>
                <a:srgbClr val="0066FF"/>
              </a:buClr>
              <a:buSzPct val="75000"/>
              <a:buFont typeface="Wingdings" pitchFamily="2" charset="2"/>
              <a:buChar char="ü"/>
              <a:defRPr sz="2400" b="1">
                <a:solidFill>
                  <a:schemeClr val="tx1"/>
                </a:solidFill>
                <a:latin typeface="+mn-lt"/>
                <a:ea typeface="楷体_GB2312" pitchFamily="49" charset="-122"/>
              </a:defRPr>
            </a:lvl7pPr>
            <a:lvl8pPr marL="3702050" indent="-271463" algn="l" rtl="0" fontAlgn="base">
              <a:spcBef>
                <a:spcPct val="20000"/>
              </a:spcBef>
              <a:spcAft>
                <a:spcPct val="0"/>
              </a:spcAft>
              <a:buClr>
                <a:srgbClr val="0066FF"/>
              </a:buClr>
              <a:buSzPct val="75000"/>
              <a:buFont typeface="Wingdings" pitchFamily="2" charset="2"/>
              <a:buChar char="ü"/>
              <a:defRPr sz="2400" b="1">
                <a:solidFill>
                  <a:schemeClr val="tx1"/>
                </a:solidFill>
                <a:latin typeface="+mn-lt"/>
                <a:ea typeface="楷体_GB2312" pitchFamily="49" charset="-122"/>
              </a:defRPr>
            </a:lvl8pPr>
            <a:lvl9pPr marL="4159250" indent="-271463" algn="l" rtl="0" fontAlgn="base">
              <a:spcBef>
                <a:spcPct val="20000"/>
              </a:spcBef>
              <a:spcAft>
                <a:spcPct val="0"/>
              </a:spcAft>
              <a:buClr>
                <a:srgbClr val="0066FF"/>
              </a:buClr>
              <a:buSzPct val="75000"/>
              <a:buFont typeface="Wingdings" pitchFamily="2" charset="2"/>
              <a:buChar char="ü"/>
              <a:defRPr sz="2400" b="1">
                <a:solidFill>
                  <a:schemeClr val="tx1"/>
                </a:solidFill>
                <a:latin typeface="+mn-lt"/>
                <a:ea typeface="楷体_GB2312" pitchFamily="49" charset="-122"/>
              </a:defRPr>
            </a:lvl9pPr>
          </a:lstStyle>
          <a:p>
            <a:pPr marL="0" indent="0">
              <a:spcBef>
                <a:spcPts val="0"/>
              </a:spcBef>
              <a:buNone/>
            </a:pPr>
            <a:r>
              <a:rPr lang="en-US" altLang="zh-CN" sz="2000" kern="0" dirty="0" err="1">
                <a:latin typeface="+mn-ea"/>
              </a:rPr>
              <a:t>enable_ioapic</a:t>
            </a:r>
            <a:r>
              <a:rPr lang="en-US" altLang="zh-CN" sz="2000" kern="0" dirty="0">
                <a:latin typeface="+mn-ea"/>
              </a:rPr>
              <a:t> </a:t>
            </a:r>
            <a:r>
              <a:rPr lang="en-US" altLang="zh-CN" sz="2000" kern="0" dirty="0">
                <a:solidFill>
                  <a:srgbClr val="FF0000"/>
                </a:solidFill>
                <a:latin typeface="+mn-ea"/>
              </a:rPr>
              <a:t>PROC</a:t>
            </a:r>
          </a:p>
          <a:p>
            <a:pPr marL="0" indent="0">
              <a:spcBef>
                <a:spcPts val="0"/>
              </a:spcBef>
              <a:buNone/>
            </a:pPr>
            <a:r>
              <a:rPr lang="en-US" altLang="zh-CN" sz="2000" kern="0" dirty="0">
                <a:latin typeface="+mn-ea"/>
              </a:rPr>
              <a:t>         </a:t>
            </a:r>
            <a:r>
              <a:rPr lang="en-US" altLang="zh-CN" sz="2000" kern="0" dirty="0" smtClean="0">
                <a:latin typeface="+mn-ea"/>
              </a:rPr>
              <a:t>     </a:t>
            </a:r>
            <a:r>
              <a:rPr lang="en-US" altLang="zh-CN" sz="2000" kern="0" dirty="0">
                <a:solidFill>
                  <a:srgbClr val="0000FF"/>
                </a:solidFill>
                <a:latin typeface="+mn-ea"/>
              </a:rPr>
              <a:t>push</a:t>
            </a:r>
            <a:r>
              <a:rPr lang="en-US" altLang="zh-CN" sz="2000" kern="0" dirty="0">
                <a:latin typeface="+mn-ea"/>
              </a:rPr>
              <a:t> </a:t>
            </a:r>
            <a:r>
              <a:rPr lang="en-US" altLang="zh-CN" sz="2000" kern="0" dirty="0" err="1">
                <a:solidFill>
                  <a:srgbClr val="FF6600"/>
                </a:solidFill>
                <a:latin typeface="+mn-ea"/>
              </a:rPr>
              <a:t>eax</a:t>
            </a:r>
            <a:endParaRPr lang="en-US" altLang="zh-CN" sz="2000" kern="0" dirty="0">
              <a:solidFill>
                <a:srgbClr val="FF6600"/>
              </a:solidFill>
              <a:latin typeface="+mn-ea"/>
            </a:endParaRPr>
          </a:p>
          <a:p>
            <a:pPr marL="0" indent="0">
              <a:spcBef>
                <a:spcPts val="0"/>
              </a:spcBef>
              <a:buNone/>
            </a:pPr>
            <a:r>
              <a:rPr lang="en-US" altLang="zh-CN" sz="2000" kern="0" dirty="0">
                <a:latin typeface="+mn-ea"/>
              </a:rPr>
              <a:t>         </a:t>
            </a:r>
            <a:r>
              <a:rPr lang="en-US" altLang="zh-CN" sz="2000" kern="0" dirty="0" smtClean="0">
                <a:latin typeface="+mn-ea"/>
              </a:rPr>
              <a:t>     </a:t>
            </a:r>
            <a:r>
              <a:rPr lang="en-US" altLang="zh-CN" sz="2000" kern="0" dirty="0">
                <a:solidFill>
                  <a:srgbClr val="0000FF"/>
                </a:solidFill>
                <a:latin typeface="+mn-ea"/>
              </a:rPr>
              <a:t>push</a:t>
            </a:r>
            <a:r>
              <a:rPr lang="en-US" altLang="zh-CN" sz="2000" kern="0" dirty="0">
                <a:latin typeface="+mn-ea"/>
              </a:rPr>
              <a:t> </a:t>
            </a:r>
            <a:r>
              <a:rPr lang="en-US" altLang="zh-CN" sz="2000" kern="0" dirty="0" err="1">
                <a:solidFill>
                  <a:srgbClr val="FF6600"/>
                </a:solidFill>
                <a:latin typeface="+mn-ea"/>
              </a:rPr>
              <a:t>edx</a:t>
            </a:r>
            <a:endParaRPr lang="en-US" altLang="zh-CN" sz="2000" kern="0" dirty="0">
              <a:solidFill>
                <a:srgbClr val="FF6600"/>
              </a:solidFill>
              <a:latin typeface="+mn-ea"/>
            </a:endParaRPr>
          </a:p>
          <a:p>
            <a:pPr marL="0" indent="0">
              <a:spcBef>
                <a:spcPts val="0"/>
              </a:spcBef>
              <a:buNone/>
            </a:pPr>
            <a:r>
              <a:rPr lang="en-US" altLang="zh-CN" sz="2000" kern="0" dirty="0">
                <a:latin typeface="+mn-ea"/>
              </a:rPr>
              <a:t>         </a:t>
            </a:r>
            <a:r>
              <a:rPr lang="en-US" altLang="zh-CN" sz="2000" kern="0" dirty="0" smtClean="0">
                <a:latin typeface="+mn-ea"/>
              </a:rPr>
              <a:t>     </a:t>
            </a:r>
            <a:r>
              <a:rPr lang="en-US" altLang="zh-CN" sz="2000" kern="0" dirty="0">
                <a:solidFill>
                  <a:srgbClr val="0000FF"/>
                </a:solidFill>
                <a:latin typeface="+mn-ea"/>
              </a:rPr>
              <a:t>call</a:t>
            </a:r>
            <a:r>
              <a:rPr lang="en-US" altLang="zh-CN" sz="2000" kern="0" dirty="0">
                <a:latin typeface="+mn-ea"/>
              </a:rPr>
              <a:t> </a:t>
            </a:r>
            <a:r>
              <a:rPr lang="en-US" altLang="zh-CN" sz="2000" kern="0" dirty="0" err="1" smtClean="0">
                <a:latin typeface="+mn-ea"/>
              </a:rPr>
              <a:t>get_RCBA</a:t>
            </a:r>
            <a:r>
              <a:rPr lang="en-US" altLang="zh-CN" sz="2000" kern="0" dirty="0" smtClean="0">
                <a:latin typeface="+mn-ea"/>
              </a:rPr>
              <a:t>        </a:t>
            </a:r>
            <a:r>
              <a:rPr lang="en-US" altLang="zh-CN" sz="2000" kern="0" dirty="0" smtClean="0">
                <a:solidFill>
                  <a:srgbClr val="008000"/>
                </a:solidFill>
                <a:latin typeface="+mn-ea"/>
              </a:rPr>
              <a:t>;</a:t>
            </a:r>
            <a:r>
              <a:rPr lang="zh-CN" altLang="en-US" sz="2000" kern="0" dirty="0">
                <a:solidFill>
                  <a:srgbClr val="008000"/>
                </a:solidFill>
                <a:latin typeface="+mn-ea"/>
              </a:rPr>
              <a:t>获取</a:t>
            </a:r>
            <a:r>
              <a:rPr lang="en-US" altLang="zh-CN" sz="2000" kern="0" dirty="0">
                <a:solidFill>
                  <a:srgbClr val="008000"/>
                </a:solidFill>
                <a:latin typeface="+mn-ea"/>
              </a:rPr>
              <a:t>RCBA</a:t>
            </a:r>
            <a:r>
              <a:rPr lang="zh-CN" altLang="en-US" sz="2000" kern="0" dirty="0">
                <a:solidFill>
                  <a:srgbClr val="008000"/>
                </a:solidFill>
                <a:latin typeface="+mn-ea"/>
              </a:rPr>
              <a:t>地址，在</a:t>
            </a:r>
            <a:r>
              <a:rPr lang="en-US" altLang="zh-CN" sz="2000" kern="0" dirty="0">
                <a:solidFill>
                  <a:srgbClr val="008000"/>
                </a:solidFill>
                <a:latin typeface="+mn-ea"/>
              </a:rPr>
              <a:t>EAX</a:t>
            </a:r>
            <a:r>
              <a:rPr lang="zh-CN" altLang="en-US" sz="2000" kern="0" dirty="0" smtClean="0">
                <a:solidFill>
                  <a:srgbClr val="008000"/>
                </a:solidFill>
                <a:latin typeface="+mn-ea"/>
              </a:rPr>
              <a:t>寄存器。</a:t>
            </a:r>
            <a:endParaRPr lang="zh-CN" altLang="en-US" sz="2000" kern="0" dirty="0">
              <a:solidFill>
                <a:srgbClr val="008000"/>
              </a:solidFill>
              <a:latin typeface="+mn-ea"/>
            </a:endParaRPr>
          </a:p>
          <a:p>
            <a:pPr marL="0" indent="0">
              <a:spcBef>
                <a:spcPts val="0"/>
              </a:spcBef>
              <a:buNone/>
            </a:pPr>
            <a:r>
              <a:rPr lang="zh-CN" altLang="en-US" sz="2000" kern="0" dirty="0">
                <a:latin typeface="+mn-ea"/>
              </a:rPr>
              <a:t>         </a:t>
            </a:r>
            <a:r>
              <a:rPr lang="zh-CN" altLang="en-US" sz="2000" kern="0" dirty="0" smtClean="0">
                <a:latin typeface="+mn-ea"/>
              </a:rPr>
              <a:t>     </a:t>
            </a:r>
            <a:r>
              <a:rPr lang="en-US" altLang="zh-CN" sz="2000" kern="0" dirty="0" err="1">
                <a:solidFill>
                  <a:srgbClr val="0000FF"/>
                </a:solidFill>
                <a:latin typeface="+mn-ea"/>
              </a:rPr>
              <a:t>mov</a:t>
            </a:r>
            <a:r>
              <a:rPr lang="en-US" altLang="zh-CN" sz="2000" kern="0" dirty="0">
                <a:latin typeface="+mn-ea"/>
              </a:rPr>
              <a:t>  </a:t>
            </a:r>
            <a:r>
              <a:rPr lang="en-US" altLang="zh-CN" sz="2000" kern="0" dirty="0" err="1">
                <a:solidFill>
                  <a:srgbClr val="FF6600"/>
                </a:solidFill>
                <a:latin typeface="+mn-ea"/>
              </a:rPr>
              <a:t>edx</a:t>
            </a:r>
            <a:r>
              <a:rPr lang="en-US" altLang="zh-CN" sz="2000" kern="0" dirty="0">
                <a:latin typeface="+mn-ea"/>
              </a:rPr>
              <a:t>,[</a:t>
            </a:r>
            <a:r>
              <a:rPr lang="en-US" altLang="zh-CN" sz="2000" kern="0" dirty="0">
                <a:solidFill>
                  <a:srgbClr val="FF6600"/>
                </a:solidFill>
                <a:latin typeface="+mn-ea"/>
              </a:rPr>
              <a:t>eax</a:t>
            </a:r>
            <a:r>
              <a:rPr lang="en-US" altLang="zh-CN" sz="2000" kern="0" dirty="0">
                <a:latin typeface="+mn-ea"/>
              </a:rPr>
              <a:t>+</a:t>
            </a:r>
            <a:r>
              <a:rPr lang="en-US" altLang="zh-CN" sz="2000" kern="0" dirty="0">
                <a:solidFill>
                  <a:srgbClr val="C00000"/>
                </a:solidFill>
                <a:latin typeface="+mn-ea"/>
              </a:rPr>
              <a:t>31FEh</a:t>
            </a:r>
            <a:r>
              <a:rPr lang="en-US" altLang="zh-CN" sz="2000" kern="0" dirty="0" smtClean="0">
                <a:latin typeface="+mn-ea"/>
              </a:rPr>
              <a:t>] </a:t>
            </a:r>
            <a:r>
              <a:rPr lang="en-US" altLang="zh-CN" sz="2000" kern="0" dirty="0" smtClean="0">
                <a:solidFill>
                  <a:srgbClr val="008000"/>
                </a:solidFill>
                <a:latin typeface="+mn-ea"/>
              </a:rPr>
              <a:t>;</a:t>
            </a:r>
            <a:r>
              <a:rPr lang="zh-CN" altLang="en-US" sz="2000" kern="0" dirty="0">
                <a:solidFill>
                  <a:srgbClr val="008000"/>
                </a:solidFill>
                <a:latin typeface="+mn-ea"/>
              </a:rPr>
              <a:t>读</a:t>
            </a:r>
            <a:r>
              <a:rPr lang="en-US" altLang="zh-CN" sz="2000" kern="0" dirty="0">
                <a:solidFill>
                  <a:srgbClr val="008000"/>
                </a:solidFill>
                <a:latin typeface="+mn-ea"/>
              </a:rPr>
              <a:t>OIC</a:t>
            </a:r>
            <a:r>
              <a:rPr lang="zh-CN" altLang="en-US" sz="2000" kern="0" dirty="0">
                <a:solidFill>
                  <a:srgbClr val="008000"/>
                </a:solidFill>
                <a:latin typeface="+mn-ea"/>
              </a:rPr>
              <a:t>寄存器到</a:t>
            </a:r>
            <a:r>
              <a:rPr lang="en-US" altLang="zh-CN" sz="2000" kern="0" dirty="0">
                <a:solidFill>
                  <a:srgbClr val="008000"/>
                </a:solidFill>
                <a:latin typeface="+mn-ea"/>
              </a:rPr>
              <a:t>EDX</a:t>
            </a:r>
            <a:r>
              <a:rPr lang="zh-CN" altLang="en-US" sz="2000" kern="0" dirty="0" smtClean="0">
                <a:solidFill>
                  <a:srgbClr val="008000"/>
                </a:solidFill>
                <a:latin typeface="+mn-ea"/>
              </a:rPr>
              <a:t>寄存器。</a:t>
            </a:r>
            <a:endParaRPr lang="zh-CN" altLang="en-US" sz="2000" kern="0" dirty="0">
              <a:solidFill>
                <a:srgbClr val="008000"/>
              </a:solidFill>
              <a:latin typeface="+mn-ea"/>
            </a:endParaRPr>
          </a:p>
          <a:p>
            <a:pPr marL="0" indent="0">
              <a:spcBef>
                <a:spcPts val="0"/>
              </a:spcBef>
              <a:buNone/>
            </a:pPr>
            <a:r>
              <a:rPr lang="zh-CN" altLang="en-US" sz="2000" kern="0" dirty="0">
                <a:latin typeface="+mn-ea"/>
              </a:rPr>
              <a:t>         </a:t>
            </a:r>
            <a:r>
              <a:rPr lang="zh-CN" altLang="en-US" sz="2000" kern="0" dirty="0" smtClean="0">
                <a:latin typeface="+mn-ea"/>
              </a:rPr>
              <a:t>     </a:t>
            </a:r>
            <a:r>
              <a:rPr lang="en-US" altLang="zh-CN" sz="2000" kern="0" dirty="0" err="1">
                <a:solidFill>
                  <a:srgbClr val="0000FF"/>
                </a:solidFill>
                <a:latin typeface="+mn-ea"/>
              </a:rPr>
              <a:t>bts</a:t>
            </a:r>
            <a:r>
              <a:rPr lang="en-US" altLang="zh-CN" sz="2000" kern="0" dirty="0">
                <a:latin typeface="+mn-ea"/>
              </a:rPr>
              <a:t>  </a:t>
            </a:r>
            <a:r>
              <a:rPr lang="en-US" altLang="zh-CN" sz="2000" kern="0" dirty="0">
                <a:solidFill>
                  <a:srgbClr val="FF6600"/>
                </a:solidFill>
                <a:latin typeface="+mn-ea"/>
              </a:rPr>
              <a:t>edx</a:t>
            </a:r>
            <a:r>
              <a:rPr lang="en-US" altLang="zh-CN" sz="2000" kern="0" dirty="0" smtClean="0">
                <a:latin typeface="+mn-ea"/>
              </a:rPr>
              <a:t>,</a:t>
            </a:r>
            <a:r>
              <a:rPr lang="en-US" altLang="zh-CN" sz="2000" kern="0" dirty="0" smtClean="0">
                <a:solidFill>
                  <a:srgbClr val="C00000"/>
                </a:solidFill>
                <a:latin typeface="+mn-ea"/>
              </a:rPr>
              <a:t>8</a:t>
            </a:r>
            <a:r>
              <a:rPr lang="en-US" altLang="zh-CN" sz="2000" kern="0" dirty="0" smtClean="0">
                <a:latin typeface="+mn-ea"/>
              </a:rPr>
              <a:t>           </a:t>
            </a:r>
            <a:r>
              <a:rPr lang="en-US" altLang="zh-CN" sz="2000" kern="0" dirty="0" smtClean="0">
                <a:solidFill>
                  <a:srgbClr val="008000"/>
                </a:solidFill>
                <a:latin typeface="+mn-ea"/>
              </a:rPr>
              <a:t>;</a:t>
            </a:r>
            <a:r>
              <a:rPr lang="en-US" altLang="zh-CN" sz="2000" kern="0" dirty="0">
                <a:solidFill>
                  <a:srgbClr val="008000"/>
                </a:solidFill>
                <a:latin typeface="+mn-ea"/>
              </a:rPr>
              <a:t>EDX</a:t>
            </a:r>
            <a:r>
              <a:rPr lang="zh-CN" altLang="en-US" sz="2000" kern="0" dirty="0">
                <a:solidFill>
                  <a:srgbClr val="008000"/>
                </a:solidFill>
                <a:latin typeface="+mn-ea"/>
              </a:rPr>
              <a:t>寄存器第</a:t>
            </a:r>
            <a:r>
              <a:rPr lang="en-US" altLang="zh-CN" sz="2000" kern="0" dirty="0">
                <a:solidFill>
                  <a:srgbClr val="008000"/>
                </a:solidFill>
                <a:latin typeface="+mn-ea"/>
              </a:rPr>
              <a:t>8</a:t>
            </a:r>
            <a:r>
              <a:rPr lang="zh-CN" altLang="en-US" sz="2000" kern="0" dirty="0">
                <a:solidFill>
                  <a:srgbClr val="008000"/>
                </a:solidFill>
                <a:latin typeface="+mn-ea"/>
              </a:rPr>
              <a:t>位置</a:t>
            </a:r>
            <a:r>
              <a:rPr lang="en-US" altLang="zh-CN" sz="2000" kern="0" dirty="0" smtClean="0">
                <a:solidFill>
                  <a:srgbClr val="008000"/>
                </a:solidFill>
                <a:latin typeface="+mn-ea"/>
              </a:rPr>
              <a:t>1</a:t>
            </a:r>
            <a:r>
              <a:rPr lang="zh-CN" altLang="en-US" sz="2000" kern="0" dirty="0" smtClean="0">
                <a:solidFill>
                  <a:srgbClr val="008000"/>
                </a:solidFill>
                <a:latin typeface="+mn-ea"/>
              </a:rPr>
              <a:t>。</a:t>
            </a:r>
            <a:endParaRPr lang="en-US" altLang="zh-CN" sz="2000" kern="0" dirty="0">
              <a:solidFill>
                <a:srgbClr val="008000"/>
              </a:solidFill>
              <a:latin typeface="+mn-ea"/>
            </a:endParaRPr>
          </a:p>
          <a:p>
            <a:pPr marL="0" indent="0">
              <a:spcBef>
                <a:spcPts val="0"/>
              </a:spcBef>
              <a:buNone/>
            </a:pPr>
            <a:r>
              <a:rPr lang="en-US" altLang="zh-CN" sz="2000" kern="0" dirty="0">
                <a:latin typeface="+mn-ea"/>
              </a:rPr>
              <a:t>         </a:t>
            </a:r>
            <a:r>
              <a:rPr lang="en-US" altLang="zh-CN" sz="2000" kern="0" dirty="0" smtClean="0">
                <a:latin typeface="+mn-ea"/>
              </a:rPr>
              <a:t>     </a:t>
            </a:r>
            <a:r>
              <a:rPr lang="en-US" altLang="zh-CN" sz="2000" kern="0" dirty="0">
                <a:solidFill>
                  <a:srgbClr val="0000FF"/>
                </a:solidFill>
                <a:latin typeface="+mn-ea"/>
              </a:rPr>
              <a:t>and</a:t>
            </a:r>
            <a:r>
              <a:rPr lang="en-US" altLang="zh-CN" sz="2000" kern="0" dirty="0">
                <a:latin typeface="+mn-ea"/>
              </a:rPr>
              <a:t>  </a:t>
            </a:r>
            <a:r>
              <a:rPr lang="en-US" altLang="zh-CN" sz="2000" kern="0" dirty="0">
                <a:solidFill>
                  <a:srgbClr val="FF6600"/>
                </a:solidFill>
                <a:latin typeface="+mn-ea"/>
              </a:rPr>
              <a:t>edx</a:t>
            </a:r>
            <a:r>
              <a:rPr lang="en-US" altLang="zh-CN" sz="2000" kern="0" dirty="0" smtClean="0">
                <a:latin typeface="+mn-ea"/>
              </a:rPr>
              <a:t>,</a:t>
            </a:r>
            <a:r>
              <a:rPr lang="en-US" altLang="zh-CN" sz="2000" kern="0" dirty="0" smtClean="0">
                <a:solidFill>
                  <a:srgbClr val="C00000"/>
                </a:solidFill>
                <a:latin typeface="+mn-ea"/>
              </a:rPr>
              <a:t>0FFFFFF00h</a:t>
            </a:r>
            <a:r>
              <a:rPr lang="en-US" altLang="zh-CN" sz="2000" kern="0" dirty="0" smtClean="0">
                <a:latin typeface="+mn-ea"/>
              </a:rPr>
              <a:t>  </a:t>
            </a:r>
            <a:r>
              <a:rPr lang="en-US" altLang="zh-CN" sz="2000" kern="0" dirty="0" smtClean="0">
                <a:solidFill>
                  <a:srgbClr val="008000"/>
                </a:solidFill>
                <a:latin typeface="+mn-ea"/>
              </a:rPr>
              <a:t>;</a:t>
            </a:r>
            <a:r>
              <a:rPr lang="zh-CN" altLang="en-US" sz="2000" kern="0" dirty="0">
                <a:solidFill>
                  <a:srgbClr val="008000"/>
                </a:solidFill>
                <a:latin typeface="+mn-ea"/>
              </a:rPr>
              <a:t>设置</a:t>
            </a:r>
            <a:r>
              <a:rPr lang="en-US" altLang="zh-CN" sz="2000" kern="0" dirty="0">
                <a:solidFill>
                  <a:srgbClr val="008000"/>
                </a:solidFill>
                <a:latin typeface="+mn-ea"/>
              </a:rPr>
              <a:t>I/O</a:t>
            </a:r>
            <a:r>
              <a:rPr lang="en-US" altLang="zh-CN" sz="2000" kern="0" dirty="0">
                <a:solidFill>
                  <a:srgbClr val="008000"/>
                </a:solidFill>
              </a:rPr>
              <a:t> </a:t>
            </a:r>
            <a:r>
              <a:rPr lang="en-US" altLang="zh-CN" sz="2000" kern="0" dirty="0">
                <a:solidFill>
                  <a:srgbClr val="008000"/>
                </a:solidFill>
                <a:latin typeface="+mn-ea"/>
              </a:rPr>
              <a:t>APIC</a:t>
            </a:r>
            <a:r>
              <a:rPr lang="zh-CN" altLang="en-US" sz="2000" kern="0" dirty="0">
                <a:solidFill>
                  <a:srgbClr val="008000"/>
                </a:solidFill>
                <a:latin typeface="+mn-ea"/>
              </a:rPr>
              <a:t>直接访问</a:t>
            </a:r>
            <a:r>
              <a:rPr lang="zh-CN" altLang="en-US" sz="2000" kern="0" dirty="0" smtClean="0">
                <a:solidFill>
                  <a:srgbClr val="008000"/>
                </a:solidFill>
                <a:latin typeface="+mn-ea"/>
              </a:rPr>
              <a:t>寄存器的</a:t>
            </a:r>
            <a:endParaRPr lang="en-US" altLang="zh-CN" sz="2000" kern="0" dirty="0" smtClean="0">
              <a:solidFill>
                <a:srgbClr val="008000"/>
              </a:solidFill>
              <a:latin typeface="+mn-ea"/>
            </a:endParaRPr>
          </a:p>
          <a:p>
            <a:pPr marL="0" indent="0">
              <a:spcBef>
                <a:spcPts val="0"/>
              </a:spcBef>
              <a:buNone/>
            </a:pPr>
            <a:r>
              <a:rPr lang="en-US" altLang="zh-CN" sz="2000" kern="0" dirty="0">
                <a:latin typeface="+mn-ea"/>
              </a:rPr>
              <a:t> </a:t>
            </a:r>
            <a:r>
              <a:rPr lang="en-US" altLang="zh-CN" sz="2000" kern="0" dirty="0" smtClean="0">
                <a:latin typeface="+mn-ea"/>
              </a:rPr>
              <a:t>                                  </a:t>
            </a:r>
            <a:r>
              <a:rPr lang="en-US" altLang="zh-CN" sz="2000" kern="0" dirty="0" smtClean="0">
                <a:solidFill>
                  <a:srgbClr val="008000"/>
                </a:solidFill>
                <a:latin typeface="+mn-ea"/>
              </a:rPr>
              <a:t>;</a:t>
            </a:r>
            <a:r>
              <a:rPr lang="zh-CN" altLang="en-US" sz="2000" kern="0" dirty="0" smtClean="0">
                <a:solidFill>
                  <a:srgbClr val="008000"/>
                </a:solidFill>
                <a:latin typeface="+mn-ea"/>
              </a:rPr>
              <a:t>地址范围。</a:t>
            </a:r>
            <a:endParaRPr lang="zh-CN" altLang="en-US" sz="2000" kern="0" dirty="0">
              <a:solidFill>
                <a:srgbClr val="008000"/>
              </a:solidFill>
              <a:latin typeface="+mn-ea"/>
            </a:endParaRPr>
          </a:p>
          <a:p>
            <a:pPr marL="0" indent="0">
              <a:spcBef>
                <a:spcPts val="0"/>
              </a:spcBef>
              <a:buNone/>
            </a:pPr>
            <a:r>
              <a:rPr lang="zh-CN" altLang="en-US" sz="2000" kern="0" dirty="0">
                <a:latin typeface="+mn-ea"/>
              </a:rPr>
              <a:t>         </a:t>
            </a:r>
            <a:r>
              <a:rPr lang="zh-CN" altLang="en-US" sz="2000" kern="0" dirty="0" smtClean="0">
                <a:latin typeface="+mn-ea"/>
              </a:rPr>
              <a:t>     </a:t>
            </a:r>
            <a:r>
              <a:rPr lang="en-US" altLang="zh-CN" sz="2000" kern="0" dirty="0" err="1">
                <a:solidFill>
                  <a:srgbClr val="0000FF"/>
                </a:solidFill>
                <a:latin typeface="+mn-ea"/>
              </a:rPr>
              <a:t>mov</a:t>
            </a:r>
            <a:r>
              <a:rPr lang="en-US" altLang="zh-CN" sz="2000" kern="0" dirty="0">
                <a:latin typeface="+mn-ea"/>
              </a:rPr>
              <a:t>  [</a:t>
            </a:r>
            <a:r>
              <a:rPr lang="en-US" altLang="zh-CN" sz="2000" kern="0" dirty="0">
                <a:solidFill>
                  <a:srgbClr val="FF6600"/>
                </a:solidFill>
                <a:latin typeface="+mn-ea"/>
              </a:rPr>
              <a:t>eax</a:t>
            </a:r>
            <a:r>
              <a:rPr lang="en-US" altLang="zh-CN" sz="2000" kern="0" dirty="0">
                <a:latin typeface="+mn-ea"/>
              </a:rPr>
              <a:t>+</a:t>
            </a:r>
            <a:r>
              <a:rPr lang="en-US" altLang="zh-CN" sz="2000" kern="0" dirty="0">
                <a:solidFill>
                  <a:srgbClr val="C00000"/>
                </a:solidFill>
                <a:latin typeface="+mn-ea"/>
              </a:rPr>
              <a:t>31FEh</a:t>
            </a:r>
            <a:r>
              <a:rPr lang="en-US" altLang="zh-CN" sz="2000" kern="0" dirty="0">
                <a:latin typeface="+mn-ea"/>
              </a:rPr>
              <a:t>],</a:t>
            </a:r>
            <a:r>
              <a:rPr lang="en-US" altLang="zh-CN" sz="2000" kern="0" dirty="0" err="1">
                <a:solidFill>
                  <a:srgbClr val="FF6600"/>
                </a:solidFill>
                <a:latin typeface="+mn-ea"/>
              </a:rPr>
              <a:t>edx</a:t>
            </a:r>
            <a:r>
              <a:rPr lang="en-US" altLang="zh-CN" sz="2000" kern="0" dirty="0" smtClean="0">
                <a:latin typeface="+mn-ea"/>
              </a:rPr>
              <a:t> </a:t>
            </a:r>
            <a:r>
              <a:rPr lang="en-US" altLang="zh-CN" sz="2000" kern="0" dirty="0" smtClean="0">
                <a:solidFill>
                  <a:srgbClr val="008000"/>
                </a:solidFill>
                <a:latin typeface="+mn-ea"/>
              </a:rPr>
              <a:t>;</a:t>
            </a:r>
            <a:r>
              <a:rPr lang="en-US" altLang="zh-CN" sz="2000" kern="0" dirty="0">
                <a:solidFill>
                  <a:srgbClr val="008000"/>
                </a:solidFill>
                <a:latin typeface="+mn-ea"/>
              </a:rPr>
              <a:t>EDX</a:t>
            </a:r>
            <a:r>
              <a:rPr lang="zh-CN" altLang="en-US" sz="2000" kern="0" dirty="0">
                <a:solidFill>
                  <a:srgbClr val="008000"/>
                </a:solidFill>
                <a:latin typeface="+mn-ea"/>
              </a:rPr>
              <a:t>寄存器内容写回</a:t>
            </a:r>
            <a:r>
              <a:rPr lang="en-US" altLang="zh-CN" sz="2000" kern="0" dirty="0">
                <a:solidFill>
                  <a:srgbClr val="008000"/>
                </a:solidFill>
                <a:latin typeface="+mn-ea"/>
              </a:rPr>
              <a:t>OIC</a:t>
            </a:r>
            <a:r>
              <a:rPr lang="zh-CN" altLang="en-US" sz="2000" kern="0" dirty="0" smtClean="0">
                <a:solidFill>
                  <a:srgbClr val="008000"/>
                </a:solidFill>
                <a:latin typeface="+mn-ea"/>
              </a:rPr>
              <a:t>寄存器。</a:t>
            </a:r>
            <a:endParaRPr lang="zh-CN" altLang="en-US" sz="2000" kern="0" dirty="0">
              <a:solidFill>
                <a:srgbClr val="008000"/>
              </a:solidFill>
              <a:latin typeface="+mn-ea"/>
            </a:endParaRPr>
          </a:p>
          <a:p>
            <a:pPr marL="0" indent="0">
              <a:spcBef>
                <a:spcPts val="0"/>
              </a:spcBef>
              <a:buNone/>
            </a:pPr>
            <a:r>
              <a:rPr lang="zh-CN" altLang="en-US" sz="2000" kern="0" dirty="0">
                <a:latin typeface="+mn-ea"/>
              </a:rPr>
              <a:t>         </a:t>
            </a:r>
            <a:r>
              <a:rPr lang="zh-CN" altLang="en-US" sz="2000" kern="0" dirty="0" smtClean="0">
                <a:latin typeface="+mn-ea"/>
              </a:rPr>
              <a:t>     </a:t>
            </a:r>
            <a:r>
              <a:rPr lang="en-US" altLang="zh-CN" sz="2000" kern="0" dirty="0">
                <a:solidFill>
                  <a:srgbClr val="0000FF"/>
                </a:solidFill>
                <a:latin typeface="+mn-ea"/>
              </a:rPr>
              <a:t>pop</a:t>
            </a:r>
            <a:r>
              <a:rPr lang="en-US" altLang="zh-CN" sz="2000" kern="0" dirty="0">
                <a:latin typeface="+mn-ea"/>
              </a:rPr>
              <a:t>  </a:t>
            </a:r>
            <a:r>
              <a:rPr lang="en-US" altLang="zh-CN" sz="2000" kern="0" dirty="0" err="1">
                <a:solidFill>
                  <a:srgbClr val="FF6600"/>
                </a:solidFill>
                <a:latin typeface="+mn-ea"/>
              </a:rPr>
              <a:t>edx</a:t>
            </a:r>
            <a:endParaRPr lang="en-US" altLang="zh-CN" sz="2000" kern="0" dirty="0">
              <a:solidFill>
                <a:srgbClr val="FF6600"/>
              </a:solidFill>
              <a:latin typeface="+mn-ea"/>
            </a:endParaRPr>
          </a:p>
          <a:p>
            <a:pPr marL="0" indent="0">
              <a:spcBef>
                <a:spcPts val="0"/>
              </a:spcBef>
              <a:buNone/>
            </a:pPr>
            <a:r>
              <a:rPr lang="en-US" altLang="zh-CN" sz="2000" kern="0" dirty="0">
                <a:latin typeface="+mn-ea"/>
              </a:rPr>
              <a:t>         </a:t>
            </a:r>
            <a:r>
              <a:rPr lang="en-US" altLang="zh-CN" sz="2000" kern="0" dirty="0" smtClean="0">
                <a:latin typeface="+mn-ea"/>
              </a:rPr>
              <a:t>     </a:t>
            </a:r>
            <a:r>
              <a:rPr lang="en-US" altLang="zh-CN" sz="2000" kern="0" dirty="0">
                <a:solidFill>
                  <a:srgbClr val="0000FF"/>
                </a:solidFill>
                <a:latin typeface="+mn-ea"/>
              </a:rPr>
              <a:t>pop</a:t>
            </a:r>
            <a:r>
              <a:rPr lang="en-US" altLang="zh-CN" sz="2000" kern="0" dirty="0">
                <a:latin typeface="+mn-ea"/>
              </a:rPr>
              <a:t>  </a:t>
            </a:r>
            <a:r>
              <a:rPr lang="en-US" altLang="zh-CN" sz="2000" kern="0" dirty="0" err="1">
                <a:solidFill>
                  <a:srgbClr val="FF6600"/>
                </a:solidFill>
                <a:latin typeface="+mn-ea"/>
              </a:rPr>
              <a:t>eax</a:t>
            </a:r>
            <a:endParaRPr lang="en-US" altLang="zh-CN" sz="2000" kern="0" dirty="0">
              <a:solidFill>
                <a:srgbClr val="FF6600"/>
              </a:solidFill>
              <a:latin typeface="+mn-ea"/>
            </a:endParaRPr>
          </a:p>
          <a:p>
            <a:pPr marL="0" indent="0">
              <a:spcBef>
                <a:spcPts val="0"/>
              </a:spcBef>
              <a:buNone/>
            </a:pPr>
            <a:r>
              <a:rPr lang="en-US" altLang="zh-CN" sz="2000" kern="0" dirty="0">
                <a:latin typeface="+mn-ea"/>
              </a:rPr>
              <a:t>         </a:t>
            </a:r>
            <a:r>
              <a:rPr lang="en-US" altLang="zh-CN" sz="2000" kern="0" dirty="0" smtClean="0">
                <a:latin typeface="+mn-ea"/>
              </a:rPr>
              <a:t>     </a:t>
            </a:r>
            <a:r>
              <a:rPr lang="en-US" altLang="zh-CN" sz="2000" kern="0" dirty="0">
                <a:solidFill>
                  <a:srgbClr val="0000FF"/>
                </a:solidFill>
                <a:latin typeface="+mn-ea"/>
              </a:rPr>
              <a:t>ret</a:t>
            </a:r>
          </a:p>
          <a:p>
            <a:pPr marL="0" indent="0">
              <a:spcBef>
                <a:spcPts val="0"/>
              </a:spcBef>
              <a:buNone/>
            </a:pPr>
            <a:r>
              <a:rPr lang="en-US" altLang="zh-CN" sz="2000" kern="0" dirty="0" err="1">
                <a:latin typeface="+mn-ea"/>
              </a:rPr>
              <a:t>enable_ioapic</a:t>
            </a:r>
            <a:r>
              <a:rPr lang="en-US" altLang="zh-CN" sz="2000" kern="0" dirty="0">
                <a:latin typeface="+mn-ea"/>
              </a:rPr>
              <a:t> </a:t>
            </a:r>
            <a:r>
              <a:rPr lang="en-US" altLang="zh-CN" sz="2000" kern="0" dirty="0" smtClean="0">
                <a:solidFill>
                  <a:srgbClr val="FF0000"/>
                </a:solidFill>
                <a:latin typeface="+mn-ea"/>
              </a:rPr>
              <a:t>ENDP</a:t>
            </a:r>
            <a:endParaRPr lang="en-US" altLang="zh-CN" sz="2000" kern="0" dirty="0">
              <a:solidFill>
                <a:srgbClr val="FF0000"/>
              </a:solidFill>
              <a:latin typeface="+mn-ea"/>
            </a:endParaRPr>
          </a:p>
        </p:txBody>
      </p:sp>
      <p:sp>
        <p:nvSpPr>
          <p:cNvPr id="6" name="矩形 5"/>
          <p:cNvSpPr/>
          <p:nvPr/>
        </p:nvSpPr>
        <p:spPr>
          <a:xfrm>
            <a:off x="323410" y="5171800"/>
            <a:ext cx="8496740" cy="1569660"/>
          </a:xfrm>
          <a:prstGeom prst="rect">
            <a:avLst/>
          </a:prstGeom>
        </p:spPr>
        <p:txBody>
          <a:bodyPr wrap="square">
            <a:spAutoFit/>
          </a:bodyPr>
          <a:lstStyle/>
          <a:p>
            <a:pPr algn="l"/>
            <a:r>
              <a:rPr lang="zh-CN" altLang="zh-CN" sz="2400" kern="100" dirty="0">
                <a:cs typeface="Times New Roman" panose="02020603050405020304" pitchFamily="18" charset="0"/>
              </a:rPr>
              <a:t>上述代码在打开</a:t>
            </a:r>
            <a:r>
              <a:rPr lang="en-US" altLang="zh-CN" sz="2400" kern="100" dirty="0"/>
              <a:t>I/O APIC</a:t>
            </a:r>
            <a:r>
              <a:rPr lang="zh-CN" altLang="zh-CN" sz="2400" kern="100" dirty="0">
                <a:cs typeface="Times New Roman" panose="02020603050405020304" pitchFamily="18" charset="0"/>
              </a:rPr>
              <a:t>后，将</a:t>
            </a:r>
            <a:r>
              <a:rPr lang="en-US" altLang="zh-CN" sz="2400" kern="100" dirty="0"/>
              <a:t>I/O APIC</a:t>
            </a:r>
            <a:r>
              <a:rPr lang="zh-CN" altLang="zh-CN" sz="2400" kern="100" dirty="0">
                <a:cs typeface="Times New Roman" panose="02020603050405020304" pitchFamily="18" charset="0"/>
              </a:rPr>
              <a:t>直接访问寄存器的地址范围设置为默认值，即：索引寄存器的地址为</a:t>
            </a:r>
            <a:r>
              <a:rPr lang="en-US" altLang="zh-CN" sz="2400" kern="100" dirty="0"/>
              <a:t>FEC00000H</a:t>
            </a:r>
            <a:r>
              <a:rPr lang="zh-CN" altLang="zh-CN" sz="2400" kern="100" dirty="0">
                <a:cs typeface="Times New Roman" panose="02020603050405020304" pitchFamily="18" charset="0"/>
              </a:rPr>
              <a:t>，数据寄存器的地址为</a:t>
            </a:r>
            <a:r>
              <a:rPr lang="en-US" altLang="zh-CN" sz="2400" kern="100" dirty="0"/>
              <a:t>FEC00010H</a:t>
            </a:r>
            <a:r>
              <a:rPr lang="zh-CN" altLang="zh-CN" sz="2400" kern="100" dirty="0">
                <a:cs typeface="Times New Roman" panose="02020603050405020304" pitchFamily="18" charset="0"/>
              </a:rPr>
              <a:t>，</a:t>
            </a:r>
            <a:r>
              <a:rPr lang="en-US" altLang="zh-CN" sz="2400" kern="100" dirty="0"/>
              <a:t>EOI</a:t>
            </a:r>
            <a:r>
              <a:rPr lang="zh-CN" altLang="zh-CN" sz="2400" kern="100" dirty="0">
                <a:cs typeface="Times New Roman" panose="02020603050405020304" pitchFamily="18" charset="0"/>
              </a:rPr>
              <a:t>寄存器的地址为</a:t>
            </a:r>
            <a:r>
              <a:rPr lang="en-US" altLang="zh-CN" sz="2400" kern="100" dirty="0"/>
              <a:t>FEC00040H</a:t>
            </a:r>
            <a:r>
              <a:rPr lang="zh-CN" altLang="zh-CN" sz="2400" kern="100" dirty="0">
                <a:cs typeface="Times New Roman" panose="02020603050405020304" pitchFamily="18" charset="0"/>
              </a:rPr>
              <a:t>。</a:t>
            </a:r>
            <a:endParaRPr lang="zh-CN" altLang="en-US" sz="2400" dirty="0"/>
          </a:p>
        </p:txBody>
      </p:sp>
    </p:spTree>
    <p:extLst>
      <p:ext uri="{BB962C8B-B14F-4D97-AF65-F5344CB8AC3E}">
        <p14:creationId xmlns:p14="http://schemas.microsoft.com/office/powerpoint/2010/main" val="574004786"/>
      </p:ext>
    </p:extLst>
  </p:cSld>
  <p:clrMapOvr>
    <a:masterClrMapping/>
  </p:clrMapOvr>
  <p:transition spd="med"/>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二、</a:t>
            </a:r>
            <a:r>
              <a:rPr lang="zh-CN" altLang="zh-CN" dirty="0"/>
              <a:t>高级可编程中断</a:t>
            </a:r>
            <a:r>
              <a:rPr lang="zh-CN" altLang="zh-CN" dirty="0" smtClean="0"/>
              <a:t>控制器</a:t>
            </a:r>
            <a:r>
              <a:rPr lang="en-US" altLang="zh-CN" dirty="0" smtClean="0"/>
              <a:t>      </a:t>
            </a:r>
            <a:r>
              <a:rPr lang="en-US" altLang="zh-CN" dirty="0" smtClean="0">
                <a:solidFill>
                  <a:srgbClr val="FF6600"/>
                </a:solidFill>
              </a:rPr>
              <a:t>3.  I/O APIC</a:t>
            </a:r>
            <a:endParaRPr lang="zh-CN" altLang="en-US" dirty="0">
              <a:solidFill>
                <a:srgbClr val="FF6600"/>
              </a:solidFill>
            </a:endParaRPr>
          </a:p>
        </p:txBody>
      </p:sp>
      <p:graphicFrame>
        <p:nvGraphicFramePr>
          <p:cNvPr id="6" name="内容占位符 5"/>
          <p:cNvGraphicFramePr>
            <a:graphicFrameLocks noGrp="1"/>
          </p:cNvGraphicFramePr>
          <p:nvPr>
            <p:ph idx="1"/>
            <p:extLst>
              <p:ext uri="{D42A27DB-BD31-4B8C-83A1-F6EECF244321}">
                <p14:modId xmlns:p14="http://schemas.microsoft.com/office/powerpoint/2010/main" val="120471395"/>
              </p:ext>
            </p:extLst>
          </p:nvPr>
        </p:nvGraphicFramePr>
        <p:xfrm>
          <a:off x="539439" y="1052670"/>
          <a:ext cx="8065121" cy="4248590"/>
        </p:xfrm>
        <a:graphic>
          <a:graphicData uri="http://schemas.openxmlformats.org/drawingml/2006/table">
            <a:tbl>
              <a:tblPr firstRow="1" firstCol="1" bandRow="1"/>
              <a:tblGrid>
                <a:gridCol w="2044564"/>
                <a:gridCol w="4868397"/>
                <a:gridCol w="1152160"/>
              </a:tblGrid>
              <a:tr h="424859">
                <a:tc>
                  <a:txBody>
                    <a:bodyPr/>
                    <a:lstStyle/>
                    <a:p>
                      <a:pPr indent="0" algn="ctr">
                        <a:spcAft>
                          <a:spcPts val="0"/>
                        </a:spcAft>
                      </a:pPr>
                      <a:r>
                        <a:rPr lang="zh-CN" sz="2400" b="1" kern="100" dirty="0">
                          <a:effectLst/>
                          <a:latin typeface="Times New Roman" panose="02020603050405020304" pitchFamily="18" charset="0"/>
                          <a:ea typeface="宋体" panose="02010600030101010101" pitchFamily="2" charset="-122"/>
                        </a:rPr>
                        <a:t>寄存器索引值</a:t>
                      </a:r>
                    </a:p>
                  </a:txBody>
                  <a:tcPr marL="23132" marR="23132" marT="0" marB="0">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CCFFFF"/>
                    </a:solidFill>
                  </a:tcPr>
                </a:tc>
                <a:tc>
                  <a:txBody>
                    <a:bodyPr/>
                    <a:lstStyle/>
                    <a:p>
                      <a:pPr indent="0" algn="ctr">
                        <a:spcAft>
                          <a:spcPts val="0"/>
                        </a:spcAft>
                      </a:pPr>
                      <a:r>
                        <a:rPr lang="zh-CN" sz="2400" b="1" kern="100" dirty="0">
                          <a:effectLst/>
                          <a:latin typeface="Times New Roman" panose="02020603050405020304" pitchFamily="18" charset="0"/>
                          <a:ea typeface="宋体" panose="02010600030101010101" pitchFamily="2" charset="-122"/>
                        </a:rPr>
                        <a:t>寄存器名称</a:t>
                      </a:r>
                    </a:p>
                  </a:txBody>
                  <a:tcPr marL="23132" marR="2313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CCFFFF"/>
                    </a:solidFill>
                  </a:tcPr>
                </a:tc>
                <a:tc>
                  <a:txBody>
                    <a:bodyPr/>
                    <a:lstStyle/>
                    <a:p>
                      <a:pPr indent="0" algn="ctr">
                        <a:spcAft>
                          <a:spcPts val="0"/>
                        </a:spcAft>
                      </a:pPr>
                      <a:r>
                        <a:rPr lang="zh-CN" sz="2400" b="1" kern="100" dirty="0">
                          <a:effectLst/>
                          <a:latin typeface="Times New Roman" panose="02020603050405020304" pitchFamily="18" charset="0"/>
                          <a:ea typeface="宋体" panose="02010600030101010101" pitchFamily="2" charset="-122"/>
                        </a:rPr>
                        <a:t>宽度</a:t>
                      </a:r>
                    </a:p>
                  </a:txBody>
                  <a:tcPr marL="23132" marR="23132" marT="0" marB="0">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CCFFFF"/>
                    </a:solidFill>
                  </a:tcPr>
                </a:tc>
              </a:tr>
              <a:tr h="424859">
                <a:tc>
                  <a:txBody>
                    <a:bodyPr/>
                    <a:lstStyle/>
                    <a:p>
                      <a:pPr indent="0" algn="ctr">
                        <a:spcAft>
                          <a:spcPts val="0"/>
                        </a:spcAft>
                      </a:pPr>
                      <a:r>
                        <a:rPr lang="en-US" sz="2400" b="1" kern="100" dirty="0">
                          <a:effectLst/>
                          <a:latin typeface="Times New Roman" panose="02020603050405020304" pitchFamily="18" charset="0"/>
                          <a:ea typeface="宋体" panose="02010600030101010101" pitchFamily="2" charset="-122"/>
                        </a:rPr>
                        <a:t>00H</a:t>
                      </a:r>
                      <a:endParaRPr lang="zh-CN" sz="2400" b="1" kern="100" dirty="0">
                        <a:effectLst/>
                        <a:latin typeface="Times New Roman" panose="02020603050405020304" pitchFamily="18" charset="0"/>
                        <a:ea typeface="宋体" panose="02010600030101010101" pitchFamily="2" charset="-122"/>
                      </a:endParaRPr>
                    </a:p>
                  </a:txBody>
                  <a:tcPr marL="23132" marR="23132" marT="0" marB="0">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ctr">
                        <a:spcAft>
                          <a:spcPts val="0"/>
                        </a:spcAft>
                      </a:pPr>
                      <a:r>
                        <a:rPr lang="en-US" sz="2400" b="1" kern="100">
                          <a:effectLst/>
                          <a:latin typeface="Times New Roman" panose="02020603050405020304" pitchFamily="18" charset="0"/>
                          <a:ea typeface="宋体" panose="02010600030101010101" pitchFamily="2" charset="-122"/>
                        </a:rPr>
                        <a:t>I/O APIC ID</a:t>
                      </a:r>
                      <a:r>
                        <a:rPr lang="zh-CN" sz="2400" b="1" kern="100">
                          <a:effectLst/>
                          <a:latin typeface="Times New Roman" panose="02020603050405020304" pitchFamily="18" charset="0"/>
                          <a:ea typeface="宋体" panose="02010600030101010101" pitchFamily="2" charset="-122"/>
                        </a:rPr>
                        <a:t>寄存器</a:t>
                      </a:r>
                    </a:p>
                  </a:txBody>
                  <a:tcPr marL="23132" marR="2313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ctr">
                        <a:spcAft>
                          <a:spcPts val="0"/>
                        </a:spcAft>
                      </a:pPr>
                      <a:r>
                        <a:rPr lang="en-US" sz="2400" b="1" kern="100">
                          <a:effectLst/>
                          <a:latin typeface="Times New Roman" panose="02020603050405020304" pitchFamily="18" charset="0"/>
                          <a:ea typeface="宋体" panose="02010600030101010101" pitchFamily="2" charset="-122"/>
                        </a:rPr>
                        <a:t>32</a:t>
                      </a:r>
                      <a:r>
                        <a:rPr lang="zh-CN" sz="2400" b="1" kern="100">
                          <a:effectLst/>
                          <a:latin typeface="Times New Roman" panose="02020603050405020304" pitchFamily="18" charset="0"/>
                          <a:ea typeface="宋体" panose="02010600030101010101" pitchFamily="2" charset="-122"/>
                        </a:rPr>
                        <a:t>位</a:t>
                      </a:r>
                    </a:p>
                  </a:txBody>
                  <a:tcPr marL="23132" marR="23132" marT="0" marB="0">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24859">
                <a:tc>
                  <a:txBody>
                    <a:bodyPr/>
                    <a:lstStyle/>
                    <a:p>
                      <a:pPr indent="0" algn="ctr">
                        <a:spcAft>
                          <a:spcPts val="0"/>
                        </a:spcAft>
                      </a:pPr>
                      <a:r>
                        <a:rPr lang="en-US" sz="2400" b="1" kern="100">
                          <a:effectLst/>
                          <a:latin typeface="Times New Roman" panose="02020603050405020304" pitchFamily="18" charset="0"/>
                          <a:ea typeface="宋体" panose="02010600030101010101" pitchFamily="2" charset="-122"/>
                        </a:rPr>
                        <a:t>01H</a:t>
                      </a:r>
                      <a:endParaRPr lang="zh-CN" sz="2400" b="1" kern="100">
                        <a:effectLst/>
                        <a:latin typeface="Times New Roman" panose="02020603050405020304" pitchFamily="18" charset="0"/>
                        <a:ea typeface="宋体" panose="02010600030101010101" pitchFamily="2" charset="-122"/>
                      </a:endParaRPr>
                    </a:p>
                  </a:txBody>
                  <a:tcPr marL="23132" marR="23132" marT="0" marB="0">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ctr">
                        <a:spcAft>
                          <a:spcPts val="0"/>
                        </a:spcAft>
                      </a:pPr>
                      <a:r>
                        <a:rPr lang="en-US" sz="2400" b="1" kern="100" dirty="0">
                          <a:effectLst/>
                          <a:latin typeface="Times New Roman" panose="02020603050405020304" pitchFamily="18" charset="0"/>
                          <a:ea typeface="宋体" panose="02010600030101010101" pitchFamily="2" charset="-122"/>
                        </a:rPr>
                        <a:t>I/O APIC</a:t>
                      </a:r>
                      <a:r>
                        <a:rPr lang="zh-CN" sz="2400" b="1" kern="100" dirty="0">
                          <a:effectLst/>
                          <a:latin typeface="Times New Roman" panose="02020603050405020304" pitchFamily="18" charset="0"/>
                          <a:ea typeface="宋体" panose="02010600030101010101" pitchFamily="2" charset="-122"/>
                        </a:rPr>
                        <a:t>版本寄存器</a:t>
                      </a:r>
                    </a:p>
                  </a:txBody>
                  <a:tcPr marL="23132" marR="2313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ctr">
                        <a:spcAft>
                          <a:spcPts val="0"/>
                        </a:spcAft>
                      </a:pPr>
                      <a:r>
                        <a:rPr lang="en-US" sz="2400" b="1" kern="100">
                          <a:effectLst/>
                          <a:latin typeface="Times New Roman" panose="02020603050405020304" pitchFamily="18" charset="0"/>
                          <a:ea typeface="宋体" panose="02010600030101010101" pitchFamily="2" charset="-122"/>
                        </a:rPr>
                        <a:t>32</a:t>
                      </a:r>
                      <a:r>
                        <a:rPr lang="zh-CN" sz="2400" b="1" kern="100">
                          <a:effectLst/>
                          <a:latin typeface="Times New Roman" panose="02020603050405020304" pitchFamily="18" charset="0"/>
                          <a:ea typeface="宋体" panose="02010600030101010101" pitchFamily="2" charset="-122"/>
                        </a:rPr>
                        <a:t>位</a:t>
                      </a:r>
                    </a:p>
                  </a:txBody>
                  <a:tcPr marL="23132" marR="23132" marT="0" marB="0">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24859">
                <a:tc>
                  <a:txBody>
                    <a:bodyPr/>
                    <a:lstStyle/>
                    <a:p>
                      <a:pPr indent="0" algn="ctr">
                        <a:spcAft>
                          <a:spcPts val="0"/>
                        </a:spcAft>
                      </a:pPr>
                      <a:r>
                        <a:rPr lang="en-US" sz="2400" b="1" kern="100">
                          <a:effectLst/>
                          <a:latin typeface="Times New Roman" panose="02020603050405020304" pitchFamily="18" charset="0"/>
                          <a:ea typeface="宋体" panose="02010600030101010101" pitchFamily="2" charset="-122"/>
                        </a:rPr>
                        <a:t>02</a:t>
                      </a:r>
                      <a:r>
                        <a:rPr lang="zh-CN" sz="2400" b="1" kern="100">
                          <a:effectLst/>
                          <a:latin typeface="Times New Roman" panose="02020603050405020304" pitchFamily="18" charset="0"/>
                          <a:ea typeface="宋体" panose="02010600030101010101" pitchFamily="2" charset="-122"/>
                        </a:rPr>
                        <a:t>～</a:t>
                      </a:r>
                      <a:r>
                        <a:rPr lang="en-US" sz="2400" b="1" kern="100">
                          <a:effectLst/>
                          <a:latin typeface="Times New Roman" panose="02020603050405020304" pitchFamily="18" charset="0"/>
                          <a:ea typeface="宋体" panose="02010600030101010101" pitchFamily="2" charset="-122"/>
                        </a:rPr>
                        <a:t>0FH</a:t>
                      </a:r>
                      <a:endParaRPr lang="zh-CN" sz="2400" b="1" kern="100">
                        <a:effectLst/>
                        <a:latin typeface="Times New Roman" panose="02020603050405020304" pitchFamily="18" charset="0"/>
                        <a:ea typeface="宋体" panose="02010600030101010101" pitchFamily="2" charset="-122"/>
                      </a:endParaRPr>
                    </a:p>
                  </a:txBody>
                  <a:tcPr marL="23132" marR="23132" marT="0" marB="0">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indent="0" algn="ctr">
                        <a:spcAft>
                          <a:spcPts val="0"/>
                        </a:spcAft>
                      </a:pPr>
                      <a:r>
                        <a:rPr lang="zh-CN" sz="2400" b="1" kern="100" dirty="0">
                          <a:effectLst/>
                          <a:latin typeface="Times New Roman" panose="02020603050405020304" pitchFamily="18" charset="0"/>
                          <a:ea typeface="宋体" panose="02010600030101010101" pitchFamily="2" charset="-122"/>
                        </a:rPr>
                        <a:t>保留</a:t>
                      </a:r>
                    </a:p>
                  </a:txBody>
                  <a:tcPr marL="23132" marR="2313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indent="0" algn="ctr">
                        <a:spcAft>
                          <a:spcPts val="0"/>
                        </a:spcAft>
                      </a:pPr>
                      <a:r>
                        <a:rPr lang="en-US" sz="2400" b="1" kern="100">
                          <a:effectLst/>
                          <a:latin typeface="Times New Roman" panose="02020603050405020304" pitchFamily="18" charset="0"/>
                          <a:ea typeface="宋体" panose="02010600030101010101" pitchFamily="2" charset="-122"/>
                        </a:rPr>
                        <a:t> </a:t>
                      </a:r>
                      <a:endParaRPr lang="zh-CN" sz="2400" b="1" kern="100">
                        <a:effectLst/>
                        <a:latin typeface="Times New Roman" panose="02020603050405020304" pitchFamily="18" charset="0"/>
                        <a:ea typeface="宋体" panose="02010600030101010101" pitchFamily="2" charset="-122"/>
                      </a:endParaRPr>
                    </a:p>
                  </a:txBody>
                  <a:tcPr marL="23132" marR="23132" marT="0" marB="0">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r>
              <a:tr h="424859">
                <a:tc>
                  <a:txBody>
                    <a:bodyPr/>
                    <a:lstStyle/>
                    <a:p>
                      <a:pPr indent="0" algn="ctr">
                        <a:spcAft>
                          <a:spcPts val="0"/>
                        </a:spcAft>
                      </a:pPr>
                      <a:r>
                        <a:rPr lang="en-US" sz="2400" b="1" kern="100">
                          <a:effectLst/>
                          <a:latin typeface="Times New Roman" panose="02020603050405020304" pitchFamily="18" charset="0"/>
                          <a:ea typeface="宋体" panose="02010600030101010101" pitchFamily="2" charset="-122"/>
                        </a:rPr>
                        <a:t>10</a:t>
                      </a:r>
                      <a:r>
                        <a:rPr lang="zh-CN" sz="2400" b="1" kern="100">
                          <a:effectLst/>
                          <a:latin typeface="Times New Roman" panose="02020603050405020304" pitchFamily="18" charset="0"/>
                          <a:ea typeface="宋体" panose="02010600030101010101" pitchFamily="2" charset="-122"/>
                        </a:rPr>
                        <a:t>～</a:t>
                      </a:r>
                      <a:r>
                        <a:rPr lang="en-US" sz="2400" b="1" kern="100">
                          <a:effectLst/>
                          <a:latin typeface="Times New Roman" panose="02020603050405020304" pitchFamily="18" charset="0"/>
                          <a:ea typeface="宋体" panose="02010600030101010101" pitchFamily="2" charset="-122"/>
                        </a:rPr>
                        <a:t>11H</a:t>
                      </a:r>
                      <a:endParaRPr lang="zh-CN" sz="2400" b="1" kern="100">
                        <a:effectLst/>
                        <a:latin typeface="Times New Roman" panose="02020603050405020304" pitchFamily="18" charset="0"/>
                        <a:ea typeface="宋体" panose="02010600030101010101" pitchFamily="2" charset="-122"/>
                      </a:endParaRPr>
                    </a:p>
                  </a:txBody>
                  <a:tcPr marL="23132" marR="23132" marT="0" marB="0">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ctr">
                        <a:spcAft>
                          <a:spcPts val="0"/>
                        </a:spcAft>
                      </a:pPr>
                      <a:r>
                        <a:rPr lang="zh-CN" sz="2400" b="1" kern="100" dirty="0">
                          <a:effectLst/>
                          <a:latin typeface="Times New Roman" panose="02020603050405020304" pitchFamily="18" charset="0"/>
                          <a:ea typeface="宋体" panose="02010600030101010101" pitchFamily="2" charset="-122"/>
                        </a:rPr>
                        <a:t>重定向表寄存器</a:t>
                      </a:r>
                      <a:r>
                        <a:rPr lang="en-US" sz="2400" b="1" kern="100" dirty="0">
                          <a:effectLst/>
                          <a:latin typeface="Times New Roman" panose="02020603050405020304" pitchFamily="18" charset="0"/>
                          <a:ea typeface="宋体" panose="02010600030101010101" pitchFamily="2" charset="-122"/>
                        </a:rPr>
                        <a:t>0</a:t>
                      </a:r>
                      <a:r>
                        <a:rPr lang="zh-CN" sz="2400" b="1" kern="100" dirty="0">
                          <a:effectLst/>
                          <a:latin typeface="Times New Roman" panose="02020603050405020304" pitchFamily="18" charset="0"/>
                          <a:ea typeface="宋体" panose="02010600030101010101" pitchFamily="2" charset="-122"/>
                        </a:rPr>
                        <a:t>（对应</a:t>
                      </a:r>
                      <a:r>
                        <a:rPr lang="en-US" sz="2400" b="1" kern="100" dirty="0">
                          <a:effectLst/>
                          <a:latin typeface="Times New Roman" panose="02020603050405020304" pitchFamily="18" charset="0"/>
                          <a:ea typeface="宋体" panose="02010600030101010101" pitchFamily="2" charset="-122"/>
                        </a:rPr>
                        <a:t>IRQ0</a:t>
                      </a:r>
                      <a:r>
                        <a:rPr lang="zh-CN" sz="2400" b="1" kern="100" dirty="0">
                          <a:effectLst/>
                          <a:latin typeface="Times New Roman" panose="02020603050405020304" pitchFamily="18" charset="0"/>
                          <a:ea typeface="宋体" panose="02010600030101010101" pitchFamily="2" charset="-122"/>
                        </a:rPr>
                        <a:t>）</a:t>
                      </a:r>
                    </a:p>
                  </a:txBody>
                  <a:tcPr marL="23132" marR="2313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ctr">
                        <a:spcAft>
                          <a:spcPts val="0"/>
                        </a:spcAft>
                      </a:pPr>
                      <a:r>
                        <a:rPr lang="en-US" sz="2400" b="1" kern="100">
                          <a:effectLst/>
                          <a:latin typeface="Times New Roman" panose="02020603050405020304" pitchFamily="18" charset="0"/>
                          <a:ea typeface="宋体" panose="02010600030101010101" pitchFamily="2" charset="-122"/>
                        </a:rPr>
                        <a:t>64</a:t>
                      </a:r>
                      <a:r>
                        <a:rPr lang="zh-CN" sz="2400" b="1" kern="100">
                          <a:effectLst/>
                          <a:latin typeface="Times New Roman" panose="02020603050405020304" pitchFamily="18" charset="0"/>
                          <a:ea typeface="宋体" panose="02010600030101010101" pitchFamily="2" charset="-122"/>
                        </a:rPr>
                        <a:t>位</a:t>
                      </a:r>
                    </a:p>
                  </a:txBody>
                  <a:tcPr marL="23132" marR="23132" marT="0" marB="0">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24859">
                <a:tc>
                  <a:txBody>
                    <a:bodyPr/>
                    <a:lstStyle/>
                    <a:p>
                      <a:pPr indent="0" algn="ctr">
                        <a:spcAft>
                          <a:spcPts val="0"/>
                        </a:spcAft>
                      </a:pPr>
                      <a:r>
                        <a:rPr lang="en-US" sz="2400" b="1" kern="100">
                          <a:effectLst/>
                          <a:latin typeface="Times New Roman" panose="02020603050405020304" pitchFamily="18" charset="0"/>
                          <a:ea typeface="宋体" panose="02010600030101010101" pitchFamily="2" charset="-122"/>
                        </a:rPr>
                        <a:t>12</a:t>
                      </a:r>
                      <a:r>
                        <a:rPr lang="zh-CN" sz="2400" b="1" kern="100">
                          <a:effectLst/>
                          <a:latin typeface="Times New Roman" panose="02020603050405020304" pitchFamily="18" charset="0"/>
                          <a:ea typeface="宋体" panose="02010600030101010101" pitchFamily="2" charset="-122"/>
                        </a:rPr>
                        <a:t>～</a:t>
                      </a:r>
                      <a:r>
                        <a:rPr lang="en-US" sz="2400" b="1" kern="100">
                          <a:effectLst/>
                          <a:latin typeface="Times New Roman" panose="02020603050405020304" pitchFamily="18" charset="0"/>
                          <a:ea typeface="宋体" panose="02010600030101010101" pitchFamily="2" charset="-122"/>
                        </a:rPr>
                        <a:t>13H</a:t>
                      </a:r>
                      <a:endParaRPr lang="zh-CN" sz="2400" b="1" kern="100">
                        <a:effectLst/>
                        <a:latin typeface="Times New Roman" panose="02020603050405020304" pitchFamily="18" charset="0"/>
                        <a:ea typeface="宋体" panose="02010600030101010101" pitchFamily="2" charset="-122"/>
                      </a:endParaRPr>
                    </a:p>
                  </a:txBody>
                  <a:tcPr marL="23132" marR="23132" marT="0" marB="0">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ctr">
                        <a:spcAft>
                          <a:spcPts val="0"/>
                        </a:spcAft>
                      </a:pPr>
                      <a:r>
                        <a:rPr lang="zh-CN" sz="2400" b="1" kern="100" dirty="0">
                          <a:effectLst/>
                          <a:latin typeface="Times New Roman" panose="02020603050405020304" pitchFamily="18" charset="0"/>
                          <a:ea typeface="宋体" panose="02010600030101010101" pitchFamily="2" charset="-122"/>
                        </a:rPr>
                        <a:t>重定向表寄存器</a:t>
                      </a:r>
                      <a:r>
                        <a:rPr lang="en-US" sz="2400" b="1" kern="100" dirty="0">
                          <a:effectLst/>
                          <a:latin typeface="Times New Roman" panose="02020603050405020304" pitchFamily="18" charset="0"/>
                          <a:ea typeface="宋体" panose="02010600030101010101" pitchFamily="2" charset="-122"/>
                        </a:rPr>
                        <a:t>1</a:t>
                      </a:r>
                      <a:r>
                        <a:rPr lang="zh-CN" sz="2400" b="1" kern="100" dirty="0">
                          <a:effectLst/>
                          <a:latin typeface="Times New Roman" panose="02020603050405020304" pitchFamily="18" charset="0"/>
                          <a:ea typeface="宋体" panose="02010600030101010101" pitchFamily="2" charset="-122"/>
                        </a:rPr>
                        <a:t>（对应</a:t>
                      </a:r>
                      <a:r>
                        <a:rPr lang="en-US" sz="2400" b="1" kern="100" dirty="0">
                          <a:effectLst/>
                          <a:latin typeface="Times New Roman" panose="02020603050405020304" pitchFamily="18" charset="0"/>
                          <a:ea typeface="宋体" panose="02010600030101010101" pitchFamily="2" charset="-122"/>
                        </a:rPr>
                        <a:t>IRQ1</a:t>
                      </a:r>
                      <a:r>
                        <a:rPr lang="zh-CN" sz="2400" b="1" kern="100" dirty="0">
                          <a:effectLst/>
                          <a:latin typeface="Times New Roman" panose="02020603050405020304" pitchFamily="18" charset="0"/>
                          <a:ea typeface="宋体" panose="02010600030101010101" pitchFamily="2" charset="-122"/>
                        </a:rPr>
                        <a:t>）</a:t>
                      </a:r>
                    </a:p>
                  </a:txBody>
                  <a:tcPr marL="23132" marR="2313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ctr">
                        <a:spcAft>
                          <a:spcPts val="0"/>
                        </a:spcAft>
                      </a:pPr>
                      <a:r>
                        <a:rPr lang="en-US" sz="2400" b="1" kern="100">
                          <a:effectLst/>
                          <a:latin typeface="Times New Roman" panose="02020603050405020304" pitchFamily="18" charset="0"/>
                          <a:ea typeface="宋体" panose="02010600030101010101" pitchFamily="2" charset="-122"/>
                        </a:rPr>
                        <a:t>64</a:t>
                      </a:r>
                      <a:r>
                        <a:rPr lang="zh-CN" sz="2400" b="1" kern="100">
                          <a:effectLst/>
                          <a:latin typeface="Times New Roman" panose="02020603050405020304" pitchFamily="18" charset="0"/>
                          <a:ea typeface="宋体" panose="02010600030101010101" pitchFamily="2" charset="-122"/>
                        </a:rPr>
                        <a:t>位</a:t>
                      </a:r>
                    </a:p>
                  </a:txBody>
                  <a:tcPr marL="23132" marR="23132" marT="0" marB="0">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24859">
                <a:tc>
                  <a:txBody>
                    <a:bodyPr/>
                    <a:lstStyle/>
                    <a:p>
                      <a:pPr indent="0" algn="ctr">
                        <a:spcAft>
                          <a:spcPts val="0"/>
                        </a:spcAft>
                      </a:pPr>
                      <a:r>
                        <a:rPr lang="zh-CN" sz="2400" b="1" kern="100">
                          <a:effectLst/>
                          <a:latin typeface="Times New Roman" panose="02020603050405020304" pitchFamily="18" charset="0"/>
                          <a:ea typeface="宋体" panose="02010600030101010101" pitchFamily="2" charset="-122"/>
                        </a:rPr>
                        <a:t>……</a:t>
                      </a:r>
                    </a:p>
                  </a:txBody>
                  <a:tcPr marL="23132" marR="23132" marT="0" marB="0">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ctr">
                        <a:spcAft>
                          <a:spcPts val="0"/>
                        </a:spcAft>
                      </a:pPr>
                      <a:r>
                        <a:rPr lang="zh-CN" sz="2400" b="1" kern="100" dirty="0">
                          <a:effectLst/>
                          <a:latin typeface="Times New Roman" panose="02020603050405020304" pitchFamily="18" charset="0"/>
                          <a:ea typeface="宋体" panose="02010600030101010101" pitchFamily="2" charset="-122"/>
                        </a:rPr>
                        <a:t>……</a:t>
                      </a:r>
                    </a:p>
                  </a:txBody>
                  <a:tcPr marL="23132" marR="2313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ctr">
                        <a:spcAft>
                          <a:spcPts val="0"/>
                        </a:spcAft>
                      </a:pPr>
                      <a:r>
                        <a:rPr lang="zh-CN" sz="2400" b="1" kern="100">
                          <a:effectLst/>
                          <a:latin typeface="Times New Roman" panose="02020603050405020304" pitchFamily="18" charset="0"/>
                          <a:ea typeface="宋体" panose="02010600030101010101" pitchFamily="2" charset="-122"/>
                        </a:rPr>
                        <a:t>……</a:t>
                      </a:r>
                    </a:p>
                  </a:txBody>
                  <a:tcPr marL="23132" marR="23132" marT="0" marB="0">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24859">
                <a:tc>
                  <a:txBody>
                    <a:bodyPr/>
                    <a:lstStyle/>
                    <a:p>
                      <a:pPr indent="0" algn="ctr">
                        <a:spcAft>
                          <a:spcPts val="0"/>
                        </a:spcAft>
                      </a:pPr>
                      <a:r>
                        <a:rPr lang="en-US" sz="2400" b="1" kern="100">
                          <a:effectLst/>
                          <a:latin typeface="Times New Roman" panose="02020603050405020304" pitchFamily="18" charset="0"/>
                          <a:ea typeface="宋体" panose="02010600030101010101" pitchFamily="2" charset="-122"/>
                        </a:rPr>
                        <a:t>3C</a:t>
                      </a:r>
                      <a:r>
                        <a:rPr lang="zh-CN" sz="2400" b="1" kern="100">
                          <a:effectLst/>
                          <a:latin typeface="Times New Roman" panose="02020603050405020304" pitchFamily="18" charset="0"/>
                          <a:ea typeface="宋体" panose="02010600030101010101" pitchFamily="2" charset="-122"/>
                        </a:rPr>
                        <a:t>～</a:t>
                      </a:r>
                      <a:r>
                        <a:rPr lang="en-US" sz="2400" b="1" kern="100">
                          <a:effectLst/>
                          <a:latin typeface="Times New Roman" panose="02020603050405020304" pitchFamily="18" charset="0"/>
                          <a:ea typeface="宋体" panose="02010600030101010101" pitchFamily="2" charset="-122"/>
                        </a:rPr>
                        <a:t>3DH</a:t>
                      </a:r>
                      <a:endParaRPr lang="zh-CN" sz="2400" b="1" kern="100">
                        <a:effectLst/>
                        <a:latin typeface="Times New Roman" panose="02020603050405020304" pitchFamily="18" charset="0"/>
                        <a:ea typeface="宋体" panose="02010600030101010101" pitchFamily="2" charset="-122"/>
                      </a:endParaRPr>
                    </a:p>
                  </a:txBody>
                  <a:tcPr marL="23132" marR="23132" marT="0" marB="0">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ctr">
                        <a:spcAft>
                          <a:spcPts val="0"/>
                        </a:spcAft>
                      </a:pPr>
                      <a:r>
                        <a:rPr lang="zh-CN" sz="2400" b="1" kern="100" dirty="0">
                          <a:effectLst/>
                          <a:latin typeface="Times New Roman" panose="02020603050405020304" pitchFamily="18" charset="0"/>
                          <a:ea typeface="宋体" panose="02010600030101010101" pitchFamily="2" charset="-122"/>
                        </a:rPr>
                        <a:t>重定向表寄存器</a:t>
                      </a:r>
                      <a:r>
                        <a:rPr lang="en-US" sz="2400" b="1" kern="100" dirty="0">
                          <a:effectLst/>
                          <a:latin typeface="Times New Roman" panose="02020603050405020304" pitchFamily="18" charset="0"/>
                          <a:ea typeface="宋体" panose="02010600030101010101" pitchFamily="2" charset="-122"/>
                        </a:rPr>
                        <a:t>22</a:t>
                      </a:r>
                      <a:r>
                        <a:rPr lang="zh-CN" sz="2400" b="1" kern="100" dirty="0">
                          <a:effectLst/>
                          <a:latin typeface="Times New Roman" panose="02020603050405020304" pitchFamily="18" charset="0"/>
                          <a:ea typeface="宋体" panose="02010600030101010101" pitchFamily="2" charset="-122"/>
                        </a:rPr>
                        <a:t>（对应</a:t>
                      </a:r>
                      <a:r>
                        <a:rPr lang="en-US" sz="2400" b="1" kern="100" dirty="0">
                          <a:effectLst/>
                          <a:latin typeface="Times New Roman" panose="02020603050405020304" pitchFamily="18" charset="0"/>
                          <a:ea typeface="宋体" panose="02010600030101010101" pitchFamily="2" charset="-122"/>
                        </a:rPr>
                        <a:t>IRQ22</a:t>
                      </a:r>
                      <a:r>
                        <a:rPr lang="zh-CN" sz="2400" b="1" kern="100" dirty="0">
                          <a:effectLst/>
                          <a:latin typeface="Times New Roman" panose="02020603050405020304" pitchFamily="18" charset="0"/>
                          <a:ea typeface="宋体" panose="02010600030101010101" pitchFamily="2" charset="-122"/>
                        </a:rPr>
                        <a:t>）</a:t>
                      </a:r>
                    </a:p>
                  </a:txBody>
                  <a:tcPr marL="23132" marR="2313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ctr">
                        <a:spcAft>
                          <a:spcPts val="0"/>
                        </a:spcAft>
                      </a:pPr>
                      <a:r>
                        <a:rPr lang="en-US" sz="2400" b="1" kern="100" dirty="0">
                          <a:effectLst/>
                          <a:latin typeface="Times New Roman" panose="02020603050405020304" pitchFamily="18" charset="0"/>
                          <a:ea typeface="宋体" panose="02010600030101010101" pitchFamily="2" charset="-122"/>
                        </a:rPr>
                        <a:t>64</a:t>
                      </a:r>
                      <a:r>
                        <a:rPr lang="zh-CN" sz="2400" b="1" kern="100" dirty="0">
                          <a:effectLst/>
                          <a:latin typeface="Times New Roman" panose="02020603050405020304" pitchFamily="18" charset="0"/>
                          <a:ea typeface="宋体" panose="02010600030101010101" pitchFamily="2" charset="-122"/>
                        </a:rPr>
                        <a:t>位</a:t>
                      </a:r>
                    </a:p>
                  </a:txBody>
                  <a:tcPr marL="23132" marR="23132" marT="0" marB="0">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24859">
                <a:tc>
                  <a:txBody>
                    <a:bodyPr/>
                    <a:lstStyle/>
                    <a:p>
                      <a:pPr indent="0" algn="ctr">
                        <a:spcAft>
                          <a:spcPts val="0"/>
                        </a:spcAft>
                      </a:pPr>
                      <a:r>
                        <a:rPr lang="en-US" sz="2400" b="1" kern="100">
                          <a:effectLst/>
                          <a:latin typeface="Times New Roman" panose="02020603050405020304" pitchFamily="18" charset="0"/>
                          <a:ea typeface="宋体" panose="02010600030101010101" pitchFamily="2" charset="-122"/>
                        </a:rPr>
                        <a:t>3E</a:t>
                      </a:r>
                      <a:r>
                        <a:rPr lang="zh-CN" sz="2400" b="1" kern="100">
                          <a:effectLst/>
                          <a:latin typeface="Times New Roman" panose="02020603050405020304" pitchFamily="18" charset="0"/>
                          <a:ea typeface="宋体" panose="02010600030101010101" pitchFamily="2" charset="-122"/>
                        </a:rPr>
                        <a:t>～</a:t>
                      </a:r>
                      <a:r>
                        <a:rPr lang="en-US" sz="2400" b="1" kern="100">
                          <a:effectLst/>
                          <a:latin typeface="Times New Roman" panose="02020603050405020304" pitchFamily="18" charset="0"/>
                          <a:ea typeface="宋体" panose="02010600030101010101" pitchFamily="2" charset="-122"/>
                        </a:rPr>
                        <a:t>3FH</a:t>
                      </a:r>
                      <a:endParaRPr lang="zh-CN" sz="2400" b="1" kern="100">
                        <a:effectLst/>
                        <a:latin typeface="Times New Roman" panose="02020603050405020304" pitchFamily="18" charset="0"/>
                        <a:ea typeface="宋体" panose="02010600030101010101" pitchFamily="2" charset="-122"/>
                      </a:endParaRPr>
                    </a:p>
                  </a:txBody>
                  <a:tcPr marL="23132" marR="23132" marT="0" marB="0">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ctr">
                        <a:spcAft>
                          <a:spcPts val="0"/>
                        </a:spcAft>
                      </a:pPr>
                      <a:r>
                        <a:rPr lang="zh-CN" sz="2400" b="1" kern="100">
                          <a:effectLst/>
                          <a:latin typeface="Times New Roman" panose="02020603050405020304" pitchFamily="18" charset="0"/>
                          <a:ea typeface="宋体" panose="02010600030101010101" pitchFamily="2" charset="-122"/>
                        </a:rPr>
                        <a:t>重定向表寄存器</a:t>
                      </a:r>
                      <a:r>
                        <a:rPr lang="en-US" sz="2400" b="1" kern="100">
                          <a:effectLst/>
                          <a:latin typeface="Times New Roman" panose="02020603050405020304" pitchFamily="18" charset="0"/>
                          <a:ea typeface="宋体" panose="02010600030101010101" pitchFamily="2" charset="-122"/>
                        </a:rPr>
                        <a:t>23</a:t>
                      </a:r>
                      <a:r>
                        <a:rPr lang="zh-CN" sz="2400" b="1" kern="100">
                          <a:effectLst/>
                          <a:latin typeface="Times New Roman" panose="02020603050405020304" pitchFamily="18" charset="0"/>
                          <a:ea typeface="宋体" panose="02010600030101010101" pitchFamily="2" charset="-122"/>
                        </a:rPr>
                        <a:t>（对应</a:t>
                      </a:r>
                      <a:r>
                        <a:rPr lang="en-US" sz="2400" b="1" kern="100">
                          <a:effectLst/>
                          <a:latin typeface="Times New Roman" panose="02020603050405020304" pitchFamily="18" charset="0"/>
                          <a:ea typeface="宋体" panose="02010600030101010101" pitchFamily="2" charset="-122"/>
                        </a:rPr>
                        <a:t>IRQ23</a:t>
                      </a:r>
                      <a:r>
                        <a:rPr lang="zh-CN" sz="2400" b="1" kern="100">
                          <a:effectLst/>
                          <a:latin typeface="Times New Roman" panose="02020603050405020304" pitchFamily="18" charset="0"/>
                          <a:ea typeface="宋体" panose="02010600030101010101" pitchFamily="2" charset="-122"/>
                        </a:rPr>
                        <a:t>）</a:t>
                      </a:r>
                    </a:p>
                  </a:txBody>
                  <a:tcPr marL="23132" marR="2313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ctr">
                        <a:spcAft>
                          <a:spcPts val="0"/>
                        </a:spcAft>
                      </a:pPr>
                      <a:r>
                        <a:rPr lang="en-US" sz="2400" b="1" kern="100" dirty="0">
                          <a:effectLst/>
                          <a:latin typeface="Times New Roman" panose="02020603050405020304" pitchFamily="18" charset="0"/>
                          <a:ea typeface="宋体" panose="02010600030101010101" pitchFamily="2" charset="-122"/>
                        </a:rPr>
                        <a:t>64</a:t>
                      </a:r>
                      <a:r>
                        <a:rPr lang="zh-CN" sz="2400" b="1" kern="100" dirty="0">
                          <a:effectLst/>
                          <a:latin typeface="Times New Roman" panose="02020603050405020304" pitchFamily="18" charset="0"/>
                          <a:ea typeface="宋体" panose="02010600030101010101" pitchFamily="2" charset="-122"/>
                        </a:rPr>
                        <a:t>位</a:t>
                      </a:r>
                    </a:p>
                  </a:txBody>
                  <a:tcPr marL="23132" marR="23132" marT="0" marB="0">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24859">
                <a:tc>
                  <a:txBody>
                    <a:bodyPr/>
                    <a:lstStyle/>
                    <a:p>
                      <a:pPr indent="0" algn="ctr">
                        <a:spcAft>
                          <a:spcPts val="0"/>
                        </a:spcAft>
                      </a:pPr>
                      <a:r>
                        <a:rPr lang="en-US" sz="2400" b="1" kern="100">
                          <a:effectLst/>
                          <a:latin typeface="Times New Roman" panose="02020603050405020304" pitchFamily="18" charset="0"/>
                          <a:ea typeface="宋体" panose="02010600030101010101" pitchFamily="2" charset="-122"/>
                        </a:rPr>
                        <a:t>40</a:t>
                      </a:r>
                      <a:r>
                        <a:rPr lang="zh-CN" sz="2400" b="1" kern="100">
                          <a:effectLst/>
                          <a:latin typeface="Times New Roman" panose="02020603050405020304" pitchFamily="18" charset="0"/>
                          <a:ea typeface="宋体" panose="02010600030101010101" pitchFamily="2" charset="-122"/>
                        </a:rPr>
                        <a:t>～</a:t>
                      </a:r>
                      <a:r>
                        <a:rPr lang="en-US" sz="2400" b="1" kern="100">
                          <a:effectLst/>
                          <a:latin typeface="Times New Roman" panose="02020603050405020304" pitchFamily="18" charset="0"/>
                          <a:ea typeface="宋体" panose="02010600030101010101" pitchFamily="2" charset="-122"/>
                        </a:rPr>
                        <a:t>FFH</a:t>
                      </a:r>
                      <a:endParaRPr lang="zh-CN" sz="2400" b="1" kern="100">
                        <a:effectLst/>
                        <a:latin typeface="Times New Roman" panose="02020603050405020304" pitchFamily="18" charset="0"/>
                        <a:ea typeface="宋体" panose="02010600030101010101" pitchFamily="2" charset="-122"/>
                      </a:endParaRPr>
                    </a:p>
                  </a:txBody>
                  <a:tcPr marL="23132" marR="23132" marT="0" marB="0">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D9D9D9"/>
                    </a:solidFill>
                  </a:tcPr>
                </a:tc>
                <a:tc>
                  <a:txBody>
                    <a:bodyPr/>
                    <a:lstStyle/>
                    <a:p>
                      <a:pPr indent="0" algn="ctr">
                        <a:spcAft>
                          <a:spcPts val="0"/>
                        </a:spcAft>
                      </a:pPr>
                      <a:r>
                        <a:rPr lang="zh-CN" sz="2400" b="1" kern="100">
                          <a:effectLst/>
                          <a:latin typeface="Times New Roman" panose="02020603050405020304" pitchFamily="18" charset="0"/>
                          <a:ea typeface="宋体" panose="02010600030101010101" pitchFamily="2" charset="-122"/>
                        </a:rPr>
                        <a:t>保留</a:t>
                      </a:r>
                    </a:p>
                  </a:txBody>
                  <a:tcPr marL="23132" marR="2313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D9D9D9"/>
                    </a:solidFill>
                  </a:tcPr>
                </a:tc>
                <a:tc>
                  <a:txBody>
                    <a:bodyPr/>
                    <a:lstStyle/>
                    <a:p>
                      <a:pPr indent="0" algn="ctr">
                        <a:spcAft>
                          <a:spcPts val="0"/>
                        </a:spcAft>
                      </a:pPr>
                      <a:r>
                        <a:rPr lang="en-US" sz="2400" b="1" kern="100" dirty="0">
                          <a:effectLst/>
                          <a:latin typeface="Times New Roman" panose="02020603050405020304" pitchFamily="18" charset="0"/>
                          <a:ea typeface="宋体" panose="02010600030101010101" pitchFamily="2" charset="-122"/>
                        </a:rPr>
                        <a:t> </a:t>
                      </a:r>
                      <a:endParaRPr lang="zh-CN" sz="2400" b="1" kern="100" dirty="0">
                        <a:effectLst/>
                        <a:latin typeface="Times New Roman" panose="02020603050405020304" pitchFamily="18" charset="0"/>
                        <a:ea typeface="宋体" panose="02010600030101010101" pitchFamily="2" charset="-122"/>
                      </a:endParaRPr>
                    </a:p>
                  </a:txBody>
                  <a:tcPr marL="23132" marR="23132" marT="0" marB="0">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D9D9D9"/>
                    </a:solidFill>
                  </a:tcPr>
                </a:tc>
              </a:tr>
            </a:tbl>
          </a:graphicData>
        </a:graphic>
      </p:graphicFrame>
      <p:sp>
        <p:nvSpPr>
          <p:cNvPr id="4" name="灯片编号占位符 3"/>
          <p:cNvSpPr>
            <a:spLocks noGrp="1"/>
          </p:cNvSpPr>
          <p:nvPr>
            <p:ph type="sldNum" sz="quarter" idx="11"/>
          </p:nvPr>
        </p:nvSpPr>
        <p:spPr/>
        <p:txBody>
          <a:bodyPr/>
          <a:lstStyle/>
          <a:p>
            <a:fld id="{C5B93D84-87BE-4514-9293-7D5164B6320D}" type="slidenum">
              <a:rPr lang="zh-CN" altLang="en-US" smtClean="0"/>
              <a:pPr/>
              <a:t>177</a:t>
            </a:fld>
            <a:endParaRPr lang="en-US" altLang="zh-CN" dirty="0"/>
          </a:p>
        </p:txBody>
      </p:sp>
      <p:sp>
        <p:nvSpPr>
          <p:cNvPr id="7" name="矩形 6"/>
          <p:cNvSpPr/>
          <p:nvPr/>
        </p:nvSpPr>
        <p:spPr>
          <a:xfrm>
            <a:off x="2394956" y="548600"/>
            <a:ext cx="4265334" cy="523220"/>
          </a:xfrm>
          <a:prstGeom prst="rect">
            <a:avLst/>
          </a:prstGeom>
        </p:spPr>
        <p:txBody>
          <a:bodyPr wrap="none">
            <a:spAutoFit/>
          </a:bodyPr>
          <a:lstStyle/>
          <a:p>
            <a:r>
              <a:rPr lang="en-US" altLang="zh-CN" kern="100" dirty="0">
                <a:solidFill>
                  <a:srgbClr val="0000FF"/>
                </a:solidFill>
              </a:rPr>
              <a:t> I/O APIC</a:t>
            </a:r>
            <a:r>
              <a:rPr lang="zh-CN" altLang="zh-CN" kern="100" dirty="0">
                <a:solidFill>
                  <a:srgbClr val="0000FF"/>
                </a:solidFill>
                <a:cs typeface="Times New Roman" panose="02020603050405020304" pitchFamily="18" charset="0"/>
              </a:rPr>
              <a:t>间接访问寄存器</a:t>
            </a:r>
            <a:endParaRPr lang="zh-CN" altLang="en-US" dirty="0">
              <a:solidFill>
                <a:srgbClr val="0000FF"/>
              </a:solidFill>
            </a:endParaRPr>
          </a:p>
        </p:txBody>
      </p:sp>
      <p:sp>
        <p:nvSpPr>
          <p:cNvPr id="8" name="矩形 7"/>
          <p:cNvSpPr/>
          <p:nvPr/>
        </p:nvSpPr>
        <p:spPr>
          <a:xfrm>
            <a:off x="385190" y="5373270"/>
            <a:ext cx="8507410" cy="1200329"/>
          </a:xfrm>
          <a:prstGeom prst="rect">
            <a:avLst/>
          </a:prstGeom>
        </p:spPr>
        <p:txBody>
          <a:bodyPr wrap="square">
            <a:spAutoFit/>
          </a:bodyPr>
          <a:lstStyle/>
          <a:p>
            <a:pPr algn="l"/>
            <a:r>
              <a:rPr lang="zh-CN" altLang="zh-CN" sz="2400" kern="100" dirty="0">
                <a:cs typeface="Times New Roman" panose="02020603050405020304" pitchFamily="18" charset="0"/>
              </a:rPr>
              <a:t>重定向表寄存器是</a:t>
            </a:r>
            <a:r>
              <a:rPr lang="en-US" altLang="zh-CN" sz="2400" kern="100" dirty="0"/>
              <a:t>64</a:t>
            </a:r>
            <a:r>
              <a:rPr lang="zh-CN" altLang="zh-CN" sz="2400" kern="100" dirty="0">
                <a:cs typeface="Times New Roman" panose="02020603050405020304" pitchFamily="18" charset="0"/>
              </a:rPr>
              <a:t>位的，在</a:t>
            </a:r>
            <a:r>
              <a:rPr lang="en-US" altLang="zh-CN" sz="2400" kern="100" dirty="0"/>
              <a:t>32</a:t>
            </a:r>
            <a:r>
              <a:rPr lang="zh-CN" altLang="zh-CN" sz="2400" kern="100" dirty="0">
                <a:cs typeface="Times New Roman" panose="02020603050405020304" pitchFamily="18" charset="0"/>
              </a:rPr>
              <a:t>位环境下访问需要分高</a:t>
            </a:r>
            <a:r>
              <a:rPr lang="en-US" altLang="zh-CN" sz="2400" kern="100" dirty="0"/>
              <a:t>32</a:t>
            </a:r>
            <a:r>
              <a:rPr lang="zh-CN" altLang="zh-CN" sz="2400" kern="100" dirty="0">
                <a:cs typeface="Times New Roman" panose="02020603050405020304" pitchFamily="18" charset="0"/>
              </a:rPr>
              <a:t>位、低</a:t>
            </a:r>
            <a:r>
              <a:rPr lang="en-US" altLang="zh-CN" sz="2400" kern="100" dirty="0"/>
              <a:t>32</a:t>
            </a:r>
            <a:r>
              <a:rPr lang="zh-CN" altLang="zh-CN" sz="2400" kern="100" dirty="0">
                <a:cs typeface="Times New Roman" panose="02020603050405020304" pitchFamily="18" charset="0"/>
              </a:rPr>
              <a:t>位进行两次读或写操作</a:t>
            </a:r>
            <a:r>
              <a:rPr lang="zh-CN" altLang="zh-CN" sz="2400" kern="100" dirty="0" smtClean="0">
                <a:cs typeface="Times New Roman" panose="02020603050405020304" pitchFamily="18" charset="0"/>
              </a:rPr>
              <a:t>。</a:t>
            </a:r>
            <a:r>
              <a:rPr lang="en-US" altLang="zh-CN" sz="2400" kern="100" dirty="0" smtClean="0">
                <a:cs typeface="Times New Roman" panose="02020603050405020304" pitchFamily="18" charset="0"/>
              </a:rPr>
              <a:t/>
            </a:r>
            <a:br>
              <a:rPr lang="en-US" altLang="zh-CN" sz="2400" kern="100" dirty="0" smtClean="0">
                <a:cs typeface="Times New Roman" panose="02020603050405020304" pitchFamily="18" charset="0"/>
              </a:rPr>
            </a:br>
            <a:r>
              <a:rPr lang="zh-CN" altLang="zh-CN" sz="2400" kern="100" dirty="0" smtClean="0">
                <a:cs typeface="Times New Roman" panose="02020603050405020304" pitchFamily="18" charset="0"/>
              </a:rPr>
              <a:t>在</a:t>
            </a:r>
            <a:r>
              <a:rPr lang="en-US" altLang="zh-CN" sz="2400" kern="100" dirty="0"/>
              <a:t>64</a:t>
            </a:r>
            <a:r>
              <a:rPr lang="zh-CN" altLang="zh-CN" sz="2400" kern="100" dirty="0">
                <a:cs typeface="Times New Roman" panose="02020603050405020304" pitchFamily="18" charset="0"/>
              </a:rPr>
              <a:t>位代码下可以一次性访问</a:t>
            </a:r>
            <a:r>
              <a:rPr lang="en-US" altLang="zh-CN" sz="2400" kern="100" dirty="0"/>
              <a:t>64</a:t>
            </a:r>
            <a:r>
              <a:rPr lang="zh-CN" altLang="zh-CN" sz="2400" kern="100" dirty="0">
                <a:cs typeface="Times New Roman" panose="02020603050405020304" pitchFamily="18" charset="0"/>
              </a:rPr>
              <a:t>位寄存器。</a:t>
            </a:r>
            <a:endParaRPr lang="zh-CN" altLang="en-US" sz="2400" dirty="0"/>
          </a:p>
        </p:txBody>
      </p:sp>
    </p:spTree>
    <p:extLst>
      <p:ext uri="{BB962C8B-B14F-4D97-AF65-F5344CB8AC3E}">
        <p14:creationId xmlns:p14="http://schemas.microsoft.com/office/powerpoint/2010/main" val="3640655349"/>
      </p:ext>
    </p:extLst>
  </p:cSld>
  <p:clrMapOvr>
    <a:masterClrMapping/>
  </p:clrMapOvr>
  <p:transition spd="med"/>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二、</a:t>
            </a:r>
            <a:r>
              <a:rPr lang="zh-CN" altLang="zh-CN" dirty="0"/>
              <a:t>高级可编程中断</a:t>
            </a:r>
            <a:r>
              <a:rPr lang="zh-CN" altLang="zh-CN" dirty="0" smtClean="0"/>
              <a:t>控制器</a:t>
            </a:r>
            <a:r>
              <a:rPr lang="en-US" altLang="zh-CN" dirty="0" smtClean="0"/>
              <a:t>      </a:t>
            </a:r>
            <a:r>
              <a:rPr lang="en-US" altLang="zh-CN" dirty="0" smtClean="0">
                <a:solidFill>
                  <a:srgbClr val="FF6600"/>
                </a:solidFill>
              </a:rPr>
              <a:t>3.  I/O APIC</a:t>
            </a:r>
            <a:endParaRPr lang="zh-CN" altLang="en-US" dirty="0">
              <a:solidFill>
                <a:srgbClr val="FF6600"/>
              </a:solidFill>
            </a:endParaRPr>
          </a:p>
        </p:txBody>
      </p:sp>
      <p:sp>
        <p:nvSpPr>
          <p:cNvPr id="3" name="内容占位符 2"/>
          <p:cNvSpPr>
            <a:spLocks noGrp="1"/>
          </p:cNvSpPr>
          <p:nvPr>
            <p:ph idx="1"/>
          </p:nvPr>
        </p:nvSpPr>
        <p:spPr>
          <a:xfrm>
            <a:off x="457200" y="620611"/>
            <a:ext cx="8362950" cy="576080"/>
          </a:xfrm>
        </p:spPr>
        <p:txBody>
          <a:bodyPr/>
          <a:lstStyle/>
          <a:p>
            <a:pPr marL="0" indent="0">
              <a:buNone/>
            </a:pPr>
            <a:r>
              <a:rPr lang="zh-CN" altLang="zh-CN" dirty="0"/>
              <a:t>读重定向表寄存器</a:t>
            </a:r>
            <a:r>
              <a:rPr lang="en-US" altLang="zh-CN" dirty="0"/>
              <a:t>0</a:t>
            </a:r>
            <a:r>
              <a:rPr lang="zh-CN" altLang="zh-CN" dirty="0"/>
              <a:t>的</a:t>
            </a:r>
            <a:r>
              <a:rPr lang="en-US" altLang="zh-CN" dirty="0"/>
              <a:t>32</a:t>
            </a:r>
            <a:r>
              <a:rPr lang="zh-CN" altLang="zh-CN" dirty="0"/>
              <a:t>位</a:t>
            </a:r>
            <a:r>
              <a:rPr lang="zh-CN" altLang="zh-CN" dirty="0" smtClean="0"/>
              <a:t>代码：</a:t>
            </a:r>
            <a:endParaRPr lang="zh-CN" altLang="en-US" dirty="0"/>
          </a:p>
        </p:txBody>
      </p:sp>
      <p:sp>
        <p:nvSpPr>
          <p:cNvPr id="4" name="灯片编号占位符 3"/>
          <p:cNvSpPr>
            <a:spLocks noGrp="1"/>
          </p:cNvSpPr>
          <p:nvPr>
            <p:ph type="sldNum" sz="quarter" idx="11"/>
          </p:nvPr>
        </p:nvSpPr>
        <p:spPr/>
        <p:txBody>
          <a:bodyPr/>
          <a:lstStyle/>
          <a:p>
            <a:fld id="{C5B93D84-87BE-4514-9293-7D5164B6320D}" type="slidenum">
              <a:rPr lang="zh-CN" altLang="en-US" smtClean="0"/>
              <a:pPr/>
              <a:t>178</a:t>
            </a:fld>
            <a:endParaRPr lang="en-US" altLang="zh-CN" dirty="0"/>
          </a:p>
        </p:txBody>
      </p:sp>
      <p:sp>
        <p:nvSpPr>
          <p:cNvPr id="5" name="内容占位符 2"/>
          <p:cNvSpPr txBox="1">
            <a:spLocks/>
          </p:cNvSpPr>
          <p:nvPr/>
        </p:nvSpPr>
        <p:spPr bwMode="auto">
          <a:xfrm>
            <a:off x="107380" y="1248977"/>
            <a:ext cx="8929240" cy="1387913"/>
          </a:xfrm>
          <a:prstGeom prst="rect">
            <a:avLst/>
          </a:prstGeom>
          <a:solidFill>
            <a:srgbClr val="FFFFCC"/>
          </a:solidFill>
          <a:ln w="28575">
            <a:solidFill>
              <a:srgbClr val="FF6600"/>
            </a:solidFill>
            <a:miter lim="800000"/>
            <a:headEnd/>
            <a:tailEnd/>
          </a:ln>
          <a:effectLst>
            <a:outerShdw blurRad="50800" dist="381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bg2"/>
              </a:buClr>
              <a:buSzPct val="75000"/>
              <a:buFont typeface="Wingdings" pitchFamily="2" charset="2"/>
              <a:buChar char="n"/>
              <a:defRPr sz="2800" b="1">
                <a:solidFill>
                  <a:schemeClr val="tx1"/>
                </a:solidFill>
                <a:latin typeface="+mn-lt"/>
                <a:ea typeface="+mn-ea"/>
                <a:cs typeface="+mn-cs"/>
              </a:defRPr>
            </a:lvl1pPr>
            <a:lvl2pPr marL="628650" indent="-268288" algn="l" rtl="0" fontAlgn="base">
              <a:spcBef>
                <a:spcPct val="20000"/>
              </a:spcBef>
              <a:spcAft>
                <a:spcPct val="0"/>
              </a:spcAft>
              <a:buClr>
                <a:srgbClr val="006600"/>
              </a:buClr>
              <a:buSzPct val="75000"/>
              <a:buFont typeface="Wingdings" pitchFamily="2" charset="2"/>
              <a:buChar char="l"/>
              <a:defRPr sz="2800" b="1">
                <a:solidFill>
                  <a:schemeClr val="tx1"/>
                </a:solidFill>
                <a:latin typeface="+mn-lt"/>
                <a:ea typeface="+mn-ea"/>
              </a:defRPr>
            </a:lvl2pPr>
            <a:lvl3pPr marL="896938" indent="-268288" algn="l" rtl="0" fontAlgn="base">
              <a:spcBef>
                <a:spcPct val="20000"/>
              </a:spcBef>
              <a:spcAft>
                <a:spcPct val="0"/>
              </a:spcAft>
              <a:buClr>
                <a:srgbClr val="FF6600"/>
              </a:buClr>
              <a:buSzPct val="65000"/>
              <a:buFont typeface="Wingdings" pitchFamily="2" charset="2"/>
              <a:buChar char="p"/>
              <a:defRPr sz="2400" b="1">
                <a:solidFill>
                  <a:schemeClr val="tx1"/>
                </a:solidFill>
                <a:latin typeface="+mn-lt"/>
                <a:ea typeface="楷体" panose="02010609060101010101" pitchFamily="49" charset="-122"/>
              </a:defRPr>
            </a:lvl3pPr>
            <a:lvl4pPr marL="1166813" indent="-269875" algn="l" rtl="0" fontAlgn="base">
              <a:spcBef>
                <a:spcPct val="20000"/>
              </a:spcBef>
              <a:spcAft>
                <a:spcPct val="0"/>
              </a:spcAft>
              <a:buClr>
                <a:srgbClr val="FF0066"/>
              </a:buClr>
              <a:buSzPct val="75000"/>
              <a:buFont typeface="Wingdings" pitchFamily="2" charset="2"/>
              <a:buChar char="u"/>
              <a:defRPr sz="2400" b="1">
                <a:solidFill>
                  <a:schemeClr val="tx1"/>
                </a:solidFill>
                <a:latin typeface="+mn-lt"/>
                <a:ea typeface="楷体" panose="02010609060101010101" pitchFamily="49" charset="-122"/>
              </a:defRPr>
            </a:lvl4pPr>
            <a:lvl5pPr marL="1435100" indent="-268288" algn="l" rtl="0" fontAlgn="base">
              <a:spcBef>
                <a:spcPct val="20000"/>
              </a:spcBef>
              <a:spcAft>
                <a:spcPct val="0"/>
              </a:spcAft>
              <a:buClr>
                <a:srgbClr val="0066FF"/>
              </a:buClr>
              <a:buSzPct val="75000"/>
              <a:buFont typeface="Wingdings" pitchFamily="2" charset="2"/>
              <a:buChar char="ü"/>
              <a:defRPr sz="2400" b="1">
                <a:solidFill>
                  <a:schemeClr val="tx1"/>
                </a:solidFill>
                <a:latin typeface="+mn-lt"/>
                <a:ea typeface="楷体" panose="02010609060101010101" pitchFamily="49" charset="-122"/>
              </a:defRPr>
            </a:lvl5pPr>
            <a:lvl6pPr marL="2787650" indent="-271463" algn="l" rtl="0" fontAlgn="base">
              <a:spcBef>
                <a:spcPct val="20000"/>
              </a:spcBef>
              <a:spcAft>
                <a:spcPct val="0"/>
              </a:spcAft>
              <a:buClr>
                <a:srgbClr val="0066FF"/>
              </a:buClr>
              <a:buSzPct val="75000"/>
              <a:buFont typeface="Wingdings" pitchFamily="2" charset="2"/>
              <a:buChar char="ü"/>
              <a:defRPr sz="2400" b="1">
                <a:solidFill>
                  <a:schemeClr val="tx1"/>
                </a:solidFill>
                <a:latin typeface="+mn-lt"/>
                <a:ea typeface="楷体_GB2312" pitchFamily="49" charset="-122"/>
              </a:defRPr>
            </a:lvl6pPr>
            <a:lvl7pPr marL="3244850" indent="-271463" algn="l" rtl="0" fontAlgn="base">
              <a:spcBef>
                <a:spcPct val="20000"/>
              </a:spcBef>
              <a:spcAft>
                <a:spcPct val="0"/>
              </a:spcAft>
              <a:buClr>
                <a:srgbClr val="0066FF"/>
              </a:buClr>
              <a:buSzPct val="75000"/>
              <a:buFont typeface="Wingdings" pitchFamily="2" charset="2"/>
              <a:buChar char="ü"/>
              <a:defRPr sz="2400" b="1">
                <a:solidFill>
                  <a:schemeClr val="tx1"/>
                </a:solidFill>
                <a:latin typeface="+mn-lt"/>
                <a:ea typeface="楷体_GB2312" pitchFamily="49" charset="-122"/>
              </a:defRPr>
            </a:lvl7pPr>
            <a:lvl8pPr marL="3702050" indent="-271463" algn="l" rtl="0" fontAlgn="base">
              <a:spcBef>
                <a:spcPct val="20000"/>
              </a:spcBef>
              <a:spcAft>
                <a:spcPct val="0"/>
              </a:spcAft>
              <a:buClr>
                <a:srgbClr val="0066FF"/>
              </a:buClr>
              <a:buSzPct val="75000"/>
              <a:buFont typeface="Wingdings" pitchFamily="2" charset="2"/>
              <a:buChar char="ü"/>
              <a:defRPr sz="2400" b="1">
                <a:solidFill>
                  <a:schemeClr val="tx1"/>
                </a:solidFill>
                <a:latin typeface="+mn-lt"/>
                <a:ea typeface="楷体_GB2312" pitchFamily="49" charset="-122"/>
              </a:defRPr>
            </a:lvl8pPr>
            <a:lvl9pPr marL="4159250" indent="-271463" algn="l" rtl="0" fontAlgn="base">
              <a:spcBef>
                <a:spcPct val="20000"/>
              </a:spcBef>
              <a:spcAft>
                <a:spcPct val="0"/>
              </a:spcAft>
              <a:buClr>
                <a:srgbClr val="0066FF"/>
              </a:buClr>
              <a:buSzPct val="75000"/>
              <a:buFont typeface="Wingdings" pitchFamily="2" charset="2"/>
              <a:buChar char="ü"/>
              <a:defRPr sz="2400" b="1">
                <a:solidFill>
                  <a:schemeClr val="tx1"/>
                </a:solidFill>
                <a:latin typeface="+mn-lt"/>
                <a:ea typeface="楷体_GB2312" pitchFamily="49" charset="-122"/>
              </a:defRPr>
            </a:lvl9pPr>
          </a:lstStyle>
          <a:p>
            <a:pPr marL="0" indent="0">
              <a:spcBef>
                <a:spcPts val="0"/>
              </a:spcBef>
              <a:buNone/>
            </a:pPr>
            <a:r>
              <a:rPr lang="en-US" altLang="zh-CN" sz="2000" kern="0" dirty="0" err="1">
                <a:solidFill>
                  <a:srgbClr val="0000FF"/>
                </a:solidFill>
                <a:latin typeface="+mn-ea"/>
              </a:rPr>
              <a:t>mov</a:t>
            </a:r>
            <a:r>
              <a:rPr lang="en-US" altLang="zh-CN" sz="2000" kern="0" dirty="0">
                <a:latin typeface="+mn-ea"/>
              </a:rPr>
              <a:t> DWORD PTR [</a:t>
            </a:r>
            <a:r>
              <a:rPr lang="en-US" altLang="zh-CN" sz="2000" kern="0" dirty="0">
                <a:solidFill>
                  <a:srgbClr val="C00000"/>
                </a:solidFill>
                <a:latin typeface="+mn-ea"/>
              </a:rPr>
              <a:t>FEC00000h</a:t>
            </a:r>
            <a:r>
              <a:rPr lang="en-US" altLang="zh-CN" sz="2000" kern="0" dirty="0">
                <a:latin typeface="+mn-ea"/>
              </a:rPr>
              <a:t>],</a:t>
            </a:r>
            <a:r>
              <a:rPr lang="en-US" altLang="zh-CN" sz="2000" kern="0" dirty="0">
                <a:solidFill>
                  <a:srgbClr val="C00000"/>
                </a:solidFill>
                <a:latin typeface="+mn-ea"/>
              </a:rPr>
              <a:t>10h</a:t>
            </a:r>
            <a:r>
              <a:rPr lang="en-US" altLang="zh-CN" sz="2000" kern="0" dirty="0" smtClean="0">
                <a:latin typeface="+mn-ea"/>
              </a:rPr>
              <a:t> </a:t>
            </a:r>
            <a:r>
              <a:rPr lang="en-US" altLang="zh-CN" sz="2000" kern="0" dirty="0" smtClean="0">
                <a:solidFill>
                  <a:srgbClr val="008000"/>
                </a:solidFill>
                <a:latin typeface="+mn-ea"/>
              </a:rPr>
              <a:t>;</a:t>
            </a:r>
            <a:r>
              <a:rPr lang="zh-CN" altLang="en-US" sz="2000" kern="0" dirty="0">
                <a:solidFill>
                  <a:srgbClr val="008000"/>
                </a:solidFill>
                <a:latin typeface="+mn-ea"/>
              </a:rPr>
              <a:t>向索引寄存器写入低</a:t>
            </a:r>
            <a:r>
              <a:rPr lang="en-US" altLang="zh-CN" sz="2000" kern="0" dirty="0">
                <a:solidFill>
                  <a:srgbClr val="008000"/>
                </a:solidFill>
                <a:latin typeface="+mn-ea"/>
              </a:rPr>
              <a:t>32</a:t>
            </a:r>
            <a:r>
              <a:rPr lang="zh-CN" altLang="en-US" sz="2000" kern="0" dirty="0">
                <a:solidFill>
                  <a:srgbClr val="008000"/>
                </a:solidFill>
                <a:latin typeface="+mn-ea"/>
              </a:rPr>
              <a:t>位索引值</a:t>
            </a:r>
          </a:p>
          <a:p>
            <a:pPr marL="0" indent="0">
              <a:spcBef>
                <a:spcPts val="0"/>
              </a:spcBef>
              <a:buNone/>
            </a:pPr>
            <a:r>
              <a:rPr lang="en-US" altLang="zh-CN" sz="2000" kern="0" dirty="0" err="1">
                <a:solidFill>
                  <a:srgbClr val="0000FF"/>
                </a:solidFill>
                <a:latin typeface="+mn-ea"/>
              </a:rPr>
              <a:t>mov</a:t>
            </a:r>
            <a:r>
              <a:rPr lang="en-US" altLang="zh-CN" sz="2000" kern="0" dirty="0">
                <a:latin typeface="+mn-ea"/>
              </a:rPr>
              <a:t> </a:t>
            </a:r>
            <a:r>
              <a:rPr lang="en-US" altLang="zh-CN" sz="2000" kern="0" dirty="0" err="1">
                <a:solidFill>
                  <a:srgbClr val="FF6600"/>
                </a:solidFill>
                <a:latin typeface="+mn-ea"/>
              </a:rPr>
              <a:t>eax</a:t>
            </a:r>
            <a:r>
              <a:rPr lang="en-US" altLang="zh-CN" sz="2000" kern="0" dirty="0">
                <a:latin typeface="+mn-ea"/>
              </a:rPr>
              <a:t>,[</a:t>
            </a:r>
            <a:r>
              <a:rPr lang="en-US" altLang="zh-CN" sz="2000" kern="0" dirty="0">
                <a:solidFill>
                  <a:srgbClr val="C00000"/>
                </a:solidFill>
                <a:latin typeface="+mn-ea"/>
              </a:rPr>
              <a:t>FEC00010h</a:t>
            </a:r>
            <a:r>
              <a:rPr lang="en-US" altLang="zh-CN" sz="2000" kern="0" dirty="0" smtClean="0">
                <a:latin typeface="+mn-ea"/>
              </a:rPr>
              <a:t>]           </a:t>
            </a:r>
            <a:r>
              <a:rPr lang="en-US" altLang="zh-CN" sz="2000" kern="0" dirty="0">
                <a:solidFill>
                  <a:srgbClr val="008000"/>
                </a:solidFill>
                <a:latin typeface="+mn-ea"/>
              </a:rPr>
              <a:t>;</a:t>
            </a:r>
            <a:r>
              <a:rPr lang="zh-CN" altLang="en-US" sz="2000" kern="0" dirty="0">
                <a:solidFill>
                  <a:srgbClr val="008000"/>
                </a:solidFill>
                <a:latin typeface="+mn-ea"/>
              </a:rPr>
              <a:t>从数据寄存器读重定向表寄存器</a:t>
            </a:r>
            <a:r>
              <a:rPr lang="en-US" altLang="zh-CN" sz="2000" kern="0" dirty="0">
                <a:solidFill>
                  <a:srgbClr val="008000"/>
                </a:solidFill>
                <a:latin typeface="+mn-ea"/>
              </a:rPr>
              <a:t>0</a:t>
            </a:r>
            <a:r>
              <a:rPr lang="zh-CN" altLang="en-US" sz="2000" kern="0" dirty="0">
                <a:solidFill>
                  <a:srgbClr val="008000"/>
                </a:solidFill>
                <a:latin typeface="+mn-ea"/>
              </a:rPr>
              <a:t>的低</a:t>
            </a:r>
            <a:r>
              <a:rPr lang="en-US" altLang="zh-CN" sz="2000" kern="0" dirty="0">
                <a:solidFill>
                  <a:srgbClr val="008000"/>
                </a:solidFill>
                <a:latin typeface="+mn-ea"/>
              </a:rPr>
              <a:t>32</a:t>
            </a:r>
            <a:r>
              <a:rPr lang="zh-CN" altLang="en-US" sz="2000" kern="0" dirty="0">
                <a:solidFill>
                  <a:srgbClr val="008000"/>
                </a:solidFill>
                <a:latin typeface="+mn-ea"/>
              </a:rPr>
              <a:t>位</a:t>
            </a:r>
          </a:p>
          <a:p>
            <a:pPr marL="0" indent="0">
              <a:spcBef>
                <a:spcPts val="0"/>
              </a:spcBef>
              <a:buNone/>
            </a:pPr>
            <a:r>
              <a:rPr lang="en-US" altLang="zh-CN" sz="2000" kern="0" dirty="0" err="1">
                <a:solidFill>
                  <a:srgbClr val="0000FF"/>
                </a:solidFill>
                <a:latin typeface="+mn-ea"/>
              </a:rPr>
              <a:t>mov</a:t>
            </a:r>
            <a:r>
              <a:rPr lang="en-US" altLang="zh-CN" sz="2000" kern="0" dirty="0">
                <a:latin typeface="+mn-ea"/>
              </a:rPr>
              <a:t> DWORD PTR [</a:t>
            </a:r>
            <a:r>
              <a:rPr lang="en-US" altLang="zh-CN" sz="2000" kern="0" dirty="0">
                <a:solidFill>
                  <a:srgbClr val="C00000"/>
                </a:solidFill>
                <a:latin typeface="+mn-ea"/>
              </a:rPr>
              <a:t>FEC00000h</a:t>
            </a:r>
            <a:r>
              <a:rPr lang="en-US" altLang="zh-CN" sz="2000" kern="0" dirty="0">
                <a:latin typeface="+mn-ea"/>
              </a:rPr>
              <a:t>],</a:t>
            </a:r>
            <a:r>
              <a:rPr lang="en-US" altLang="zh-CN" sz="2000" kern="0" dirty="0">
                <a:solidFill>
                  <a:srgbClr val="C00000"/>
                </a:solidFill>
                <a:latin typeface="+mn-ea"/>
              </a:rPr>
              <a:t>11h</a:t>
            </a:r>
            <a:r>
              <a:rPr lang="en-US" altLang="zh-CN" sz="2000" kern="0" dirty="0" smtClean="0">
                <a:latin typeface="+mn-ea"/>
              </a:rPr>
              <a:t> </a:t>
            </a:r>
            <a:r>
              <a:rPr lang="en-US" altLang="zh-CN" sz="2000" kern="0" dirty="0">
                <a:solidFill>
                  <a:srgbClr val="008000"/>
                </a:solidFill>
                <a:latin typeface="+mn-ea"/>
              </a:rPr>
              <a:t>;</a:t>
            </a:r>
            <a:r>
              <a:rPr lang="zh-CN" altLang="en-US" sz="2000" kern="0" dirty="0">
                <a:solidFill>
                  <a:srgbClr val="008000"/>
                </a:solidFill>
                <a:latin typeface="+mn-ea"/>
              </a:rPr>
              <a:t>向索引寄存器写入高</a:t>
            </a:r>
            <a:r>
              <a:rPr lang="en-US" altLang="zh-CN" sz="2000" kern="0" dirty="0">
                <a:solidFill>
                  <a:srgbClr val="008000"/>
                </a:solidFill>
                <a:latin typeface="+mn-ea"/>
              </a:rPr>
              <a:t>32</a:t>
            </a:r>
            <a:r>
              <a:rPr lang="zh-CN" altLang="en-US" sz="2000" kern="0" dirty="0">
                <a:solidFill>
                  <a:srgbClr val="008000"/>
                </a:solidFill>
                <a:latin typeface="+mn-ea"/>
              </a:rPr>
              <a:t>位索引值</a:t>
            </a:r>
          </a:p>
          <a:p>
            <a:pPr marL="0" indent="0">
              <a:spcBef>
                <a:spcPts val="0"/>
              </a:spcBef>
              <a:buNone/>
            </a:pPr>
            <a:r>
              <a:rPr lang="en-US" altLang="zh-CN" sz="2000" kern="0" dirty="0" err="1">
                <a:solidFill>
                  <a:srgbClr val="0000FF"/>
                </a:solidFill>
                <a:latin typeface="+mn-ea"/>
              </a:rPr>
              <a:t>mov</a:t>
            </a:r>
            <a:r>
              <a:rPr lang="en-US" altLang="zh-CN" sz="2000" kern="0" dirty="0">
                <a:latin typeface="+mn-ea"/>
              </a:rPr>
              <a:t> </a:t>
            </a:r>
            <a:r>
              <a:rPr lang="en-US" altLang="zh-CN" sz="2000" kern="0" dirty="0" err="1">
                <a:solidFill>
                  <a:srgbClr val="FF6600"/>
                </a:solidFill>
                <a:latin typeface="+mn-ea"/>
              </a:rPr>
              <a:t>edx</a:t>
            </a:r>
            <a:r>
              <a:rPr lang="en-US" altLang="zh-CN" sz="2000" kern="0" dirty="0">
                <a:latin typeface="+mn-ea"/>
              </a:rPr>
              <a:t>,[</a:t>
            </a:r>
            <a:r>
              <a:rPr lang="en-US" altLang="zh-CN" sz="2000" kern="0" dirty="0">
                <a:solidFill>
                  <a:srgbClr val="C00000"/>
                </a:solidFill>
                <a:latin typeface="+mn-ea"/>
              </a:rPr>
              <a:t>FEC00010h</a:t>
            </a:r>
            <a:r>
              <a:rPr lang="en-US" altLang="zh-CN" sz="2000" kern="0" dirty="0" smtClean="0">
                <a:latin typeface="+mn-ea"/>
              </a:rPr>
              <a:t>]           </a:t>
            </a:r>
            <a:r>
              <a:rPr lang="en-US" altLang="zh-CN" sz="2000" kern="0" dirty="0">
                <a:solidFill>
                  <a:srgbClr val="008000"/>
                </a:solidFill>
                <a:latin typeface="+mn-ea"/>
              </a:rPr>
              <a:t>;</a:t>
            </a:r>
            <a:r>
              <a:rPr lang="zh-CN" altLang="en-US" sz="2000" kern="0" dirty="0">
                <a:solidFill>
                  <a:srgbClr val="008000"/>
                </a:solidFill>
                <a:latin typeface="+mn-ea"/>
              </a:rPr>
              <a:t>从数据寄存器读重定向表寄存器</a:t>
            </a:r>
            <a:r>
              <a:rPr lang="en-US" altLang="zh-CN" sz="2000" kern="0" dirty="0">
                <a:solidFill>
                  <a:srgbClr val="008000"/>
                </a:solidFill>
                <a:latin typeface="+mn-ea"/>
              </a:rPr>
              <a:t>0</a:t>
            </a:r>
            <a:r>
              <a:rPr lang="zh-CN" altLang="en-US" sz="2000" kern="0" dirty="0">
                <a:solidFill>
                  <a:srgbClr val="008000"/>
                </a:solidFill>
                <a:latin typeface="+mn-ea"/>
              </a:rPr>
              <a:t>的高</a:t>
            </a:r>
            <a:r>
              <a:rPr lang="en-US" altLang="zh-CN" sz="2000" kern="0" dirty="0">
                <a:solidFill>
                  <a:srgbClr val="008000"/>
                </a:solidFill>
                <a:latin typeface="+mn-ea"/>
              </a:rPr>
              <a:t>32</a:t>
            </a:r>
            <a:r>
              <a:rPr lang="zh-CN" altLang="en-US" sz="2000" kern="0" dirty="0">
                <a:solidFill>
                  <a:srgbClr val="008000"/>
                </a:solidFill>
                <a:latin typeface="+mn-ea"/>
              </a:rPr>
              <a:t>位</a:t>
            </a:r>
          </a:p>
        </p:txBody>
      </p:sp>
      <p:sp>
        <p:nvSpPr>
          <p:cNvPr id="6" name="内容占位符 2"/>
          <p:cNvSpPr txBox="1">
            <a:spLocks/>
          </p:cNvSpPr>
          <p:nvPr/>
        </p:nvSpPr>
        <p:spPr bwMode="auto">
          <a:xfrm>
            <a:off x="457200" y="2924930"/>
            <a:ext cx="8362950" cy="57608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bg2"/>
              </a:buClr>
              <a:buSzPct val="75000"/>
              <a:buFont typeface="Wingdings" pitchFamily="2" charset="2"/>
              <a:buChar char="n"/>
              <a:defRPr sz="2800" b="1">
                <a:solidFill>
                  <a:schemeClr val="tx1"/>
                </a:solidFill>
                <a:latin typeface="+mn-lt"/>
                <a:ea typeface="+mn-ea"/>
                <a:cs typeface="+mn-cs"/>
              </a:defRPr>
            </a:lvl1pPr>
            <a:lvl2pPr marL="628650" indent="-268288" algn="l" rtl="0" fontAlgn="base">
              <a:spcBef>
                <a:spcPct val="20000"/>
              </a:spcBef>
              <a:spcAft>
                <a:spcPct val="0"/>
              </a:spcAft>
              <a:buClr>
                <a:srgbClr val="006600"/>
              </a:buClr>
              <a:buSzPct val="75000"/>
              <a:buFont typeface="Wingdings" pitchFamily="2" charset="2"/>
              <a:buChar char="l"/>
              <a:defRPr sz="2800" b="1">
                <a:solidFill>
                  <a:schemeClr val="tx1"/>
                </a:solidFill>
                <a:latin typeface="+mn-lt"/>
                <a:ea typeface="+mn-ea"/>
              </a:defRPr>
            </a:lvl2pPr>
            <a:lvl3pPr marL="896938" indent="-268288" algn="l" rtl="0" fontAlgn="base">
              <a:spcBef>
                <a:spcPct val="20000"/>
              </a:spcBef>
              <a:spcAft>
                <a:spcPct val="0"/>
              </a:spcAft>
              <a:buClr>
                <a:srgbClr val="FF6600"/>
              </a:buClr>
              <a:buSzPct val="65000"/>
              <a:buFont typeface="Wingdings" pitchFamily="2" charset="2"/>
              <a:buChar char="p"/>
              <a:defRPr sz="2400" b="1">
                <a:solidFill>
                  <a:schemeClr val="tx1"/>
                </a:solidFill>
                <a:latin typeface="+mn-lt"/>
                <a:ea typeface="楷体" panose="02010609060101010101" pitchFamily="49" charset="-122"/>
              </a:defRPr>
            </a:lvl3pPr>
            <a:lvl4pPr marL="1166813" indent="-269875" algn="l" rtl="0" fontAlgn="base">
              <a:spcBef>
                <a:spcPct val="20000"/>
              </a:spcBef>
              <a:spcAft>
                <a:spcPct val="0"/>
              </a:spcAft>
              <a:buClr>
                <a:srgbClr val="FF0066"/>
              </a:buClr>
              <a:buSzPct val="75000"/>
              <a:buFont typeface="Wingdings" pitchFamily="2" charset="2"/>
              <a:buChar char="u"/>
              <a:defRPr sz="2400" b="1">
                <a:solidFill>
                  <a:schemeClr val="tx1"/>
                </a:solidFill>
                <a:latin typeface="+mn-lt"/>
                <a:ea typeface="楷体" panose="02010609060101010101" pitchFamily="49" charset="-122"/>
              </a:defRPr>
            </a:lvl4pPr>
            <a:lvl5pPr marL="1435100" indent="-268288" algn="l" rtl="0" fontAlgn="base">
              <a:spcBef>
                <a:spcPct val="20000"/>
              </a:spcBef>
              <a:spcAft>
                <a:spcPct val="0"/>
              </a:spcAft>
              <a:buClr>
                <a:srgbClr val="0066FF"/>
              </a:buClr>
              <a:buSzPct val="75000"/>
              <a:buFont typeface="Wingdings" pitchFamily="2" charset="2"/>
              <a:buChar char="ü"/>
              <a:defRPr sz="2400" b="1">
                <a:solidFill>
                  <a:schemeClr val="tx1"/>
                </a:solidFill>
                <a:latin typeface="+mn-lt"/>
                <a:ea typeface="楷体" panose="02010609060101010101" pitchFamily="49" charset="-122"/>
              </a:defRPr>
            </a:lvl5pPr>
            <a:lvl6pPr marL="2787650" indent="-271463" algn="l" rtl="0" fontAlgn="base">
              <a:spcBef>
                <a:spcPct val="20000"/>
              </a:spcBef>
              <a:spcAft>
                <a:spcPct val="0"/>
              </a:spcAft>
              <a:buClr>
                <a:srgbClr val="0066FF"/>
              </a:buClr>
              <a:buSzPct val="75000"/>
              <a:buFont typeface="Wingdings" pitchFamily="2" charset="2"/>
              <a:buChar char="ü"/>
              <a:defRPr sz="2400" b="1">
                <a:solidFill>
                  <a:schemeClr val="tx1"/>
                </a:solidFill>
                <a:latin typeface="+mn-lt"/>
                <a:ea typeface="楷体_GB2312" pitchFamily="49" charset="-122"/>
              </a:defRPr>
            </a:lvl6pPr>
            <a:lvl7pPr marL="3244850" indent="-271463" algn="l" rtl="0" fontAlgn="base">
              <a:spcBef>
                <a:spcPct val="20000"/>
              </a:spcBef>
              <a:spcAft>
                <a:spcPct val="0"/>
              </a:spcAft>
              <a:buClr>
                <a:srgbClr val="0066FF"/>
              </a:buClr>
              <a:buSzPct val="75000"/>
              <a:buFont typeface="Wingdings" pitchFamily="2" charset="2"/>
              <a:buChar char="ü"/>
              <a:defRPr sz="2400" b="1">
                <a:solidFill>
                  <a:schemeClr val="tx1"/>
                </a:solidFill>
                <a:latin typeface="+mn-lt"/>
                <a:ea typeface="楷体_GB2312" pitchFamily="49" charset="-122"/>
              </a:defRPr>
            </a:lvl7pPr>
            <a:lvl8pPr marL="3702050" indent="-271463" algn="l" rtl="0" fontAlgn="base">
              <a:spcBef>
                <a:spcPct val="20000"/>
              </a:spcBef>
              <a:spcAft>
                <a:spcPct val="0"/>
              </a:spcAft>
              <a:buClr>
                <a:srgbClr val="0066FF"/>
              </a:buClr>
              <a:buSzPct val="75000"/>
              <a:buFont typeface="Wingdings" pitchFamily="2" charset="2"/>
              <a:buChar char="ü"/>
              <a:defRPr sz="2400" b="1">
                <a:solidFill>
                  <a:schemeClr val="tx1"/>
                </a:solidFill>
                <a:latin typeface="+mn-lt"/>
                <a:ea typeface="楷体_GB2312" pitchFamily="49" charset="-122"/>
              </a:defRPr>
            </a:lvl8pPr>
            <a:lvl9pPr marL="4159250" indent="-271463" algn="l" rtl="0" fontAlgn="base">
              <a:spcBef>
                <a:spcPct val="20000"/>
              </a:spcBef>
              <a:spcAft>
                <a:spcPct val="0"/>
              </a:spcAft>
              <a:buClr>
                <a:srgbClr val="0066FF"/>
              </a:buClr>
              <a:buSzPct val="75000"/>
              <a:buFont typeface="Wingdings" pitchFamily="2" charset="2"/>
              <a:buChar char="ü"/>
              <a:defRPr sz="2400" b="1">
                <a:solidFill>
                  <a:schemeClr val="tx1"/>
                </a:solidFill>
                <a:latin typeface="+mn-lt"/>
                <a:ea typeface="楷体_GB2312" pitchFamily="49" charset="-122"/>
              </a:defRPr>
            </a:lvl9pPr>
          </a:lstStyle>
          <a:p>
            <a:pPr marL="0" indent="0">
              <a:buFont typeface="Wingdings" pitchFamily="2" charset="2"/>
              <a:buNone/>
            </a:pPr>
            <a:r>
              <a:rPr lang="zh-CN" altLang="zh-CN" kern="0" dirty="0" smtClean="0"/>
              <a:t>读重定向表寄存器</a:t>
            </a:r>
            <a:r>
              <a:rPr lang="en-US" altLang="zh-CN" kern="0" dirty="0" smtClean="0"/>
              <a:t>0</a:t>
            </a:r>
            <a:r>
              <a:rPr lang="zh-CN" altLang="zh-CN" kern="0" dirty="0" smtClean="0"/>
              <a:t>的</a:t>
            </a:r>
            <a:r>
              <a:rPr lang="en-US" altLang="zh-CN" kern="0" dirty="0" smtClean="0"/>
              <a:t>64</a:t>
            </a:r>
            <a:r>
              <a:rPr lang="zh-CN" altLang="zh-CN" kern="0" dirty="0" smtClean="0"/>
              <a:t>位代码：</a:t>
            </a:r>
            <a:endParaRPr lang="zh-CN" altLang="en-US" kern="0" dirty="0"/>
          </a:p>
        </p:txBody>
      </p:sp>
      <p:sp>
        <p:nvSpPr>
          <p:cNvPr id="7" name="内容占位符 2"/>
          <p:cNvSpPr txBox="1">
            <a:spLocks/>
          </p:cNvSpPr>
          <p:nvPr/>
        </p:nvSpPr>
        <p:spPr bwMode="auto">
          <a:xfrm>
            <a:off x="107380" y="3501011"/>
            <a:ext cx="8353160" cy="792110"/>
          </a:xfrm>
          <a:prstGeom prst="rect">
            <a:avLst/>
          </a:prstGeom>
          <a:solidFill>
            <a:srgbClr val="FFFFCC"/>
          </a:solidFill>
          <a:ln w="28575">
            <a:solidFill>
              <a:srgbClr val="FF6600"/>
            </a:solidFill>
            <a:miter lim="800000"/>
            <a:headEnd/>
            <a:tailEnd/>
          </a:ln>
          <a:effectLst>
            <a:outerShdw blurRad="50800" dist="381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bg2"/>
              </a:buClr>
              <a:buSzPct val="75000"/>
              <a:buFont typeface="Wingdings" pitchFamily="2" charset="2"/>
              <a:buChar char="n"/>
              <a:defRPr sz="2800" b="1">
                <a:solidFill>
                  <a:schemeClr val="tx1"/>
                </a:solidFill>
                <a:latin typeface="+mn-lt"/>
                <a:ea typeface="+mn-ea"/>
                <a:cs typeface="+mn-cs"/>
              </a:defRPr>
            </a:lvl1pPr>
            <a:lvl2pPr marL="628650" indent="-268288" algn="l" rtl="0" fontAlgn="base">
              <a:spcBef>
                <a:spcPct val="20000"/>
              </a:spcBef>
              <a:spcAft>
                <a:spcPct val="0"/>
              </a:spcAft>
              <a:buClr>
                <a:srgbClr val="006600"/>
              </a:buClr>
              <a:buSzPct val="75000"/>
              <a:buFont typeface="Wingdings" pitchFamily="2" charset="2"/>
              <a:buChar char="l"/>
              <a:defRPr sz="2800" b="1">
                <a:solidFill>
                  <a:schemeClr val="tx1"/>
                </a:solidFill>
                <a:latin typeface="+mn-lt"/>
                <a:ea typeface="+mn-ea"/>
              </a:defRPr>
            </a:lvl2pPr>
            <a:lvl3pPr marL="896938" indent="-268288" algn="l" rtl="0" fontAlgn="base">
              <a:spcBef>
                <a:spcPct val="20000"/>
              </a:spcBef>
              <a:spcAft>
                <a:spcPct val="0"/>
              </a:spcAft>
              <a:buClr>
                <a:srgbClr val="FF6600"/>
              </a:buClr>
              <a:buSzPct val="65000"/>
              <a:buFont typeface="Wingdings" pitchFamily="2" charset="2"/>
              <a:buChar char="p"/>
              <a:defRPr sz="2400" b="1">
                <a:solidFill>
                  <a:schemeClr val="tx1"/>
                </a:solidFill>
                <a:latin typeface="+mn-lt"/>
                <a:ea typeface="楷体" panose="02010609060101010101" pitchFamily="49" charset="-122"/>
              </a:defRPr>
            </a:lvl3pPr>
            <a:lvl4pPr marL="1166813" indent="-269875" algn="l" rtl="0" fontAlgn="base">
              <a:spcBef>
                <a:spcPct val="20000"/>
              </a:spcBef>
              <a:spcAft>
                <a:spcPct val="0"/>
              </a:spcAft>
              <a:buClr>
                <a:srgbClr val="FF0066"/>
              </a:buClr>
              <a:buSzPct val="75000"/>
              <a:buFont typeface="Wingdings" pitchFamily="2" charset="2"/>
              <a:buChar char="u"/>
              <a:defRPr sz="2400" b="1">
                <a:solidFill>
                  <a:schemeClr val="tx1"/>
                </a:solidFill>
                <a:latin typeface="+mn-lt"/>
                <a:ea typeface="楷体" panose="02010609060101010101" pitchFamily="49" charset="-122"/>
              </a:defRPr>
            </a:lvl4pPr>
            <a:lvl5pPr marL="1435100" indent="-268288" algn="l" rtl="0" fontAlgn="base">
              <a:spcBef>
                <a:spcPct val="20000"/>
              </a:spcBef>
              <a:spcAft>
                <a:spcPct val="0"/>
              </a:spcAft>
              <a:buClr>
                <a:srgbClr val="0066FF"/>
              </a:buClr>
              <a:buSzPct val="75000"/>
              <a:buFont typeface="Wingdings" pitchFamily="2" charset="2"/>
              <a:buChar char="ü"/>
              <a:defRPr sz="2400" b="1">
                <a:solidFill>
                  <a:schemeClr val="tx1"/>
                </a:solidFill>
                <a:latin typeface="+mn-lt"/>
                <a:ea typeface="楷体" panose="02010609060101010101" pitchFamily="49" charset="-122"/>
              </a:defRPr>
            </a:lvl5pPr>
            <a:lvl6pPr marL="2787650" indent="-271463" algn="l" rtl="0" fontAlgn="base">
              <a:spcBef>
                <a:spcPct val="20000"/>
              </a:spcBef>
              <a:spcAft>
                <a:spcPct val="0"/>
              </a:spcAft>
              <a:buClr>
                <a:srgbClr val="0066FF"/>
              </a:buClr>
              <a:buSzPct val="75000"/>
              <a:buFont typeface="Wingdings" pitchFamily="2" charset="2"/>
              <a:buChar char="ü"/>
              <a:defRPr sz="2400" b="1">
                <a:solidFill>
                  <a:schemeClr val="tx1"/>
                </a:solidFill>
                <a:latin typeface="+mn-lt"/>
                <a:ea typeface="楷体_GB2312" pitchFamily="49" charset="-122"/>
              </a:defRPr>
            </a:lvl6pPr>
            <a:lvl7pPr marL="3244850" indent="-271463" algn="l" rtl="0" fontAlgn="base">
              <a:spcBef>
                <a:spcPct val="20000"/>
              </a:spcBef>
              <a:spcAft>
                <a:spcPct val="0"/>
              </a:spcAft>
              <a:buClr>
                <a:srgbClr val="0066FF"/>
              </a:buClr>
              <a:buSzPct val="75000"/>
              <a:buFont typeface="Wingdings" pitchFamily="2" charset="2"/>
              <a:buChar char="ü"/>
              <a:defRPr sz="2400" b="1">
                <a:solidFill>
                  <a:schemeClr val="tx1"/>
                </a:solidFill>
                <a:latin typeface="+mn-lt"/>
                <a:ea typeface="楷体_GB2312" pitchFamily="49" charset="-122"/>
              </a:defRPr>
            </a:lvl7pPr>
            <a:lvl8pPr marL="3702050" indent="-271463" algn="l" rtl="0" fontAlgn="base">
              <a:spcBef>
                <a:spcPct val="20000"/>
              </a:spcBef>
              <a:spcAft>
                <a:spcPct val="0"/>
              </a:spcAft>
              <a:buClr>
                <a:srgbClr val="0066FF"/>
              </a:buClr>
              <a:buSzPct val="75000"/>
              <a:buFont typeface="Wingdings" pitchFamily="2" charset="2"/>
              <a:buChar char="ü"/>
              <a:defRPr sz="2400" b="1">
                <a:solidFill>
                  <a:schemeClr val="tx1"/>
                </a:solidFill>
                <a:latin typeface="+mn-lt"/>
                <a:ea typeface="楷体_GB2312" pitchFamily="49" charset="-122"/>
              </a:defRPr>
            </a:lvl8pPr>
            <a:lvl9pPr marL="4159250" indent="-271463" algn="l" rtl="0" fontAlgn="base">
              <a:spcBef>
                <a:spcPct val="20000"/>
              </a:spcBef>
              <a:spcAft>
                <a:spcPct val="0"/>
              </a:spcAft>
              <a:buClr>
                <a:srgbClr val="0066FF"/>
              </a:buClr>
              <a:buSzPct val="75000"/>
              <a:buFont typeface="Wingdings" pitchFamily="2" charset="2"/>
              <a:buChar char="ü"/>
              <a:defRPr sz="2400" b="1">
                <a:solidFill>
                  <a:schemeClr val="tx1"/>
                </a:solidFill>
                <a:latin typeface="+mn-lt"/>
                <a:ea typeface="楷体_GB2312" pitchFamily="49" charset="-122"/>
              </a:defRPr>
            </a:lvl9pPr>
          </a:lstStyle>
          <a:p>
            <a:pPr marL="0" indent="0">
              <a:spcBef>
                <a:spcPts val="0"/>
              </a:spcBef>
              <a:buNone/>
            </a:pPr>
            <a:r>
              <a:rPr lang="en-US" altLang="zh-CN" sz="2000" kern="0" dirty="0" err="1">
                <a:solidFill>
                  <a:srgbClr val="0000FF"/>
                </a:solidFill>
                <a:latin typeface="+mn-ea"/>
              </a:rPr>
              <a:t>mov</a:t>
            </a:r>
            <a:r>
              <a:rPr lang="en-US" altLang="zh-CN" sz="2000" kern="0" dirty="0">
                <a:latin typeface="+mn-ea"/>
              </a:rPr>
              <a:t> DWORD PTR [</a:t>
            </a:r>
            <a:r>
              <a:rPr lang="en-US" altLang="zh-CN" sz="2000" kern="0" dirty="0">
                <a:solidFill>
                  <a:srgbClr val="C00000"/>
                </a:solidFill>
                <a:latin typeface="+mn-ea"/>
              </a:rPr>
              <a:t>FEC00000h</a:t>
            </a:r>
            <a:r>
              <a:rPr lang="en-US" altLang="zh-CN" sz="2000" kern="0" dirty="0">
                <a:latin typeface="+mn-ea"/>
              </a:rPr>
              <a:t>],</a:t>
            </a:r>
            <a:r>
              <a:rPr lang="en-US" altLang="zh-CN" sz="2000" kern="0" dirty="0" smtClean="0">
                <a:solidFill>
                  <a:srgbClr val="C00000"/>
                </a:solidFill>
                <a:latin typeface="+mn-ea"/>
              </a:rPr>
              <a:t>10h</a:t>
            </a:r>
            <a:r>
              <a:rPr lang="en-US" altLang="zh-CN" sz="2000" kern="0" dirty="0" smtClean="0">
                <a:latin typeface="+mn-ea"/>
              </a:rPr>
              <a:t>  </a:t>
            </a:r>
            <a:r>
              <a:rPr lang="en-US" altLang="zh-CN" sz="2000" kern="0" dirty="0" smtClean="0">
                <a:solidFill>
                  <a:srgbClr val="008000"/>
                </a:solidFill>
                <a:latin typeface="+mn-ea"/>
              </a:rPr>
              <a:t>;</a:t>
            </a:r>
            <a:r>
              <a:rPr lang="zh-CN" altLang="en-US" sz="2000" kern="0" dirty="0">
                <a:solidFill>
                  <a:srgbClr val="008000"/>
                </a:solidFill>
                <a:latin typeface="+mn-ea"/>
              </a:rPr>
              <a:t>向索引寄存器写入低</a:t>
            </a:r>
            <a:r>
              <a:rPr lang="en-US" altLang="zh-CN" sz="2000" kern="0" dirty="0">
                <a:solidFill>
                  <a:srgbClr val="008000"/>
                </a:solidFill>
                <a:latin typeface="+mn-ea"/>
              </a:rPr>
              <a:t>32</a:t>
            </a:r>
            <a:r>
              <a:rPr lang="zh-CN" altLang="en-US" sz="2000" kern="0" dirty="0">
                <a:solidFill>
                  <a:srgbClr val="008000"/>
                </a:solidFill>
                <a:latin typeface="+mn-ea"/>
              </a:rPr>
              <a:t>位索引值</a:t>
            </a:r>
          </a:p>
          <a:p>
            <a:pPr marL="0" indent="0">
              <a:spcBef>
                <a:spcPts val="0"/>
              </a:spcBef>
              <a:buNone/>
            </a:pPr>
            <a:r>
              <a:rPr lang="en-US" altLang="zh-CN" sz="2000" kern="0" dirty="0" err="1">
                <a:solidFill>
                  <a:srgbClr val="0000FF"/>
                </a:solidFill>
                <a:latin typeface="+mn-ea"/>
              </a:rPr>
              <a:t>mov</a:t>
            </a:r>
            <a:r>
              <a:rPr lang="en-US" altLang="zh-CN" sz="2000" kern="0" dirty="0">
                <a:latin typeface="+mn-ea"/>
              </a:rPr>
              <a:t> </a:t>
            </a:r>
            <a:r>
              <a:rPr lang="en-US" altLang="zh-CN" sz="2000" kern="0" dirty="0" err="1">
                <a:solidFill>
                  <a:srgbClr val="FF6600"/>
                </a:solidFill>
                <a:latin typeface="+mn-ea"/>
              </a:rPr>
              <a:t>rax</a:t>
            </a:r>
            <a:r>
              <a:rPr lang="en-US" altLang="zh-CN" sz="2000" kern="0" dirty="0">
                <a:latin typeface="+mn-ea"/>
              </a:rPr>
              <a:t>,[</a:t>
            </a:r>
            <a:r>
              <a:rPr lang="en-US" altLang="zh-CN" sz="2000" kern="0" dirty="0">
                <a:solidFill>
                  <a:srgbClr val="C00000"/>
                </a:solidFill>
                <a:latin typeface="+mn-ea"/>
              </a:rPr>
              <a:t>FEC00010h</a:t>
            </a:r>
            <a:r>
              <a:rPr lang="en-US" altLang="zh-CN" sz="2000" kern="0" dirty="0" smtClean="0">
                <a:latin typeface="+mn-ea"/>
              </a:rPr>
              <a:t>]            </a:t>
            </a:r>
            <a:r>
              <a:rPr lang="en-US" altLang="zh-CN" sz="2000" kern="0" dirty="0" smtClean="0">
                <a:solidFill>
                  <a:srgbClr val="008000"/>
                </a:solidFill>
                <a:latin typeface="+mn-ea"/>
              </a:rPr>
              <a:t>;</a:t>
            </a:r>
            <a:r>
              <a:rPr lang="zh-CN" altLang="en-US" sz="2000" kern="0" dirty="0">
                <a:solidFill>
                  <a:srgbClr val="008000"/>
                </a:solidFill>
                <a:latin typeface="+mn-ea"/>
              </a:rPr>
              <a:t>读重定向表寄存器</a:t>
            </a:r>
            <a:r>
              <a:rPr lang="en-US" altLang="zh-CN" sz="2000" kern="0" dirty="0">
                <a:solidFill>
                  <a:srgbClr val="008000"/>
                </a:solidFill>
                <a:latin typeface="+mn-ea"/>
              </a:rPr>
              <a:t>0</a:t>
            </a:r>
            <a:r>
              <a:rPr lang="zh-CN" altLang="en-US" sz="2000" kern="0" dirty="0">
                <a:solidFill>
                  <a:srgbClr val="008000"/>
                </a:solidFill>
                <a:latin typeface="+mn-ea"/>
              </a:rPr>
              <a:t>的完整</a:t>
            </a:r>
            <a:r>
              <a:rPr lang="en-US" altLang="zh-CN" sz="2000" kern="0" dirty="0">
                <a:solidFill>
                  <a:srgbClr val="008000"/>
                </a:solidFill>
                <a:latin typeface="+mn-ea"/>
              </a:rPr>
              <a:t>64</a:t>
            </a:r>
            <a:r>
              <a:rPr lang="zh-CN" altLang="en-US" sz="2000" kern="0" dirty="0">
                <a:solidFill>
                  <a:srgbClr val="008000"/>
                </a:solidFill>
                <a:latin typeface="+mn-ea"/>
              </a:rPr>
              <a:t>位</a:t>
            </a:r>
            <a:r>
              <a:rPr lang="zh-CN" altLang="en-US" sz="2000" kern="0" dirty="0" smtClean="0">
                <a:solidFill>
                  <a:srgbClr val="008000"/>
                </a:solidFill>
                <a:latin typeface="+mn-ea"/>
              </a:rPr>
              <a:t>数据</a:t>
            </a:r>
            <a:endParaRPr lang="zh-CN" altLang="en-US" sz="2000" kern="0" dirty="0">
              <a:solidFill>
                <a:srgbClr val="008000"/>
              </a:solidFill>
              <a:latin typeface="+mn-ea"/>
            </a:endParaRPr>
          </a:p>
        </p:txBody>
      </p:sp>
      <p:sp>
        <p:nvSpPr>
          <p:cNvPr id="8" name="矩形 7"/>
          <p:cNvSpPr/>
          <p:nvPr/>
        </p:nvSpPr>
        <p:spPr>
          <a:xfrm>
            <a:off x="251400" y="5190363"/>
            <a:ext cx="8568750" cy="830997"/>
          </a:xfrm>
          <a:prstGeom prst="rect">
            <a:avLst/>
          </a:prstGeom>
        </p:spPr>
        <p:txBody>
          <a:bodyPr wrap="square">
            <a:spAutoFit/>
          </a:bodyPr>
          <a:lstStyle/>
          <a:p>
            <a:pPr algn="l"/>
            <a:r>
              <a:rPr lang="zh-CN" altLang="zh-CN" sz="2400" kern="100" dirty="0">
                <a:latin typeface="Courier New" panose="02070309020205020404" pitchFamily="49" charset="0"/>
                <a:cs typeface="Courier New" panose="02070309020205020404" pitchFamily="49" charset="0"/>
              </a:rPr>
              <a:t>注意，上述代码中给出的是</a:t>
            </a:r>
            <a:r>
              <a:rPr lang="zh-CN" altLang="zh-CN" sz="2400" kern="100" dirty="0">
                <a:solidFill>
                  <a:srgbClr val="0000FF"/>
                </a:solidFill>
                <a:latin typeface="Courier New" panose="02070309020205020404" pitchFamily="49" charset="0"/>
                <a:cs typeface="Courier New" panose="02070309020205020404" pitchFamily="49" charset="0"/>
              </a:rPr>
              <a:t>逻辑地址</a:t>
            </a:r>
            <a:r>
              <a:rPr lang="zh-CN" altLang="zh-CN" sz="2400" kern="100" dirty="0">
                <a:latin typeface="Courier New" panose="02070309020205020404" pitchFamily="49" charset="0"/>
                <a:cs typeface="Courier New" panose="02070309020205020404" pitchFamily="49" charset="0"/>
              </a:rPr>
              <a:t>（虚拟地址</a:t>
            </a:r>
            <a:r>
              <a:rPr lang="zh-CN" altLang="zh-CN" sz="2400" kern="100" dirty="0" smtClean="0">
                <a:latin typeface="Courier New" panose="02070309020205020404" pitchFamily="49" charset="0"/>
                <a:cs typeface="Courier New" panose="02070309020205020404" pitchFamily="49" charset="0"/>
              </a:rPr>
              <a:t>），在</a:t>
            </a:r>
            <a:r>
              <a:rPr lang="zh-CN" altLang="zh-CN" sz="2400" kern="100" dirty="0">
                <a:latin typeface="Courier New" panose="02070309020205020404" pitchFamily="49" charset="0"/>
                <a:cs typeface="Courier New" panose="02070309020205020404" pitchFamily="49" charset="0"/>
              </a:rPr>
              <a:t>虚拟存储管理时，采用了“</a:t>
            </a:r>
            <a:r>
              <a:rPr lang="zh-CN" altLang="zh-CN" sz="2400" kern="100" dirty="0">
                <a:solidFill>
                  <a:srgbClr val="0000FF"/>
                </a:solidFill>
                <a:latin typeface="Courier New" panose="02070309020205020404" pitchFamily="49" charset="0"/>
                <a:cs typeface="Courier New" panose="02070309020205020404" pitchFamily="49" charset="0"/>
              </a:rPr>
              <a:t>虚拟地址＝物理地址</a:t>
            </a:r>
            <a:r>
              <a:rPr lang="zh-CN" altLang="zh-CN" sz="2400" kern="100" dirty="0">
                <a:latin typeface="Courier New" panose="02070309020205020404" pitchFamily="49" charset="0"/>
                <a:cs typeface="Courier New" panose="02070309020205020404" pitchFamily="49" charset="0"/>
              </a:rPr>
              <a:t>”的地址映射方式。</a:t>
            </a:r>
            <a:endParaRPr lang="zh-CN" altLang="en-US" sz="2400" dirty="0"/>
          </a:p>
        </p:txBody>
      </p:sp>
    </p:spTree>
    <p:extLst>
      <p:ext uri="{BB962C8B-B14F-4D97-AF65-F5344CB8AC3E}">
        <p14:creationId xmlns:p14="http://schemas.microsoft.com/office/powerpoint/2010/main" val="3486744805"/>
      </p:ext>
    </p:extLst>
  </p:cSld>
  <p:clrMapOvr>
    <a:masterClrMapping/>
  </p:clrMapOvr>
  <p:transition spd="med"/>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二、</a:t>
            </a:r>
            <a:r>
              <a:rPr lang="zh-CN" altLang="zh-CN" dirty="0"/>
              <a:t>高级可编程中断</a:t>
            </a:r>
            <a:r>
              <a:rPr lang="zh-CN" altLang="zh-CN" dirty="0" smtClean="0"/>
              <a:t>控制器</a:t>
            </a:r>
            <a:r>
              <a:rPr lang="en-US" altLang="zh-CN" dirty="0" smtClean="0"/>
              <a:t>      </a:t>
            </a:r>
            <a:r>
              <a:rPr lang="en-US" altLang="zh-CN" dirty="0" smtClean="0">
                <a:solidFill>
                  <a:srgbClr val="FF6600"/>
                </a:solidFill>
              </a:rPr>
              <a:t>3.  I/O APIC</a:t>
            </a:r>
            <a:endParaRPr lang="zh-CN" altLang="en-US" dirty="0">
              <a:solidFill>
                <a:srgbClr val="FF6600"/>
              </a:solidFill>
            </a:endParaRPr>
          </a:p>
        </p:txBody>
      </p:sp>
      <p:sp>
        <p:nvSpPr>
          <p:cNvPr id="3" name="内容占位符 2"/>
          <p:cNvSpPr>
            <a:spLocks noGrp="1"/>
          </p:cNvSpPr>
          <p:nvPr>
            <p:ph idx="1"/>
          </p:nvPr>
        </p:nvSpPr>
        <p:spPr>
          <a:xfrm>
            <a:off x="251400" y="620611"/>
            <a:ext cx="8065120" cy="1728240"/>
          </a:xfrm>
        </p:spPr>
        <p:txBody>
          <a:bodyPr/>
          <a:lstStyle/>
          <a:p>
            <a:r>
              <a:rPr lang="en-US" altLang="zh-CN" sz="2400" dirty="0"/>
              <a:t>I/O APIC ID</a:t>
            </a:r>
            <a:r>
              <a:rPr lang="zh-CN" altLang="zh-CN" sz="2400" dirty="0"/>
              <a:t>寄存器的第</a:t>
            </a:r>
            <a:r>
              <a:rPr lang="en-US" altLang="zh-CN" sz="2400" dirty="0"/>
              <a:t>27</a:t>
            </a:r>
            <a:r>
              <a:rPr lang="zh-CN" altLang="zh-CN" sz="2400" dirty="0"/>
              <a:t>～</a:t>
            </a:r>
            <a:r>
              <a:rPr lang="en-US" altLang="zh-CN" sz="2400" dirty="0"/>
              <a:t>24</a:t>
            </a:r>
            <a:r>
              <a:rPr lang="zh-CN" altLang="zh-CN" sz="2400" dirty="0"/>
              <a:t>位（共</a:t>
            </a:r>
            <a:r>
              <a:rPr lang="en-US" altLang="zh-CN" sz="2400" dirty="0"/>
              <a:t>4</a:t>
            </a:r>
            <a:r>
              <a:rPr lang="zh-CN" altLang="zh-CN" sz="2400" dirty="0"/>
              <a:t>位）是</a:t>
            </a:r>
            <a:r>
              <a:rPr lang="en-US" altLang="zh-CN" sz="2400" dirty="0"/>
              <a:t>I/O APIC</a:t>
            </a:r>
            <a:r>
              <a:rPr lang="zh-CN" altLang="zh-CN" sz="2400" dirty="0"/>
              <a:t>的</a:t>
            </a:r>
            <a:r>
              <a:rPr lang="en-US" altLang="zh-CN" sz="2400" dirty="0"/>
              <a:t>ID</a:t>
            </a:r>
            <a:r>
              <a:rPr lang="zh-CN" altLang="zh-CN" sz="2400" dirty="0"/>
              <a:t>值</a:t>
            </a:r>
            <a:r>
              <a:rPr lang="zh-CN" altLang="zh-CN" sz="2400" dirty="0" smtClean="0"/>
              <a:t>。</a:t>
            </a:r>
            <a:endParaRPr lang="en-US" altLang="zh-CN" sz="2400" dirty="0" smtClean="0"/>
          </a:p>
          <a:p>
            <a:r>
              <a:rPr lang="zh-CN" altLang="zh-CN" sz="2400" dirty="0" smtClean="0"/>
              <a:t>当</a:t>
            </a:r>
            <a:r>
              <a:rPr lang="zh-CN" altLang="zh-CN" sz="2400" dirty="0"/>
              <a:t>系统中有多个</a:t>
            </a:r>
            <a:r>
              <a:rPr lang="en-US" altLang="zh-CN" sz="2400" dirty="0"/>
              <a:t>I/O APIC</a:t>
            </a:r>
            <a:r>
              <a:rPr lang="zh-CN" altLang="zh-CN" sz="2400" dirty="0"/>
              <a:t>时，必须通过写每个</a:t>
            </a:r>
            <a:r>
              <a:rPr lang="en-US" altLang="zh-CN" sz="2400" dirty="0"/>
              <a:t>I/O APIC</a:t>
            </a:r>
            <a:r>
              <a:rPr lang="zh-CN" altLang="zh-CN" sz="2400" dirty="0"/>
              <a:t>的</a:t>
            </a:r>
            <a:r>
              <a:rPr lang="en-US" altLang="zh-CN" sz="2400" dirty="0"/>
              <a:t>ID</a:t>
            </a:r>
            <a:r>
              <a:rPr lang="zh-CN" altLang="zh-CN" sz="2400" dirty="0"/>
              <a:t>寄存器给它们指定一个惟一的编号</a:t>
            </a:r>
            <a:r>
              <a:rPr lang="zh-CN" altLang="zh-CN" sz="2400" dirty="0" smtClean="0"/>
              <a:t>。代码</a:t>
            </a:r>
            <a:r>
              <a:rPr lang="zh-CN" altLang="zh-CN" sz="2400" dirty="0"/>
              <a:t>如下：</a:t>
            </a:r>
            <a:endParaRPr lang="zh-CN" altLang="en-US" sz="2400" dirty="0"/>
          </a:p>
        </p:txBody>
      </p:sp>
      <p:sp>
        <p:nvSpPr>
          <p:cNvPr id="4" name="灯片编号占位符 3"/>
          <p:cNvSpPr>
            <a:spLocks noGrp="1"/>
          </p:cNvSpPr>
          <p:nvPr>
            <p:ph type="sldNum" sz="quarter" idx="11"/>
          </p:nvPr>
        </p:nvSpPr>
        <p:spPr/>
        <p:txBody>
          <a:bodyPr/>
          <a:lstStyle/>
          <a:p>
            <a:fld id="{C5B93D84-87BE-4514-9293-7D5164B6320D}" type="slidenum">
              <a:rPr lang="zh-CN" altLang="en-US" smtClean="0"/>
              <a:pPr/>
              <a:t>179</a:t>
            </a:fld>
            <a:endParaRPr lang="en-US" altLang="zh-CN" dirty="0"/>
          </a:p>
        </p:txBody>
      </p:sp>
      <p:sp>
        <p:nvSpPr>
          <p:cNvPr id="5" name="内容占位符 2"/>
          <p:cNvSpPr txBox="1">
            <a:spLocks/>
          </p:cNvSpPr>
          <p:nvPr/>
        </p:nvSpPr>
        <p:spPr bwMode="auto">
          <a:xfrm>
            <a:off x="395420" y="2420860"/>
            <a:ext cx="7921100" cy="792110"/>
          </a:xfrm>
          <a:prstGeom prst="rect">
            <a:avLst/>
          </a:prstGeom>
          <a:solidFill>
            <a:srgbClr val="FFFFCC"/>
          </a:solidFill>
          <a:ln w="28575">
            <a:solidFill>
              <a:srgbClr val="FF6600"/>
            </a:solidFill>
            <a:miter lim="800000"/>
            <a:headEnd/>
            <a:tailEnd/>
          </a:ln>
          <a:effectLst>
            <a:outerShdw blurRad="50800" dist="381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bg2"/>
              </a:buClr>
              <a:buSzPct val="75000"/>
              <a:buFont typeface="Wingdings" pitchFamily="2" charset="2"/>
              <a:buChar char="n"/>
              <a:defRPr sz="2800" b="1">
                <a:solidFill>
                  <a:schemeClr val="tx1"/>
                </a:solidFill>
                <a:latin typeface="+mn-lt"/>
                <a:ea typeface="+mn-ea"/>
                <a:cs typeface="+mn-cs"/>
              </a:defRPr>
            </a:lvl1pPr>
            <a:lvl2pPr marL="628650" indent="-268288" algn="l" rtl="0" fontAlgn="base">
              <a:spcBef>
                <a:spcPct val="20000"/>
              </a:spcBef>
              <a:spcAft>
                <a:spcPct val="0"/>
              </a:spcAft>
              <a:buClr>
                <a:srgbClr val="006600"/>
              </a:buClr>
              <a:buSzPct val="75000"/>
              <a:buFont typeface="Wingdings" pitchFamily="2" charset="2"/>
              <a:buChar char="l"/>
              <a:defRPr sz="2800" b="1">
                <a:solidFill>
                  <a:schemeClr val="tx1"/>
                </a:solidFill>
                <a:latin typeface="+mn-lt"/>
                <a:ea typeface="+mn-ea"/>
              </a:defRPr>
            </a:lvl2pPr>
            <a:lvl3pPr marL="896938" indent="-268288" algn="l" rtl="0" fontAlgn="base">
              <a:spcBef>
                <a:spcPct val="20000"/>
              </a:spcBef>
              <a:spcAft>
                <a:spcPct val="0"/>
              </a:spcAft>
              <a:buClr>
                <a:srgbClr val="FF6600"/>
              </a:buClr>
              <a:buSzPct val="65000"/>
              <a:buFont typeface="Wingdings" pitchFamily="2" charset="2"/>
              <a:buChar char="p"/>
              <a:defRPr sz="2400" b="1">
                <a:solidFill>
                  <a:schemeClr val="tx1"/>
                </a:solidFill>
                <a:latin typeface="+mn-lt"/>
                <a:ea typeface="楷体" panose="02010609060101010101" pitchFamily="49" charset="-122"/>
              </a:defRPr>
            </a:lvl3pPr>
            <a:lvl4pPr marL="1166813" indent="-269875" algn="l" rtl="0" fontAlgn="base">
              <a:spcBef>
                <a:spcPct val="20000"/>
              </a:spcBef>
              <a:spcAft>
                <a:spcPct val="0"/>
              </a:spcAft>
              <a:buClr>
                <a:srgbClr val="FF0066"/>
              </a:buClr>
              <a:buSzPct val="75000"/>
              <a:buFont typeface="Wingdings" pitchFamily="2" charset="2"/>
              <a:buChar char="u"/>
              <a:defRPr sz="2400" b="1">
                <a:solidFill>
                  <a:schemeClr val="tx1"/>
                </a:solidFill>
                <a:latin typeface="+mn-lt"/>
                <a:ea typeface="楷体" panose="02010609060101010101" pitchFamily="49" charset="-122"/>
              </a:defRPr>
            </a:lvl4pPr>
            <a:lvl5pPr marL="1435100" indent="-268288" algn="l" rtl="0" fontAlgn="base">
              <a:spcBef>
                <a:spcPct val="20000"/>
              </a:spcBef>
              <a:spcAft>
                <a:spcPct val="0"/>
              </a:spcAft>
              <a:buClr>
                <a:srgbClr val="0066FF"/>
              </a:buClr>
              <a:buSzPct val="75000"/>
              <a:buFont typeface="Wingdings" pitchFamily="2" charset="2"/>
              <a:buChar char="ü"/>
              <a:defRPr sz="2400" b="1">
                <a:solidFill>
                  <a:schemeClr val="tx1"/>
                </a:solidFill>
                <a:latin typeface="+mn-lt"/>
                <a:ea typeface="楷体" panose="02010609060101010101" pitchFamily="49" charset="-122"/>
              </a:defRPr>
            </a:lvl5pPr>
            <a:lvl6pPr marL="2787650" indent="-271463" algn="l" rtl="0" fontAlgn="base">
              <a:spcBef>
                <a:spcPct val="20000"/>
              </a:spcBef>
              <a:spcAft>
                <a:spcPct val="0"/>
              </a:spcAft>
              <a:buClr>
                <a:srgbClr val="0066FF"/>
              </a:buClr>
              <a:buSzPct val="75000"/>
              <a:buFont typeface="Wingdings" pitchFamily="2" charset="2"/>
              <a:buChar char="ü"/>
              <a:defRPr sz="2400" b="1">
                <a:solidFill>
                  <a:schemeClr val="tx1"/>
                </a:solidFill>
                <a:latin typeface="+mn-lt"/>
                <a:ea typeface="楷体_GB2312" pitchFamily="49" charset="-122"/>
              </a:defRPr>
            </a:lvl6pPr>
            <a:lvl7pPr marL="3244850" indent="-271463" algn="l" rtl="0" fontAlgn="base">
              <a:spcBef>
                <a:spcPct val="20000"/>
              </a:spcBef>
              <a:spcAft>
                <a:spcPct val="0"/>
              </a:spcAft>
              <a:buClr>
                <a:srgbClr val="0066FF"/>
              </a:buClr>
              <a:buSzPct val="75000"/>
              <a:buFont typeface="Wingdings" pitchFamily="2" charset="2"/>
              <a:buChar char="ü"/>
              <a:defRPr sz="2400" b="1">
                <a:solidFill>
                  <a:schemeClr val="tx1"/>
                </a:solidFill>
                <a:latin typeface="+mn-lt"/>
                <a:ea typeface="楷体_GB2312" pitchFamily="49" charset="-122"/>
              </a:defRPr>
            </a:lvl7pPr>
            <a:lvl8pPr marL="3702050" indent="-271463" algn="l" rtl="0" fontAlgn="base">
              <a:spcBef>
                <a:spcPct val="20000"/>
              </a:spcBef>
              <a:spcAft>
                <a:spcPct val="0"/>
              </a:spcAft>
              <a:buClr>
                <a:srgbClr val="0066FF"/>
              </a:buClr>
              <a:buSzPct val="75000"/>
              <a:buFont typeface="Wingdings" pitchFamily="2" charset="2"/>
              <a:buChar char="ü"/>
              <a:defRPr sz="2400" b="1">
                <a:solidFill>
                  <a:schemeClr val="tx1"/>
                </a:solidFill>
                <a:latin typeface="+mn-lt"/>
                <a:ea typeface="楷体_GB2312" pitchFamily="49" charset="-122"/>
              </a:defRPr>
            </a:lvl8pPr>
            <a:lvl9pPr marL="4159250" indent="-271463" algn="l" rtl="0" fontAlgn="base">
              <a:spcBef>
                <a:spcPct val="20000"/>
              </a:spcBef>
              <a:spcAft>
                <a:spcPct val="0"/>
              </a:spcAft>
              <a:buClr>
                <a:srgbClr val="0066FF"/>
              </a:buClr>
              <a:buSzPct val="75000"/>
              <a:buFont typeface="Wingdings" pitchFamily="2" charset="2"/>
              <a:buChar char="ü"/>
              <a:defRPr sz="2400" b="1">
                <a:solidFill>
                  <a:schemeClr val="tx1"/>
                </a:solidFill>
                <a:latin typeface="+mn-lt"/>
                <a:ea typeface="楷体_GB2312" pitchFamily="49" charset="-122"/>
              </a:defRPr>
            </a:lvl9pPr>
          </a:lstStyle>
          <a:p>
            <a:pPr marL="0" indent="0">
              <a:spcBef>
                <a:spcPts val="0"/>
              </a:spcBef>
              <a:buNone/>
            </a:pPr>
            <a:r>
              <a:rPr lang="en-US" altLang="zh-CN" sz="2000" kern="0" dirty="0" err="1">
                <a:solidFill>
                  <a:srgbClr val="0000FF"/>
                </a:solidFill>
                <a:latin typeface="+mn-ea"/>
              </a:rPr>
              <a:t>mov</a:t>
            </a:r>
            <a:r>
              <a:rPr lang="en-US" altLang="zh-CN" sz="2000" kern="0" dirty="0">
                <a:latin typeface="+mn-ea"/>
              </a:rPr>
              <a:t> DWORD PTR [</a:t>
            </a:r>
            <a:r>
              <a:rPr lang="en-US" altLang="zh-CN" sz="2000" kern="0" dirty="0">
                <a:solidFill>
                  <a:srgbClr val="C00000"/>
                </a:solidFill>
                <a:latin typeface="+mn-ea"/>
              </a:rPr>
              <a:t>FEC00000h</a:t>
            </a:r>
            <a:r>
              <a:rPr lang="en-US" altLang="zh-CN" sz="2000" kern="0" dirty="0">
                <a:latin typeface="+mn-ea"/>
              </a:rPr>
              <a:t>],</a:t>
            </a:r>
            <a:r>
              <a:rPr lang="en-US" altLang="zh-CN" sz="2000" kern="0" dirty="0" smtClean="0">
                <a:solidFill>
                  <a:srgbClr val="C00000"/>
                </a:solidFill>
                <a:latin typeface="+mn-ea"/>
              </a:rPr>
              <a:t>00h</a:t>
            </a:r>
            <a:r>
              <a:rPr lang="en-US" altLang="zh-CN" sz="2000" kern="0" dirty="0" smtClean="0">
                <a:latin typeface="+mn-ea"/>
              </a:rPr>
              <a:t>        </a:t>
            </a:r>
            <a:r>
              <a:rPr lang="en-US" altLang="zh-CN" sz="2000" kern="0" dirty="0" smtClean="0">
                <a:solidFill>
                  <a:srgbClr val="008000"/>
                </a:solidFill>
                <a:latin typeface="+mn-ea"/>
              </a:rPr>
              <a:t>;ID</a:t>
            </a:r>
            <a:r>
              <a:rPr lang="zh-CN" altLang="en-US" sz="2000" kern="0" dirty="0">
                <a:solidFill>
                  <a:srgbClr val="008000"/>
                </a:solidFill>
                <a:latin typeface="+mn-ea"/>
              </a:rPr>
              <a:t>寄存器的索引值为</a:t>
            </a:r>
            <a:r>
              <a:rPr lang="en-US" altLang="zh-CN" sz="2000" kern="0" dirty="0">
                <a:solidFill>
                  <a:srgbClr val="008000"/>
                </a:solidFill>
                <a:latin typeface="+mn-ea"/>
              </a:rPr>
              <a:t>00h</a:t>
            </a:r>
          </a:p>
          <a:p>
            <a:pPr marL="0" indent="0">
              <a:spcBef>
                <a:spcPts val="0"/>
              </a:spcBef>
              <a:buNone/>
            </a:pPr>
            <a:r>
              <a:rPr lang="en-US" altLang="zh-CN" sz="2000" kern="0" dirty="0" err="1">
                <a:solidFill>
                  <a:srgbClr val="0000FF"/>
                </a:solidFill>
                <a:latin typeface="+mn-ea"/>
              </a:rPr>
              <a:t>mov</a:t>
            </a:r>
            <a:r>
              <a:rPr lang="en-US" altLang="zh-CN" sz="2000" kern="0" dirty="0">
                <a:latin typeface="+mn-ea"/>
              </a:rPr>
              <a:t> DWORD PTR [</a:t>
            </a:r>
            <a:r>
              <a:rPr lang="en-US" altLang="zh-CN" sz="2000" kern="0" dirty="0">
                <a:solidFill>
                  <a:srgbClr val="C00000"/>
                </a:solidFill>
                <a:latin typeface="+mn-ea"/>
              </a:rPr>
              <a:t>FEC00010h</a:t>
            </a:r>
            <a:r>
              <a:rPr lang="en-US" altLang="zh-CN" sz="2000" kern="0" dirty="0">
                <a:latin typeface="+mn-ea"/>
              </a:rPr>
              <a:t>],</a:t>
            </a:r>
            <a:r>
              <a:rPr lang="en-US" altLang="zh-CN" sz="2000" kern="0" dirty="0" smtClean="0">
                <a:solidFill>
                  <a:srgbClr val="C00000"/>
                </a:solidFill>
                <a:latin typeface="+mn-ea"/>
              </a:rPr>
              <a:t>07000000h</a:t>
            </a:r>
            <a:r>
              <a:rPr lang="en-US" altLang="zh-CN" sz="2000" kern="0" dirty="0" smtClean="0">
                <a:latin typeface="+mn-ea"/>
              </a:rPr>
              <a:t>  </a:t>
            </a:r>
            <a:r>
              <a:rPr lang="en-US" altLang="zh-CN" sz="2000" kern="0" dirty="0" smtClean="0">
                <a:solidFill>
                  <a:srgbClr val="008000"/>
                </a:solidFill>
                <a:latin typeface="+mn-ea"/>
              </a:rPr>
              <a:t>;</a:t>
            </a:r>
            <a:r>
              <a:rPr lang="zh-CN" altLang="en-US" sz="2000" kern="0" dirty="0">
                <a:solidFill>
                  <a:srgbClr val="008000"/>
                </a:solidFill>
                <a:latin typeface="+mn-ea"/>
              </a:rPr>
              <a:t>设置</a:t>
            </a:r>
            <a:r>
              <a:rPr lang="en-US" altLang="zh-CN" sz="2000" kern="0" dirty="0">
                <a:solidFill>
                  <a:srgbClr val="008000"/>
                </a:solidFill>
                <a:latin typeface="+mn-ea"/>
              </a:rPr>
              <a:t>IO APIC ID</a:t>
            </a:r>
            <a:r>
              <a:rPr lang="zh-CN" altLang="en-US" sz="2000" kern="0" dirty="0">
                <a:solidFill>
                  <a:srgbClr val="008000"/>
                </a:solidFill>
                <a:latin typeface="+mn-ea"/>
              </a:rPr>
              <a:t>＝</a:t>
            </a:r>
            <a:r>
              <a:rPr lang="en-US" altLang="zh-CN" sz="2000" kern="0" dirty="0" smtClean="0">
                <a:solidFill>
                  <a:srgbClr val="008000"/>
                </a:solidFill>
                <a:latin typeface="+mn-ea"/>
              </a:rPr>
              <a:t>07h</a:t>
            </a:r>
            <a:endParaRPr lang="en-US" altLang="zh-CN" sz="2000" kern="0" dirty="0">
              <a:solidFill>
                <a:srgbClr val="008000"/>
              </a:solidFill>
              <a:latin typeface="+mn-ea"/>
            </a:endParaRPr>
          </a:p>
        </p:txBody>
      </p:sp>
    </p:spTree>
    <p:extLst>
      <p:ext uri="{BB962C8B-B14F-4D97-AF65-F5344CB8AC3E}">
        <p14:creationId xmlns:p14="http://schemas.microsoft.com/office/powerpoint/2010/main" val="451063502"/>
      </p:ext>
    </p:extLst>
  </p:cSld>
  <p:clrMapOvr>
    <a:masterClrMapping/>
  </p:clrMapOvr>
  <p:transition spd="med"/>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4"/>
          <p:cNvSpPr>
            <a:spLocks noGrp="1"/>
          </p:cNvSpPr>
          <p:nvPr>
            <p:ph type="sldNum" sz="quarter" idx="11"/>
          </p:nvPr>
        </p:nvSpPr>
        <p:spPr/>
        <p:txBody>
          <a:bodyPr/>
          <a:lstStyle/>
          <a:p>
            <a:fld id="{9028EBEA-EE16-47A3-BFF3-7B156E75DA64}" type="slidenum">
              <a:rPr lang="zh-CN" altLang="en-US"/>
              <a:pPr/>
              <a:t>18</a:t>
            </a:fld>
            <a:endParaRPr lang="en-US" altLang="zh-CN"/>
          </a:p>
        </p:txBody>
      </p:sp>
      <p:sp>
        <p:nvSpPr>
          <p:cNvPr id="1072131" name="Rectangle 3"/>
          <p:cNvSpPr>
            <a:spLocks noGrp="1" noChangeArrowheads="1"/>
          </p:cNvSpPr>
          <p:nvPr>
            <p:ph type="body" idx="1"/>
          </p:nvPr>
        </p:nvSpPr>
        <p:spPr>
          <a:xfrm>
            <a:off x="466725" y="6165850"/>
            <a:ext cx="8507413" cy="503238"/>
          </a:xfrm>
        </p:spPr>
        <p:txBody>
          <a:bodyPr/>
          <a:lstStyle/>
          <a:p>
            <a:pPr marL="0" indent="0">
              <a:lnSpc>
                <a:spcPct val="90000"/>
              </a:lnSpc>
              <a:buFont typeface="Wingdings" pitchFamily="2" charset="2"/>
              <a:buNone/>
            </a:pPr>
            <a:endParaRPr lang="en-US" altLang="zh-CN" sz="2800" b="1">
              <a:latin typeface="Times New Roman" pitchFamily="18" charset="0"/>
            </a:endParaRPr>
          </a:p>
        </p:txBody>
      </p:sp>
      <p:graphicFrame>
        <p:nvGraphicFramePr>
          <p:cNvPr id="1072186" name="Object 58"/>
          <p:cNvGraphicFramePr>
            <a:graphicFrameLocks noChangeAspect="1"/>
          </p:cNvGraphicFramePr>
          <p:nvPr/>
        </p:nvGraphicFramePr>
        <p:xfrm>
          <a:off x="323850" y="188913"/>
          <a:ext cx="8353425" cy="6338887"/>
        </p:xfrm>
        <a:graphic>
          <a:graphicData uri="http://schemas.openxmlformats.org/presentationml/2006/ole">
            <mc:AlternateContent xmlns:mc="http://schemas.openxmlformats.org/markup-compatibility/2006">
              <mc:Choice xmlns:v="urn:schemas-microsoft-com:vml" Requires="v">
                <p:oleObj spid="_x0000_s6225" name="Visio" r:id="rId3" imgW="4182770" imgH="3182722" progId="Visio.Drawing.11">
                  <p:embed/>
                </p:oleObj>
              </mc:Choice>
              <mc:Fallback>
                <p:oleObj name="Visio" r:id="rId3" imgW="4182770" imgH="3182722"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3850" y="188913"/>
                        <a:ext cx="8353425" cy="63388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72187" name="Text Box 59"/>
          <p:cNvSpPr txBox="1">
            <a:spLocks noChangeArrowheads="1"/>
          </p:cNvSpPr>
          <p:nvPr/>
        </p:nvSpPr>
        <p:spPr bwMode="auto">
          <a:xfrm>
            <a:off x="179388" y="1989138"/>
            <a:ext cx="2305050" cy="485775"/>
          </a:xfrm>
          <a:prstGeom prst="rect">
            <a:avLst/>
          </a:prstGeom>
          <a:solidFill>
            <a:srgbClr val="FFFF99"/>
          </a:solidFill>
          <a:ln w="28575" algn="ctr">
            <a:solidFill>
              <a:srgbClr val="FF6600"/>
            </a:solidFill>
            <a:miter lim="800000"/>
            <a:headEnd/>
            <a:tailEnd type="none" w="med" len="lg"/>
          </a:ln>
          <a:effectLst>
            <a:outerShdw dist="107763" dir="2700000" algn="ctr" rotWithShape="0">
              <a:schemeClr val="bg2">
                <a:alpha val="50000"/>
              </a:schemeClr>
            </a:outerShdw>
          </a:effectLst>
        </p:spPr>
        <p:txBody>
          <a:bodyPr>
            <a:spAutoFit/>
          </a:bodyPr>
          <a:lstStyle/>
          <a:p>
            <a:pPr algn="l">
              <a:spcBef>
                <a:spcPct val="50000"/>
              </a:spcBef>
            </a:pPr>
            <a:r>
              <a:rPr lang="en-US" altLang="zh-CN" dirty="0">
                <a:solidFill>
                  <a:schemeClr val="bg2"/>
                </a:solidFill>
                <a:latin typeface="Courier New" pitchFamily="49" charset="0"/>
              </a:rPr>
              <a:t>IN AL,80H</a:t>
            </a:r>
          </a:p>
        </p:txBody>
      </p:sp>
      <p:sp>
        <p:nvSpPr>
          <p:cNvPr id="1072130" name="Rectangle 2"/>
          <p:cNvSpPr>
            <a:spLocks noGrp="1" noChangeArrowheads="1"/>
          </p:cNvSpPr>
          <p:nvPr>
            <p:ph type="title"/>
          </p:nvPr>
        </p:nvSpPr>
        <p:spPr>
          <a:xfrm>
            <a:off x="611450" y="44530"/>
            <a:ext cx="8064238" cy="574675"/>
          </a:xfrm>
          <a:noFill/>
          <a:ln/>
        </p:spPr>
        <p:txBody>
          <a:bodyPr anchor="t"/>
          <a:lstStyle/>
          <a:p>
            <a:r>
              <a:rPr lang="zh-CN" altLang="en-US" sz="2800" b="1" dirty="0" smtClean="0">
                <a:solidFill>
                  <a:schemeClr val="bg2"/>
                </a:solidFill>
                <a:ea typeface="黑体" pitchFamily="2" charset="-122"/>
              </a:rPr>
              <a:t>一、并行</a:t>
            </a:r>
            <a:r>
              <a:rPr lang="zh-CN" altLang="en-US" sz="2800" b="1" dirty="0">
                <a:solidFill>
                  <a:srgbClr val="CC0000"/>
                </a:solidFill>
                <a:ea typeface="黑体" pitchFamily="2" charset="-122"/>
              </a:rPr>
              <a:t>输入</a:t>
            </a:r>
            <a:r>
              <a:rPr lang="zh-CN" altLang="en-US" sz="2800" b="1" dirty="0">
                <a:solidFill>
                  <a:schemeClr val="bg2"/>
                </a:solidFill>
                <a:ea typeface="黑体" pitchFamily="2" charset="-122"/>
              </a:rPr>
              <a:t>接口</a:t>
            </a:r>
          </a:p>
        </p:txBody>
      </p:sp>
    </p:spTree>
    <p:extLst>
      <p:ext uri="{BB962C8B-B14F-4D97-AF65-F5344CB8AC3E}">
        <p14:creationId xmlns:p14="http://schemas.microsoft.com/office/powerpoint/2010/main" val="220120485"/>
      </p:ext>
    </p:extLst>
  </p:cSld>
  <p:clrMapOvr>
    <a:masterClrMapping/>
  </p:clrMapOvr>
  <p:transition spd="med"/>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二、</a:t>
            </a:r>
            <a:r>
              <a:rPr lang="zh-CN" altLang="zh-CN" dirty="0"/>
              <a:t>高级可编程中断</a:t>
            </a:r>
            <a:r>
              <a:rPr lang="zh-CN" altLang="zh-CN" dirty="0" smtClean="0"/>
              <a:t>控制器</a:t>
            </a:r>
            <a:r>
              <a:rPr lang="en-US" altLang="zh-CN" dirty="0" smtClean="0"/>
              <a:t>      </a:t>
            </a:r>
            <a:r>
              <a:rPr lang="en-US" altLang="zh-CN" dirty="0" smtClean="0">
                <a:solidFill>
                  <a:srgbClr val="FF6600"/>
                </a:solidFill>
              </a:rPr>
              <a:t>3.  I/O APIC</a:t>
            </a:r>
            <a:endParaRPr lang="zh-CN" altLang="en-US" dirty="0">
              <a:solidFill>
                <a:srgbClr val="FF6600"/>
              </a:solidFill>
            </a:endParaRPr>
          </a:p>
        </p:txBody>
      </p:sp>
      <p:sp>
        <p:nvSpPr>
          <p:cNvPr id="3" name="内容占位符 2"/>
          <p:cNvSpPr>
            <a:spLocks noGrp="1"/>
          </p:cNvSpPr>
          <p:nvPr>
            <p:ph idx="1"/>
          </p:nvPr>
        </p:nvSpPr>
        <p:spPr>
          <a:xfrm>
            <a:off x="323410" y="3789050"/>
            <a:ext cx="8686800" cy="2808390"/>
          </a:xfrm>
        </p:spPr>
        <p:txBody>
          <a:bodyPr/>
          <a:lstStyle/>
          <a:p>
            <a:r>
              <a:rPr lang="zh-CN" altLang="zh-CN" sz="2400" dirty="0"/>
              <a:t>通过</a:t>
            </a:r>
            <a:r>
              <a:rPr lang="zh-CN" altLang="zh-CN" sz="2400" dirty="0">
                <a:solidFill>
                  <a:srgbClr val="0000FF"/>
                </a:solidFill>
              </a:rPr>
              <a:t>重定向表寄存器</a:t>
            </a:r>
            <a:r>
              <a:rPr lang="zh-CN" altLang="zh-CN" sz="2400" dirty="0"/>
              <a:t>可以设置对应中断的</a:t>
            </a:r>
            <a:r>
              <a:rPr lang="zh-CN" altLang="zh-CN" sz="2400" dirty="0">
                <a:solidFill>
                  <a:srgbClr val="FF0000"/>
                </a:solidFill>
              </a:rPr>
              <a:t>中断向量</a:t>
            </a:r>
            <a:r>
              <a:rPr lang="zh-CN" altLang="zh-CN" sz="2400" dirty="0"/>
              <a:t>、</a:t>
            </a:r>
            <a:r>
              <a:rPr lang="en-US" altLang="zh-CN" sz="2400" dirty="0">
                <a:solidFill>
                  <a:srgbClr val="FF0000"/>
                </a:solidFill>
              </a:rPr>
              <a:t>IPI</a:t>
            </a:r>
            <a:r>
              <a:rPr lang="zh-CN" altLang="zh-CN" sz="2400" dirty="0">
                <a:solidFill>
                  <a:srgbClr val="FF0000"/>
                </a:solidFill>
              </a:rPr>
              <a:t>消息类型</a:t>
            </a:r>
            <a:r>
              <a:rPr lang="zh-CN" altLang="zh-CN" sz="2400" dirty="0"/>
              <a:t>、</a:t>
            </a:r>
            <a:r>
              <a:rPr lang="zh-CN" altLang="zh-CN" sz="2400" dirty="0">
                <a:solidFill>
                  <a:srgbClr val="FF0000"/>
                </a:solidFill>
              </a:rPr>
              <a:t>目标模式</a:t>
            </a:r>
            <a:r>
              <a:rPr lang="zh-CN" altLang="zh-CN" sz="2400" dirty="0"/>
              <a:t>、</a:t>
            </a:r>
            <a:r>
              <a:rPr lang="zh-CN" altLang="zh-CN" sz="2400" dirty="0">
                <a:solidFill>
                  <a:srgbClr val="FF0000"/>
                </a:solidFill>
              </a:rPr>
              <a:t>交付状态</a:t>
            </a:r>
            <a:r>
              <a:rPr lang="zh-CN" altLang="zh-CN" sz="2400" dirty="0"/>
              <a:t>、</a:t>
            </a:r>
            <a:r>
              <a:rPr lang="zh-CN" altLang="zh-CN" sz="2400" dirty="0">
                <a:solidFill>
                  <a:srgbClr val="FF0000"/>
                </a:solidFill>
              </a:rPr>
              <a:t>发送目标</a:t>
            </a:r>
            <a:r>
              <a:rPr lang="zh-CN" altLang="zh-CN" sz="2400" dirty="0"/>
              <a:t>等信息，其功能类似于本地</a:t>
            </a:r>
            <a:r>
              <a:rPr lang="en-US" altLang="zh-CN" sz="2400" dirty="0"/>
              <a:t>APIC</a:t>
            </a:r>
            <a:r>
              <a:rPr lang="zh-CN" altLang="zh-CN" sz="2400" dirty="0"/>
              <a:t>的</a:t>
            </a:r>
            <a:r>
              <a:rPr lang="en-US" altLang="zh-CN" sz="2400" dirty="0"/>
              <a:t>LVT</a:t>
            </a:r>
            <a:r>
              <a:rPr lang="zh-CN" altLang="zh-CN" sz="2400" dirty="0"/>
              <a:t>寄存器和</a:t>
            </a:r>
            <a:r>
              <a:rPr lang="en-US" altLang="zh-CN" sz="2400" dirty="0"/>
              <a:t>ICR</a:t>
            </a:r>
            <a:r>
              <a:rPr lang="zh-CN" altLang="zh-CN" sz="2400" dirty="0"/>
              <a:t>（中断命令寄存器）</a:t>
            </a:r>
            <a:r>
              <a:rPr lang="zh-CN" altLang="zh-CN" sz="2400" dirty="0" smtClean="0"/>
              <a:t>。</a:t>
            </a:r>
            <a:endParaRPr lang="en-US" altLang="zh-CN" sz="2400" dirty="0" smtClean="0"/>
          </a:p>
          <a:p>
            <a:r>
              <a:rPr lang="zh-CN" altLang="zh-CN" sz="2400" dirty="0" smtClean="0"/>
              <a:t>当</a:t>
            </a:r>
            <a:r>
              <a:rPr lang="zh-CN" altLang="zh-CN" sz="2400" dirty="0"/>
              <a:t>外部硬件通过某</a:t>
            </a:r>
            <a:r>
              <a:rPr lang="en-US" altLang="zh-CN" sz="2400" dirty="0"/>
              <a:t>IRQ</a:t>
            </a:r>
            <a:r>
              <a:rPr lang="zh-CN" altLang="zh-CN" sz="2400" dirty="0"/>
              <a:t>信号线向</a:t>
            </a:r>
            <a:r>
              <a:rPr lang="en-US" altLang="zh-CN" sz="2400" dirty="0"/>
              <a:t>I/O APIC</a:t>
            </a:r>
            <a:r>
              <a:rPr lang="zh-CN" altLang="zh-CN" sz="2400" dirty="0"/>
              <a:t>发送中断请求时，</a:t>
            </a:r>
            <a:r>
              <a:rPr lang="en-US" altLang="zh-CN" sz="2400" dirty="0"/>
              <a:t>I/O APIC</a:t>
            </a:r>
            <a:r>
              <a:rPr lang="zh-CN" altLang="zh-CN" sz="2400" dirty="0"/>
              <a:t>从该</a:t>
            </a:r>
            <a:r>
              <a:rPr lang="en-US" altLang="zh-CN" sz="2400" dirty="0"/>
              <a:t>IRQ</a:t>
            </a:r>
            <a:r>
              <a:rPr lang="zh-CN" altLang="zh-CN" sz="2400" dirty="0"/>
              <a:t>信号对应的</a:t>
            </a:r>
            <a:r>
              <a:rPr lang="zh-CN" altLang="zh-CN" sz="2400" dirty="0">
                <a:solidFill>
                  <a:srgbClr val="0000FF"/>
                </a:solidFill>
              </a:rPr>
              <a:t>重定向表寄存器</a:t>
            </a:r>
            <a:r>
              <a:rPr lang="zh-CN" altLang="zh-CN" sz="2400" dirty="0"/>
              <a:t>中读取中断信息，以</a:t>
            </a:r>
            <a:r>
              <a:rPr lang="zh-CN" altLang="zh-CN" sz="2400" dirty="0">
                <a:solidFill>
                  <a:srgbClr val="D60093"/>
                </a:solidFill>
              </a:rPr>
              <a:t>中断消息</a:t>
            </a:r>
            <a:r>
              <a:rPr lang="zh-CN" altLang="zh-CN" sz="2400" dirty="0"/>
              <a:t>的方式通过</a:t>
            </a:r>
            <a:r>
              <a:rPr lang="zh-CN" altLang="zh-CN" sz="2400" dirty="0">
                <a:solidFill>
                  <a:srgbClr val="D60093"/>
                </a:solidFill>
              </a:rPr>
              <a:t>系统总线</a:t>
            </a:r>
            <a:r>
              <a:rPr lang="zh-CN" altLang="zh-CN" sz="2400" dirty="0"/>
              <a:t>发送到</a:t>
            </a:r>
            <a:r>
              <a:rPr lang="zh-CN" altLang="zh-CN" sz="2400" dirty="0">
                <a:solidFill>
                  <a:srgbClr val="008000"/>
                </a:solidFill>
              </a:rPr>
              <a:t>目标处理器</a:t>
            </a:r>
            <a:r>
              <a:rPr lang="zh-CN" altLang="zh-CN" sz="2400" dirty="0"/>
              <a:t>的</a:t>
            </a:r>
            <a:r>
              <a:rPr lang="zh-CN" altLang="zh-CN" sz="2400" dirty="0">
                <a:solidFill>
                  <a:srgbClr val="008000"/>
                </a:solidFill>
              </a:rPr>
              <a:t>本地</a:t>
            </a:r>
            <a:r>
              <a:rPr lang="en-US" altLang="zh-CN" sz="2400" dirty="0">
                <a:solidFill>
                  <a:srgbClr val="008000"/>
                </a:solidFill>
              </a:rPr>
              <a:t>APIC</a:t>
            </a:r>
            <a:r>
              <a:rPr lang="zh-CN" altLang="zh-CN" sz="2400" dirty="0"/>
              <a:t>。</a:t>
            </a:r>
            <a:endParaRPr lang="zh-CN" altLang="en-US" sz="2400" dirty="0"/>
          </a:p>
        </p:txBody>
      </p:sp>
      <p:sp>
        <p:nvSpPr>
          <p:cNvPr id="4" name="灯片编号占位符 3"/>
          <p:cNvSpPr>
            <a:spLocks noGrp="1"/>
          </p:cNvSpPr>
          <p:nvPr>
            <p:ph type="sldNum" sz="quarter" idx="11"/>
          </p:nvPr>
        </p:nvSpPr>
        <p:spPr/>
        <p:txBody>
          <a:bodyPr/>
          <a:lstStyle/>
          <a:p>
            <a:fld id="{C5B93D84-87BE-4514-9293-7D5164B6320D}" type="slidenum">
              <a:rPr lang="zh-CN" altLang="en-US" smtClean="0"/>
              <a:pPr/>
              <a:t>180</a:t>
            </a:fld>
            <a:endParaRPr lang="en-US" altLang="zh-CN" dirty="0"/>
          </a:p>
        </p:txBody>
      </p:sp>
      <p:graphicFrame>
        <p:nvGraphicFramePr>
          <p:cNvPr id="5" name="对象 4"/>
          <p:cNvGraphicFramePr>
            <a:graphicFrameLocks noChangeAspect="1"/>
          </p:cNvGraphicFramePr>
          <p:nvPr>
            <p:extLst>
              <p:ext uri="{D42A27DB-BD31-4B8C-83A1-F6EECF244321}">
                <p14:modId xmlns:p14="http://schemas.microsoft.com/office/powerpoint/2010/main" val="3221039276"/>
              </p:ext>
            </p:extLst>
          </p:nvPr>
        </p:nvGraphicFramePr>
        <p:xfrm>
          <a:off x="107380" y="936519"/>
          <a:ext cx="8897103" cy="2780521"/>
        </p:xfrm>
        <a:graphic>
          <a:graphicData uri="http://schemas.openxmlformats.org/presentationml/2006/ole">
            <mc:AlternateContent xmlns:mc="http://schemas.openxmlformats.org/markup-compatibility/2006">
              <mc:Choice xmlns:v="urn:schemas-microsoft-com:vml" Requires="v">
                <p:oleObj spid="_x0000_s72727" name="Visio" r:id="rId4" imgW="5008872" imgH="1564531" progId="Visio.Drawing.11">
                  <p:embed/>
                </p:oleObj>
              </mc:Choice>
              <mc:Fallback>
                <p:oleObj name="Visio" r:id="rId4" imgW="5008872" imgH="1564531" progId="Visio.Drawing.11">
                  <p:embed/>
                  <p:pic>
                    <p:nvPicPr>
                      <p:cNvPr id="0" name=""/>
                      <p:cNvPicPr/>
                      <p:nvPr/>
                    </p:nvPicPr>
                    <p:blipFill>
                      <a:blip r:embed="rId5"/>
                      <a:stretch>
                        <a:fillRect/>
                      </a:stretch>
                    </p:blipFill>
                    <p:spPr>
                      <a:xfrm>
                        <a:off x="107380" y="936519"/>
                        <a:ext cx="8897103" cy="2780521"/>
                      </a:xfrm>
                      <a:prstGeom prst="rect">
                        <a:avLst/>
                      </a:prstGeom>
                    </p:spPr>
                  </p:pic>
                </p:oleObj>
              </mc:Fallback>
            </mc:AlternateContent>
          </a:graphicData>
        </a:graphic>
      </p:graphicFrame>
      <p:sp>
        <p:nvSpPr>
          <p:cNvPr id="6" name="矩形 5"/>
          <p:cNvSpPr/>
          <p:nvPr/>
        </p:nvSpPr>
        <p:spPr>
          <a:xfrm>
            <a:off x="2932768" y="518995"/>
            <a:ext cx="3278462" cy="461665"/>
          </a:xfrm>
          <a:prstGeom prst="rect">
            <a:avLst/>
          </a:prstGeom>
        </p:spPr>
        <p:txBody>
          <a:bodyPr wrap="none">
            <a:spAutoFit/>
          </a:bodyPr>
          <a:lstStyle/>
          <a:p>
            <a:r>
              <a:rPr lang="zh-CN" altLang="zh-CN" sz="2400" kern="100" dirty="0">
                <a:solidFill>
                  <a:srgbClr val="0000FF"/>
                </a:solidFill>
                <a:cs typeface="Times New Roman" panose="02020603050405020304" pitchFamily="18" charset="0"/>
              </a:rPr>
              <a:t>重定向表寄存器的结构</a:t>
            </a:r>
            <a:endParaRPr lang="zh-CN" altLang="en-US" sz="2400" dirty="0">
              <a:solidFill>
                <a:srgbClr val="0000FF"/>
              </a:solidFill>
            </a:endParaRPr>
          </a:p>
        </p:txBody>
      </p:sp>
    </p:spTree>
    <p:extLst>
      <p:ext uri="{BB962C8B-B14F-4D97-AF65-F5344CB8AC3E}">
        <p14:creationId xmlns:p14="http://schemas.microsoft.com/office/powerpoint/2010/main" val="2261391019"/>
      </p:ext>
    </p:extLst>
  </p:cSld>
  <p:clrMapOvr>
    <a:masterClrMapping/>
  </p:clrMapOvr>
  <p:transition spd="med"/>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二、</a:t>
            </a:r>
            <a:r>
              <a:rPr lang="zh-CN" altLang="zh-CN" dirty="0"/>
              <a:t>高级可编程中断</a:t>
            </a:r>
            <a:r>
              <a:rPr lang="zh-CN" altLang="zh-CN" dirty="0" smtClean="0"/>
              <a:t>控制器</a:t>
            </a:r>
            <a:r>
              <a:rPr lang="en-US" altLang="zh-CN" dirty="0" smtClean="0"/>
              <a:t>      </a:t>
            </a:r>
            <a:r>
              <a:rPr lang="en-US" altLang="zh-CN" dirty="0" smtClean="0">
                <a:solidFill>
                  <a:srgbClr val="FF6600"/>
                </a:solidFill>
              </a:rPr>
              <a:t>3.  I/O APIC</a:t>
            </a:r>
            <a:endParaRPr lang="zh-CN" altLang="en-US" dirty="0">
              <a:solidFill>
                <a:srgbClr val="FF6600"/>
              </a:solidFill>
            </a:endParaRPr>
          </a:p>
        </p:txBody>
      </p:sp>
      <p:sp>
        <p:nvSpPr>
          <p:cNvPr id="3" name="内容占位符 2"/>
          <p:cNvSpPr>
            <a:spLocks noGrp="1"/>
          </p:cNvSpPr>
          <p:nvPr>
            <p:ph idx="1"/>
          </p:nvPr>
        </p:nvSpPr>
        <p:spPr>
          <a:xfrm>
            <a:off x="251400" y="980661"/>
            <a:ext cx="8568750" cy="5400750"/>
          </a:xfrm>
        </p:spPr>
        <p:txBody>
          <a:bodyPr/>
          <a:lstStyle/>
          <a:p>
            <a:r>
              <a:rPr lang="en-US" altLang="zh-CN" sz="2400" dirty="0"/>
              <a:t>bit 7</a:t>
            </a:r>
            <a:r>
              <a:rPr lang="zh-CN" altLang="zh-CN" sz="2400" dirty="0"/>
              <a:t>～</a:t>
            </a:r>
            <a:r>
              <a:rPr lang="en-US" altLang="zh-CN" sz="2400" dirty="0"/>
              <a:t>bit 0</a:t>
            </a:r>
            <a:r>
              <a:rPr lang="zh-CN" altLang="zh-CN" sz="2400" dirty="0"/>
              <a:t>：用于指定该</a:t>
            </a:r>
            <a:r>
              <a:rPr lang="en-US" altLang="zh-CN" sz="2400" dirty="0"/>
              <a:t>IRQ</a:t>
            </a:r>
            <a:r>
              <a:rPr lang="zh-CN" altLang="zh-CN" sz="2400" dirty="0"/>
              <a:t>引脚对应中断源的中断向量</a:t>
            </a:r>
            <a:r>
              <a:rPr lang="zh-CN" altLang="zh-CN" sz="2400" dirty="0" smtClean="0"/>
              <a:t>。</a:t>
            </a:r>
            <a:endParaRPr lang="en-US" altLang="zh-CN" sz="2400" dirty="0" smtClean="0"/>
          </a:p>
          <a:p>
            <a:pPr lvl="1"/>
            <a:r>
              <a:rPr lang="zh-CN" altLang="zh-CN" sz="2400" dirty="0" smtClean="0"/>
              <a:t>取值范围</a:t>
            </a:r>
            <a:r>
              <a:rPr lang="zh-CN" altLang="en-US" sz="2400" dirty="0" smtClean="0"/>
              <a:t>通常</a:t>
            </a:r>
            <a:r>
              <a:rPr lang="zh-CN" altLang="zh-CN" sz="2400" dirty="0" smtClean="0"/>
              <a:t>是</a:t>
            </a:r>
            <a:r>
              <a:rPr lang="en-US" altLang="zh-CN" sz="2400" dirty="0" smtClean="0"/>
              <a:t>32</a:t>
            </a:r>
            <a:r>
              <a:rPr lang="zh-CN" altLang="zh-CN" sz="2400" dirty="0" smtClean="0"/>
              <a:t>～</a:t>
            </a:r>
            <a:r>
              <a:rPr lang="en-US" altLang="zh-CN" sz="2400" dirty="0"/>
              <a:t>255</a:t>
            </a:r>
            <a:r>
              <a:rPr lang="zh-CN" altLang="zh-CN" sz="2400" dirty="0" smtClean="0"/>
              <a:t>。</a:t>
            </a:r>
            <a:endParaRPr lang="en-US" altLang="zh-CN" sz="2400" dirty="0" smtClean="0"/>
          </a:p>
          <a:p>
            <a:pPr lvl="1"/>
            <a:r>
              <a:rPr lang="zh-CN" altLang="zh-CN" sz="2400" dirty="0" smtClean="0"/>
              <a:t>在</a:t>
            </a:r>
            <a:r>
              <a:rPr lang="en-US" altLang="zh-CN" sz="2400" dirty="0"/>
              <a:t>IPI</a:t>
            </a:r>
            <a:r>
              <a:rPr lang="zh-CN" altLang="zh-CN" sz="2400" dirty="0"/>
              <a:t>消息类型为“固定的”或“最低优先级”的情况下，需要提供相应的中断向量；如果</a:t>
            </a:r>
            <a:r>
              <a:rPr lang="en-US" altLang="zh-CN" sz="2400" dirty="0"/>
              <a:t>IPI</a:t>
            </a:r>
            <a:r>
              <a:rPr lang="zh-CN" altLang="zh-CN" sz="2400" dirty="0"/>
              <a:t>消息类型为</a:t>
            </a:r>
            <a:r>
              <a:rPr lang="en-US" altLang="zh-CN" sz="2400" dirty="0"/>
              <a:t>SMI</a:t>
            </a:r>
            <a:r>
              <a:rPr lang="zh-CN" altLang="zh-CN" sz="2400" dirty="0"/>
              <a:t>、</a:t>
            </a:r>
            <a:r>
              <a:rPr lang="en-US" altLang="zh-CN" sz="2400" dirty="0"/>
              <a:t>NMI</a:t>
            </a:r>
            <a:r>
              <a:rPr lang="zh-CN" altLang="zh-CN" sz="2400" dirty="0"/>
              <a:t>或</a:t>
            </a:r>
            <a:r>
              <a:rPr lang="en-US" altLang="zh-CN" sz="2400" dirty="0"/>
              <a:t>INIT</a:t>
            </a:r>
            <a:r>
              <a:rPr lang="zh-CN" altLang="zh-CN" sz="2400" dirty="0"/>
              <a:t>，这个字段必须为</a:t>
            </a:r>
            <a:r>
              <a:rPr lang="en-US" altLang="zh-CN" sz="2400" dirty="0"/>
              <a:t>00H</a:t>
            </a:r>
            <a:r>
              <a:rPr lang="zh-CN" altLang="zh-CN" sz="2400" dirty="0" smtClean="0"/>
              <a:t>。</a:t>
            </a:r>
            <a:endParaRPr lang="en-US" altLang="zh-CN" sz="2400" dirty="0" smtClean="0"/>
          </a:p>
          <a:p>
            <a:pPr lvl="1"/>
            <a:r>
              <a:rPr lang="zh-CN" altLang="zh-CN" sz="2400" dirty="0" smtClean="0"/>
              <a:t>每个</a:t>
            </a:r>
            <a:r>
              <a:rPr lang="en-US" altLang="zh-CN" sz="2400" dirty="0"/>
              <a:t>IRQ</a:t>
            </a:r>
            <a:r>
              <a:rPr lang="zh-CN" altLang="zh-CN" sz="2400" dirty="0"/>
              <a:t>都可以任意指定一个</a:t>
            </a:r>
            <a:r>
              <a:rPr lang="en-US" altLang="zh-CN" sz="2400" dirty="0"/>
              <a:t>16</a:t>
            </a:r>
            <a:r>
              <a:rPr lang="zh-CN" altLang="zh-CN" sz="2400" dirty="0"/>
              <a:t>～</a:t>
            </a:r>
            <a:r>
              <a:rPr lang="en-US" altLang="zh-CN" sz="2400" dirty="0"/>
              <a:t>255</a:t>
            </a:r>
            <a:r>
              <a:rPr lang="zh-CN" altLang="zh-CN" sz="2400" dirty="0"/>
              <a:t>范围内的中断向量，不需要向</a:t>
            </a:r>
            <a:r>
              <a:rPr lang="en-US" altLang="zh-CN" sz="2400" dirty="0"/>
              <a:t>8259</a:t>
            </a:r>
            <a:r>
              <a:rPr lang="zh-CN" altLang="zh-CN" sz="2400" dirty="0"/>
              <a:t>那样中断向量必须连续编号</a:t>
            </a:r>
            <a:r>
              <a:rPr lang="zh-CN" altLang="zh-CN" sz="2400" dirty="0" smtClean="0"/>
              <a:t>。</a:t>
            </a:r>
            <a:endParaRPr lang="en-US" altLang="zh-CN" sz="2400" dirty="0" smtClean="0"/>
          </a:p>
          <a:p>
            <a:r>
              <a:rPr lang="en-US" altLang="zh-CN" sz="2400" dirty="0"/>
              <a:t>bit 10</a:t>
            </a:r>
            <a:r>
              <a:rPr lang="zh-CN" altLang="zh-CN" sz="2400" dirty="0"/>
              <a:t>～</a:t>
            </a:r>
            <a:r>
              <a:rPr lang="en-US" altLang="zh-CN" sz="2400" dirty="0"/>
              <a:t>bit 8</a:t>
            </a:r>
            <a:r>
              <a:rPr lang="zh-CN" altLang="zh-CN" sz="2400" dirty="0"/>
              <a:t>：</a:t>
            </a:r>
            <a:r>
              <a:rPr lang="en-US" altLang="zh-CN" sz="2400" dirty="0"/>
              <a:t>IPI</a:t>
            </a:r>
            <a:r>
              <a:rPr lang="zh-CN" altLang="zh-CN" sz="2400" dirty="0"/>
              <a:t>消息类型。如果</a:t>
            </a:r>
            <a:r>
              <a:rPr lang="en-US" altLang="zh-CN" sz="2400" dirty="0"/>
              <a:t>I/O APIC</a:t>
            </a:r>
            <a:r>
              <a:rPr lang="zh-CN" altLang="zh-CN" sz="2400" dirty="0"/>
              <a:t>的</a:t>
            </a:r>
            <a:r>
              <a:rPr lang="en-US" altLang="zh-CN" sz="2400" dirty="0"/>
              <a:t>IRQ0</a:t>
            </a:r>
            <a:r>
              <a:rPr lang="zh-CN" altLang="zh-CN" sz="2400" dirty="0"/>
              <a:t>连接着外部的</a:t>
            </a:r>
            <a:r>
              <a:rPr lang="en-US" altLang="zh-CN" sz="2400" dirty="0"/>
              <a:t>8259</a:t>
            </a:r>
            <a:r>
              <a:rPr lang="zh-CN" altLang="zh-CN" sz="2400" dirty="0"/>
              <a:t>兼容类中断控制器，应该由</a:t>
            </a:r>
            <a:r>
              <a:rPr lang="en-US" altLang="zh-CN" sz="2400" dirty="0"/>
              <a:t>8259</a:t>
            </a:r>
            <a:r>
              <a:rPr lang="zh-CN" altLang="zh-CN" sz="2400" dirty="0"/>
              <a:t>提供中断向量，则</a:t>
            </a:r>
            <a:r>
              <a:rPr lang="en-US" altLang="zh-CN" sz="2400" dirty="0"/>
              <a:t>IPI</a:t>
            </a:r>
            <a:r>
              <a:rPr lang="zh-CN" altLang="zh-CN" sz="2400" dirty="0"/>
              <a:t>消息类型应设置为“</a:t>
            </a:r>
            <a:r>
              <a:rPr lang="en-US" altLang="zh-CN" sz="2400" dirty="0" err="1"/>
              <a:t>ExtINT</a:t>
            </a:r>
            <a:r>
              <a:rPr lang="zh-CN" altLang="zh-CN" sz="2400" dirty="0"/>
              <a:t>”</a:t>
            </a:r>
            <a:r>
              <a:rPr lang="zh-CN" altLang="zh-CN" sz="2400" dirty="0" smtClean="0"/>
              <a:t>。</a:t>
            </a:r>
            <a:endParaRPr lang="en-US" altLang="zh-CN" sz="2400" dirty="0" smtClean="0"/>
          </a:p>
          <a:p>
            <a:r>
              <a:rPr lang="en-US" altLang="zh-CN" sz="2400" dirty="0"/>
              <a:t>bit 11</a:t>
            </a:r>
            <a:r>
              <a:rPr lang="zh-CN" altLang="zh-CN" sz="2400" dirty="0"/>
              <a:t>：目标模式位。“</a:t>
            </a:r>
            <a:r>
              <a:rPr lang="en-US" altLang="zh-CN" sz="2400" dirty="0"/>
              <a:t>0</a:t>
            </a:r>
            <a:r>
              <a:rPr lang="zh-CN" altLang="zh-CN" sz="2400" dirty="0"/>
              <a:t>”表示物理目标模式，目标处理器本地</a:t>
            </a:r>
            <a:r>
              <a:rPr lang="en-US" altLang="zh-CN" sz="2400" dirty="0"/>
              <a:t>APIC</a:t>
            </a:r>
            <a:r>
              <a:rPr lang="zh-CN" altLang="zh-CN" sz="2400" dirty="0"/>
              <a:t>的</a:t>
            </a:r>
            <a:r>
              <a:rPr lang="en-US" altLang="zh-CN" sz="2400" dirty="0"/>
              <a:t>ID</a:t>
            </a:r>
            <a:r>
              <a:rPr lang="zh-CN" altLang="zh-CN" sz="2400" dirty="0"/>
              <a:t>放在本寄存器的</a:t>
            </a:r>
            <a:r>
              <a:rPr lang="en-US" altLang="zh-CN" sz="2400" dirty="0"/>
              <a:t>bit 59</a:t>
            </a:r>
            <a:r>
              <a:rPr lang="zh-CN" altLang="zh-CN" sz="2400" dirty="0"/>
              <a:t>～</a:t>
            </a:r>
            <a:r>
              <a:rPr lang="en-US" altLang="zh-CN" sz="2400" dirty="0"/>
              <a:t>bit 56</a:t>
            </a:r>
            <a:r>
              <a:rPr lang="zh-CN" altLang="zh-CN" sz="2400" dirty="0"/>
              <a:t>；“</a:t>
            </a:r>
            <a:r>
              <a:rPr lang="en-US" altLang="zh-CN" sz="2400" dirty="0"/>
              <a:t>1</a:t>
            </a:r>
            <a:r>
              <a:rPr lang="zh-CN" altLang="zh-CN" sz="2400" dirty="0"/>
              <a:t>”表示逻辑目标</a:t>
            </a:r>
            <a:r>
              <a:rPr lang="zh-CN" altLang="zh-CN" sz="2400" dirty="0" smtClean="0"/>
              <a:t>模式。</a:t>
            </a:r>
            <a:endParaRPr lang="zh-CN" altLang="en-US" sz="2400" dirty="0"/>
          </a:p>
        </p:txBody>
      </p:sp>
      <p:sp>
        <p:nvSpPr>
          <p:cNvPr id="4" name="灯片编号占位符 3"/>
          <p:cNvSpPr>
            <a:spLocks noGrp="1"/>
          </p:cNvSpPr>
          <p:nvPr>
            <p:ph type="sldNum" sz="quarter" idx="11"/>
          </p:nvPr>
        </p:nvSpPr>
        <p:spPr/>
        <p:txBody>
          <a:bodyPr/>
          <a:lstStyle/>
          <a:p>
            <a:fld id="{C5B93D84-87BE-4514-9293-7D5164B6320D}" type="slidenum">
              <a:rPr lang="zh-CN" altLang="en-US" smtClean="0"/>
              <a:pPr/>
              <a:t>181</a:t>
            </a:fld>
            <a:endParaRPr lang="en-US" altLang="zh-CN" dirty="0"/>
          </a:p>
        </p:txBody>
      </p:sp>
      <p:sp>
        <p:nvSpPr>
          <p:cNvPr id="5" name="矩形 4"/>
          <p:cNvSpPr/>
          <p:nvPr/>
        </p:nvSpPr>
        <p:spPr>
          <a:xfrm>
            <a:off x="251400" y="568325"/>
            <a:ext cx="8568750" cy="461665"/>
          </a:xfrm>
          <a:prstGeom prst="rect">
            <a:avLst/>
          </a:prstGeom>
        </p:spPr>
        <p:txBody>
          <a:bodyPr wrap="square">
            <a:spAutoFit/>
          </a:bodyPr>
          <a:lstStyle/>
          <a:p>
            <a:pPr algn="l"/>
            <a:r>
              <a:rPr lang="zh-CN" altLang="zh-CN" sz="2400" kern="100" dirty="0">
                <a:solidFill>
                  <a:srgbClr val="C00000"/>
                </a:solidFill>
                <a:effectLst>
                  <a:outerShdw blurRad="38100" dist="38100" dir="2700000" algn="tl">
                    <a:srgbClr val="000000">
                      <a:alpha val="43137"/>
                    </a:srgbClr>
                  </a:outerShdw>
                </a:effectLst>
                <a:cs typeface="Times New Roman" panose="02020603050405020304" pitchFamily="18" charset="0"/>
              </a:rPr>
              <a:t>重定向表寄存器主要字段</a:t>
            </a:r>
            <a:r>
              <a:rPr lang="zh-CN" altLang="zh-CN" sz="2400" kern="100" dirty="0" smtClean="0">
                <a:solidFill>
                  <a:srgbClr val="C00000"/>
                </a:solidFill>
                <a:effectLst>
                  <a:outerShdw blurRad="38100" dist="38100" dir="2700000" algn="tl">
                    <a:srgbClr val="000000">
                      <a:alpha val="43137"/>
                    </a:srgbClr>
                  </a:outerShdw>
                </a:effectLst>
                <a:cs typeface="Times New Roman" panose="02020603050405020304" pitchFamily="18" charset="0"/>
              </a:rPr>
              <a:t>说明</a:t>
            </a:r>
            <a:r>
              <a:rPr lang="zh-CN" altLang="en-US" sz="2400" kern="100" dirty="0" smtClean="0">
                <a:solidFill>
                  <a:srgbClr val="C00000"/>
                </a:solidFill>
                <a:effectLst>
                  <a:outerShdw blurRad="38100" dist="38100" dir="2700000" algn="tl">
                    <a:srgbClr val="000000">
                      <a:alpha val="43137"/>
                    </a:srgbClr>
                  </a:outerShdw>
                </a:effectLst>
                <a:cs typeface="Times New Roman" panose="02020603050405020304" pitchFamily="18" charset="0"/>
              </a:rPr>
              <a:t>：</a:t>
            </a:r>
            <a:endParaRPr lang="zh-CN" altLang="en-US" sz="2400" dirty="0">
              <a:solidFill>
                <a:srgbClr val="C000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266010785"/>
      </p:ext>
    </p:extLst>
  </p:cSld>
  <p:clrMapOvr>
    <a:masterClrMapping/>
  </p:clrMapOvr>
  <p:transition spd="med"/>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二、</a:t>
            </a:r>
            <a:r>
              <a:rPr lang="zh-CN" altLang="zh-CN" dirty="0"/>
              <a:t>高级可编程中断</a:t>
            </a:r>
            <a:r>
              <a:rPr lang="zh-CN" altLang="zh-CN" dirty="0" smtClean="0"/>
              <a:t>控制器</a:t>
            </a:r>
            <a:r>
              <a:rPr lang="en-US" altLang="zh-CN" dirty="0" smtClean="0"/>
              <a:t>      </a:t>
            </a:r>
            <a:r>
              <a:rPr lang="en-US" altLang="zh-CN" dirty="0" smtClean="0">
                <a:solidFill>
                  <a:srgbClr val="FF6600"/>
                </a:solidFill>
              </a:rPr>
              <a:t>3.  I/O APIC</a:t>
            </a:r>
            <a:endParaRPr lang="zh-CN" altLang="en-US" dirty="0">
              <a:solidFill>
                <a:srgbClr val="FF6600"/>
              </a:solidFill>
            </a:endParaRPr>
          </a:p>
        </p:txBody>
      </p:sp>
      <p:sp>
        <p:nvSpPr>
          <p:cNvPr id="3" name="内容占位符 2"/>
          <p:cNvSpPr>
            <a:spLocks noGrp="1"/>
          </p:cNvSpPr>
          <p:nvPr>
            <p:ph idx="1"/>
          </p:nvPr>
        </p:nvSpPr>
        <p:spPr>
          <a:xfrm>
            <a:off x="457200" y="764630"/>
            <a:ext cx="8362950" cy="5184720"/>
          </a:xfrm>
        </p:spPr>
        <p:txBody>
          <a:bodyPr/>
          <a:lstStyle/>
          <a:p>
            <a:r>
              <a:rPr lang="en-US" altLang="zh-CN" dirty="0"/>
              <a:t>I/O APIC</a:t>
            </a:r>
            <a:r>
              <a:rPr lang="zh-CN" altLang="zh-CN" dirty="0"/>
              <a:t>有</a:t>
            </a:r>
            <a:r>
              <a:rPr lang="en-US" altLang="zh-CN" dirty="0"/>
              <a:t>24</a:t>
            </a:r>
            <a:r>
              <a:rPr lang="zh-CN" altLang="zh-CN" dirty="0"/>
              <a:t>个重定向表寄存器</a:t>
            </a:r>
            <a:r>
              <a:rPr lang="zh-CN" altLang="zh-CN" dirty="0" smtClean="0"/>
              <a:t>，</a:t>
            </a:r>
            <a:r>
              <a:rPr lang="en-US" altLang="zh-CN" dirty="0" smtClean="0"/>
              <a:t/>
            </a:r>
            <a:br>
              <a:rPr lang="en-US" altLang="zh-CN" dirty="0" smtClean="0"/>
            </a:br>
            <a:r>
              <a:rPr lang="zh-CN" altLang="zh-CN" dirty="0" smtClean="0"/>
              <a:t>对应</a:t>
            </a:r>
            <a:r>
              <a:rPr lang="en-US" altLang="zh-CN" dirty="0"/>
              <a:t>24</a:t>
            </a:r>
            <a:r>
              <a:rPr lang="zh-CN" altLang="zh-CN" dirty="0"/>
              <a:t>条中断请求</a:t>
            </a:r>
            <a:r>
              <a:rPr lang="en-US" altLang="zh-CN" dirty="0"/>
              <a:t>IRQ</a:t>
            </a:r>
            <a:r>
              <a:rPr lang="zh-CN" altLang="zh-CN" dirty="0"/>
              <a:t>（</a:t>
            </a:r>
            <a:r>
              <a:rPr lang="en-US" altLang="zh-CN" dirty="0"/>
              <a:t>Interrupt request</a:t>
            </a:r>
            <a:r>
              <a:rPr lang="zh-CN" altLang="zh-CN" dirty="0"/>
              <a:t>）输入信号线</a:t>
            </a:r>
            <a:r>
              <a:rPr lang="en-US" altLang="zh-CN" dirty="0"/>
              <a:t>IRQ0</a:t>
            </a:r>
            <a:r>
              <a:rPr lang="zh-CN" altLang="zh-CN" dirty="0"/>
              <a:t>～</a:t>
            </a:r>
            <a:r>
              <a:rPr lang="en-US" altLang="zh-CN" dirty="0" smtClean="0"/>
              <a:t>IRQ23</a:t>
            </a:r>
            <a:r>
              <a:rPr lang="zh-CN" altLang="en-US" dirty="0" smtClean="0"/>
              <a:t>。</a:t>
            </a:r>
            <a:endParaRPr lang="en-US" altLang="zh-CN" dirty="0" smtClean="0"/>
          </a:p>
          <a:p>
            <a:r>
              <a:rPr lang="en-US" altLang="zh-CN" dirty="0"/>
              <a:t>IRQ0</a:t>
            </a:r>
            <a:r>
              <a:rPr lang="zh-CN" altLang="zh-CN" dirty="0"/>
              <a:t>连接到</a:t>
            </a:r>
            <a:r>
              <a:rPr lang="en-US" altLang="zh-CN" dirty="0"/>
              <a:t>8259</a:t>
            </a:r>
            <a:r>
              <a:rPr lang="zh-CN" altLang="zh-CN" dirty="0"/>
              <a:t>中断控制器的</a:t>
            </a:r>
            <a:r>
              <a:rPr lang="en-US" altLang="zh-CN" dirty="0"/>
              <a:t>INTR</a:t>
            </a:r>
            <a:r>
              <a:rPr lang="zh-CN" altLang="zh-CN" dirty="0"/>
              <a:t>输出，重定向表寄存器</a:t>
            </a:r>
            <a:r>
              <a:rPr lang="en-US" altLang="zh-CN" dirty="0"/>
              <a:t>0</a:t>
            </a:r>
            <a:r>
              <a:rPr lang="zh-CN" altLang="zh-CN" dirty="0"/>
              <a:t>中的“</a:t>
            </a:r>
            <a:r>
              <a:rPr lang="en-US" altLang="zh-CN" dirty="0"/>
              <a:t>IPI</a:t>
            </a:r>
            <a:r>
              <a:rPr lang="zh-CN" altLang="zh-CN" dirty="0"/>
              <a:t>消息类型”字段应设置成“</a:t>
            </a:r>
            <a:r>
              <a:rPr lang="en-US" altLang="zh-CN" dirty="0" err="1"/>
              <a:t>ExtINT</a:t>
            </a:r>
            <a:r>
              <a:rPr lang="zh-CN" altLang="zh-CN" dirty="0"/>
              <a:t>”，由</a:t>
            </a:r>
            <a:r>
              <a:rPr lang="en-US" altLang="zh-CN" dirty="0"/>
              <a:t>8259</a:t>
            </a:r>
            <a:r>
              <a:rPr lang="zh-CN" altLang="zh-CN" dirty="0"/>
              <a:t>中断控制器提供中断向量</a:t>
            </a:r>
            <a:r>
              <a:rPr lang="zh-CN" altLang="zh-CN" dirty="0" smtClean="0"/>
              <a:t>。</a:t>
            </a:r>
            <a:endParaRPr lang="en-US" altLang="zh-CN" dirty="0" smtClean="0"/>
          </a:p>
          <a:p>
            <a:r>
              <a:rPr lang="zh-CN" altLang="zh-CN" dirty="0"/>
              <a:t>除了</a:t>
            </a:r>
            <a:r>
              <a:rPr lang="en-US" altLang="zh-CN" dirty="0"/>
              <a:t>IRQ0</a:t>
            </a:r>
            <a:r>
              <a:rPr lang="zh-CN" altLang="zh-CN" dirty="0"/>
              <a:t>和</a:t>
            </a:r>
            <a:r>
              <a:rPr lang="en-US" altLang="zh-CN" dirty="0"/>
              <a:t>IRQ2</a:t>
            </a:r>
            <a:r>
              <a:rPr lang="zh-CN" altLang="zh-CN" dirty="0"/>
              <a:t>之外，</a:t>
            </a:r>
            <a:r>
              <a:rPr lang="en-US" altLang="zh-CN" dirty="0"/>
              <a:t>I/O APIC</a:t>
            </a:r>
            <a:r>
              <a:rPr lang="zh-CN" altLang="zh-CN" dirty="0"/>
              <a:t>和</a:t>
            </a:r>
            <a:r>
              <a:rPr lang="en-US" altLang="zh-CN" dirty="0"/>
              <a:t>8259</a:t>
            </a:r>
            <a:r>
              <a:rPr lang="zh-CN" altLang="zh-CN" dirty="0"/>
              <a:t>的</a:t>
            </a:r>
            <a:r>
              <a:rPr lang="en-US" altLang="zh-CN" dirty="0"/>
              <a:t>IRQ1</a:t>
            </a:r>
            <a:r>
              <a:rPr lang="zh-CN" altLang="zh-CN" dirty="0"/>
              <a:t>、</a:t>
            </a:r>
            <a:r>
              <a:rPr lang="en-US" altLang="zh-CN" dirty="0"/>
              <a:t>IRQ3</a:t>
            </a:r>
            <a:r>
              <a:rPr lang="zh-CN" altLang="zh-CN" dirty="0"/>
              <a:t>～</a:t>
            </a:r>
            <a:r>
              <a:rPr lang="en-US" altLang="zh-CN" dirty="0"/>
              <a:t>IRQ15</a:t>
            </a:r>
            <a:r>
              <a:rPr lang="zh-CN" altLang="zh-CN" dirty="0"/>
              <a:t>连接的硬件设备和作用是相同的</a:t>
            </a:r>
            <a:r>
              <a:rPr lang="zh-CN" altLang="zh-CN" dirty="0" smtClean="0"/>
              <a:t>。</a:t>
            </a:r>
            <a:endParaRPr lang="en-US" altLang="zh-CN" dirty="0" smtClean="0"/>
          </a:p>
          <a:p>
            <a:r>
              <a:rPr lang="en-US" altLang="zh-CN" dirty="0"/>
              <a:t>I/O APIC</a:t>
            </a:r>
            <a:r>
              <a:rPr lang="zh-CN" altLang="zh-CN" dirty="0"/>
              <a:t>比</a:t>
            </a:r>
            <a:r>
              <a:rPr lang="en-US" altLang="zh-CN" dirty="0"/>
              <a:t>8259</a:t>
            </a:r>
            <a:r>
              <a:rPr lang="zh-CN" altLang="zh-CN" dirty="0"/>
              <a:t>中断控制器多出了</a:t>
            </a:r>
            <a:r>
              <a:rPr lang="en-US" altLang="zh-CN" dirty="0"/>
              <a:t>8</a:t>
            </a:r>
            <a:r>
              <a:rPr lang="zh-CN" altLang="zh-CN" dirty="0"/>
              <a:t>条</a:t>
            </a:r>
            <a:r>
              <a:rPr lang="en-US" altLang="zh-CN" dirty="0"/>
              <a:t>IRQ</a:t>
            </a:r>
            <a:r>
              <a:rPr lang="zh-CN" altLang="zh-CN" dirty="0"/>
              <a:t>信号线（</a:t>
            </a:r>
            <a:r>
              <a:rPr lang="en-US" altLang="zh-CN" dirty="0"/>
              <a:t>IRQ16</a:t>
            </a:r>
            <a:r>
              <a:rPr lang="zh-CN" altLang="zh-CN" dirty="0"/>
              <a:t>～</a:t>
            </a:r>
            <a:r>
              <a:rPr lang="en-US" altLang="zh-CN" dirty="0"/>
              <a:t>IRQ23</a:t>
            </a:r>
            <a:r>
              <a:rPr lang="zh-CN" altLang="zh-CN" dirty="0"/>
              <a:t>），可以与南桥上每个</a:t>
            </a:r>
            <a:r>
              <a:rPr lang="en-US" altLang="zh-CN" dirty="0"/>
              <a:t>PCI</a:t>
            </a:r>
            <a:r>
              <a:rPr lang="zh-CN" altLang="zh-CN" dirty="0"/>
              <a:t>设备的</a:t>
            </a:r>
            <a:r>
              <a:rPr lang="en-US" altLang="zh-CN" dirty="0"/>
              <a:t>4</a:t>
            </a:r>
            <a:r>
              <a:rPr lang="zh-CN" altLang="zh-CN" dirty="0"/>
              <a:t>个中断请求信号相连。</a:t>
            </a:r>
            <a:endParaRPr lang="zh-CN" altLang="en-US" dirty="0"/>
          </a:p>
        </p:txBody>
      </p:sp>
      <p:sp>
        <p:nvSpPr>
          <p:cNvPr id="4" name="灯片编号占位符 3"/>
          <p:cNvSpPr>
            <a:spLocks noGrp="1"/>
          </p:cNvSpPr>
          <p:nvPr>
            <p:ph type="sldNum" sz="quarter" idx="11"/>
          </p:nvPr>
        </p:nvSpPr>
        <p:spPr/>
        <p:txBody>
          <a:bodyPr/>
          <a:lstStyle/>
          <a:p>
            <a:fld id="{C5B93D84-87BE-4514-9293-7D5164B6320D}" type="slidenum">
              <a:rPr lang="zh-CN" altLang="en-US" smtClean="0"/>
              <a:pPr/>
              <a:t>182</a:t>
            </a:fld>
            <a:endParaRPr lang="en-US" altLang="zh-CN" dirty="0"/>
          </a:p>
        </p:txBody>
      </p:sp>
    </p:spTree>
    <p:extLst>
      <p:ext uri="{BB962C8B-B14F-4D97-AF65-F5344CB8AC3E}">
        <p14:creationId xmlns:p14="http://schemas.microsoft.com/office/powerpoint/2010/main" val="2889564838"/>
      </p:ext>
    </p:extLst>
  </p:cSld>
  <p:clrMapOvr>
    <a:masterClrMapping/>
  </p:clrMapOvr>
  <p:transition spd="med"/>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内容占位符 5"/>
          <p:cNvGraphicFramePr>
            <a:graphicFrameLocks noGrp="1"/>
          </p:cNvGraphicFramePr>
          <p:nvPr>
            <p:ph idx="1"/>
            <p:extLst>
              <p:ext uri="{D42A27DB-BD31-4B8C-83A1-F6EECF244321}">
                <p14:modId xmlns:p14="http://schemas.microsoft.com/office/powerpoint/2010/main" val="3151759177"/>
              </p:ext>
            </p:extLst>
          </p:nvPr>
        </p:nvGraphicFramePr>
        <p:xfrm>
          <a:off x="107380" y="404580"/>
          <a:ext cx="8929240" cy="6096000"/>
        </p:xfrm>
        <a:graphic>
          <a:graphicData uri="http://schemas.openxmlformats.org/drawingml/2006/table">
            <a:tbl>
              <a:tblPr firstRow="1" firstCol="1" bandRow="1"/>
              <a:tblGrid>
                <a:gridCol w="655923"/>
                <a:gridCol w="1084518"/>
                <a:gridCol w="1134270"/>
                <a:gridCol w="1134270"/>
                <a:gridCol w="4272169"/>
                <a:gridCol w="648090"/>
              </a:tblGrid>
              <a:tr h="32657">
                <a:tc>
                  <a:txBody>
                    <a:bodyPr/>
                    <a:lstStyle/>
                    <a:p>
                      <a:pPr indent="0" algn="ctr">
                        <a:spcAft>
                          <a:spcPts val="0"/>
                        </a:spcAft>
                      </a:pPr>
                      <a:r>
                        <a:rPr lang="en-US" sz="2000" b="1" kern="100" dirty="0">
                          <a:effectLst/>
                          <a:latin typeface="Times New Roman" panose="02020603050405020304" pitchFamily="18" charset="0"/>
                          <a:ea typeface="宋体" panose="02010600030101010101" pitchFamily="2" charset="-122"/>
                        </a:rPr>
                        <a:t>IRQ</a:t>
                      </a:r>
                      <a:endParaRPr lang="zh-CN" sz="2000" b="1" kern="100" dirty="0">
                        <a:effectLst/>
                        <a:latin typeface="Times New Roman" panose="02020603050405020304" pitchFamily="18" charset="0"/>
                        <a:ea typeface="宋体" panose="02010600030101010101" pitchFamily="2" charset="-122"/>
                      </a:endParaRPr>
                    </a:p>
                  </a:txBody>
                  <a:tcPr marL="4665" marR="4665" marT="0"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CCFFFF"/>
                    </a:solidFill>
                  </a:tcPr>
                </a:tc>
                <a:tc>
                  <a:txBody>
                    <a:bodyPr/>
                    <a:lstStyle/>
                    <a:p>
                      <a:pPr indent="0" algn="ctr">
                        <a:spcAft>
                          <a:spcPts val="0"/>
                        </a:spcAft>
                      </a:pPr>
                      <a:r>
                        <a:rPr lang="zh-CN" sz="2000" b="1" kern="100" dirty="0">
                          <a:effectLst/>
                          <a:latin typeface="Times New Roman" panose="02020603050405020304" pitchFamily="18" charset="0"/>
                          <a:ea typeface="宋体" panose="02010600030101010101" pitchFamily="2" charset="-122"/>
                        </a:rPr>
                        <a:t>来自</a:t>
                      </a:r>
                      <a:r>
                        <a:rPr lang="en-US" sz="2000" b="1" kern="100" dirty="0">
                          <a:effectLst/>
                          <a:latin typeface="Times New Roman" panose="02020603050405020304" pitchFamily="18" charset="0"/>
                          <a:ea typeface="宋体" panose="02010600030101010101" pitchFamily="2" charset="-122"/>
                        </a:rPr>
                        <a:t/>
                      </a:r>
                      <a:br>
                        <a:rPr lang="en-US" sz="2000" b="1" kern="100" dirty="0">
                          <a:effectLst/>
                          <a:latin typeface="Times New Roman" panose="02020603050405020304" pitchFamily="18" charset="0"/>
                          <a:ea typeface="宋体" panose="02010600030101010101" pitchFamily="2" charset="-122"/>
                        </a:rPr>
                      </a:br>
                      <a:r>
                        <a:rPr lang="zh-CN" sz="2000" b="1" kern="100" dirty="0">
                          <a:effectLst/>
                          <a:latin typeface="Times New Roman" panose="02020603050405020304" pitchFamily="18" charset="0"/>
                          <a:ea typeface="宋体" panose="02010600030101010101" pitchFamily="2" charset="-122"/>
                        </a:rPr>
                        <a:t>串行中断</a:t>
                      </a:r>
                      <a:r>
                        <a:rPr lang="en-US" sz="2000" b="1" kern="100" dirty="0">
                          <a:effectLst/>
                          <a:latin typeface="Times New Roman" panose="02020603050405020304" pitchFamily="18" charset="0"/>
                          <a:ea typeface="宋体" panose="02010600030101010101" pitchFamily="2" charset="-122"/>
                        </a:rPr>
                        <a:t/>
                      </a:r>
                      <a:br>
                        <a:rPr lang="en-US" sz="2000" b="1" kern="100" dirty="0">
                          <a:effectLst/>
                          <a:latin typeface="Times New Roman" panose="02020603050405020304" pitchFamily="18" charset="0"/>
                          <a:ea typeface="宋体" panose="02010600030101010101" pitchFamily="2" charset="-122"/>
                        </a:rPr>
                      </a:br>
                      <a:r>
                        <a:rPr lang="en-US" sz="2000" b="1" kern="100" dirty="0">
                          <a:effectLst/>
                          <a:latin typeface="Times New Roman" panose="02020603050405020304" pitchFamily="18" charset="0"/>
                          <a:ea typeface="宋体" panose="02010600030101010101" pitchFamily="2" charset="-122"/>
                        </a:rPr>
                        <a:t>SERIRQ</a:t>
                      </a:r>
                      <a:endParaRPr lang="zh-CN" sz="2000" b="1" kern="100" dirty="0">
                        <a:effectLst/>
                        <a:latin typeface="Times New Roman" panose="02020603050405020304" pitchFamily="18" charset="0"/>
                        <a:ea typeface="宋体" panose="02010600030101010101" pitchFamily="2" charset="-122"/>
                      </a:endParaRPr>
                    </a:p>
                  </a:txBody>
                  <a:tcPr marL="4665" marR="466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CCFFFF"/>
                    </a:solidFill>
                  </a:tcPr>
                </a:tc>
                <a:tc>
                  <a:txBody>
                    <a:bodyPr/>
                    <a:lstStyle/>
                    <a:p>
                      <a:pPr indent="0" algn="ctr">
                        <a:spcAft>
                          <a:spcPts val="0"/>
                        </a:spcAft>
                      </a:pPr>
                      <a:r>
                        <a:rPr lang="zh-CN" sz="2000" b="1" kern="100" dirty="0">
                          <a:effectLst/>
                          <a:latin typeface="Times New Roman" panose="02020603050405020304" pitchFamily="18" charset="0"/>
                          <a:ea typeface="宋体" panose="02010600030101010101" pitchFamily="2" charset="-122"/>
                        </a:rPr>
                        <a:t>直接</a:t>
                      </a:r>
                      <a:r>
                        <a:rPr lang="en-US" sz="2000" b="1" kern="100" dirty="0">
                          <a:effectLst/>
                          <a:latin typeface="Times New Roman" panose="02020603050405020304" pitchFamily="18" charset="0"/>
                          <a:ea typeface="宋体" panose="02010600030101010101" pitchFamily="2" charset="-122"/>
                        </a:rPr>
                        <a:t/>
                      </a:r>
                      <a:br>
                        <a:rPr lang="en-US" sz="2000" b="1" kern="100" dirty="0">
                          <a:effectLst/>
                          <a:latin typeface="Times New Roman" panose="02020603050405020304" pitchFamily="18" charset="0"/>
                          <a:ea typeface="宋体" panose="02010600030101010101" pitchFamily="2" charset="-122"/>
                        </a:rPr>
                      </a:br>
                      <a:r>
                        <a:rPr lang="zh-CN" sz="2000" b="1" kern="100" dirty="0">
                          <a:effectLst/>
                          <a:latin typeface="Times New Roman" panose="02020603050405020304" pitchFamily="18" charset="0"/>
                          <a:ea typeface="宋体" panose="02010600030101010101" pitchFamily="2" charset="-122"/>
                        </a:rPr>
                        <a:t>来自引脚</a:t>
                      </a:r>
                    </a:p>
                  </a:txBody>
                  <a:tcPr marL="4665" marR="466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CCFFFF"/>
                    </a:solidFill>
                  </a:tcPr>
                </a:tc>
                <a:tc>
                  <a:txBody>
                    <a:bodyPr/>
                    <a:lstStyle/>
                    <a:p>
                      <a:pPr indent="0" algn="ctr">
                        <a:spcAft>
                          <a:spcPts val="0"/>
                        </a:spcAft>
                      </a:pPr>
                      <a:r>
                        <a:rPr lang="zh-CN" sz="2000" b="1" kern="100" dirty="0">
                          <a:effectLst/>
                          <a:latin typeface="Times New Roman" panose="02020603050405020304" pitchFamily="18" charset="0"/>
                          <a:ea typeface="宋体" panose="02010600030101010101" pitchFamily="2" charset="-122"/>
                        </a:rPr>
                        <a:t>来自</a:t>
                      </a:r>
                      <a:r>
                        <a:rPr lang="en-US" sz="2000" b="1" kern="100" dirty="0">
                          <a:effectLst/>
                          <a:latin typeface="Times New Roman" panose="02020603050405020304" pitchFamily="18" charset="0"/>
                          <a:ea typeface="宋体" panose="02010600030101010101" pitchFamily="2" charset="-122"/>
                        </a:rPr>
                        <a:t/>
                      </a:r>
                      <a:br>
                        <a:rPr lang="en-US" sz="2000" b="1" kern="100" dirty="0">
                          <a:effectLst/>
                          <a:latin typeface="Times New Roman" panose="02020603050405020304" pitchFamily="18" charset="0"/>
                          <a:ea typeface="宋体" panose="02010600030101010101" pitchFamily="2" charset="-122"/>
                        </a:rPr>
                      </a:br>
                      <a:r>
                        <a:rPr lang="en-US" sz="2000" b="1" kern="100" dirty="0">
                          <a:effectLst/>
                          <a:latin typeface="Times New Roman" panose="02020603050405020304" pitchFamily="18" charset="0"/>
                          <a:ea typeface="宋体" panose="02010600030101010101" pitchFamily="2" charset="-122"/>
                        </a:rPr>
                        <a:t>PCI</a:t>
                      </a:r>
                      <a:r>
                        <a:rPr lang="zh-CN" sz="2000" b="1" kern="100" dirty="0">
                          <a:effectLst/>
                          <a:latin typeface="Times New Roman" panose="02020603050405020304" pitchFamily="18" charset="0"/>
                          <a:ea typeface="宋体" panose="02010600030101010101" pitchFamily="2" charset="-122"/>
                        </a:rPr>
                        <a:t>消息</a:t>
                      </a:r>
                    </a:p>
                  </a:txBody>
                  <a:tcPr marL="4665" marR="466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CCFFFF"/>
                    </a:solidFill>
                  </a:tcPr>
                </a:tc>
                <a:tc>
                  <a:txBody>
                    <a:bodyPr/>
                    <a:lstStyle/>
                    <a:p>
                      <a:pPr indent="0" algn="ctr">
                        <a:spcAft>
                          <a:spcPts val="0"/>
                        </a:spcAft>
                      </a:pPr>
                      <a:r>
                        <a:rPr lang="zh-CN" sz="2000" b="1" kern="100" dirty="0">
                          <a:effectLst/>
                          <a:latin typeface="Times New Roman" panose="02020603050405020304" pitchFamily="18" charset="0"/>
                          <a:ea typeface="宋体" panose="02010600030101010101" pitchFamily="2" charset="-122"/>
                        </a:rPr>
                        <a:t>中断源</a:t>
                      </a:r>
                    </a:p>
                  </a:txBody>
                  <a:tcPr marL="4665" marR="466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CCFFFF"/>
                    </a:solidFill>
                  </a:tcPr>
                </a:tc>
                <a:tc>
                  <a:txBody>
                    <a:bodyPr/>
                    <a:lstStyle/>
                    <a:p>
                      <a:pPr indent="0" algn="ctr">
                        <a:spcAft>
                          <a:spcPts val="0"/>
                        </a:spcAft>
                      </a:pPr>
                      <a:r>
                        <a:rPr lang="zh-CN" sz="2000" b="1" kern="100" dirty="0">
                          <a:effectLst/>
                          <a:latin typeface="Times New Roman" panose="02020603050405020304" pitchFamily="18" charset="0"/>
                          <a:ea typeface="宋体" panose="02010600030101010101" pitchFamily="2" charset="-122"/>
                        </a:rPr>
                        <a:t>备注</a:t>
                      </a:r>
                    </a:p>
                  </a:txBody>
                  <a:tcPr marL="4665" marR="4665" marT="0" marB="0" anchor="ctr">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CCFFFF"/>
                    </a:solidFill>
                  </a:tcPr>
                </a:tc>
              </a:tr>
              <a:tr h="0">
                <a:tc>
                  <a:txBody>
                    <a:bodyPr/>
                    <a:lstStyle/>
                    <a:p>
                      <a:pPr indent="0" algn="ctr">
                        <a:spcAft>
                          <a:spcPts val="0"/>
                        </a:spcAft>
                      </a:pPr>
                      <a:r>
                        <a:rPr lang="en-US" sz="2000" b="1" kern="100">
                          <a:effectLst/>
                          <a:latin typeface="Times New Roman" panose="02020603050405020304" pitchFamily="18" charset="0"/>
                          <a:ea typeface="宋体" panose="02010600030101010101" pitchFamily="2" charset="-122"/>
                        </a:rPr>
                        <a:t>0</a:t>
                      </a:r>
                      <a:endParaRPr lang="zh-CN" sz="2000" b="1" kern="100">
                        <a:effectLst/>
                        <a:latin typeface="Times New Roman" panose="02020603050405020304" pitchFamily="18" charset="0"/>
                        <a:ea typeface="宋体" panose="02010600030101010101" pitchFamily="2" charset="-122"/>
                      </a:endParaRPr>
                    </a:p>
                  </a:txBody>
                  <a:tcPr marL="4665" marR="4665" marT="0"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ctr">
                        <a:spcAft>
                          <a:spcPts val="0"/>
                        </a:spcAft>
                      </a:pPr>
                      <a:r>
                        <a:rPr lang="en-US" sz="2000" b="1" kern="100" dirty="0">
                          <a:effectLst/>
                          <a:latin typeface="Times New Roman" panose="02020603050405020304" pitchFamily="18" charset="0"/>
                          <a:ea typeface="宋体" panose="02010600030101010101" pitchFamily="2" charset="-122"/>
                        </a:rPr>
                        <a:t>No</a:t>
                      </a:r>
                      <a:endParaRPr lang="zh-CN" sz="2000" b="1" kern="100" dirty="0">
                        <a:effectLst/>
                        <a:latin typeface="Times New Roman" panose="02020603050405020304" pitchFamily="18" charset="0"/>
                        <a:ea typeface="宋体" panose="02010600030101010101" pitchFamily="2" charset="-122"/>
                      </a:endParaRPr>
                    </a:p>
                  </a:txBody>
                  <a:tcPr marL="4665" marR="466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ctr">
                        <a:spcAft>
                          <a:spcPts val="0"/>
                        </a:spcAft>
                      </a:pPr>
                      <a:r>
                        <a:rPr lang="en-US" sz="2000" b="1" kern="100" dirty="0">
                          <a:effectLst/>
                          <a:latin typeface="Times New Roman" panose="02020603050405020304" pitchFamily="18" charset="0"/>
                          <a:ea typeface="宋体" panose="02010600030101010101" pitchFamily="2" charset="-122"/>
                        </a:rPr>
                        <a:t>No</a:t>
                      </a:r>
                      <a:endParaRPr lang="zh-CN" sz="2000" b="1" kern="100" dirty="0">
                        <a:effectLst/>
                        <a:latin typeface="Times New Roman" panose="02020603050405020304" pitchFamily="18" charset="0"/>
                        <a:ea typeface="宋体" panose="02010600030101010101" pitchFamily="2" charset="-122"/>
                      </a:endParaRPr>
                    </a:p>
                  </a:txBody>
                  <a:tcPr marL="4665" marR="466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ctr">
                        <a:spcAft>
                          <a:spcPts val="0"/>
                        </a:spcAft>
                      </a:pPr>
                      <a:r>
                        <a:rPr lang="en-US" sz="2000" b="1" kern="100">
                          <a:effectLst/>
                          <a:latin typeface="Times New Roman" panose="02020603050405020304" pitchFamily="18" charset="0"/>
                          <a:ea typeface="宋体" panose="02010600030101010101" pitchFamily="2" charset="-122"/>
                        </a:rPr>
                        <a:t>No</a:t>
                      </a:r>
                      <a:endParaRPr lang="zh-CN" sz="2000" b="1" kern="100">
                        <a:effectLst/>
                        <a:latin typeface="Times New Roman" panose="02020603050405020304" pitchFamily="18" charset="0"/>
                        <a:ea typeface="宋体" panose="02010600030101010101" pitchFamily="2" charset="-122"/>
                      </a:endParaRPr>
                    </a:p>
                  </a:txBody>
                  <a:tcPr marL="4665" marR="466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l">
                        <a:spcAft>
                          <a:spcPts val="0"/>
                        </a:spcAft>
                      </a:pPr>
                      <a:r>
                        <a:rPr lang="zh-CN" sz="2000" b="1" kern="100" dirty="0">
                          <a:effectLst/>
                          <a:latin typeface="Times New Roman" panose="02020603050405020304" pitchFamily="18" charset="0"/>
                          <a:ea typeface="宋体" panose="02010600030101010101" pitchFamily="2" charset="-122"/>
                        </a:rPr>
                        <a:t>连接</a:t>
                      </a:r>
                      <a:r>
                        <a:rPr lang="en-US" sz="2000" b="1" kern="100" dirty="0">
                          <a:effectLst/>
                          <a:latin typeface="Times New Roman" panose="02020603050405020304" pitchFamily="18" charset="0"/>
                          <a:ea typeface="宋体" panose="02010600030101010101" pitchFamily="2" charset="-122"/>
                        </a:rPr>
                        <a:t>8259</a:t>
                      </a:r>
                      <a:r>
                        <a:rPr lang="zh-CN" sz="2000" b="1" kern="100" dirty="0">
                          <a:effectLst/>
                          <a:latin typeface="Times New Roman" panose="02020603050405020304" pitchFamily="18" charset="0"/>
                          <a:ea typeface="宋体" panose="02010600030101010101" pitchFamily="2" charset="-122"/>
                        </a:rPr>
                        <a:t>主片中断请求</a:t>
                      </a:r>
                    </a:p>
                  </a:txBody>
                  <a:tcPr marL="4665" marR="466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ctr">
                        <a:spcAft>
                          <a:spcPts val="0"/>
                        </a:spcAft>
                      </a:pPr>
                      <a:r>
                        <a:rPr lang="en-US" sz="2000" b="1" kern="100">
                          <a:effectLst/>
                          <a:latin typeface="Times New Roman" panose="02020603050405020304" pitchFamily="18" charset="0"/>
                          <a:ea typeface="宋体" panose="02010600030101010101" pitchFamily="2" charset="-122"/>
                        </a:rPr>
                        <a:t> </a:t>
                      </a:r>
                      <a:endParaRPr lang="zh-CN" sz="2000" b="1" kern="100">
                        <a:effectLst/>
                        <a:latin typeface="Times New Roman" panose="02020603050405020304" pitchFamily="18" charset="0"/>
                        <a:ea typeface="宋体" panose="02010600030101010101" pitchFamily="2" charset="-122"/>
                      </a:endParaRPr>
                    </a:p>
                  </a:txBody>
                  <a:tcPr marL="4665" marR="4665" marT="0" marB="0" anchor="ctr">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indent="0" algn="ctr">
                        <a:spcAft>
                          <a:spcPts val="0"/>
                        </a:spcAft>
                      </a:pPr>
                      <a:r>
                        <a:rPr lang="en-US" sz="2000" b="1" kern="100">
                          <a:effectLst/>
                          <a:latin typeface="Times New Roman" panose="02020603050405020304" pitchFamily="18" charset="0"/>
                          <a:ea typeface="宋体" panose="02010600030101010101" pitchFamily="2" charset="-122"/>
                        </a:rPr>
                        <a:t>1</a:t>
                      </a:r>
                      <a:endParaRPr lang="zh-CN" sz="2000" b="1" kern="100">
                        <a:effectLst/>
                        <a:latin typeface="Times New Roman" panose="02020603050405020304" pitchFamily="18" charset="0"/>
                        <a:ea typeface="宋体" panose="02010600030101010101" pitchFamily="2" charset="-122"/>
                      </a:endParaRPr>
                    </a:p>
                  </a:txBody>
                  <a:tcPr marL="4665" marR="4665" marT="0"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ctr">
                        <a:spcAft>
                          <a:spcPts val="0"/>
                        </a:spcAft>
                      </a:pPr>
                      <a:r>
                        <a:rPr lang="en-US" sz="2000" b="1" kern="100">
                          <a:effectLst/>
                          <a:latin typeface="Times New Roman" panose="02020603050405020304" pitchFamily="18" charset="0"/>
                          <a:ea typeface="宋体" panose="02010600030101010101" pitchFamily="2" charset="-122"/>
                        </a:rPr>
                        <a:t>Yes</a:t>
                      </a:r>
                      <a:endParaRPr lang="zh-CN" sz="2000" b="1" kern="100">
                        <a:effectLst/>
                        <a:latin typeface="Times New Roman" panose="02020603050405020304" pitchFamily="18" charset="0"/>
                        <a:ea typeface="宋体" panose="02010600030101010101" pitchFamily="2" charset="-122"/>
                      </a:endParaRPr>
                    </a:p>
                  </a:txBody>
                  <a:tcPr marL="4665" marR="466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ctr">
                        <a:spcAft>
                          <a:spcPts val="0"/>
                        </a:spcAft>
                      </a:pPr>
                      <a:r>
                        <a:rPr lang="en-US" sz="2000" b="1" kern="100" dirty="0">
                          <a:effectLst/>
                          <a:latin typeface="Times New Roman" panose="02020603050405020304" pitchFamily="18" charset="0"/>
                          <a:ea typeface="宋体" panose="02010600030101010101" pitchFamily="2" charset="-122"/>
                        </a:rPr>
                        <a:t>No</a:t>
                      </a:r>
                      <a:endParaRPr lang="zh-CN" sz="2000" b="1" kern="100" dirty="0">
                        <a:effectLst/>
                        <a:latin typeface="Times New Roman" panose="02020603050405020304" pitchFamily="18" charset="0"/>
                        <a:ea typeface="宋体" panose="02010600030101010101" pitchFamily="2" charset="-122"/>
                      </a:endParaRPr>
                    </a:p>
                  </a:txBody>
                  <a:tcPr marL="4665" marR="466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ctr">
                        <a:spcAft>
                          <a:spcPts val="0"/>
                        </a:spcAft>
                      </a:pPr>
                      <a:r>
                        <a:rPr lang="en-US" sz="2000" b="1" kern="100" dirty="0">
                          <a:effectLst/>
                          <a:latin typeface="Times New Roman" panose="02020603050405020304" pitchFamily="18" charset="0"/>
                          <a:ea typeface="宋体" panose="02010600030101010101" pitchFamily="2" charset="-122"/>
                        </a:rPr>
                        <a:t>Yes</a:t>
                      </a:r>
                      <a:endParaRPr lang="zh-CN" sz="2000" b="1" kern="100" dirty="0">
                        <a:effectLst/>
                        <a:latin typeface="Times New Roman" panose="02020603050405020304" pitchFamily="18" charset="0"/>
                        <a:ea typeface="宋体" panose="02010600030101010101" pitchFamily="2" charset="-122"/>
                      </a:endParaRPr>
                    </a:p>
                  </a:txBody>
                  <a:tcPr marL="4665" marR="466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l">
                        <a:spcAft>
                          <a:spcPts val="0"/>
                        </a:spcAft>
                      </a:pPr>
                      <a:r>
                        <a:rPr lang="zh-CN" sz="2000" b="1" kern="100" dirty="0">
                          <a:effectLst/>
                          <a:latin typeface="Times New Roman" panose="02020603050405020304" pitchFamily="18" charset="0"/>
                          <a:ea typeface="宋体" panose="02010600030101010101" pitchFamily="2" charset="-122"/>
                        </a:rPr>
                        <a:t>键盘</a:t>
                      </a:r>
                    </a:p>
                  </a:txBody>
                  <a:tcPr marL="4665" marR="466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ctr">
                        <a:spcAft>
                          <a:spcPts val="0"/>
                        </a:spcAft>
                      </a:pPr>
                      <a:r>
                        <a:rPr lang="zh-CN" sz="2000" b="1" kern="100">
                          <a:effectLst/>
                          <a:latin typeface="Times New Roman" panose="02020603050405020304" pitchFamily="18" charset="0"/>
                          <a:ea typeface="宋体" panose="02010600030101010101" pitchFamily="2" charset="-122"/>
                        </a:rPr>
                        <a:t>同</a:t>
                      </a:r>
                      <a:r>
                        <a:rPr lang="en-US" sz="2000" b="1" kern="100">
                          <a:effectLst/>
                          <a:latin typeface="Times New Roman" panose="02020603050405020304" pitchFamily="18" charset="0"/>
                          <a:ea typeface="宋体" panose="02010600030101010101" pitchFamily="2" charset="-122"/>
                        </a:rPr>
                        <a:t>8259</a:t>
                      </a:r>
                      <a:endParaRPr lang="zh-CN" sz="2000" b="1" kern="100">
                        <a:effectLst/>
                        <a:latin typeface="Times New Roman" panose="02020603050405020304" pitchFamily="18" charset="0"/>
                        <a:ea typeface="宋体" panose="02010600030101010101" pitchFamily="2" charset="-122"/>
                      </a:endParaRPr>
                    </a:p>
                  </a:txBody>
                  <a:tcPr marL="4665" marR="4665" marT="0" marB="0" anchor="ctr">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indent="0" algn="ctr">
                        <a:spcAft>
                          <a:spcPts val="0"/>
                        </a:spcAft>
                      </a:pPr>
                      <a:r>
                        <a:rPr lang="en-US" sz="2000" b="1" kern="100">
                          <a:effectLst/>
                          <a:latin typeface="Times New Roman" panose="02020603050405020304" pitchFamily="18" charset="0"/>
                          <a:ea typeface="宋体" panose="02010600030101010101" pitchFamily="2" charset="-122"/>
                        </a:rPr>
                        <a:t>2</a:t>
                      </a:r>
                      <a:endParaRPr lang="zh-CN" sz="2000" b="1" kern="100">
                        <a:effectLst/>
                        <a:latin typeface="Times New Roman" panose="02020603050405020304" pitchFamily="18" charset="0"/>
                        <a:ea typeface="宋体" panose="02010600030101010101" pitchFamily="2" charset="-122"/>
                      </a:endParaRPr>
                    </a:p>
                  </a:txBody>
                  <a:tcPr marL="4665" marR="4665" marT="0"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ctr">
                        <a:spcAft>
                          <a:spcPts val="0"/>
                        </a:spcAft>
                      </a:pPr>
                      <a:r>
                        <a:rPr lang="en-US" sz="2000" b="1" kern="100">
                          <a:effectLst/>
                          <a:latin typeface="Times New Roman" panose="02020603050405020304" pitchFamily="18" charset="0"/>
                          <a:ea typeface="宋体" panose="02010600030101010101" pitchFamily="2" charset="-122"/>
                        </a:rPr>
                        <a:t>No</a:t>
                      </a:r>
                      <a:endParaRPr lang="zh-CN" sz="2000" b="1" kern="100">
                        <a:effectLst/>
                        <a:latin typeface="Times New Roman" panose="02020603050405020304" pitchFamily="18" charset="0"/>
                        <a:ea typeface="宋体" panose="02010600030101010101" pitchFamily="2" charset="-122"/>
                      </a:endParaRPr>
                    </a:p>
                  </a:txBody>
                  <a:tcPr marL="4665" marR="466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ctr">
                        <a:spcAft>
                          <a:spcPts val="0"/>
                        </a:spcAft>
                      </a:pPr>
                      <a:r>
                        <a:rPr lang="en-US" sz="2000" b="1" kern="100">
                          <a:effectLst/>
                          <a:latin typeface="Times New Roman" panose="02020603050405020304" pitchFamily="18" charset="0"/>
                          <a:ea typeface="宋体" panose="02010600030101010101" pitchFamily="2" charset="-122"/>
                        </a:rPr>
                        <a:t>No</a:t>
                      </a:r>
                      <a:endParaRPr lang="zh-CN" sz="2000" b="1" kern="100">
                        <a:effectLst/>
                        <a:latin typeface="Times New Roman" panose="02020603050405020304" pitchFamily="18" charset="0"/>
                        <a:ea typeface="宋体" panose="02010600030101010101" pitchFamily="2" charset="-122"/>
                      </a:endParaRPr>
                    </a:p>
                  </a:txBody>
                  <a:tcPr marL="4665" marR="466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ctr">
                        <a:spcAft>
                          <a:spcPts val="0"/>
                        </a:spcAft>
                      </a:pPr>
                      <a:r>
                        <a:rPr lang="en-US" sz="2000" b="1" kern="100" dirty="0">
                          <a:effectLst/>
                          <a:latin typeface="Times New Roman" panose="02020603050405020304" pitchFamily="18" charset="0"/>
                          <a:ea typeface="宋体" panose="02010600030101010101" pitchFamily="2" charset="-122"/>
                        </a:rPr>
                        <a:t>No</a:t>
                      </a:r>
                      <a:endParaRPr lang="zh-CN" sz="2000" b="1" kern="100" dirty="0">
                        <a:effectLst/>
                        <a:latin typeface="Times New Roman" panose="02020603050405020304" pitchFamily="18" charset="0"/>
                        <a:ea typeface="宋体" panose="02010600030101010101" pitchFamily="2" charset="-122"/>
                      </a:endParaRPr>
                    </a:p>
                  </a:txBody>
                  <a:tcPr marL="4665" marR="466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l">
                        <a:spcAft>
                          <a:spcPts val="0"/>
                        </a:spcAft>
                      </a:pPr>
                      <a:r>
                        <a:rPr lang="en-US" sz="2000" b="1" kern="100" dirty="0">
                          <a:effectLst/>
                          <a:latin typeface="Times New Roman" panose="02020603050405020304" pitchFamily="18" charset="0"/>
                          <a:ea typeface="宋体" panose="02010600030101010101" pitchFamily="2" charset="-122"/>
                        </a:rPr>
                        <a:t>8254</a:t>
                      </a:r>
                      <a:r>
                        <a:rPr lang="zh-CN" sz="2000" b="1" kern="100" dirty="0">
                          <a:effectLst/>
                          <a:latin typeface="Times New Roman" panose="02020603050405020304" pitchFamily="18" charset="0"/>
                          <a:ea typeface="宋体" panose="02010600030101010101" pitchFamily="2" charset="-122"/>
                        </a:rPr>
                        <a:t>计数器</a:t>
                      </a:r>
                      <a:r>
                        <a:rPr lang="en-US" sz="2000" b="1" kern="100" dirty="0">
                          <a:effectLst/>
                          <a:latin typeface="Times New Roman" panose="02020603050405020304" pitchFamily="18" charset="0"/>
                          <a:ea typeface="宋体" panose="02010600030101010101" pitchFamily="2" charset="-122"/>
                        </a:rPr>
                        <a:t>0</a:t>
                      </a:r>
                      <a:r>
                        <a:rPr lang="zh-CN" sz="2000" b="1" kern="100" dirty="0" smtClean="0">
                          <a:effectLst/>
                          <a:latin typeface="Times New Roman" panose="02020603050405020304" pitchFamily="18" charset="0"/>
                          <a:ea typeface="宋体" panose="02010600030101010101" pitchFamily="2" charset="-122"/>
                        </a:rPr>
                        <a:t>，</a:t>
                      </a:r>
                      <a:r>
                        <a:rPr lang="en-US" sz="2000" b="1" kern="100" dirty="0" smtClean="0">
                          <a:effectLst/>
                          <a:latin typeface="Times New Roman" panose="02020603050405020304" pitchFamily="18" charset="0"/>
                          <a:ea typeface="宋体" panose="02010600030101010101" pitchFamily="2" charset="-122"/>
                        </a:rPr>
                        <a:t>HPET </a:t>
                      </a:r>
                      <a:r>
                        <a:rPr lang="en-US" sz="2000" b="1" kern="100" dirty="0">
                          <a:effectLst/>
                          <a:latin typeface="Times New Roman" panose="02020603050405020304" pitchFamily="18" charset="0"/>
                          <a:ea typeface="宋体" panose="02010600030101010101" pitchFamily="2" charset="-122"/>
                        </a:rPr>
                        <a:t>#0</a:t>
                      </a:r>
                      <a:r>
                        <a:rPr lang="zh-CN" sz="2000" b="1" kern="100" dirty="0">
                          <a:effectLst/>
                          <a:latin typeface="Times New Roman" panose="02020603050405020304" pitchFamily="18" charset="0"/>
                          <a:ea typeface="宋体" panose="02010600030101010101" pitchFamily="2" charset="-122"/>
                        </a:rPr>
                        <a:t>（传统模式）</a:t>
                      </a:r>
                    </a:p>
                  </a:txBody>
                  <a:tcPr marL="4665" marR="466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ctr">
                        <a:spcAft>
                          <a:spcPts val="0"/>
                        </a:spcAft>
                      </a:pPr>
                      <a:r>
                        <a:rPr lang="en-US" sz="2000" b="1" kern="100">
                          <a:effectLst/>
                          <a:latin typeface="Times New Roman" panose="02020603050405020304" pitchFamily="18" charset="0"/>
                          <a:ea typeface="宋体" panose="02010600030101010101" pitchFamily="2" charset="-122"/>
                        </a:rPr>
                        <a:t> </a:t>
                      </a:r>
                      <a:endParaRPr lang="zh-CN" sz="2000" b="1" kern="100">
                        <a:effectLst/>
                        <a:latin typeface="Times New Roman" panose="02020603050405020304" pitchFamily="18" charset="0"/>
                        <a:ea typeface="宋体" panose="02010600030101010101" pitchFamily="2" charset="-122"/>
                      </a:endParaRPr>
                    </a:p>
                  </a:txBody>
                  <a:tcPr marL="4665" marR="4665" marT="0" marB="0" anchor="ctr">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indent="0" algn="ctr">
                        <a:spcAft>
                          <a:spcPts val="0"/>
                        </a:spcAft>
                      </a:pPr>
                      <a:r>
                        <a:rPr lang="en-US" sz="2000" b="1" kern="100">
                          <a:effectLst/>
                          <a:latin typeface="Times New Roman" panose="02020603050405020304" pitchFamily="18" charset="0"/>
                          <a:ea typeface="宋体" panose="02010600030101010101" pitchFamily="2" charset="-122"/>
                        </a:rPr>
                        <a:t>3</a:t>
                      </a:r>
                      <a:endParaRPr lang="zh-CN" sz="2000" b="1" kern="100">
                        <a:effectLst/>
                        <a:latin typeface="Times New Roman" panose="02020603050405020304" pitchFamily="18" charset="0"/>
                        <a:ea typeface="宋体" panose="02010600030101010101" pitchFamily="2" charset="-122"/>
                      </a:endParaRPr>
                    </a:p>
                  </a:txBody>
                  <a:tcPr marL="4665" marR="4665" marT="0"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ctr">
                        <a:spcAft>
                          <a:spcPts val="0"/>
                        </a:spcAft>
                      </a:pPr>
                      <a:r>
                        <a:rPr lang="en-US" sz="2000" b="1" kern="100">
                          <a:effectLst/>
                          <a:latin typeface="Times New Roman" panose="02020603050405020304" pitchFamily="18" charset="0"/>
                          <a:ea typeface="宋体" panose="02010600030101010101" pitchFamily="2" charset="-122"/>
                        </a:rPr>
                        <a:t>Yes</a:t>
                      </a:r>
                      <a:endParaRPr lang="zh-CN" sz="2000" b="1" kern="100">
                        <a:effectLst/>
                        <a:latin typeface="Times New Roman" panose="02020603050405020304" pitchFamily="18" charset="0"/>
                        <a:ea typeface="宋体" panose="02010600030101010101" pitchFamily="2" charset="-122"/>
                      </a:endParaRPr>
                    </a:p>
                  </a:txBody>
                  <a:tcPr marL="4665" marR="466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ctr">
                        <a:spcAft>
                          <a:spcPts val="0"/>
                        </a:spcAft>
                      </a:pPr>
                      <a:r>
                        <a:rPr lang="en-US" sz="2000" b="1" kern="100">
                          <a:effectLst/>
                          <a:latin typeface="Times New Roman" panose="02020603050405020304" pitchFamily="18" charset="0"/>
                          <a:ea typeface="宋体" panose="02010600030101010101" pitchFamily="2" charset="-122"/>
                        </a:rPr>
                        <a:t>No</a:t>
                      </a:r>
                      <a:endParaRPr lang="zh-CN" sz="2000" b="1" kern="100">
                        <a:effectLst/>
                        <a:latin typeface="Times New Roman" panose="02020603050405020304" pitchFamily="18" charset="0"/>
                        <a:ea typeface="宋体" panose="02010600030101010101" pitchFamily="2" charset="-122"/>
                      </a:endParaRPr>
                    </a:p>
                  </a:txBody>
                  <a:tcPr marL="4665" marR="466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ctr">
                        <a:spcAft>
                          <a:spcPts val="0"/>
                        </a:spcAft>
                      </a:pPr>
                      <a:r>
                        <a:rPr lang="en-US" sz="2000" b="1" kern="100">
                          <a:effectLst/>
                          <a:latin typeface="Times New Roman" panose="02020603050405020304" pitchFamily="18" charset="0"/>
                          <a:ea typeface="宋体" panose="02010600030101010101" pitchFamily="2" charset="-122"/>
                        </a:rPr>
                        <a:t>Yes</a:t>
                      </a:r>
                      <a:endParaRPr lang="zh-CN" sz="2000" b="1" kern="100">
                        <a:effectLst/>
                        <a:latin typeface="Times New Roman" panose="02020603050405020304" pitchFamily="18" charset="0"/>
                        <a:ea typeface="宋体" panose="02010600030101010101" pitchFamily="2" charset="-122"/>
                      </a:endParaRPr>
                    </a:p>
                  </a:txBody>
                  <a:tcPr marL="4665" marR="466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l">
                        <a:spcAft>
                          <a:spcPts val="0"/>
                        </a:spcAft>
                      </a:pPr>
                      <a:r>
                        <a:rPr lang="zh-CN" sz="2000" b="1" kern="100" dirty="0">
                          <a:effectLst/>
                          <a:latin typeface="Times New Roman" panose="02020603050405020304" pitchFamily="18" charset="0"/>
                          <a:ea typeface="宋体" panose="02010600030101010101" pitchFamily="2" charset="-122"/>
                        </a:rPr>
                        <a:t>串口</a:t>
                      </a:r>
                      <a:r>
                        <a:rPr lang="en-US" sz="2000" b="1" kern="100" dirty="0">
                          <a:effectLst/>
                          <a:latin typeface="Times New Roman" panose="02020603050405020304" pitchFamily="18" charset="0"/>
                          <a:ea typeface="宋体" panose="02010600030101010101" pitchFamily="2" charset="-122"/>
                        </a:rPr>
                        <a:t>A</a:t>
                      </a:r>
                      <a:endParaRPr lang="zh-CN" sz="2000" b="1" kern="100" dirty="0">
                        <a:effectLst/>
                        <a:latin typeface="Times New Roman" panose="02020603050405020304" pitchFamily="18" charset="0"/>
                        <a:ea typeface="宋体" panose="02010600030101010101" pitchFamily="2" charset="-122"/>
                      </a:endParaRPr>
                    </a:p>
                  </a:txBody>
                  <a:tcPr marL="4665" marR="466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13">
                  <a:txBody>
                    <a:bodyPr/>
                    <a:lstStyle/>
                    <a:p>
                      <a:pPr indent="0" algn="ctr">
                        <a:spcAft>
                          <a:spcPts val="0"/>
                        </a:spcAft>
                      </a:pPr>
                      <a:r>
                        <a:rPr lang="zh-CN" sz="2000" b="1" kern="100" dirty="0">
                          <a:effectLst/>
                          <a:latin typeface="Times New Roman" panose="02020603050405020304" pitchFamily="18" charset="0"/>
                          <a:ea typeface="宋体" panose="02010600030101010101" pitchFamily="2" charset="-122"/>
                        </a:rPr>
                        <a:t>同</a:t>
                      </a:r>
                      <a:r>
                        <a:rPr lang="en-US" sz="2000" b="1" kern="100" dirty="0">
                          <a:effectLst/>
                          <a:latin typeface="Times New Roman" panose="02020603050405020304" pitchFamily="18" charset="0"/>
                          <a:ea typeface="宋体" panose="02010600030101010101" pitchFamily="2" charset="-122"/>
                        </a:rPr>
                        <a:t>8259</a:t>
                      </a:r>
                      <a:endParaRPr lang="zh-CN" sz="2000" b="1" kern="100" dirty="0">
                        <a:effectLst/>
                        <a:latin typeface="Times New Roman" panose="02020603050405020304" pitchFamily="18" charset="0"/>
                        <a:ea typeface="宋体" panose="02010600030101010101" pitchFamily="2" charset="-122"/>
                      </a:endParaRPr>
                    </a:p>
                  </a:txBody>
                  <a:tcPr marL="4665" marR="4665" marT="0" marB="0" anchor="ctr">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indent="0" algn="ctr">
                        <a:spcAft>
                          <a:spcPts val="0"/>
                        </a:spcAft>
                      </a:pPr>
                      <a:r>
                        <a:rPr lang="en-US" sz="2000" b="1" kern="100">
                          <a:effectLst/>
                          <a:latin typeface="Times New Roman" panose="02020603050405020304" pitchFamily="18" charset="0"/>
                          <a:ea typeface="宋体" panose="02010600030101010101" pitchFamily="2" charset="-122"/>
                        </a:rPr>
                        <a:t>4</a:t>
                      </a:r>
                      <a:endParaRPr lang="zh-CN" sz="2000" b="1" kern="100">
                        <a:effectLst/>
                        <a:latin typeface="Times New Roman" panose="02020603050405020304" pitchFamily="18" charset="0"/>
                        <a:ea typeface="宋体" panose="02010600030101010101" pitchFamily="2" charset="-122"/>
                      </a:endParaRPr>
                    </a:p>
                  </a:txBody>
                  <a:tcPr marL="4665" marR="4665" marT="0"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ctr">
                        <a:spcAft>
                          <a:spcPts val="0"/>
                        </a:spcAft>
                      </a:pPr>
                      <a:r>
                        <a:rPr lang="en-US" sz="2000" b="1" kern="100">
                          <a:effectLst/>
                          <a:latin typeface="Times New Roman" panose="02020603050405020304" pitchFamily="18" charset="0"/>
                          <a:ea typeface="宋体" panose="02010600030101010101" pitchFamily="2" charset="-122"/>
                        </a:rPr>
                        <a:t>Yes</a:t>
                      </a:r>
                      <a:endParaRPr lang="zh-CN" sz="2000" b="1" kern="100">
                        <a:effectLst/>
                        <a:latin typeface="Times New Roman" panose="02020603050405020304" pitchFamily="18" charset="0"/>
                        <a:ea typeface="宋体" panose="02010600030101010101" pitchFamily="2" charset="-122"/>
                      </a:endParaRPr>
                    </a:p>
                  </a:txBody>
                  <a:tcPr marL="4665" marR="466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ctr">
                        <a:spcAft>
                          <a:spcPts val="0"/>
                        </a:spcAft>
                      </a:pPr>
                      <a:r>
                        <a:rPr lang="en-US" sz="2000" b="1" kern="100">
                          <a:effectLst/>
                          <a:latin typeface="Times New Roman" panose="02020603050405020304" pitchFamily="18" charset="0"/>
                          <a:ea typeface="宋体" panose="02010600030101010101" pitchFamily="2" charset="-122"/>
                        </a:rPr>
                        <a:t>No</a:t>
                      </a:r>
                      <a:endParaRPr lang="zh-CN" sz="2000" b="1" kern="100">
                        <a:effectLst/>
                        <a:latin typeface="Times New Roman" panose="02020603050405020304" pitchFamily="18" charset="0"/>
                        <a:ea typeface="宋体" panose="02010600030101010101" pitchFamily="2" charset="-122"/>
                      </a:endParaRPr>
                    </a:p>
                  </a:txBody>
                  <a:tcPr marL="4665" marR="466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ctr">
                        <a:spcAft>
                          <a:spcPts val="0"/>
                        </a:spcAft>
                      </a:pPr>
                      <a:r>
                        <a:rPr lang="en-US" sz="2000" b="1" kern="100">
                          <a:effectLst/>
                          <a:latin typeface="Times New Roman" panose="02020603050405020304" pitchFamily="18" charset="0"/>
                          <a:ea typeface="宋体" panose="02010600030101010101" pitchFamily="2" charset="-122"/>
                        </a:rPr>
                        <a:t>Yes</a:t>
                      </a:r>
                      <a:endParaRPr lang="zh-CN" sz="2000" b="1" kern="100">
                        <a:effectLst/>
                        <a:latin typeface="Times New Roman" panose="02020603050405020304" pitchFamily="18" charset="0"/>
                        <a:ea typeface="宋体" panose="02010600030101010101" pitchFamily="2" charset="-122"/>
                      </a:endParaRPr>
                    </a:p>
                  </a:txBody>
                  <a:tcPr marL="4665" marR="466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l">
                        <a:spcAft>
                          <a:spcPts val="0"/>
                        </a:spcAft>
                      </a:pPr>
                      <a:r>
                        <a:rPr lang="zh-CN" sz="2000" b="1" kern="100" dirty="0">
                          <a:effectLst/>
                          <a:latin typeface="Times New Roman" panose="02020603050405020304" pitchFamily="18" charset="0"/>
                          <a:ea typeface="宋体" panose="02010600030101010101" pitchFamily="2" charset="-122"/>
                        </a:rPr>
                        <a:t>串口</a:t>
                      </a:r>
                      <a:r>
                        <a:rPr lang="en-US" sz="2000" b="1" kern="100" dirty="0">
                          <a:effectLst/>
                          <a:latin typeface="Times New Roman" panose="02020603050405020304" pitchFamily="18" charset="0"/>
                          <a:ea typeface="宋体" panose="02010600030101010101" pitchFamily="2" charset="-122"/>
                        </a:rPr>
                        <a:t>B</a:t>
                      </a:r>
                      <a:endParaRPr lang="zh-CN" sz="2000" b="1" kern="100" dirty="0">
                        <a:effectLst/>
                        <a:latin typeface="Times New Roman" panose="02020603050405020304" pitchFamily="18" charset="0"/>
                        <a:ea typeface="宋体" panose="02010600030101010101" pitchFamily="2" charset="-122"/>
                      </a:endParaRPr>
                    </a:p>
                  </a:txBody>
                  <a:tcPr marL="4665" marR="466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zh-CN" altLang="en-US"/>
                    </a:p>
                  </a:txBody>
                  <a:tcPr/>
                </a:tc>
              </a:tr>
              <a:tr h="0">
                <a:tc>
                  <a:txBody>
                    <a:bodyPr/>
                    <a:lstStyle/>
                    <a:p>
                      <a:pPr indent="0" algn="ctr">
                        <a:spcAft>
                          <a:spcPts val="0"/>
                        </a:spcAft>
                      </a:pPr>
                      <a:r>
                        <a:rPr lang="en-US" sz="2000" b="1" kern="100">
                          <a:effectLst/>
                          <a:latin typeface="Times New Roman" panose="02020603050405020304" pitchFamily="18" charset="0"/>
                          <a:ea typeface="宋体" panose="02010600030101010101" pitchFamily="2" charset="-122"/>
                        </a:rPr>
                        <a:t>5</a:t>
                      </a:r>
                      <a:endParaRPr lang="zh-CN" sz="2000" b="1" kern="100">
                        <a:effectLst/>
                        <a:latin typeface="Times New Roman" panose="02020603050405020304" pitchFamily="18" charset="0"/>
                        <a:ea typeface="宋体" panose="02010600030101010101" pitchFamily="2" charset="-122"/>
                      </a:endParaRPr>
                    </a:p>
                  </a:txBody>
                  <a:tcPr marL="4665" marR="4665" marT="0"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ctr">
                        <a:spcAft>
                          <a:spcPts val="0"/>
                        </a:spcAft>
                      </a:pPr>
                      <a:r>
                        <a:rPr lang="en-US" sz="2000" b="1" kern="100">
                          <a:effectLst/>
                          <a:latin typeface="Times New Roman" panose="02020603050405020304" pitchFamily="18" charset="0"/>
                          <a:ea typeface="宋体" panose="02010600030101010101" pitchFamily="2" charset="-122"/>
                        </a:rPr>
                        <a:t>Yes</a:t>
                      </a:r>
                      <a:endParaRPr lang="zh-CN" sz="2000" b="1" kern="100">
                        <a:effectLst/>
                        <a:latin typeface="Times New Roman" panose="02020603050405020304" pitchFamily="18" charset="0"/>
                        <a:ea typeface="宋体" panose="02010600030101010101" pitchFamily="2" charset="-122"/>
                      </a:endParaRPr>
                    </a:p>
                  </a:txBody>
                  <a:tcPr marL="4665" marR="466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ctr">
                        <a:spcAft>
                          <a:spcPts val="0"/>
                        </a:spcAft>
                      </a:pPr>
                      <a:r>
                        <a:rPr lang="en-US" sz="2000" b="1" kern="100">
                          <a:effectLst/>
                          <a:latin typeface="Times New Roman" panose="02020603050405020304" pitchFamily="18" charset="0"/>
                          <a:ea typeface="宋体" panose="02010600030101010101" pitchFamily="2" charset="-122"/>
                        </a:rPr>
                        <a:t>No</a:t>
                      </a:r>
                      <a:endParaRPr lang="zh-CN" sz="2000" b="1" kern="100">
                        <a:effectLst/>
                        <a:latin typeface="Times New Roman" panose="02020603050405020304" pitchFamily="18" charset="0"/>
                        <a:ea typeface="宋体" panose="02010600030101010101" pitchFamily="2" charset="-122"/>
                      </a:endParaRPr>
                    </a:p>
                  </a:txBody>
                  <a:tcPr marL="4665" marR="466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ctr">
                        <a:spcAft>
                          <a:spcPts val="0"/>
                        </a:spcAft>
                      </a:pPr>
                      <a:r>
                        <a:rPr lang="en-US" sz="2000" b="1" kern="100">
                          <a:effectLst/>
                          <a:latin typeface="Times New Roman" panose="02020603050405020304" pitchFamily="18" charset="0"/>
                          <a:ea typeface="宋体" panose="02010600030101010101" pitchFamily="2" charset="-122"/>
                        </a:rPr>
                        <a:t>Yes</a:t>
                      </a:r>
                      <a:endParaRPr lang="zh-CN" sz="2000" b="1" kern="100">
                        <a:effectLst/>
                        <a:latin typeface="Times New Roman" panose="02020603050405020304" pitchFamily="18" charset="0"/>
                        <a:ea typeface="宋体" panose="02010600030101010101" pitchFamily="2" charset="-122"/>
                      </a:endParaRPr>
                    </a:p>
                  </a:txBody>
                  <a:tcPr marL="4665" marR="466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l">
                        <a:spcAft>
                          <a:spcPts val="0"/>
                        </a:spcAft>
                      </a:pPr>
                      <a:r>
                        <a:rPr lang="zh-CN" sz="2000" b="1" kern="100" dirty="0">
                          <a:effectLst/>
                          <a:latin typeface="Times New Roman" panose="02020603050405020304" pitchFamily="18" charset="0"/>
                          <a:ea typeface="宋体" panose="02010600030101010101" pitchFamily="2" charset="-122"/>
                        </a:rPr>
                        <a:t>传统并行接口</a:t>
                      </a:r>
                      <a:r>
                        <a:rPr lang="en-US" sz="2000" b="1" kern="100" dirty="0">
                          <a:effectLst/>
                          <a:latin typeface="Times New Roman" panose="02020603050405020304" pitchFamily="18" charset="0"/>
                          <a:ea typeface="宋体" panose="02010600030101010101" pitchFamily="2" charset="-122"/>
                        </a:rPr>
                        <a:t>/</a:t>
                      </a:r>
                      <a:r>
                        <a:rPr lang="zh-CN" sz="2000" b="1" kern="100" dirty="0">
                          <a:effectLst/>
                          <a:latin typeface="Times New Roman" panose="02020603050405020304" pitchFamily="18" charset="0"/>
                          <a:ea typeface="宋体" panose="02010600030101010101" pitchFamily="2" charset="-122"/>
                        </a:rPr>
                        <a:t>通用</a:t>
                      </a:r>
                    </a:p>
                  </a:txBody>
                  <a:tcPr marL="4665" marR="466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zh-CN" altLang="en-US"/>
                    </a:p>
                  </a:txBody>
                  <a:tcPr/>
                </a:tc>
              </a:tr>
              <a:tr h="0">
                <a:tc>
                  <a:txBody>
                    <a:bodyPr/>
                    <a:lstStyle/>
                    <a:p>
                      <a:pPr indent="0" algn="ctr">
                        <a:spcAft>
                          <a:spcPts val="0"/>
                        </a:spcAft>
                      </a:pPr>
                      <a:r>
                        <a:rPr lang="en-US" sz="2000" b="1" kern="100">
                          <a:effectLst/>
                          <a:latin typeface="Times New Roman" panose="02020603050405020304" pitchFamily="18" charset="0"/>
                          <a:ea typeface="宋体" panose="02010600030101010101" pitchFamily="2" charset="-122"/>
                        </a:rPr>
                        <a:t>6</a:t>
                      </a:r>
                      <a:endParaRPr lang="zh-CN" sz="2000" b="1" kern="100">
                        <a:effectLst/>
                        <a:latin typeface="Times New Roman" panose="02020603050405020304" pitchFamily="18" charset="0"/>
                        <a:ea typeface="宋体" panose="02010600030101010101" pitchFamily="2" charset="-122"/>
                      </a:endParaRPr>
                    </a:p>
                  </a:txBody>
                  <a:tcPr marL="4665" marR="4665" marT="0"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ctr">
                        <a:spcAft>
                          <a:spcPts val="0"/>
                        </a:spcAft>
                      </a:pPr>
                      <a:r>
                        <a:rPr lang="en-US" sz="2000" b="1" kern="100">
                          <a:effectLst/>
                          <a:latin typeface="Times New Roman" panose="02020603050405020304" pitchFamily="18" charset="0"/>
                          <a:ea typeface="宋体" panose="02010600030101010101" pitchFamily="2" charset="-122"/>
                        </a:rPr>
                        <a:t>Yes</a:t>
                      </a:r>
                      <a:endParaRPr lang="zh-CN" sz="2000" b="1" kern="100">
                        <a:effectLst/>
                        <a:latin typeface="Times New Roman" panose="02020603050405020304" pitchFamily="18" charset="0"/>
                        <a:ea typeface="宋体" panose="02010600030101010101" pitchFamily="2" charset="-122"/>
                      </a:endParaRPr>
                    </a:p>
                  </a:txBody>
                  <a:tcPr marL="4665" marR="466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ctr">
                        <a:spcAft>
                          <a:spcPts val="0"/>
                        </a:spcAft>
                      </a:pPr>
                      <a:r>
                        <a:rPr lang="en-US" sz="2000" b="1" kern="100">
                          <a:effectLst/>
                          <a:latin typeface="Times New Roman" panose="02020603050405020304" pitchFamily="18" charset="0"/>
                          <a:ea typeface="宋体" panose="02010600030101010101" pitchFamily="2" charset="-122"/>
                        </a:rPr>
                        <a:t>No</a:t>
                      </a:r>
                      <a:endParaRPr lang="zh-CN" sz="2000" b="1" kern="100">
                        <a:effectLst/>
                        <a:latin typeface="Times New Roman" panose="02020603050405020304" pitchFamily="18" charset="0"/>
                        <a:ea typeface="宋体" panose="02010600030101010101" pitchFamily="2" charset="-122"/>
                      </a:endParaRPr>
                    </a:p>
                  </a:txBody>
                  <a:tcPr marL="4665" marR="466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ctr">
                        <a:spcAft>
                          <a:spcPts val="0"/>
                        </a:spcAft>
                      </a:pPr>
                      <a:r>
                        <a:rPr lang="en-US" sz="2000" b="1" kern="100">
                          <a:effectLst/>
                          <a:latin typeface="Times New Roman" panose="02020603050405020304" pitchFamily="18" charset="0"/>
                          <a:ea typeface="宋体" panose="02010600030101010101" pitchFamily="2" charset="-122"/>
                        </a:rPr>
                        <a:t>Yes</a:t>
                      </a:r>
                      <a:endParaRPr lang="zh-CN" sz="2000" b="1" kern="100">
                        <a:effectLst/>
                        <a:latin typeface="Times New Roman" panose="02020603050405020304" pitchFamily="18" charset="0"/>
                        <a:ea typeface="宋体" panose="02010600030101010101" pitchFamily="2" charset="-122"/>
                      </a:endParaRPr>
                    </a:p>
                  </a:txBody>
                  <a:tcPr marL="4665" marR="466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l">
                        <a:spcAft>
                          <a:spcPts val="0"/>
                        </a:spcAft>
                      </a:pPr>
                      <a:r>
                        <a:rPr lang="zh-CN" sz="2000" b="1" kern="100" dirty="0">
                          <a:effectLst/>
                          <a:latin typeface="Times New Roman" panose="02020603050405020304" pitchFamily="18" charset="0"/>
                          <a:ea typeface="宋体" panose="02010600030101010101" pitchFamily="2" charset="-122"/>
                        </a:rPr>
                        <a:t>软盘控制器</a:t>
                      </a:r>
                    </a:p>
                  </a:txBody>
                  <a:tcPr marL="4665" marR="466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zh-CN" altLang="en-US"/>
                    </a:p>
                  </a:txBody>
                  <a:tcPr/>
                </a:tc>
              </a:tr>
              <a:tr h="0">
                <a:tc>
                  <a:txBody>
                    <a:bodyPr/>
                    <a:lstStyle/>
                    <a:p>
                      <a:pPr indent="0" algn="ctr">
                        <a:spcAft>
                          <a:spcPts val="0"/>
                        </a:spcAft>
                      </a:pPr>
                      <a:r>
                        <a:rPr lang="en-US" sz="2000" b="1" kern="100">
                          <a:effectLst/>
                          <a:latin typeface="Times New Roman" panose="02020603050405020304" pitchFamily="18" charset="0"/>
                          <a:ea typeface="宋体" panose="02010600030101010101" pitchFamily="2" charset="-122"/>
                        </a:rPr>
                        <a:t>7</a:t>
                      </a:r>
                      <a:endParaRPr lang="zh-CN" sz="2000" b="1" kern="100">
                        <a:effectLst/>
                        <a:latin typeface="Times New Roman" panose="02020603050405020304" pitchFamily="18" charset="0"/>
                        <a:ea typeface="宋体" panose="02010600030101010101" pitchFamily="2" charset="-122"/>
                      </a:endParaRPr>
                    </a:p>
                  </a:txBody>
                  <a:tcPr marL="4665" marR="4665" marT="0"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ctr">
                        <a:spcAft>
                          <a:spcPts val="0"/>
                        </a:spcAft>
                      </a:pPr>
                      <a:r>
                        <a:rPr lang="en-US" sz="2000" b="1" kern="100">
                          <a:effectLst/>
                          <a:latin typeface="Times New Roman" panose="02020603050405020304" pitchFamily="18" charset="0"/>
                          <a:ea typeface="宋体" panose="02010600030101010101" pitchFamily="2" charset="-122"/>
                        </a:rPr>
                        <a:t>Yes</a:t>
                      </a:r>
                      <a:endParaRPr lang="zh-CN" sz="2000" b="1" kern="100">
                        <a:effectLst/>
                        <a:latin typeface="Times New Roman" panose="02020603050405020304" pitchFamily="18" charset="0"/>
                        <a:ea typeface="宋体" panose="02010600030101010101" pitchFamily="2" charset="-122"/>
                      </a:endParaRPr>
                    </a:p>
                  </a:txBody>
                  <a:tcPr marL="4665" marR="466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ctr">
                        <a:spcAft>
                          <a:spcPts val="0"/>
                        </a:spcAft>
                      </a:pPr>
                      <a:r>
                        <a:rPr lang="en-US" sz="2000" b="1" kern="100">
                          <a:effectLst/>
                          <a:latin typeface="Times New Roman" panose="02020603050405020304" pitchFamily="18" charset="0"/>
                          <a:ea typeface="宋体" panose="02010600030101010101" pitchFamily="2" charset="-122"/>
                        </a:rPr>
                        <a:t>No</a:t>
                      </a:r>
                      <a:endParaRPr lang="zh-CN" sz="2000" b="1" kern="100">
                        <a:effectLst/>
                        <a:latin typeface="Times New Roman" panose="02020603050405020304" pitchFamily="18" charset="0"/>
                        <a:ea typeface="宋体" panose="02010600030101010101" pitchFamily="2" charset="-122"/>
                      </a:endParaRPr>
                    </a:p>
                  </a:txBody>
                  <a:tcPr marL="4665" marR="466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ctr">
                        <a:spcAft>
                          <a:spcPts val="0"/>
                        </a:spcAft>
                      </a:pPr>
                      <a:r>
                        <a:rPr lang="en-US" sz="2000" b="1" kern="100">
                          <a:effectLst/>
                          <a:latin typeface="Times New Roman" panose="02020603050405020304" pitchFamily="18" charset="0"/>
                          <a:ea typeface="宋体" panose="02010600030101010101" pitchFamily="2" charset="-122"/>
                        </a:rPr>
                        <a:t>Yes</a:t>
                      </a:r>
                      <a:endParaRPr lang="zh-CN" sz="2000" b="1" kern="100">
                        <a:effectLst/>
                        <a:latin typeface="Times New Roman" panose="02020603050405020304" pitchFamily="18" charset="0"/>
                        <a:ea typeface="宋体" panose="02010600030101010101" pitchFamily="2" charset="-122"/>
                      </a:endParaRPr>
                    </a:p>
                  </a:txBody>
                  <a:tcPr marL="4665" marR="466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l">
                        <a:spcAft>
                          <a:spcPts val="0"/>
                        </a:spcAft>
                      </a:pPr>
                      <a:r>
                        <a:rPr lang="zh-CN" sz="2000" b="1" kern="100" dirty="0">
                          <a:effectLst/>
                          <a:latin typeface="Times New Roman" panose="02020603050405020304" pitchFamily="18" charset="0"/>
                          <a:ea typeface="宋体" panose="02010600030101010101" pitchFamily="2" charset="-122"/>
                        </a:rPr>
                        <a:t>传统并行接口</a:t>
                      </a:r>
                      <a:r>
                        <a:rPr lang="en-US" sz="2000" b="1" kern="100" dirty="0">
                          <a:effectLst/>
                          <a:latin typeface="Times New Roman" panose="02020603050405020304" pitchFamily="18" charset="0"/>
                          <a:ea typeface="宋体" panose="02010600030101010101" pitchFamily="2" charset="-122"/>
                        </a:rPr>
                        <a:t>/</a:t>
                      </a:r>
                      <a:r>
                        <a:rPr lang="zh-CN" sz="2000" b="1" kern="100" dirty="0">
                          <a:effectLst/>
                          <a:latin typeface="Times New Roman" panose="02020603050405020304" pitchFamily="18" charset="0"/>
                          <a:ea typeface="宋体" panose="02010600030101010101" pitchFamily="2" charset="-122"/>
                        </a:rPr>
                        <a:t>通用</a:t>
                      </a:r>
                    </a:p>
                  </a:txBody>
                  <a:tcPr marL="4665" marR="466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zh-CN" altLang="en-US"/>
                    </a:p>
                  </a:txBody>
                  <a:tcPr/>
                </a:tc>
              </a:tr>
              <a:tr h="0">
                <a:tc>
                  <a:txBody>
                    <a:bodyPr/>
                    <a:lstStyle/>
                    <a:p>
                      <a:pPr indent="0" algn="ctr">
                        <a:spcAft>
                          <a:spcPts val="0"/>
                        </a:spcAft>
                      </a:pPr>
                      <a:r>
                        <a:rPr lang="en-US" sz="2000" b="1" kern="100">
                          <a:effectLst/>
                          <a:latin typeface="Times New Roman" panose="02020603050405020304" pitchFamily="18" charset="0"/>
                          <a:ea typeface="宋体" panose="02010600030101010101" pitchFamily="2" charset="-122"/>
                        </a:rPr>
                        <a:t>8</a:t>
                      </a:r>
                      <a:endParaRPr lang="zh-CN" sz="2000" b="1" kern="100">
                        <a:effectLst/>
                        <a:latin typeface="Times New Roman" panose="02020603050405020304" pitchFamily="18" charset="0"/>
                        <a:ea typeface="宋体" panose="02010600030101010101" pitchFamily="2" charset="-122"/>
                      </a:endParaRPr>
                    </a:p>
                  </a:txBody>
                  <a:tcPr marL="4665" marR="4665" marT="0"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ctr">
                        <a:spcAft>
                          <a:spcPts val="0"/>
                        </a:spcAft>
                      </a:pPr>
                      <a:r>
                        <a:rPr lang="en-US" sz="2000" b="1" kern="100">
                          <a:effectLst/>
                          <a:latin typeface="Times New Roman" panose="02020603050405020304" pitchFamily="18" charset="0"/>
                          <a:ea typeface="宋体" panose="02010600030101010101" pitchFamily="2" charset="-122"/>
                        </a:rPr>
                        <a:t>No</a:t>
                      </a:r>
                      <a:endParaRPr lang="zh-CN" sz="2000" b="1" kern="100">
                        <a:effectLst/>
                        <a:latin typeface="Times New Roman" panose="02020603050405020304" pitchFamily="18" charset="0"/>
                        <a:ea typeface="宋体" panose="02010600030101010101" pitchFamily="2" charset="-122"/>
                      </a:endParaRPr>
                    </a:p>
                  </a:txBody>
                  <a:tcPr marL="4665" marR="466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ctr">
                        <a:spcAft>
                          <a:spcPts val="0"/>
                        </a:spcAft>
                      </a:pPr>
                      <a:r>
                        <a:rPr lang="en-US" sz="2000" b="1" kern="100">
                          <a:effectLst/>
                          <a:latin typeface="Times New Roman" panose="02020603050405020304" pitchFamily="18" charset="0"/>
                          <a:ea typeface="宋体" panose="02010600030101010101" pitchFamily="2" charset="-122"/>
                        </a:rPr>
                        <a:t>No</a:t>
                      </a:r>
                      <a:endParaRPr lang="zh-CN" sz="2000" b="1" kern="100">
                        <a:effectLst/>
                        <a:latin typeface="Times New Roman" panose="02020603050405020304" pitchFamily="18" charset="0"/>
                        <a:ea typeface="宋体" panose="02010600030101010101" pitchFamily="2" charset="-122"/>
                      </a:endParaRPr>
                    </a:p>
                  </a:txBody>
                  <a:tcPr marL="4665" marR="466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ctr">
                        <a:spcAft>
                          <a:spcPts val="0"/>
                        </a:spcAft>
                      </a:pPr>
                      <a:r>
                        <a:rPr lang="en-US" sz="2000" b="1" kern="100">
                          <a:effectLst/>
                          <a:latin typeface="Times New Roman" panose="02020603050405020304" pitchFamily="18" charset="0"/>
                          <a:ea typeface="宋体" panose="02010600030101010101" pitchFamily="2" charset="-122"/>
                        </a:rPr>
                        <a:t>No</a:t>
                      </a:r>
                      <a:endParaRPr lang="zh-CN" sz="2000" b="1" kern="100">
                        <a:effectLst/>
                        <a:latin typeface="Times New Roman" panose="02020603050405020304" pitchFamily="18" charset="0"/>
                        <a:ea typeface="宋体" panose="02010600030101010101" pitchFamily="2" charset="-122"/>
                      </a:endParaRPr>
                    </a:p>
                  </a:txBody>
                  <a:tcPr marL="4665" marR="466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l">
                        <a:spcAft>
                          <a:spcPts val="0"/>
                        </a:spcAft>
                      </a:pPr>
                      <a:r>
                        <a:rPr lang="zh-CN" sz="2000" b="1" kern="100" dirty="0">
                          <a:effectLst/>
                          <a:latin typeface="Times New Roman" panose="02020603050405020304" pitchFamily="18" charset="0"/>
                          <a:ea typeface="宋体" panose="02010600030101010101" pitchFamily="2" charset="-122"/>
                        </a:rPr>
                        <a:t>实时钟</a:t>
                      </a:r>
                      <a:r>
                        <a:rPr lang="en-US" sz="2000" b="1" kern="100" dirty="0">
                          <a:effectLst/>
                          <a:latin typeface="Times New Roman" panose="02020603050405020304" pitchFamily="18" charset="0"/>
                          <a:ea typeface="宋体" panose="02010600030101010101" pitchFamily="2" charset="-122"/>
                        </a:rPr>
                        <a:t>RTC</a:t>
                      </a:r>
                      <a:r>
                        <a:rPr lang="zh-CN" sz="2000" b="1" kern="100" dirty="0">
                          <a:effectLst/>
                          <a:latin typeface="Times New Roman" panose="02020603050405020304" pitchFamily="18" charset="0"/>
                          <a:ea typeface="宋体" panose="02010600030101010101" pitchFamily="2" charset="-122"/>
                        </a:rPr>
                        <a:t>，</a:t>
                      </a:r>
                      <a:r>
                        <a:rPr lang="en-US" sz="2000" b="1" kern="100" dirty="0">
                          <a:effectLst/>
                          <a:latin typeface="Times New Roman" panose="02020603050405020304" pitchFamily="18" charset="0"/>
                          <a:ea typeface="宋体" panose="02010600030101010101" pitchFamily="2" charset="-122"/>
                        </a:rPr>
                        <a:t>HPET #1</a:t>
                      </a:r>
                      <a:r>
                        <a:rPr lang="zh-CN" sz="2000" b="1" kern="100" dirty="0">
                          <a:effectLst/>
                          <a:latin typeface="Times New Roman" panose="02020603050405020304" pitchFamily="18" charset="0"/>
                          <a:ea typeface="宋体" panose="02010600030101010101" pitchFamily="2" charset="-122"/>
                        </a:rPr>
                        <a:t>（传统模式）</a:t>
                      </a:r>
                    </a:p>
                  </a:txBody>
                  <a:tcPr marL="4665" marR="466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zh-CN" altLang="en-US"/>
                    </a:p>
                  </a:txBody>
                  <a:tcPr/>
                </a:tc>
              </a:tr>
              <a:tr h="0">
                <a:tc>
                  <a:txBody>
                    <a:bodyPr/>
                    <a:lstStyle/>
                    <a:p>
                      <a:pPr indent="0" algn="ctr">
                        <a:spcAft>
                          <a:spcPts val="0"/>
                        </a:spcAft>
                      </a:pPr>
                      <a:r>
                        <a:rPr lang="en-US" sz="2000" b="1" kern="100">
                          <a:effectLst/>
                          <a:latin typeface="Times New Roman" panose="02020603050405020304" pitchFamily="18" charset="0"/>
                          <a:ea typeface="宋体" panose="02010600030101010101" pitchFamily="2" charset="-122"/>
                        </a:rPr>
                        <a:t>9</a:t>
                      </a:r>
                      <a:endParaRPr lang="zh-CN" sz="2000" b="1" kern="100">
                        <a:effectLst/>
                        <a:latin typeface="Times New Roman" panose="02020603050405020304" pitchFamily="18" charset="0"/>
                        <a:ea typeface="宋体" panose="02010600030101010101" pitchFamily="2" charset="-122"/>
                      </a:endParaRPr>
                    </a:p>
                  </a:txBody>
                  <a:tcPr marL="4665" marR="4665" marT="0"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ctr">
                        <a:spcAft>
                          <a:spcPts val="0"/>
                        </a:spcAft>
                      </a:pPr>
                      <a:r>
                        <a:rPr lang="en-US" sz="2000" b="1" kern="100">
                          <a:effectLst/>
                          <a:latin typeface="Times New Roman" panose="02020603050405020304" pitchFamily="18" charset="0"/>
                          <a:ea typeface="宋体" panose="02010600030101010101" pitchFamily="2" charset="-122"/>
                        </a:rPr>
                        <a:t>Yes</a:t>
                      </a:r>
                      <a:endParaRPr lang="zh-CN" sz="2000" b="1" kern="100">
                        <a:effectLst/>
                        <a:latin typeface="Times New Roman" panose="02020603050405020304" pitchFamily="18" charset="0"/>
                        <a:ea typeface="宋体" panose="02010600030101010101" pitchFamily="2" charset="-122"/>
                      </a:endParaRPr>
                    </a:p>
                  </a:txBody>
                  <a:tcPr marL="4665" marR="466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ctr">
                        <a:spcAft>
                          <a:spcPts val="0"/>
                        </a:spcAft>
                      </a:pPr>
                      <a:r>
                        <a:rPr lang="en-US" sz="2000" b="1" kern="100">
                          <a:effectLst/>
                          <a:latin typeface="Times New Roman" panose="02020603050405020304" pitchFamily="18" charset="0"/>
                          <a:ea typeface="宋体" panose="02010600030101010101" pitchFamily="2" charset="-122"/>
                        </a:rPr>
                        <a:t>No</a:t>
                      </a:r>
                      <a:endParaRPr lang="zh-CN" sz="2000" b="1" kern="100">
                        <a:effectLst/>
                        <a:latin typeface="Times New Roman" panose="02020603050405020304" pitchFamily="18" charset="0"/>
                        <a:ea typeface="宋体" panose="02010600030101010101" pitchFamily="2" charset="-122"/>
                      </a:endParaRPr>
                    </a:p>
                  </a:txBody>
                  <a:tcPr marL="4665" marR="466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ctr">
                        <a:spcAft>
                          <a:spcPts val="0"/>
                        </a:spcAft>
                      </a:pPr>
                      <a:r>
                        <a:rPr lang="en-US" sz="2000" b="1" kern="100">
                          <a:effectLst/>
                          <a:latin typeface="Times New Roman" panose="02020603050405020304" pitchFamily="18" charset="0"/>
                          <a:ea typeface="宋体" panose="02010600030101010101" pitchFamily="2" charset="-122"/>
                        </a:rPr>
                        <a:t>Yes</a:t>
                      </a:r>
                      <a:endParaRPr lang="zh-CN" sz="2000" b="1" kern="100">
                        <a:effectLst/>
                        <a:latin typeface="Times New Roman" panose="02020603050405020304" pitchFamily="18" charset="0"/>
                        <a:ea typeface="宋体" panose="02010600030101010101" pitchFamily="2" charset="-122"/>
                      </a:endParaRPr>
                    </a:p>
                  </a:txBody>
                  <a:tcPr marL="4665" marR="466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l">
                        <a:spcAft>
                          <a:spcPts val="0"/>
                        </a:spcAft>
                      </a:pPr>
                      <a:r>
                        <a:rPr lang="en-US" sz="2000" b="1" kern="100" dirty="0">
                          <a:effectLst/>
                          <a:latin typeface="Times New Roman" panose="02020603050405020304" pitchFamily="18" charset="0"/>
                          <a:ea typeface="宋体" panose="02010600030101010101" pitchFamily="2" charset="-122"/>
                        </a:rPr>
                        <a:t>SCI</a:t>
                      </a:r>
                      <a:r>
                        <a:rPr lang="zh-CN" sz="2000" b="1" kern="100" dirty="0">
                          <a:effectLst/>
                          <a:latin typeface="Times New Roman" panose="02020603050405020304" pitchFamily="18" charset="0"/>
                          <a:ea typeface="宋体" panose="02010600030101010101" pitchFamily="2" charset="-122"/>
                        </a:rPr>
                        <a:t>、</a:t>
                      </a:r>
                      <a:r>
                        <a:rPr lang="en-US" sz="2000" b="1" kern="100" dirty="0">
                          <a:effectLst/>
                          <a:latin typeface="Times New Roman" panose="02020603050405020304" pitchFamily="18" charset="0"/>
                          <a:ea typeface="宋体" panose="02010600030101010101" pitchFamily="2" charset="-122"/>
                        </a:rPr>
                        <a:t>TCO</a:t>
                      </a:r>
                      <a:r>
                        <a:rPr lang="zh-CN" sz="2000" b="1" kern="100" dirty="0">
                          <a:effectLst/>
                          <a:latin typeface="Times New Roman" panose="02020603050405020304" pitchFamily="18" charset="0"/>
                          <a:ea typeface="宋体" panose="02010600030101010101" pitchFamily="2" charset="-122"/>
                        </a:rPr>
                        <a:t>（可选）</a:t>
                      </a:r>
                      <a:r>
                        <a:rPr lang="en-US" sz="2000" b="1" kern="100" dirty="0">
                          <a:effectLst/>
                          <a:latin typeface="Times New Roman" panose="02020603050405020304" pitchFamily="18" charset="0"/>
                          <a:ea typeface="宋体" panose="02010600030101010101" pitchFamily="2" charset="-122"/>
                        </a:rPr>
                        <a:t>/</a:t>
                      </a:r>
                      <a:r>
                        <a:rPr lang="zh-CN" sz="2000" b="1" kern="100" dirty="0">
                          <a:effectLst/>
                          <a:latin typeface="Times New Roman" panose="02020603050405020304" pitchFamily="18" charset="0"/>
                          <a:ea typeface="宋体" panose="02010600030101010101" pitchFamily="2" charset="-122"/>
                        </a:rPr>
                        <a:t>通用</a:t>
                      </a:r>
                    </a:p>
                  </a:txBody>
                  <a:tcPr marL="4665" marR="466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zh-CN" altLang="en-US"/>
                    </a:p>
                  </a:txBody>
                  <a:tcPr/>
                </a:tc>
              </a:tr>
              <a:tr h="0">
                <a:tc>
                  <a:txBody>
                    <a:bodyPr/>
                    <a:lstStyle/>
                    <a:p>
                      <a:pPr indent="0" algn="ctr">
                        <a:spcAft>
                          <a:spcPts val="0"/>
                        </a:spcAft>
                      </a:pPr>
                      <a:r>
                        <a:rPr lang="en-US" sz="2000" b="1" kern="100">
                          <a:effectLst/>
                          <a:latin typeface="Times New Roman" panose="02020603050405020304" pitchFamily="18" charset="0"/>
                          <a:ea typeface="宋体" panose="02010600030101010101" pitchFamily="2" charset="-122"/>
                        </a:rPr>
                        <a:t>10</a:t>
                      </a:r>
                      <a:endParaRPr lang="zh-CN" sz="2000" b="1" kern="100">
                        <a:effectLst/>
                        <a:latin typeface="Times New Roman" panose="02020603050405020304" pitchFamily="18" charset="0"/>
                        <a:ea typeface="宋体" panose="02010600030101010101" pitchFamily="2" charset="-122"/>
                      </a:endParaRPr>
                    </a:p>
                  </a:txBody>
                  <a:tcPr marL="4665" marR="4665" marT="0"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ctr">
                        <a:spcAft>
                          <a:spcPts val="0"/>
                        </a:spcAft>
                      </a:pPr>
                      <a:r>
                        <a:rPr lang="en-US" sz="2000" b="1" kern="100">
                          <a:effectLst/>
                          <a:latin typeface="Times New Roman" panose="02020603050405020304" pitchFamily="18" charset="0"/>
                          <a:ea typeface="宋体" panose="02010600030101010101" pitchFamily="2" charset="-122"/>
                        </a:rPr>
                        <a:t>Yes</a:t>
                      </a:r>
                      <a:endParaRPr lang="zh-CN" sz="2000" b="1" kern="100">
                        <a:effectLst/>
                        <a:latin typeface="Times New Roman" panose="02020603050405020304" pitchFamily="18" charset="0"/>
                        <a:ea typeface="宋体" panose="02010600030101010101" pitchFamily="2" charset="-122"/>
                      </a:endParaRPr>
                    </a:p>
                  </a:txBody>
                  <a:tcPr marL="4665" marR="466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ctr">
                        <a:spcAft>
                          <a:spcPts val="0"/>
                        </a:spcAft>
                      </a:pPr>
                      <a:r>
                        <a:rPr lang="en-US" sz="2000" b="1" kern="100">
                          <a:effectLst/>
                          <a:latin typeface="Times New Roman" panose="02020603050405020304" pitchFamily="18" charset="0"/>
                          <a:ea typeface="宋体" panose="02010600030101010101" pitchFamily="2" charset="-122"/>
                        </a:rPr>
                        <a:t>No</a:t>
                      </a:r>
                      <a:endParaRPr lang="zh-CN" sz="2000" b="1" kern="100">
                        <a:effectLst/>
                        <a:latin typeface="Times New Roman" panose="02020603050405020304" pitchFamily="18" charset="0"/>
                        <a:ea typeface="宋体" panose="02010600030101010101" pitchFamily="2" charset="-122"/>
                      </a:endParaRPr>
                    </a:p>
                  </a:txBody>
                  <a:tcPr marL="4665" marR="466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ctr">
                        <a:spcAft>
                          <a:spcPts val="0"/>
                        </a:spcAft>
                      </a:pPr>
                      <a:r>
                        <a:rPr lang="en-US" sz="2000" b="1" kern="100" dirty="0">
                          <a:effectLst/>
                          <a:latin typeface="Times New Roman" panose="02020603050405020304" pitchFamily="18" charset="0"/>
                          <a:ea typeface="宋体" panose="02010600030101010101" pitchFamily="2" charset="-122"/>
                        </a:rPr>
                        <a:t>Yes</a:t>
                      </a:r>
                      <a:endParaRPr lang="zh-CN" sz="2000" b="1" kern="100" dirty="0">
                        <a:effectLst/>
                        <a:latin typeface="Times New Roman" panose="02020603050405020304" pitchFamily="18" charset="0"/>
                        <a:ea typeface="宋体" panose="02010600030101010101" pitchFamily="2" charset="-122"/>
                      </a:endParaRPr>
                    </a:p>
                  </a:txBody>
                  <a:tcPr marL="4665" marR="466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l">
                        <a:spcAft>
                          <a:spcPts val="0"/>
                        </a:spcAft>
                      </a:pPr>
                      <a:r>
                        <a:rPr lang="en-US" sz="2000" b="1" kern="100" dirty="0">
                          <a:effectLst/>
                          <a:latin typeface="Times New Roman" panose="02020603050405020304" pitchFamily="18" charset="0"/>
                          <a:ea typeface="宋体" panose="02010600030101010101" pitchFamily="2" charset="-122"/>
                        </a:rPr>
                        <a:t>SCI</a:t>
                      </a:r>
                      <a:r>
                        <a:rPr lang="zh-CN" sz="2000" b="1" kern="100" dirty="0">
                          <a:effectLst/>
                          <a:latin typeface="Times New Roman" panose="02020603050405020304" pitchFamily="18" charset="0"/>
                          <a:ea typeface="宋体" panose="02010600030101010101" pitchFamily="2" charset="-122"/>
                        </a:rPr>
                        <a:t>、</a:t>
                      </a:r>
                      <a:r>
                        <a:rPr lang="en-US" sz="2000" b="1" kern="100" dirty="0">
                          <a:effectLst/>
                          <a:latin typeface="Times New Roman" panose="02020603050405020304" pitchFamily="18" charset="0"/>
                          <a:ea typeface="宋体" panose="02010600030101010101" pitchFamily="2" charset="-122"/>
                        </a:rPr>
                        <a:t>TCO</a:t>
                      </a:r>
                      <a:r>
                        <a:rPr lang="zh-CN" sz="2000" b="1" kern="100" dirty="0">
                          <a:effectLst/>
                          <a:latin typeface="Times New Roman" panose="02020603050405020304" pitchFamily="18" charset="0"/>
                          <a:ea typeface="宋体" panose="02010600030101010101" pitchFamily="2" charset="-122"/>
                        </a:rPr>
                        <a:t>（可选）</a:t>
                      </a:r>
                      <a:r>
                        <a:rPr lang="en-US" sz="2000" b="1" kern="100" dirty="0">
                          <a:effectLst/>
                          <a:latin typeface="Times New Roman" panose="02020603050405020304" pitchFamily="18" charset="0"/>
                          <a:ea typeface="宋体" panose="02010600030101010101" pitchFamily="2" charset="-122"/>
                        </a:rPr>
                        <a:t>/</a:t>
                      </a:r>
                      <a:r>
                        <a:rPr lang="zh-CN" sz="2000" b="1" kern="100" dirty="0">
                          <a:effectLst/>
                          <a:latin typeface="Times New Roman" panose="02020603050405020304" pitchFamily="18" charset="0"/>
                          <a:ea typeface="宋体" panose="02010600030101010101" pitchFamily="2" charset="-122"/>
                        </a:rPr>
                        <a:t>通用</a:t>
                      </a:r>
                    </a:p>
                  </a:txBody>
                  <a:tcPr marL="4665" marR="466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zh-CN" altLang="en-US"/>
                    </a:p>
                  </a:txBody>
                  <a:tcPr/>
                </a:tc>
              </a:tr>
              <a:tr h="0">
                <a:tc>
                  <a:txBody>
                    <a:bodyPr/>
                    <a:lstStyle/>
                    <a:p>
                      <a:pPr indent="0" algn="ctr">
                        <a:spcAft>
                          <a:spcPts val="0"/>
                        </a:spcAft>
                      </a:pPr>
                      <a:r>
                        <a:rPr lang="en-US" sz="2000" b="1" kern="100">
                          <a:effectLst/>
                          <a:latin typeface="Times New Roman" panose="02020603050405020304" pitchFamily="18" charset="0"/>
                          <a:ea typeface="宋体" panose="02010600030101010101" pitchFamily="2" charset="-122"/>
                        </a:rPr>
                        <a:t>11</a:t>
                      </a:r>
                      <a:endParaRPr lang="zh-CN" sz="2000" b="1" kern="100">
                        <a:effectLst/>
                        <a:latin typeface="Times New Roman" panose="02020603050405020304" pitchFamily="18" charset="0"/>
                        <a:ea typeface="宋体" panose="02010600030101010101" pitchFamily="2" charset="-122"/>
                      </a:endParaRPr>
                    </a:p>
                  </a:txBody>
                  <a:tcPr marL="4665" marR="4665" marT="0"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ctr">
                        <a:spcAft>
                          <a:spcPts val="0"/>
                        </a:spcAft>
                      </a:pPr>
                      <a:r>
                        <a:rPr lang="en-US" sz="2000" b="1" kern="100">
                          <a:effectLst/>
                          <a:latin typeface="Times New Roman" panose="02020603050405020304" pitchFamily="18" charset="0"/>
                          <a:ea typeface="宋体" panose="02010600030101010101" pitchFamily="2" charset="-122"/>
                        </a:rPr>
                        <a:t>Yes</a:t>
                      </a:r>
                      <a:endParaRPr lang="zh-CN" sz="2000" b="1" kern="100">
                        <a:effectLst/>
                        <a:latin typeface="Times New Roman" panose="02020603050405020304" pitchFamily="18" charset="0"/>
                        <a:ea typeface="宋体" panose="02010600030101010101" pitchFamily="2" charset="-122"/>
                      </a:endParaRPr>
                    </a:p>
                  </a:txBody>
                  <a:tcPr marL="4665" marR="466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ctr">
                        <a:spcAft>
                          <a:spcPts val="0"/>
                        </a:spcAft>
                      </a:pPr>
                      <a:r>
                        <a:rPr lang="en-US" sz="2000" b="1" kern="100">
                          <a:effectLst/>
                          <a:latin typeface="Times New Roman" panose="02020603050405020304" pitchFamily="18" charset="0"/>
                          <a:ea typeface="宋体" panose="02010600030101010101" pitchFamily="2" charset="-122"/>
                        </a:rPr>
                        <a:t>No</a:t>
                      </a:r>
                      <a:endParaRPr lang="zh-CN" sz="2000" b="1" kern="100">
                        <a:effectLst/>
                        <a:latin typeface="Times New Roman" panose="02020603050405020304" pitchFamily="18" charset="0"/>
                        <a:ea typeface="宋体" panose="02010600030101010101" pitchFamily="2" charset="-122"/>
                      </a:endParaRPr>
                    </a:p>
                  </a:txBody>
                  <a:tcPr marL="4665" marR="466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ctr">
                        <a:spcAft>
                          <a:spcPts val="0"/>
                        </a:spcAft>
                      </a:pPr>
                      <a:r>
                        <a:rPr lang="en-US" sz="2000" b="1" kern="100">
                          <a:effectLst/>
                          <a:latin typeface="Times New Roman" panose="02020603050405020304" pitchFamily="18" charset="0"/>
                          <a:ea typeface="宋体" panose="02010600030101010101" pitchFamily="2" charset="-122"/>
                        </a:rPr>
                        <a:t>Yes</a:t>
                      </a:r>
                      <a:endParaRPr lang="zh-CN" sz="2000" b="1" kern="100">
                        <a:effectLst/>
                        <a:latin typeface="Times New Roman" panose="02020603050405020304" pitchFamily="18" charset="0"/>
                        <a:ea typeface="宋体" panose="02010600030101010101" pitchFamily="2" charset="-122"/>
                      </a:endParaRPr>
                    </a:p>
                  </a:txBody>
                  <a:tcPr marL="4665" marR="466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l">
                        <a:spcAft>
                          <a:spcPts val="0"/>
                        </a:spcAft>
                      </a:pPr>
                      <a:r>
                        <a:rPr lang="en-US" sz="2000" b="1" kern="100" dirty="0">
                          <a:effectLst/>
                          <a:latin typeface="Times New Roman" panose="02020603050405020304" pitchFamily="18" charset="0"/>
                          <a:ea typeface="宋体" panose="02010600030101010101" pitchFamily="2" charset="-122"/>
                        </a:rPr>
                        <a:t>HPET #2</a:t>
                      </a:r>
                      <a:r>
                        <a:rPr lang="zh-CN" sz="2000" b="1" kern="100" dirty="0">
                          <a:effectLst/>
                          <a:latin typeface="Times New Roman" panose="02020603050405020304" pitchFamily="18" charset="0"/>
                          <a:ea typeface="宋体" panose="02010600030101010101" pitchFamily="2" charset="-122"/>
                        </a:rPr>
                        <a:t>，</a:t>
                      </a:r>
                      <a:r>
                        <a:rPr lang="en-US" sz="2000" b="1" kern="100" dirty="0">
                          <a:effectLst/>
                          <a:latin typeface="Times New Roman" panose="02020603050405020304" pitchFamily="18" charset="0"/>
                          <a:ea typeface="宋体" panose="02010600030101010101" pitchFamily="2" charset="-122"/>
                        </a:rPr>
                        <a:t>SCI</a:t>
                      </a:r>
                      <a:r>
                        <a:rPr lang="zh-CN" sz="2000" b="1" kern="100" dirty="0">
                          <a:effectLst/>
                          <a:latin typeface="Times New Roman" panose="02020603050405020304" pitchFamily="18" charset="0"/>
                          <a:ea typeface="宋体" panose="02010600030101010101" pitchFamily="2" charset="-122"/>
                        </a:rPr>
                        <a:t>、</a:t>
                      </a:r>
                      <a:r>
                        <a:rPr lang="en-US" sz="2000" b="1" kern="100" dirty="0">
                          <a:effectLst/>
                          <a:latin typeface="Times New Roman" panose="02020603050405020304" pitchFamily="18" charset="0"/>
                          <a:ea typeface="宋体" panose="02010600030101010101" pitchFamily="2" charset="-122"/>
                        </a:rPr>
                        <a:t>TCO</a:t>
                      </a:r>
                      <a:r>
                        <a:rPr lang="zh-CN" sz="2000" b="1" kern="100" dirty="0">
                          <a:effectLst/>
                          <a:latin typeface="Times New Roman" panose="02020603050405020304" pitchFamily="18" charset="0"/>
                          <a:ea typeface="宋体" panose="02010600030101010101" pitchFamily="2" charset="-122"/>
                        </a:rPr>
                        <a:t>（可选）</a:t>
                      </a:r>
                      <a:r>
                        <a:rPr lang="en-US" sz="2000" b="1" kern="100" dirty="0">
                          <a:effectLst/>
                          <a:latin typeface="Times New Roman" panose="02020603050405020304" pitchFamily="18" charset="0"/>
                          <a:ea typeface="宋体" panose="02010600030101010101" pitchFamily="2" charset="-122"/>
                        </a:rPr>
                        <a:t>/</a:t>
                      </a:r>
                      <a:r>
                        <a:rPr lang="zh-CN" sz="2000" b="1" kern="100" dirty="0">
                          <a:effectLst/>
                          <a:latin typeface="Times New Roman" panose="02020603050405020304" pitchFamily="18" charset="0"/>
                          <a:ea typeface="宋体" panose="02010600030101010101" pitchFamily="2" charset="-122"/>
                        </a:rPr>
                        <a:t>通用</a:t>
                      </a:r>
                    </a:p>
                  </a:txBody>
                  <a:tcPr marL="4665" marR="466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zh-CN" altLang="en-US"/>
                    </a:p>
                  </a:txBody>
                  <a:tcPr/>
                </a:tc>
              </a:tr>
              <a:tr h="0">
                <a:tc>
                  <a:txBody>
                    <a:bodyPr/>
                    <a:lstStyle/>
                    <a:p>
                      <a:pPr indent="0" algn="ctr">
                        <a:spcAft>
                          <a:spcPts val="0"/>
                        </a:spcAft>
                      </a:pPr>
                      <a:r>
                        <a:rPr lang="en-US" sz="2000" b="1" kern="100">
                          <a:effectLst/>
                          <a:latin typeface="Times New Roman" panose="02020603050405020304" pitchFamily="18" charset="0"/>
                          <a:ea typeface="宋体" panose="02010600030101010101" pitchFamily="2" charset="-122"/>
                        </a:rPr>
                        <a:t>12</a:t>
                      </a:r>
                      <a:endParaRPr lang="zh-CN" sz="2000" b="1" kern="100">
                        <a:effectLst/>
                        <a:latin typeface="Times New Roman" panose="02020603050405020304" pitchFamily="18" charset="0"/>
                        <a:ea typeface="宋体" panose="02010600030101010101" pitchFamily="2" charset="-122"/>
                      </a:endParaRPr>
                    </a:p>
                  </a:txBody>
                  <a:tcPr marL="4665" marR="4665" marT="0"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ctr">
                        <a:spcAft>
                          <a:spcPts val="0"/>
                        </a:spcAft>
                      </a:pPr>
                      <a:r>
                        <a:rPr lang="en-US" sz="2000" b="1" kern="100">
                          <a:effectLst/>
                          <a:latin typeface="Times New Roman" panose="02020603050405020304" pitchFamily="18" charset="0"/>
                          <a:ea typeface="宋体" panose="02010600030101010101" pitchFamily="2" charset="-122"/>
                        </a:rPr>
                        <a:t>Yes</a:t>
                      </a:r>
                      <a:endParaRPr lang="zh-CN" sz="2000" b="1" kern="100">
                        <a:effectLst/>
                        <a:latin typeface="Times New Roman" panose="02020603050405020304" pitchFamily="18" charset="0"/>
                        <a:ea typeface="宋体" panose="02010600030101010101" pitchFamily="2" charset="-122"/>
                      </a:endParaRPr>
                    </a:p>
                  </a:txBody>
                  <a:tcPr marL="4665" marR="466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ctr">
                        <a:spcAft>
                          <a:spcPts val="0"/>
                        </a:spcAft>
                      </a:pPr>
                      <a:r>
                        <a:rPr lang="en-US" sz="2000" b="1" kern="100">
                          <a:effectLst/>
                          <a:latin typeface="Times New Roman" panose="02020603050405020304" pitchFamily="18" charset="0"/>
                          <a:ea typeface="宋体" panose="02010600030101010101" pitchFamily="2" charset="-122"/>
                        </a:rPr>
                        <a:t>No</a:t>
                      </a:r>
                      <a:endParaRPr lang="zh-CN" sz="2000" b="1" kern="100">
                        <a:effectLst/>
                        <a:latin typeface="Times New Roman" panose="02020603050405020304" pitchFamily="18" charset="0"/>
                        <a:ea typeface="宋体" panose="02010600030101010101" pitchFamily="2" charset="-122"/>
                      </a:endParaRPr>
                    </a:p>
                  </a:txBody>
                  <a:tcPr marL="4665" marR="466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ctr">
                        <a:spcAft>
                          <a:spcPts val="0"/>
                        </a:spcAft>
                      </a:pPr>
                      <a:r>
                        <a:rPr lang="en-US" sz="2000" b="1" kern="100">
                          <a:effectLst/>
                          <a:latin typeface="Times New Roman" panose="02020603050405020304" pitchFamily="18" charset="0"/>
                          <a:ea typeface="宋体" panose="02010600030101010101" pitchFamily="2" charset="-122"/>
                        </a:rPr>
                        <a:t>Yes</a:t>
                      </a:r>
                      <a:endParaRPr lang="zh-CN" sz="2000" b="1" kern="100">
                        <a:effectLst/>
                        <a:latin typeface="Times New Roman" panose="02020603050405020304" pitchFamily="18" charset="0"/>
                        <a:ea typeface="宋体" panose="02010600030101010101" pitchFamily="2" charset="-122"/>
                      </a:endParaRPr>
                    </a:p>
                  </a:txBody>
                  <a:tcPr marL="4665" marR="466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l">
                        <a:spcAft>
                          <a:spcPts val="0"/>
                        </a:spcAft>
                      </a:pPr>
                      <a:r>
                        <a:rPr lang="en-US" sz="2000" b="1" kern="100" dirty="0">
                          <a:effectLst/>
                          <a:latin typeface="Times New Roman" panose="02020603050405020304" pitchFamily="18" charset="0"/>
                          <a:ea typeface="宋体" panose="02010600030101010101" pitchFamily="2" charset="-122"/>
                        </a:rPr>
                        <a:t>HPET #3</a:t>
                      </a:r>
                      <a:r>
                        <a:rPr lang="zh-CN" sz="2000" b="1" kern="100" dirty="0">
                          <a:effectLst/>
                          <a:latin typeface="Times New Roman" panose="02020603050405020304" pitchFamily="18" charset="0"/>
                          <a:ea typeface="宋体" panose="02010600030101010101" pitchFamily="2" charset="-122"/>
                        </a:rPr>
                        <a:t>，</a:t>
                      </a:r>
                      <a:r>
                        <a:rPr lang="en-US" sz="2000" b="1" kern="100" dirty="0">
                          <a:effectLst/>
                          <a:latin typeface="Times New Roman" panose="02020603050405020304" pitchFamily="18" charset="0"/>
                          <a:ea typeface="宋体" panose="02010600030101010101" pitchFamily="2" charset="-122"/>
                        </a:rPr>
                        <a:t>PS/2</a:t>
                      </a:r>
                      <a:r>
                        <a:rPr lang="zh-CN" sz="2000" b="1" kern="100" dirty="0">
                          <a:effectLst/>
                          <a:latin typeface="Times New Roman" panose="02020603050405020304" pitchFamily="18" charset="0"/>
                          <a:ea typeface="宋体" panose="02010600030101010101" pitchFamily="2" charset="-122"/>
                        </a:rPr>
                        <a:t>鼠标</a:t>
                      </a:r>
                    </a:p>
                  </a:txBody>
                  <a:tcPr marL="4665" marR="466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zh-CN" altLang="en-US"/>
                    </a:p>
                  </a:txBody>
                  <a:tcPr/>
                </a:tc>
              </a:tr>
              <a:tr h="0">
                <a:tc>
                  <a:txBody>
                    <a:bodyPr/>
                    <a:lstStyle/>
                    <a:p>
                      <a:pPr indent="0" algn="ctr">
                        <a:spcAft>
                          <a:spcPts val="0"/>
                        </a:spcAft>
                      </a:pPr>
                      <a:r>
                        <a:rPr lang="en-US" sz="2000" b="1" kern="100">
                          <a:effectLst/>
                          <a:latin typeface="Times New Roman" panose="02020603050405020304" pitchFamily="18" charset="0"/>
                          <a:ea typeface="宋体" panose="02010600030101010101" pitchFamily="2" charset="-122"/>
                        </a:rPr>
                        <a:t>13</a:t>
                      </a:r>
                      <a:endParaRPr lang="zh-CN" sz="2000" b="1" kern="100">
                        <a:effectLst/>
                        <a:latin typeface="Times New Roman" panose="02020603050405020304" pitchFamily="18" charset="0"/>
                        <a:ea typeface="宋体" panose="02010600030101010101" pitchFamily="2" charset="-122"/>
                      </a:endParaRPr>
                    </a:p>
                  </a:txBody>
                  <a:tcPr marL="4665" marR="4665" marT="0"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ctr">
                        <a:spcAft>
                          <a:spcPts val="0"/>
                        </a:spcAft>
                      </a:pPr>
                      <a:r>
                        <a:rPr lang="en-US" sz="2000" b="1" kern="100">
                          <a:effectLst/>
                          <a:latin typeface="Times New Roman" panose="02020603050405020304" pitchFamily="18" charset="0"/>
                          <a:ea typeface="宋体" panose="02010600030101010101" pitchFamily="2" charset="-122"/>
                        </a:rPr>
                        <a:t>No</a:t>
                      </a:r>
                      <a:endParaRPr lang="zh-CN" sz="2000" b="1" kern="100">
                        <a:effectLst/>
                        <a:latin typeface="Times New Roman" panose="02020603050405020304" pitchFamily="18" charset="0"/>
                        <a:ea typeface="宋体" panose="02010600030101010101" pitchFamily="2" charset="-122"/>
                      </a:endParaRPr>
                    </a:p>
                  </a:txBody>
                  <a:tcPr marL="4665" marR="466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ctr">
                        <a:spcAft>
                          <a:spcPts val="0"/>
                        </a:spcAft>
                      </a:pPr>
                      <a:r>
                        <a:rPr lang="en-US" sz="2000" b="1" kern="100">
                          <a:effectLst/>
                          <a:latin typeface="Times New Roman" panose="02020603050405020304" pitchFamily="18" charset="0"/>
                          <a:ea typeface="宋体" panose="02010600030101010101" pitchFamily="2" charset="-122"/>
                        </a:rPr>
                        <a:t>No</a:t>
                      </a:r>
                      <a:endParaRPr lang="zh-CN" sz="2000" b="1" kern="100">
                        <a:effectLst/>
                        <a:latin typeface="Times New Roman" panose="02020603050405020304" pitchFamily="18" charset="0"/>
                        <a:ea typeface="宋体" panose="02010600030101010101" pitchFamily="2" charset="-122"/>
                      </a:endParaRPr>
                    </a:p>
                  </a:txBody>
                  <a:tcPr marL="4665" marR="466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ctr">
                        <a:spcAft>
                          <a:spcPts val="0"/>
                        </a:spcAft>
                      </a:pPr>
                      <a:r>
                        <a:rPr lang="en-US" sz="2000" b="1" kern="100">
                          <a:effectLst/>
                          <a:latin typeface="Times New Roman" panose="02020603050405020304" pitchFamily="18" charset="0"/>
                          <a:ea typeface="宋体" panose="02010600030101010101" pitchFamily="2" charset="-122"/>
                        </a:rPr>
                        <a:t>No</a:t>
                      </a:r>
                      <a:endParaRPr lang="zh-CN" sz="2000" b="1" kern="100">
                        <a:effectLst/>
                        <a:latin typeface="Times New Roman" panose="02020603050405020304" pitchFamily="18" charset="0"/>
                        <a:ea typeface="宋体" panose="02010600030101010101" pitchFamily="2" charset="-122"/>
                      </a:endParaRPr>
                    </a:p>
                  </a:txBody>
                  <a:tcPr marL="4665" marR="466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l">
                        <a:spcAft>
                          <a:spcPts val="0"/>
                        </a:spcAft>
                      </a:pPr>
                      <a:r>
                        <a:rPr lang="en-US" sz="2000" b="1" kern="100" dirty="0">
                          <a:effectLst/>
                          <a:latin typeface="Times New Roman" panose="02020603050405020304" pitchFamily="18" charset="0"/>
                          <a:ea typeface="宋体" panose="02010600030101010101" pitchFamily="2" charset="-122"/>
                        </a:rPr>
                        <a:t>FERR#</a:t>
                      </a:r>
                      <a:r>
                        <a:rPr lang="zh-CN" sz="2000" b="1" kern="100" dirty="0">
                          <a:effectLst/>
                          <a:latin typeface="Times New Roman" panose="02020603050405020304" pitchFamily="18" charset="0"/>
                          <a:ea typeface="宋体" panose="02010600030101010101" pitchFamily="2" charset="-122"/>
                        </a:rPr>
                        <a:t>（协处理器错误）</a:t>
                      </a:r>
                    </a:p>
                  </a:txBody>
                  <a:tcPr marL="4665" marR="466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zh-CN" altLang="en-US"/>
                    </a:p>
                  </a:txBody>
                  <a:tcPr/>
                </a:tc>
              </a:tr>
              <a:tr h="0">
                <a:tc>
                  <a:txBody>
                    <a:bodyPr/>
                    <a:lstStyle/>
                    <a:p>
                      <a:pPr indent="0" algn="ctr">
                        <a:spcAft>
                          <a:spcPts val="0"/>
                        </a:spcAft>
                      </a:pPr>
                      <a:r>
                        <a:rPr lang="en-US" sz="2000" b="1" kern="100">
                          <a:effectLst/>
                          <a:latin typeface="Times New Roman" panose="02020603050405020304" pitchFamily="18" charset="0"/>
                          <a:ea typeface="宋体" panose="02010600030101010101" pitchFamily="2" charset="-122"/>
                        </a:rPr>
                        <a:t>14</a:t>
                      </a:r>
                      <a:endParaRPr lang="zh-CN" sz="2000" b="1" kern="100">
                        <a:effectLst/>
                        <a:latin typeface="Times New Roman" panose="02020603050405020304" pitchFamily="18" charset="0"/>
                        <a:ea typeface="宋体" panose="02010600030101010101" pitchFamily="2" charset="-122"/>
                      </a:endParaRPr>
                    </a:p>
                  </a:txBody>
                  <a:tcPr marL="4665" marR="4665" marT="0"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ctr">
                        <a:spcAft>
                          <a:spcPts val="0"/>
                        </a:spcAft>
                      </a:pPr>
                      <a:r>
                        <a:rPr lang="en-US" sz="2000" b="1" kern="100">
                          <a:effectLst/>
                          <a:latin typeface="Times New Roman" panose="02020603050405020304" pitchFamily="18" charset="0"/>
                          <a:ea typeface="宋体" panose="02010600030101010101" pitchFamily="2" charset="-122"/>
                        </a:rPr>
                        <a:t>Yes</a:t>
                      </a:r>
                      <a:endParaRPr lang="zh-CN" sz="2000" b="1" kern="100">
                        <a:effectLst/>
                        <a:latin typeface="Times New Roman" panose="02020603050405020304" pitchFamily="18" charset="0"/>
                        <a:ea typeface="宋体" panose="02010600030101010101" pitchFamily="2" charset="-122"/>
                      </a:endParaRPr>
                    </a:p>
                  </a:txBody>
                  <a:tcPr marL="4665" marR="466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ctr">
                        <a:spcAft>
                          <a:spcPts val="0"/>
                        </a:spcAft>
                      </a:pPr>
                      <a:r>
                        <a:rPr lang="en-US" sz="2000" b="1" kern="100">
                          <a:effectLst/>
                          <a:latin typeface="Times New Roman" panose="02020603050405020304" pitchFamily="18" charset="0"/>
                          <a:ea typeface="宋体" panose="02010600030101010101" pitchFamily="2" charset="-122"/>
                        </a:rPr>
                        <a:t>No</a:t>
                      </a:r>
                      <a:endParaRPr lang="zh-CN" sz="2000" b="1" kern="100">
                        <a:effectLst/>
                        <a:latin typeface="Times New Roman" panose="02020603050405020304" pitchFamily="18" charset="0"/>
                        <a:ea typeface="宋体" panose="02010600030101010101" pitchFamily="2" charset="-122"/>
                      </a:endParaRPr>
                    </a:p>
                  </a:txBody>
                  <a:tcPr marL="4665" marR="466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ctr">
                        <a:spcAft>
                          <a:spcPts val="0"/>
                        </a:spcAft>
                      </a:pPr>
                      <a:r>
                        <a:rPr lang="en-US" sz="2000" b="1" kern="100">
                          <a:effectLst/>
                          <a:latin typeface="Times New Roman" panose="02020603050405020304" pitchFamily="18" charset="0"/>
                          <a:ea typeface="宋体" panose="02010600030101010101" pitchFamily="2" charset="-122"/>
                        </a:rPr>
                        <a:t>Yes</a:t>
                      </a:r>
                      <a:endParaRPr lang="zh-CN" sz="2000" b="1" kern="100">
                        <a:effectLst/>
                        <a:latin typeface="Times New Roman" panose="02020603050405020304" pitchFamily="18" charset="0"/>
                        <a:ea typeface="宋体" panose="02010600030101010101" pitchFamily="2" charset="-122"/>
                      </a:endParaRPr>
                    </a:p>
                  </a:txBody>
                  <a:tcPr marL="4665" marR="466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l">
                        <a:spcAft>
                          <a:spcPts val="0"/>
                        </a:spcAft>
                      </a:pPr>
                      <a:r>
                        <a:rPr lang="zh-CN" sz="2000" b="1" kern="100" dirty="0">
                          <a:effectLst/>
                          <a:latin typeface="Times New Roman" panose="02020603050405020304" pitchFamily="18" charset="0"/>
                          <a:ea typeface="宋体" panose="02010600030101010101" pitchFamily="2" charset="-122"/>
                        </a:rPr>
                        <a:t>主</a:t>
                      </a:r>
                      <a:r>
                        <a:rPr lang="en-US" sz="2000" b="1" kern="100" dirty="0">
                          <a:effectLst/>
                          <a:latin typeface="Times New Roman" panose="02020603050405020304" pitchFamily="18" charset="0"/>
                          <a:ea typeface="宋体" panose="02010600030101010101" pitchFamily="2" charset="-122"/>
                        </a:rPr>
                        <a:t>SATA</a:t>
                      </a:r>
                      <a:r>
                        <a:rPr lang="zh-CN" sz="2000" b="1" kern="100" dirty="0">
                          <a:effectLst/>
                          <a:latin typeface="Times New Roman" panose="02020603050405020304" pitchFamily="18" charset="0"/>
                          <a:ea typeface="宋体" panose="02010600030101010101" pitchFamily="2" charset="-122"/>
                        </a:rPr>
                        <a:t>（传统模式）</a:t>
                      </a:r>
                    </a:p>
                  </a:txBody>
                  <a:tcPr marL="4665" marR="466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zh-CN" altLang="en-US"/>
                    </a:p>
                  </a:txBody>
                  <a:tcPr/>
                </a:tc>
              </a:tr>
              <a:tr h="0">
                <a:tc>
                  <a:txBody>
                    <a:bodyPr/>
                    <a:lstStyle/>
                    <a:p>
                      <a:pPr indent="0" algn="ctr">
                        <a:spcAft>
                          <a:spcPts val="0"/>
                        </a:spcAft>
                      </a:pPr>
                      <a:r>
                        <a:rPr lang="en-US" sz="2000" b="1" kern="100">
                          <a:effectLst/>
                          <a:latin typeface="Times New Roman" panose="02020603050405020304" pitchFamily="18" charset="0"/>
                          <a:ea typeface="宋体" panose="02010600030101010101" pitchFamily="2" charset="-122"/>
                        </a:rPr>
                        <a:t>15</a:t>
                      </a:r>
                      <a:endParaRPr lang="zh-CN" sz="2000" b="1" kern="100">
                        <a:effectLst/>
                        <a:latin typeface="Times New Roman" panose="02020603050405020304" pitchFamily="18" charset="0"/>
                        <a:ea typeface="宋体" panose="02010600030101010101" pitchFamily="2" charset="-122"/>
                      </a:endParaRPr>
                    </a:p>
                  </a:txBody>
                  <a:tcPr marL="4665" marR="4665" marT="0"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ctr">
                        <a:spcAft>
                          <a:spcPts val="0"/>
                        </a:spcAft>
                      </a:pPr>
                      <a:r>
                        <a:rPr lang="en-US" sz="2000" b="1" kern="100">
                          <a:effectLst/>
                          <a:latin typeface="Times New Roman" panose="02020603050405020304" pitchFamily="18" charset="0"/>
                          <a:ea typeface="宋体" panose="02010600030101010101" pitchFamily="2" charset="-122"/>
                        </a:rPr>
                        <a:t>Yes</a:t>
                      </a:r>
                      <a:endParaRPr lang="zh-CN" sz="2000" b="1" kern="100">
                        <a:effectLst/>
                        <a:latin typeface="Times New Roman" panose="02020603050405020304" pitchFamily="18" charset="0"/>
                        <a:ea typeface="宋体" panose="02010600030101010101" pitchFamily="2" charset="-122"/>
                      </a:endParaRPr>
                    </a:p>
                  </a:txBody>
                  <a:tcPr marL="4665" marR="466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ctr">
                        <a:spcAft>
                          <a:spcPts val="0"/>
                        </a:spcAft>
                      </a:pPr>
                      <a:r>
                        <a:rPr lang="en-US" sz="2000" b="1" kern="100">
                          <a:effectLst/>
                          <a:latin typeface="Times New Roman" panose="02020603050405020304" pitchFamily="18" charset="0"/>
                          <a:ea typeface="宋体" panose="02010600030101010101" pitchFamily="2" charset="-122"/>
                        </a:rPr>
                        <a:t>No</a:t>
                      </a:r>
                      <a:endParaRPr lang="zh-CN" sz="2000" b="1" kern="100">
                        <a:effectLst/>
                        <a:latin typeface="Times New Roman" panose="02020603050405020304" pitchFamily="18" charset="0"/>
                        <a:ea typeface="宋体" panose="02010600030101010101" pitchFamily="2" charset="-122"/>
                      </a:endParaRPr>
                    </a:p>
                  </a:txBody>
                  <a:tcPr marL="4665" marR="466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ctr">
                        <a:spcAft>
                          <a:spcPts val="0"/>
                        </a:spcAft>
                      </a:pPr>
                      <a:r>
                        <a:rPr lang="en-US" sz="2000" b="1" kern="100">
                          <a:effectLst/>
                          <a:latin typeface="Times New Roman" panose="02020603050405020304" pitchFamily="18" charset="0"/>
                          <a:ea typeface="宋体" panose="02010600030101010101" pitchFamily="2" charset="-122"/>
                        </a:rPr>
                        <a:t>Yes</a:t>
                      </a:r>
                      <a:endParaRPr lang="zh-CN" sz="2000" b="1" kern="100">
                        <a:effectLst/>
                        <a:latin typeface="Times New Roman" panose="02020603050405020304" pitchFamily="18" charset="0"/>
                        <a:ea typeface="宋体" panose="02010600030101010101" pitchFamily="2" charset="-122"/>
                      </a:endParaRPr>
                    </a:p>
                  </a:txBody>
                  <a:tcPr marL="4665" marR="466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l">
                        <a:spcAft>
                          <a:spcPts val="0"/>
                        </a:spcAft>
                      </a:pPr>
                      <a:r>
                        <a:rPr lang="zh-CN" sz="2000" b="1" kern="100" dirty="0">
                          <a:effectLst/>
                          <a:latin typeface="Times New Roman" panose="02020603050405020304" pitchFamily="18" charset="0"/>
                          <a:ea typeface="宋体" panose="02010600030101010101" pitchFamily="2" charset="-122"/>
                        </a:rPr>
                        <a:t>从</a:t>
                      </a:r>
                      <a:r>
                        <a:rPr lang="en-US" sz="2000" b="1" kern="100" dirty="0">
                          <a:effectLst/>
                          <a:latin typeface="Times New Roman" panose="02020603050405020304" pitchFamily="18" charset="0"/>
                          <a:ea typeface="宋体" panose="02010600030101010101" pitchFamily="2" charset="-122"/>
                        </a:rPr>
                        <a:t>SATA</a:t>
                      </a:r>
                      <a:r>
                        <a:rPr lang="zh-CN" sz="2000" b="1" kern="100" dirty="0">
                          <a:effectLst/>
                          <a:latin typeface="Times New Roman" panose="02020603050405020304" pitchFamily="18" charset="0"/>
                          <a:ea typeface="宋体" panose="02010600030101010101" pitchFamily="2" charset="-122"/>
                        </a:rPr>
                        <a:t>（传统模式）</a:t>
                      </a:r>
                    </a:p>
                  </a:txBody>
                  <a:tcPr marL="4665" marR="466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zh-CN" altLang="en-US"/>
                    </a:p>
                  </a:txBody>
                  <a:tcPr/>
                </a:tc>
              </a:tr>
            </a:tbl>
          </a:graphicData>
        </a:graphic>
      </p:graphicFrame>
      <p:sp>
        <p:nvSpPr>
          <p:cNvPr id="4" name="灯片编号占位符 3"/>
          <p:cNvSpPr>
            <a:spLocks noGrp="1"/>
          </p:cNvSpPr>
          <p:nvPr>
            <p:ph type="sldNum" sz="quarter" idx="11"/>
          </p:nvPr>
        </p:nvSpPr>
        <p:spPr/>
        <p:txBody>
          <a:bodyPr/>
          <a:lstStyle/>
          <a:p>
            <a:fld id="{C5B93D84-87BE-4514-9293-7D5164B6320D}" type="slidenum">
              <a:rPr lang="zh-CN" altLang="en-US" smtClean="0"/>
              <a:pPr/>
              <a:t>183</a:t>
            </a:fld>
            <a:endParaRPr lang="en-US" altLang="zh-CN" dirty="0"/>
          </a:p>
        </p:txBody>
      </p:sp>
      <p:sp>
        <p:nvSpPr>
          <p:cNvPr id="8" name="矩形 7"/>
          <p:cNvSpPr/>
          <p:nvPr/>
        </p:nvSpPr>
        <p:spPr>
          <a:xfrm>
            <a:off x="3923910" y="213371"/>
            <a:ext cx="2988960" cy="461665"/>
          </a:xfrm>
          <a:prstGeom prst="rect">
            <a:avLst/>
          </a:prstGeom>
          <a:solidFill>
            <a:srgbClr val="FFFFCC"/>
          </a:solidFill>
          <a:ln w="28575">
            <a:solidFill>
              <a:srgbClr val="FF6600"/>
            </a:solidFill>
          </a:ln>
          <a:effectLst>
            <a:glow rad="101600">
              <a:schemeClr val="accent4">
                <a:satMod val="175000"/>
                <a:alpha val="40000"/>
              </a:schemeClr>
            </a:glow>
          </a:effectLst>
        </p:spPr>
        <p:txBody>
          <a:bodyPr wrap="none">
            <a:spAutoFit/>
          </a:bodyPr>
          <a:lstStyle/>
          <a:p>
            <a:r>
              <a:rPr lang="en-US" altLang="zh-CN" sz="2400" kern="100" dirty="0">
                <a:solidFill>
                  <a:srgbClr val="C00000"/>
                </a:solidFill>
              </a:rPr>
              <a:t>I/O APIC</a:t>
            </a:r>
            <a:r>
              <a:rPr lang="zh-CN" altLang="zh-CN" sz="2400" kern="100" dirty="0">
                <a:solidFill>
                  <a:srgbClr val="C00000"/>
                </a:solidFill>
                <a:cs typeface="Times New Roman" panose="02020603050405020304" pitchFamily="18" charset="0"/>
              </a:rPr>
              <a:t>中断映射表</a:t>
            </a:r>
            <a:endParaRPr lang="zh-CN" altLang="en-US" sz="2400" dirty="0">
              <a:solidFill>
                <a:srgbClr val="C00000"/>
              </a:solidFill>
            </a:endParaRPr>
          </a:p>
        </p:txBody>
      </p:sp>
    </p:spTree>
    <p:extLst>
      <p:ext uri="{BB962C8B-B14F-4D97-AF65-F5344CB8AC3E}">
        <p14:creationId xmlns:p14="http://schemas.microsoft.com/office/powerpoint/2010/main" val="3949354284"/>
      </p:ext>
    </p:extLst>
  </p:cSld>
  <p:clrMapOvr>
    <a:masterClrMapping/>
  </p:clrMapOvr>
  <p:transition spd="med"/>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内容占位符 5"/>
          <p:cNvGraphicFramePr>
            <a:graphicFrameLocks noGrp="1"/>
          </p:cNvGraphicFramePr>
          <p:nvPr>
            <p:ph idx="1"/>
            <p:extLst>
              <p:ext uri="{D42A27DB-BD31-4B8C-83A1-F6EECF244321}">
                <p14:modId xmlns:p14="http://schemas.microsoft.com/office/powerpoint/2010/main" val="3310901229"/>
              </p:ext>
            </p:extLst>
          </p:nvPr>
        </p:nvGraphicFramePr>
        <p:xfrm>
          <a:off x="107380" y="1516400"/>
          <a:ext cx="8929240" cy="3352800"/>
        </p:xfrm>
        <a:graphic>
          <a:graphicData uri="http://schemas.openxmlformats.org/drawingml/2006/table">
            <a:tbl>
              <a:tblPr firstRow="1" firstCol="1" bandRow="1"/>
              <a:tblGrid>
                <a:gridCol w="655923"/>
                <a:gridCol w="1084518"/>
                <a:gridCol w="1134270"/>
                <a:gridCol w="1134270"/>
                <a:gridCol w="4272169"/>
                <a:gridCol w="648090"/>
              </a:tblGrid>
              <a:tr h="32657">
                <a:tc>
                  <a:txBody>
                    <a:bodyPr/>
                    <a:lstStyle/>
                    <a:p>
                      <a:pPr indent="0" algn="ctr">
                        <a:spcAft>
                          <a:spcPts val="0"/>
                        </a:spcAft>
                      </a:pPr>
                      <a:r>
                        <a:rPr lang="en-US" sz="2000" b="1" kern="100" dirty="0">
                          <a:effectLst/>
                          <a:latin typeface="Times New Roman" panose="02020603050405020304" pitchFamily="18" charset="0"/>
                          <a:ea typeface="宋体" panose="02010600030101010101" pitchFamily="2" charset="-122"/>
                        </a:rPr>
                        <a:t>IRQ</a:t>
                      </a:r>
                      <a:endParaRPr lang="zh-CN" sz="2000" b="1" kern="100" dirty="0">
                        <a:effectLst/>
                        <a:latin typeface="Times New Roman" panose="02020603050405020304" pitchFamily="18" charset="0"/>
                        <a:ea typeface="宋体" panose="02010600030101010101" pitchFamily="2" charset="-122"/>
                      </a:endParaRPr>
                    </a:p>
                  </a:txBody>
                  <a:tcPr marL="4665" marR="4665" marT="0"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CCFFFF"/>
                    </a:solidFill>
                  </a:tcPr>
                </a:tc>
                <a:tc>
                  <a:txBody>
                    <a:bodyPr/>
                    <a:lstStyle/>
                    <a:p>
                      <a:pPr indent="0" algn="ctr">
                        <a:spcAft>
                          <a:spcPts val="0"/>
                        </a:spcAft>
                      </a:pPr>
                      <a:r>
                        <a:rPr lang="zh-CN" sz="2000" b="1" kern="100" dirty="0">
                          <a:effectLst/>
                          <a:latin typeface="Times New Roman" panose="02020603050405020304" pitchFamily="18" charset="0"/>
                          <a:ea typeface="宋体" panose="02010600030101010101" pitchFamily="2" charset="-122"/>
                        </a:rPr>
                        <a:t>来自</a:t>
                      </a:r>
                      <a:r>
                        <a:rPr lang="en-US" sz="2000" b="1" kern="100" dirty="0">
                          <a:effectLst/>
                          <a:latin typeface="Times New Roman" panose="02020603050405020304" pitchFamily="18" charset="0"/>
                          <a:ea typeface="宋体" panose="02010600030101010101" pitchFamily="2" charset="-122"/>
                        </a:rPr>
                        <a:t/>
                      </a:r>
                      <a:br>
                        <a:rPr lang="en-US" sz="2000" b="1" kern="100" dirty="0">
                          <a:effectLst/>
                          <a:latin typeface="Times New Roman" panose="02020603050405020304" pitchFamily="18" charset="0"/>
                          <a:ea typeface="宋体" panose="02010600030101010101" pitchFamily="2" charset="-122"/>
                        </a:rPr>
                      </a:br>
                      <a:r>
                        <a:rPr lang="zh-CN" sz="2000" b="1" kern="100" dirty="0">
                          <a:effectLst/>
                          <a:latin typeface="Times New Roman" panose="02020603050405020304" pitchFamily="18" charset="0"/>
                          <a:ea typeface="宋体" panose="02010600030101010101" pitchFamily="2" charset="-122"/>
                        </a:rPr>
                        <a:t>串行中断</a:t>
                      </a:r>
                      <a:r>
                        <a:rPr lang="en-US" sz="2000" b="1" kern="100" dirty="0">
                          <a:effectLst/>
                          <a:latin typeface="Times New Roman" panose="02020603050405020304" pitchFamily="18" charset="0"/>
                          <a:ea typeface="宋体" panose="02010600030101010101" pitchFamily="2" charset="-122"/>
                        </a:rPr>
                        <a:t/>
                      </a:r>
                      <a:br>
                        <a:rPr lang="en-US" sz="2000" b="1" kern="100" dirty="0">
                          <a:effectLst/>
                          <a:latin typeface="Times New Roman" panose="02020603050405020304" pitchFamily="18" charset="0"/>
                          <a:ea typeface="宋体" panose="02010600030101010101" pitchFamily="2" charset="-122"/>
                        </a:rPr>
                      </a:br>
                      <a:r>
                        <a:rPr lang="en-US" sz="2000" b="1" kern="100" dirty="0">
                          <a:effectLst/>
                          <a:latin typeface="Times New Roman" panose="02020603050405020304" pitchFamily="18" charset="0"/>
                          <a:ea typeface="宋体" panose="02010600030101010101" pitchFamily="2" charset="-122"/>
                        </a:rPr>
                        <a:t>SERIRQ</a:t>
                      </a:r>
                      <a:endParaRPr lang="zh-CN" sz="2000" b="1" kern="100" dirty="0">
                        <a:effectLst/>
                        <a:latin typeface="Times New Roman" panose="02020603050405020304" pitchFamily="18" charset="0"/>
                        <a:ea typeface="宋体" panose="02010600030101010101" pitchFamily="2" charset="-122"/>
                      </a:endParaRPr>
                    </a:p>
                  </a:txBody>
                  <a:tcPr marL="4665" marR="466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CCFFFF"/>
                    </a:solidFill>
                  </a:tcPr>
                </a:tc>
                <a:tc>
                  <a:txBody>
                    <a:bodyPr/>
                    <a:lstStyle/>
                    <a:p>
                      <a:pPr indent="0" algn="ctr">
                        <a:spcAft>
                          <a:spcPts val="0"/>
                        </a:spcAft>
                      </a:pPr>
                      <a:r>
                        <a:rPr lang="zh-CN" sz="2000" b="1" kern="100" dirty="0">
                          <a:effectLst/>
                          <a:latin typeface="Times New Roman" panose="02020603050405020304" pitchFamily="18" charset="0"/>
                          <a:ea typeface="宋体" panose="02010600030101010101" pitchFamily="2" charset="-122"/>
                        </a:rPr>
                        <a:t>直接</a:t>
                      </a:r>
                      <a:r>
                        <a:rPr lang="en-US" sz="2000" b="1" kern="100" dirty="0">
                          <a:effectLst/>
                          <a:latin typeface="Times New Roman" panose="02020603050405020304" pitchFamily="18" charset="0"/>
                          <a:ea typeface="宋体" panose="02010600030101010101" pitchFamily="2" charset="-122"/>
                        </a:rPr>
                        <a:t/>
                      </a:r>
                      <a:br>
                        <a:rPr lang="en-US" sz="2000" b="1" kern="100" dirty="0">
                          <a:effectLst/>
                          <a:latin typeface="Times New Roman" panose="02020603050405020304" pitchFamily="18" charset="0"/>
                          <a:ea typeface="宋体" panose="02010600030101010101" pitchFamily="2" charset="-122"/>
                        </a:rPr>
                      </a:br>
                      <a:r>
                        <a:rPr lang="zh-CN" sz="2000" b="1" kern="100" dirty="0">
                          <a:effectLst/>
                          <a:latin typeface="Times New Roman" panose="02020603050405020304" pitchFamily="18" charset="0"/>
                          <a:ea typeface="宋体" panose="02010600030101010101" pitchFamily="2" charset="-122"/>
                        </a:rPr>
                        <a:t>来自引脚</a:t>
                      </a:r>
                    </a:p>
                  </a:txBody>
                  <a:tcPr marL="4665" marR="466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CCFFFF"/>
                    </a:solidFill>
                  </a:tcPr>
                </a:tc>
                <a:tc>
                  <a:txBody>
                    <a:bodyPr/>
                    <a:lstStyle/>
                    <a:p>
                      <a:pPr indent="0" algn="ctr">
                        <a:spcAft>
                          <a:spcPts val="0"/>
                        </a:spcAft>
                      </a:pPr>
                      <a:r>
                        <a:rPr lang="zh-CN" sz="2000" b="1" kern="100" dirty="0">
                          <a:effectLst/>
                          <a:latin typeface="Times New Roman" panose="02020603050405020304" pitchFamily="18" charset="0"/>
                          <a:ea typeface="宋体" panose="02010600030101010101" pitchFamily="2" charset="-122"/>
                        </a:rPr>
                        <a:t>来自</a:t>
                      </a:r>
                      <a:r>
                        <a:rPr lang="en-US" sz="2000" b="1" kern="100" dirty="0">
                          <a:effectLst/>
                          <a:latin typeface="Times New Roman" panose="02020603050405020304" pitchFamily="18" charset="0"/>
                          <a:ea typeface="宋体" panose="02010600030101010101" pitchFamily="2" charset="-122"/>
                        </a:rPr>
                        <a:t/>
                      </a:r>
                      <a:br>
                        <a:rPr lang="en-US" sz="2000" b="1" kern="100" dirty="0">
                          <a:effectLst/>
                          <a:latin typeface="Times New Roman" panose="02020603050405020304" pitchFamily="18" charset="0"/>
                          <a:ea typeface="宋体" panose="02010600030101010101" pitchFamily="2" charset="-122"/>
                        </a:rPr>
                      </a:br>
                      <a:r>
                        <a:rPr lang="en-US" sz="2000" b="1" kern="100" dirty="0">
                          <a:effectLst/>
                          <a:latin typeface="Times New Roman" panose="02020603050405020304" pitchFamily="18" charset="0"/>
                          <a:ea typeface="宋体" panose="02010600030101010101" pitchFamily="2" charset="-122"/>
                        </a:rPr>
                        <a:t>PCI</a:t>
                      </a:r>
                      <a:r>
                        <a:rPr lang="zh-CN" sz="2000" b="1" kern="100" dirty="0">
                          <a:effectLst/>
                          <a:latin typeface="Times New Roman" panose="02020603050405020304" pitchFamily="18" charset="0"/>
                          <a:ea typeface="宋体" panose="02010600030101010101" pitchFamily="2" charset="-122"/>
                        </a:rPr>
                        <a:t>消息</a:t>
                      </a:r>
                    </a:p>
                  </a:txBody>
                  <a:tcPr marL="4665" marR="466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CCFFFF"/>
                    </a:solidFill>
                  </a:tcPr>
                </a:tc>
                <a:tc>
                  <a:txBody>
                    <a:bodyPr/>
                    <a:lstStyle/>
                    <a:p>
                      <a:pPr indent="0" algn="ctr">
                        <a:spcAft>
                          <a:spcPts val="0"/>
                        </a:spcAft>
                      </a:pPr>
                      <a:r>
                        <a:rPr lang="zh-CN" sz="2000" b="1" kern="100" dirty="0">
                          <a:effectLst/>
                          <a:latin typeface="Times New Roman" panose="02020603050405020304" pitchFamily="18" charset="0"/>
                          <a:ea typeface="宋体" panose="02010600030101010101" pitchFamily="2" charset="-122"/>
                        </a:rPr>
                        <a:t>中断源</a:t>
                      </a:r>
                    </a:p>
                  </a:txBody>
                  <a:tcPr marL="4665" marR="466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CCFFFF"/>
                    </a:solidFill>
                  </a:tcPr>
                </a:tc>
                <a:tc>
                  <a:txBody>
                    <a:bodyPr/>
                    <a:lstStyle/>
                    <a:p>
                      <a:pPr indent="0" algn="ctr">
                        <a:spcAft>
                          <a:spcPts val="0"/>
                        </a:spcAft>
                      </a:pPr>
                      <a:r>
                        <a:rPr lang="zh-CN" sz="2000" b="1" kern="100" dirty="0">
                          <a:effectLst/>
                          <a:latin typeface="Times New Roman" panose="02020603050405020304" pitchFamily="18" charset="0"/>
                          <a:ea typeface="宋体" panose="02010600030101010101" pitchFamily="2" charset="-122"/>
                        </a:rPr>
                        <a:t>备注</a:t>
                      </a:r>
                    </a:p>
                  </a:txBody>
                  <a:tcPr marL="4665" marR="4665" marT="0" marB="0" anchor="ctr">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CCFFFF"/>
                    </a:solidFill>
                  </a:tcPr>
                </a:tc>
              </a:tr>
              <a:tr h="0">
                <a:tc>
                  <a:txBody>
                    <a:bodyPr/>
                    <a:lstStyle/>
                    <a:p>
                      <a:pPr indent="0" algn="ctr">
                        <a:spcAft>
                          <a:spcPts val="0"/>
                        </a:spcAft>
                      </a:pPr>
                      <a:r>
                        <a:rPr lang="en-US" sz="2000" b="1" kern="100" dirty="0">
                          <a:effectLst/>
                          <a:latin typeface="Times New Roman" panose="02020603050405020304" pitchFamily="18" charset="0"/>
                          <a:ea typeface="宋体" panose="02010600030101010101" pitchFamily="2" charset="-122"/>
                        </a:rPr>
                        <a:t>16</a:t>
                      </a:r>
                      <a:endParaRPr lang="zh-CN" sz="2000" b="1" kern="100" dirty="0">
                        <a:effectLst/>
                        <a:latin typeface="Times New Roman" panose="02020603050405020304" pitchFamily="18" charset="0"/>
                        <a:ea typeface="宋体" panose="02010600030101010101" pitchFamily="2" charset="-122"/>
                      </a:endParaRPr>
                    </a:p>
                  </a:txBody>
                  <a:tcPr marL="4665" marR="4665" marT="0"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ctr">
                        <a:spcAft>
                          <a:spcPts val="0"/>
                        </a:spcAft>
                      </a:pPr>
                      <a:r>
                        <a:rPr lang="en-US" sz="2000" b="1" kern="100">
                          <a:effectLst/>
                          <a:latin typeface="Times New Roman" panose="02020603050405020304" pitchFamily="18" charset="0"/>
                          <a:ea typeface="宋体" panose="02010600030101010101" pitchFamily="2" charset="-122"/>
                        </a:rPr>
                        <a:t>PIRQA#</a:t>
                      </a:r>
                      <a:endParaRPr lang="zh-CN" sz="2000" b="1" kern="100">
                        <a:effectLst/>
                        <a:latin typeface="Times New Roman" panose="02020603050405020304" pitchFamily="18" charset="0"/>
                        <a:ea typeface="宋体" panose="02010600030101010101" pitchFamily="2" charset="-122"/>
                      </a:endParaRPr>
                    </a:p>
                  </a:txBody>
                  <a:tcPr marL="4665" marR="466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ctr">
                        <a:spcAft>
                          <a:spcPts val="0"/>
                        </a:spcAft>
                      </a:pPr>
                      <a:r>
                        <a:rPr lang="en-US" sz="2000" b="1" kern="100">
                          <a:effectLst/>
                          <a:latin typeface="Times New Roman" panose="02020603050405020304" pitchFamily="18" charset="0"/>
                          <a:ea typeface="宋体" panose="02010600030101010101" pitchFamily="2" charset="-122"/>
                        </a:rPr>
                        <a:t>PIRQA#</a:t>
                      </a:r>
                      <a:endParaRPr lang="zh-CN" sz="2000" b="1" kern="100">
                        <a:effectLst/>
                        <a:latin typeface="Times New Roman" panose="02020603050405020304" pitchFamily="18" charset="0"/>
                        <a:ea typeface="宋体" panose="02010600030101010101" pitchFamily="2" charset="-122"/>
                      </a:endParaRPr>
                    </a:p>
                  </a:txBody>
                  <a:tcPr marL="4665" marR="466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4">
                  <a:txBody>
                    <a:bodyPr/>
                    <a:lstStyle/>
                    <a:p>
                      <a:pPr indent="0" algn="ctr">
                        <a:spcAft>
                          <a:spcPts val="0"/>
                        </a:spcAft>
                      </a:pPr>
                      <a:r>
                        <a:rPr lang="en-US" sz="2000" b="1" kern="100" dirty="0">
                          <a:effectLst/>
                          <a:latin typeface="Times New Roman" panose="02020603050405020304" pitchFamily="18" charset="0"/>
                          <a:ea typeface="宋体" panose="02010600030101010101" pitchFamily="2" charset="-122"/>
                        </a:rPr>
                        <a:t>Yes</a:t>
                      </a:r>
                      <a:endParaRPr lang="zh-CN" sz="2000" b="1" kern="100" dirty="0">
                        <a:effectLst/>
                        <a:latin typeface="Times New Roman" panose="02020603050405020304" pitchFamily="18" charset="0"/>
                        <a:ea typeface="宋体" panose="02010600030101010101" pitchFamily="2" charset="-122"/>
                      </a:endParaRPr>
                    </a:p>
                  </a:txBody>
                  <a:tcPr marL="4665" marR="466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8">
                  <a:txBody>
                    <a:bodyPr/>
                    <a:lstStyle/>
                    <a:p>
                      <a:pPr indent="0" algn="l">
                        <a:spcAft>
                          <a:spcPts val="0"/>
                        </a:spcAft>
                      </a:pPr>
                      <a:r>
                        <a:rPr lang="zh-CN" sz="2000" b="1" kern="100" dirty="0">
                          <a:effectLst/>
                          <a:latin typeface="Times New Roman" panose="02020603050405020304" pitchFamily="18" charset="0"/>
                          <a:ea typeface="宋体" panose="02010600030101010101" pitchFamily="2" charset="-122"/>
                        </a:rPr>
                        <a:t>可以将</a:t>
                      </a:r>
                      <a:r>
                        <a:rPr lang="en-US" sz="2000" b="1" kern="100" dirty="0">
                          <a:effectLst/>
                          <a:latin typeface="Times New Roman" panose="02020603050405020304" pitchFamily="18" charset="0"/>
                          <a:ea typeface="宋体" panose="02010600030101010101" pitchFamily="2" charset="-122"/>
                        </a:rPr>
                        <a:t>8</a:t>
                      </a:r>
                      <a:r>
                        <a:rPr lang="zh-CN" sz="2000" b="1" kern="100" dirty="0">
                          <a:effectLst/>
                          <a:latin typeface="Times New Roman" panose="02020603050405020304" pitchFamily="18" charset="0"/>
                          <a:ea typeface="宋体" panose="02010600030101010101" pitchFamily="2" charset="-122"/>
                        </a:rPr>
                        <a:t>个</a:t>
                      </a:r>
                      <a:r>
                        <a:rPr lang="en-US" sz="2000" b="1" kern="100" dirty="0">
                          <a:effectLst/>
                          <a:latin typeface="Times New Roman" panose="02020603050405020304" pitchFamily="18" charset="0"/>
                          <a:ea typeface="宋体" panose="02010600030101010101" pitchFamily="2" charset="-122"/>
                        </a:rPr>
                        <a:t>PCI</a:t>
                      </a:r>
                      <a:r>
                        <a:rPr lang="zh-CN" sz="2000" b="1" kern="100" dirty="0">
                          <a:effectLst/>
                          <a:latin typeface="Times New Roman" panose="02020603050405020304" pitchFamily="18" charset="0"/>
                          <a:ea typeface="宋体" panose="02010600030101010101" pitchFamily="2" charset="-122"/>
                        </a:rPr>
                        <a:t>设备（位于</a:t>
                      </a:r>
                      <a:r>
                        <a:rPr lang="en-US" sz="2000" b="1" kern="100" dirty="0">
                          <a:effectLst/>
                          <a:latin typeface="Times New Roman" panose="02020603050405020304" pitchFamily="18" charset="0"/>
                          <a:ea typeface="宋体" panose="02010600030101010101" pitchFamily="2" charset="-122"/>
                        </a:rPr>
                        <a:t>PCI Bus #0</a:t>
                      </a:r>
                      <a:r>
                        <a:rPr lang="zh-CN" sz="2000" b="1" kern="100" dirty="0">
                          <a:effectLst/>
                          <a:latin typeface="Times New Roman" panose="02020603050405020304" pitchFamily="18" charset="0"/>
                          <a:ea typeface="宋体" panose="02010600030101010101" pitchFamily="2" charset="-122"/>
                        </a:rPr>
                        <a:t>）的中断请求信号（</a:t>
                      </a:r>
                      <a:r>
                        <a:rPr lang="en-US" sz="2000" b="1" kern="100" dirty="0">
                          <a:effectLst/>
                          <a:latin typeface="Times New Roman" panose="02020603050405020304" pitchFamily="18" charset="0"/>
                          <a:ea typeface="宋体" panose="02010600030101010101" pitchFamily="2" charset="-122"/>
                        </a:rPr>
                        <a:t>INTA#</a:t>
                      </a:r>
                      <a:r>
                        <a:rPr lang="zh-CN" sz="2000" b="1" kern="100" dirty="0">
                          <a:effectLst/>
                          <a:latin typeface="Times New Roman" panose="02020603050405020304" pitchFamily="18" charset="0"/>
                          <a:ea typeface="宋体" panose="02010600030101010101" pitchFamily="2" charset="-122"/>
                        </a:rPr>
                        <a:t>～</a:t>
                      </a:r>
                      <a:r>
                        <a:rPr lang="en-US" sz="2000" b="1" kern="100" dirty="0">
                          <a:effectLst/>
                          <a:latin typeface="Times New Roman" panose="02020603050405020304" pitchFamily="18" charset="0"/>
                          <a:ea typeface="宋体" panose="02010600030101010101" pitchFamily="2" charset="-122"/>
                        </a:rPr>
                        <a:t>INTD#</a:t>
                      </a:r>
                      <a:r>
                        <a:rPr lang="zh-CN" sz="2000" b="1" kern="100" dirty="0">
                          <a:effectLst/>
                          <a:latin typeface="Times New Roman" panose="02020603050405020304" pitchFamily="18" charset="0"/>
                          <a:ea typeface="宋体" panose="02010600030101010101" pitchFamily="2" charset="-122"/>
                        </a:rPr>
                        <a:t>）转发到这</a:t>
                      </a:r>
                      <a:r>
                        <a:rPr lang="en-US" sz="2000" b="1" kern="100" dirty="0">
                          <a:effectLst/>
                          <a:latin typeface="Times New Roman" panose="02020603050405020304" pitchFamily="18" charset="0"/>
                          <a:ea typeface="宋体" panose="02010600030101010101" pitchFamily="2" charset="-122"/>
                        </a:rPr>
                        <a:t>8</a:t>
                      </a:r>
                      <a:r>
                        <a:rPr lang="zh-CN" sz="2000" b="1" kern="100" dirty="0">
                          <a:effectLst/>
                          <a:latin typeface="Times New Roman" panose="02020603050405020304" pitchFamily="18" charset="0"/>
                          <a:ea typeface="宋体" panose="02010600030101010101" pitchFamily="2" charset="-122"/>
                        </a:rPr>
                        <a:t>个引脚（</a:t>
                      </a:r>
                      <a:r>
                        <a:rPr lang="en-US" sz="2000" b="1" kern="100" dirty="0">
                          <a:effectLst/>
                          <a:latin typeface="Times New Roman" panose="02020603050405020304" pitchFamily="18" charset="0"/>
                          <a:ea typeface="宋体" panose="02010600030101010101" pitchFamily="2" charset="-122"/>
                        </a:rPr>
                        <a:t>PIRQA#</a:t>
                      </a:r>
                      <a:r>
                        <a:rPr lang="zh-CN" sz="2000" b="1" kern="100" dirty="0">
                          <a:effectLst/>
                          <a:latin typeface="Times New Roman" panose="02020603050405020304" pitchFamily="18" charset="0"/>
                          <a:ea typeface="宋体" panose="02010600030101010101" pitchFamily="2" charset="-122"/>
                        </a:rPr>
                        <a:t>～</a:t>
                      </a:r>
                      <a:r>
                        <a:rPr lang="en-US" sz="2000" b="1" kern="100" dirty="0">
                          <a:effectLst/>
                          <a:latin typeface="Times New Roman" panose="02020603050405020304" pitchFamily="18" charset="0"/>
                          <a:ea typeface="宋体" panose="02010600030101010101" pitchFamily="2" charset="-122"/>
                        </a:rPr>
                        <a:t>PIRQH#</a:t>
                      </a:r>
                      <a:r>
                        <a:rPr lang="zh-CN" sz="2000" b="1" kern="100" dirty="0">
                          <a:effectLst/>
                          <a:latin typeface="Times New Roman" panose="02020603050405020304" pitchFamily="18" charset="0"/>
                          <a:ea typeface="宋体" panose="02010600030101010101" pitchFamily="2" charset="-122"/>
                        </a:rPr>
                        <a:t>），通过各</a:t>
                      </a:r>
                      <a:r>
                        <a:rPr lang="en-US" sz="2000" b="1" kern="100" dirty="0">
                          <a:effectLst/>
                          <a:latin typeface="Times New Roman" panose="02020603050405020304" pitchFamily="18" charset="0"/>
                          <a:ea typeface="宋体" panose="02010600030101010101" pitchFamily="2" charset="-122"/>
                        </a:rPr>
                        <a:t>PCI</a:t>
                      </a:r>
                      <a:r>
                        <a:rPr lang="zh-CN" sz="2000" b="1" kern="100" dirty="0">
                          <a:effectLst/>
                          <a:latin typeface="Times New Roman" panose="02020603050405020304" pitchFamily="18" charset="0"/>
                          <a:ea typeface="宋体" panose="02010600030101010101" pitchFamily="2" charset="-122"/>
                        </a:rPr>
                        <a:t>设备的中断路由寄存器（</a:t>
                      </a:r>
                      <a:r>
                        <a:rPr lang="en-US" sz="2000" b="1" kern="100" dirty="0">
                          <a:effectLst/>
                          <a:latin typeface="Times New Roman" panose="02020603050405020304" pitchFamily="18" charset="0"/>
                          <a:ea typeface="宋体" panose="02010600030101010101" pitchFamily="2" charset="-122"/>
                        </a:rPr>
                        <a:t>Interrupt Route Register</a:t>
                      </a:r>
                      <a:r>
                        <a:rPr lang="zh-CN" sz="2000" b="1" kern="100" dirty="0">
                          <a:effectLst/>
                          <a:latin typeface="Times New Roman" panose="02020603050405020304" pitchFamily="18" charset="0"/>
                          <a:ea typeface="宋体" panose="02010600030101010101" pitchFamily="2" charset="-122"/>
                        </a:rPr>
                        <a:t>）进行设置。</a:t>
                      </a:r>
                    </a:p>
                  </a:txBody>
                  <a:tcPr marL="4665" marR="466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rowSpan="8">
                  <a:txBody>
                    <a:bodyPr/>
                    <a:lstStyle/>
                    <a:p>
                      <a:pPr indent="0" algn="ctr">
                        <a:spcAft>
                          <a:spcPts val="0"/>
                        </a:spcAft>
                      </a:pPr>
                      <a:r>
                        <a:rPr lang="zh-CN" sz="2000" b="1" kern="100">
                          <a:effectLst/>
                          <a:latin typeface="Times New Roman" panose="02020603050405020304" pitchFamily="18" charset="0"/>
                          <a:ea typeface="宋体" panose="02010600030101010101" pitchFamily="2" charset="-122"/>
                        </a:rPr>
                        <a:t>连接</a:t>
                      </a:r>
                      <a:r>
                        <a:rPr lang="en-US" sz="2000" b="1" kern="100">
                          <a:effectLst/>
                          <a:latin typeface="Times New Roman" panose="02020603050405020304" pitchFamily="18" charset="0"/>
                          <a:ea typeface="宋体" panose="02010600030101010101" pitchFamily="2" charset="-122"/>
                        </a:rPr>
                        <a:t/>
                      </a:r>
                      <a:br>
                        <a:rPr lang="en-US" sz="2000" b="1" kern="100">
                          <a:effectLst/>
                          <a:latin typeface="Times New Roman" panose="02020603050405020304" pitchFamily="18" charset="0"/>
                          <a:ea typeface="宋体" panose="02010600030101010101" pitchFamily="2" charset="-122"/>
                        </a:rPr>
                      </a:br>
                      <a:r>
                        <a:rPr lang="en-US" sz="2000" b="1" kern="100">
                          <a:effectLst/>
                          <a:latin typeface="Times New Roman" panose="02020603050405020304" pitchFamily="18" charset="0"/>
                          <a:ea typeface="宋体" panose="02010600030101010101" pitchFamily="2" charset="-122"/>
                        </a:rPr>
                        <a:t>8</a:t>
                      </a:r>
                      <a:r>
                        <a:rPr lang="zh-CN" sz="2000" b="1" kern="100">
                          <a:effectLst/>
                          <a:latin typeface="Times New Roman" panose="02020603050405020304" pitchFamily="18" charset="0"/>
                          <a:ea typeface="宋体" panose="02010600030101010101" pitchFamily="2" charset="-122"/>
                        </a:rPr>
                        <a:t>个</a:t>
                      </a:r>
                      <a:r>
                        <a:rPr lang="en-US" sz="2000" b="1" kern="100">
                          <a:effectLst/>
                          <a:latin typeface="Times New Roman" panose="02020603050405020304" pitchFamily="18" charset="0"/>
                          <a:ea typeface="宋体" panose="02010600030101010101" pitchFamily="2" charset="-122"/>
                        </a:rPr>
                        <a:t>PCI</a:t>
                      </a:r>
                      <a:br>
                        <a:rPr lang="en-US" sz="2000" b="1" kern="100">
                          <a:effectLst/>
                          <a:latin typeface="Times New Roman" panose="02020603050405020304" pitchFamily="18" charset="0"/>
                          <a:ea typeface="宋体" panose="02010600030101010101" pitchFamily="2" charset="-122"/>
                        </a:rPr>
                      </a:br>
                      <a:r>
                        <a:rPr lang="zh-CN" sz="2000" b="1" kern="100">
                          <a:effectLst/>
                          <a:latin typeface="Times New Roman" panose="02020603050405020304" pitchFamily="18" charset="0"/>
                          <a:ea typeface="宋体" panose="02010600030101010101" pitchFamily="2" charset="-122"/>
                        </a:rPr>
                        <a:t>设备</a:t>
                      </a:r>
                    </a:p>
                  </a:txBody>
                  <a:tcPr marL="4665" marR="4665" marT="0" marB="0" anchor="ctr">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r>
              <a:tr h="0">
                <a:tc>
                  <a:txBody>
                    <a:bodyPr/>
                    <a:lstStyle/>
                    <a:p>
                      <a:pPr indent="0" algn="ctr">
                        <a:spcAft>
                          <a:spcPts val="0"/>
                        </a:spcAft>
                      </a:pPr>
                      <a:r>
                        <a:rPr lang="en-US" sz="2000" b="1" kern="100">
                          <a:effectLst/>
                          <a:latin typeface="Times New Roman" panose="02020603050405020304" pitchFamily="18" charset="0"/>
                          <a:ea typeface="宋体" panose="02010600030101010101" pitchFamily="2" charset="-122"/>
                        </a:rPr>
                        <a:t>17</a:t>
                      </a:r>
                      <a:endParaRPr lang="zh-CN" sz="2000" b="1" kern="100">
                        <a:effectLst/>
                        <a:latin typeface="Times New Roman" panose="02020603050405020304" pitchFamily="18" charset="0"/>
                        <a:ea typeface="宋体" panose="02010600030101010101" pitchFamily="2" charset="-122"/>
                      </a:endParaRPr>
                    </a:p>
                  </a:txBody>
                  <a:tcPr marL="4665" marR="4665" marT="0"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ctr">
                        <a:spcAft>
                          <a:spcPts val="0"/>
                        </a:spcAft>
                      </a:pPr>
                      <a:r>
                        <a:rPr lang="en-US" sz="2000" b="1" kern="100">
                          <a:effectLst/>
                          <a:latin typeface="Times New Roman" panose="02020603050405020304" pitchFamily="18" charset="0"/>
                          <a:ea typeface="宋体" panose="02010600030101010101" pitchFamily="2" charset="-122"/>
                        </a:rPr>
                        <a:t>PIRQB#</a:t>
                      </a:r>
                      <a:endParaRPr lang="zh-CN" sz="2000" b="1" kern="100">
                        <a:effectLst/>
                        <a:latin typeface="Times New Roman" panose="02020603050405020304" pitchFamily="18" charset="0"/>
                        <a:ea typeface="宋体" panose="02010600030101010101" pitchFamily="2" charset="-122"/>
                      </a:endParaRPr>
                    </a:p>
                  </a:txBody>
                  <a:tcPr marL="4665" marR="466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ctr">
                        <a:spcAft>
                          <a:spcPts val="0"/>
                        </a:spcAft>
                      </a:pPr>
                      <a:r>
                        <a:rPr lang="en-US" sz="2000" b="1" kern="100" dirty="0">
                          <a:effectLst/>
                          <a:latin typeface="Times New Roman" panose="02020603050405020304" pitchFamily="18" charset="0"/>
                          <a:ea typeface="宋体" panose="02010600030101010101" pitchFamily="2" charset="-122"/>
                        </a:rPr>
                        <a:t>PIRQB#</a:t>
                      </a:r>
                      <a:endParaRPr lang="zh-CN" sz="2000" b="1" kern="100" dirty="0">
                        <a:effectLst/>
                        <a:latin typeface="Times New Roman" panose="02020603050405020304" pitchFamily="18" charset="0"/>
                        <a:ea typeface="宋体" panose="02010600030101010101" pitchFamily="2" charset="-122"/>
                      </a:endParaRPr>
                    </a:p>
                  </a:txBody>
                  <a:tcPr marL="4665" marR="466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r>
              <a:tr h="0">
                <a:tc>
                  <a:txBody>
                    <a:bodyPr/>
                    <a:lstStyle/>
                    <a:p>
                      <a:pPr indent="0" algn="ctr">
                        <a:spcAft>
                          <a:spcPts val="0"/>
                        </a:spcAft>
                      </a:pPr>
                      <a:r>
                        <a:rPr lang="en-US" sz="2000" b="1" kern="100">
                          <a:effectLst/>
                          <a:latin typeface="Times New Roman" panose="02020603050405020304" pitchFamily="18" charset="0"/>
                          <a:ea typeface="宋体" panose="02010600030101010101" pitchFamily="2" charset="-122"/>
                        </a:rPr>
                        <a:t>18</a:t>
                      </a:r>
                      <a:endParaRPr lang="zh-CN" sz="2000" b="1" kern="100">
                        <a:effectLst/>
                        <a:latin typeface="Times New Roman" panose="02020603050405020304" pitchFamily="18" charset="0"/>
                        <a:ea typeface="宋体" panose="02010600030101010101" pitchFamily="2" charset="-122"/>
                      </a:endParaRPr>
                    </a:p>
                  </a:txBody>
                  <a:tcPr marL="4665" marR="4665" marT="0"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ctr">
                        <a:spcAft>
                          <a:spcPts val="0"/>
                        </a:spcAft>
                      </a:pPr>
                      <a:r>
                        <a:rPr lang="en-US" sz="2000" b="1" kern="100">
                          <a:effectLst/>
                          <a:latin typeface="Times New Roman" panose="02020603050405020304" pitchFamily="18" charset="0"/>
                          <a:ea typeface="宋体" panose="02010600030101010101" pitchFamily="2" charset="-122"/>
                        </a:rPr>
                        <a:t>PIRQC#</a:t>
                      </a:r>
                      <a:endParaRPr lang="zh-CN" sz="2000" b="1" kern="100">
                        <a:effectLst/>
                        <a:latin typeface="Times New Roman" panose="02020603050405020304" pitchFamily="18" charset="0"/>
                        <a:ea typeface="宋体" panose="02010600030101010101" pitchFamily="2" charset="-122"/>
                      </a:endParaRPr>
                    </a:p>
                  </a:txBody>
                  <a:tcPr marL="4665" marR="466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ctr">
                        <a:spcAft>
                          <a:spcPts val="0"/>
                        </a:spcAft>
                      </a:pPr>
                      <a:r>
                        <a:rPr lang="en-US" sz="2000" b="1" kern="100" dirty="0">
                          <a:effectLst/>
                          <a:latin typeface="Times New Roman" panose="02020603050405020304" pitchFamily="18" charset="0"/>
                          <a:ea typeface="宋体" panose="02010600030101010101" pitchFamily="2" charset="-122"/>
                        </a:rPr>
                        <a:t>PIRQC#</a:t>
                      </a:r>
                      <a:endParaRPr lang="zh-CN" sz="2000" b="1" kern="100" dirty="0">
                        <a:effectLst/>
                        <a:latin typeface="Times New Roman" panose="02020603050405020304" pitchFamily="18" charset="0"/>
                        <a:ea typeface="宋体" panose="02010600030101010101" pitchFamily="2" charset="-122"/>
                      </a:endParaRPr>
                    </a:p>
                  </a:txBody>
                  <a:tcPr marL="4665" marR="466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r>
              <a:tr h="0">
                <a:tc>
                  <a:txBody>
                    <a:bodyPr/>
                    <a:lstStyle/>
                    <a:p>
                      <a:pPr indent="0" algn="ctr">
                        <a:spcAft>
                          <a:spcPts val="0"/>
                        </a:spcAft>
                      </a:pPr>
                      <a:r>
                        <a:rPr lang="en-US" sz="2000" b="1" kern="100">
                          <a:effectLst/>
                          <a:latin typeface="Times New Roman" panose="02020603050405020304" pitchFamily="18" charset="0"/>
                          <a:ea typeface="宋体" panose="02010600030101010101" pitchFamily="2" charset="-122"/>
                        </a:rPr>
                        <a:t>19</a:t>
                      </a:r>
                      <a:endParaRPr lang="zh-CN" sz="2000" b="1" kern="100">
                        <a:effectLst/>
                        <a:latin typeface="Times New Roman" panose="02020603050405020304" pitchFamily="18" charset="0"/>
                        <a:ea typeface="宋体" panose="02010600030101010101" pitchFamily="2" charset="-122"/>
                      </a:endParaRPr>
                    </a:p>
                  </a:txBody>
                  <a:tcPr marL="4665" marR="4665" marT="0"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ctr">
                        <a:spcAft>
                          <a:spcPts val="0"/>
                        </a:spcAft>
                      </a:pPr>
                      <a:r>
                        <a:rPr lang="en-US" sz="2000" b="1" kern="100">
                          <a:effectLst/>
                          <a:latin typeface="Times New Roman" panose="02020603050405020304" pitchFamily="18" charset="0"/>
                          <a:ea typeface="宋体" panose="02010600030101010101" pitchFamily="2" charset="-122"/>
                        </a:rPr>
                        <a:t>PIRQD#</a:t>
                      </a:r>
                      <a:endParaRPr lang="zh-CN" sz="2000" b="1" kern="100">
                        <a:effectLst/>
                        <a:latin typeface="Times New Roman" panose="02020603050405020304" pitchFamily="18" charset="0"/>
                        <a:ea typeface="宋体" panose="02010600030101010101" pitchFamily="2" charset="-122"/>
                      </a:endParaRPr>
                    </a:p>
                  </a:txBody>
                  <a:tcPr marL="4665" marR="466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ctr">
                        <a:spcAft>
                          <a:spcPts val="0"/>
                        </a:spcAft>
                      </a:pPr>
                      <a:r>
                        <a:rPr lang="en-US" sz="2000" b="1" kern="100" dirty="0">
                          <a:effectLst/>
                          <a:latin typeface="Times New Roman" panose="02020603050405020304" pitchFamily="18" charset="0"/>
                          <a:ea typeface="宋体" panose="02010600030101010101" pitchFamily="2" charset="-122"/>
                        </a:rPr>
                        <a:t>PIRQD#</a:t>
                      </a:r>
                      <a:endParaRPr lang="zh-CN" sz="2000" b="1" kern="100" dirty="0">
                        <a:effectLst/>
                        <a:latin typeface="Times New Roman" panose="02020603050405020304" pitchFamily="18" charset="0"/>
                        <a:ea typeface="宋体" panose="02010600030101010101" pitchFamily="2" charset="-122"/>
                      </a:endParaRPr>
                    </a:p>
                  </a:txBody>
                  <a:tcPr marL="4665" marR="466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r>
              <a:tr h="0">
                <a:tc>
                  <a:txBody>
                    <a:bodyPr/>
                    <a:lstStyle/>
                    <a:p>
                      <a:pPr indent="0" algn="ctr">
                        <a:spcAft>
                          <a:spcPts val="0"/>
                        </a:spcAft>
                      </a:pPr>
                      <a:r>
                        <a:rPr lang="en-US" sz="2000" b="1" kern="100">
                          <a:effectLst/>
                          <a:latin typeface="Times New Roman" panose="02020603050405020304" pitchFamily="18" charset="0"/>
                          <a:ea typeface="宋体" panose="02010600030101010101" pitchFamily="2" charset="-122"/>
                        </a:rPr>
                        <a:t>20</a:t>
                      </a:r>
                      <a:endParaRPr lang="zh-CN" sz="2000" b="1" kern="100">
                        <a:effectLst/>
                        <a:latin typeface="Times New Roman" panose="02020603050405020304" pitchFamily="18" charset="0"/>
                        <a:ea typeface="宋体" panose="02010600030101010101" pitchFamily="2" charset="-122"/>
                      </a:endParaRPr>
                    </a:p>
                  </a:txBody>
                  <a:tcPr marL="4665" marR="4665" marT="0"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ctr">
                        <a:spcAft>
                          <a:spcPts val="0"/>
                        </a:spcAft>
                      </a:pPr>
                      <a:r>
                        <a:rPr lang="en-US" sz="2000" b="1" kern="100">
                          <a:effectLst/>
                          <a:latin typeface="Times New Roman" panose="02020603050405020304" pitchFamily="18" charset="0"/>
                          <a:ea typeface="宋体" panose="02010600030101010101" pitchFamily="2" charset="-122"/>
                        </a:rPr>
                        <a:t>N/A</a:t>
                      </a:r>
                      <a:endParaRPr lang="zh-CN" sz="2000" b="1" kern="100">
                        <a:effectLst/>
                        <a:latin typeface="Times New Roman" panose="02020603050405020304" pitchFamily="18" charset="0"/>
                        <a:ea typeface="宋体" panose="02010600030101010101" pitchFamily="2" charset="-122"/>
                      </a:endParaRPr>
                    </a:p>
                  </a:txBody>
                  <a:tcPr marL="4665" marR="466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ctr">
                        <a:spcAft>
                          <a:spcPts val="0"/>
                        </a:spcAft>
                      </a:pPr>
                      <a:r>
                        <a:rPr lang="en-US" sz="2000" b="1" kern="100">
                          <a:effectLst/>
                          <a:latin typeface="Times New Roman" panose="02020603050405020304" pitchFamily="18" charset="0"/>
                          <a:ea typeface="宋体" panose="02010600030101010101" pitchFamily="2" charset="-122"/>
                        </a:rPr>
                        <a:t>PIRQE#</a:t>
                      </a:r>
                      <a:endParaRPr lang="zh-CN" sz="2000" b="1" kern="100">
                        <a:effectLst/>
                        <a:latin typeface="Times New Roman" panose="02020603050405020304" pitchFamily="18" charset="0"/>
                        <a:ea typeface="宋体" panose="02010600030101010101" pitchFamily="2" charset="-122"/>
                      </a:endParaRPr>
                    </a:p>
                  </a:txBody>
                  <a:tcPr marL="4665" marR="466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4">
                  <a:txBody>
                    <a:bodyPr/>
                    <a:lstStyle/>
                    <a:p>
                      <a:pPr indent="0" algn="ctr">
                        <a:spcAft>
                          <a:spcPts val="0"/>
                        </a:spcAft>
                      </a:pPr>
                      <a:r>
                        <a:rPr lang="en-US" sz="2000" b="1" kern="100" dirty="0">
                          <a:effectLst/>
                          <a:latin typeface="Times New Roman" panose="02020603050405020304" pitchFamily="18" charset="0"/>
                          <a:ea typeface="宋体" panose="02010600030101010101" pitchFamily="2" charset="-122"/>
                        </a:rPr>
                        <a:t>Yes</a:t>
                      </a:r>
                      <a:endParaRPr lang="zh-CN" sz="2000" b="1" kern="100" dirty="0">
                        <a:effectLst/>
                        <a:latin typeface="Times New Roman" panose="02020603050405020304" pitchFamily="18" charset="0"/>
                        <a:ea typeface="宋体" panose="02010600030101010101" pitchFamily="2" charset="-122"/>
                      </a:endParaRPr>
                    </a:p>
                  </a:txBody>
                  <a:tcPr marL="4665" marR="466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vMerge="1">
                  <a:txBody>
                    <a:bodyPr/>
                    <a:lstStyle/>
                    <a:p>
                      <a:endParaRPr lang="zh-CN" altLang="en-US"/>
                    </a:p>
                  </a:txBody>
                  <a:tcPr/>
                </a:tc>
                <a:tc vMerge="1">
                  <a:txBody>
                    <a:bodyPr/>
                    <a:lstStyle/>
                    <a:p>
                      <a:endParaRPr lang="zh-CN" altLang="en-US"/>
                    </a:p>
                  </a:txBody>
                  <a:tcPr/>
                </a:tc>
              </a:tr>
              <a:tr h="0">
                <a:tc>
                  <a:txBody>
                    <a:bodyPr/>
                    <a:lstStyle/>
                    <a:p>
                      <a:pPr indent="0" algn="ctr">
                        <a:spcAft>
                          <a:spcPts val="0"/>
                        </a:spcAft>
                      </a:pPr>
                      <a:r>
                        <a:rPr lang="en-US" sz="2000" b="1" kern="100">
                          <a:effectLst/>
                          <a:latin typeface="Times New Roman" panose="02020603050405020304" pitchFamily="18" charset="0"/>
                          <a:ea typeface="宋体" panose="02010600030101010101" pitchFamily="2" charset="-122"/>
                        </a:rPr>
                        <a:t>21</a:t>
                      </a:r>
                      <a:endParaRPr lang="zh-CN" sz="2000" b="1" kern="100">
                        <a:effectLst/>
                        <a:latin typeface="Times New Roman" panose="02020603050405020304" pitchFamily="18" charset="0"/>
                        <a:ea typeface="宋体" panose="02010600030101010101" pitchFamily="2" charset="-122"/>
                      </a:endParaRPr>
                    </a:p>
                  </a:txBody>
                  <a:tcPr marL="4665" marR="4665" marT="0"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ctr">
                        <a:spcAft>
                          <a:spcPts val="0"/>
                        </a:spcAft>
                      </a:pPr>
                      <a:r>
                        <a:rPr lang="en-US" sz="2000" b="1" kern="100">
                          <a:effectLst/>
                          <a:latin typeface="Times New Roman" panose="02020603050405020304" pitchFamily="18" charset="0"/>
                          <a:ea typeface="宋体" panose="02010600030101010101" pitchFamily="2" charset="-122"/>
                        </a:rPr>
                        <a:t>N/A</a:t>
                      </a:r>
                      <a:endParaRPr lang="zh-CN" sz="2000" b="1" kern="100">
                        <a:effectLst/>
                        <a:latin typeface="Times New Roman" panose="02020603050405020304" pitchFamily="18" charset="0"/>
                        <a:ea typeface="宋体" panose="02010600030101010101" pitchFamily="2" charset="-122"/>
                      </a:endParaRPr>
                    </a:p>
                  </a:txBody>
                  <a:tcPr marL="4665" marR="466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ctr">
                        <a:spcAft>
                          <a:spcPts val="0"/>
                        </a:spcAft>
                      </a:pPr>
                      <a:r>
                        <a:rPr lang="en-US" sz="2000" b="1" kern="100" dirty="0">
                          <a:effectLst/>
                          <a:latin typeface="Times New Roman" panose="02020603050405020304" pitchFamily="18" charset="0"/>
                          <a:ea typeface="宋体" panose="02010600030101010101" pitchFamily="2" charset="-122"/>
                        </a:rPr>
                        <a:t>PIRQF#</a:t>
                      </a:r>
                      <a:endParaRPr lang="zh-CN" sz="2000" b="1" kern="100" dirty="0">
                        <a:effectLst/>
                        <a:latin typeface="Times New Roman" panose="02020603050405020304" pitchFamily="18" charset="0"/>
                        <a:ea typeface="宋体" panose="02010600030101010101" pitchFamily="2" charset="-122"/>
                      </a:endParaRPr>
                    </a:p>
                  </a:txBody>
                  <a:tcPr marL="4665" marR="466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r>
              <a:tr h="0">
                <a:tc>
                  <a:txBody>
                    <a:bodyPr/>
                    <a:lstStyle/>
                    <a:p>
                      <a:pPr indent="0" algn="ctr">
                        <a:spcAft>
                          <a:spcPts val="0"/>
                        </a:spcAft>
                      </a:pPr>
                      <a:r>
                        <a:rPr lang="en-US" sz="2000" b="1" kern="100">
                          <a:effectLst/>
                          <a:latin typeface="Times New Roman" panose="02020603050405020304" pitchFamily="18" charset="0"/>
                          <a:ea typeface="宋体" panose="02010600030101010101" pitchFamily="2" charset="-122"/>
                        </a:rPr>
                        <a:t>22</a:t>
                      </a:r>
                      <a:endParaRPr lang="zh-CN" sz="2000" b="1" kern="100">
                        <a:effectLst/>
                        <a:latin typeface="Times New Roman" panose="02020603050405020304" pitchFamily="18" charset="0"/>
                        <a:ea typeface="宋体" panose="02010600030101010101" pitchFamily="2" charset="-122"/>
                      </a:endParaRPr>
                    </a:p>
                  </a:txBody>
                  <a:tcPr marL="4665" marR="4665" marT="0"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ctr">
                        <a:spcAft>
                          <a:spcPts val="0"/>
                        </a:spcAft>
                      </a:pPr>
                      <a:r>
                        <a:rPr lang="en-US" sz="2000" b="1" kern="100">
                          <a:effectLst/>
                          <a:latin typeface="Times New Roman" panose="02020603050405020304" pitchFamily="18" charset="0"/>
                          <a:ea typeface="宋体" panose="02010600030101010101" pitchFamily="2" charset="-122"/>
                        </a:rPr>
                        <a:t>N/A</a:t>
                      </a:r>
                      <a:endParaRPr lang="zh-CN" sz="2000" b="1" kern="100">
                        <a:effectLst/>
                        <a:latin typeface="Times New Roman" panose="02020603050405020304" pitchFamily="18" charset="0"/>
                        <a:ea typeface="宋体" panose="02010600030101010101" pitchFamily="2" charset="-122"/>
                      </a:endParaRPr>
                    </a:p>
                  </a:txBody>
                  <a:tcPr marL="4665" marR="466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ctr">
                        <a:spcAft>
                          <a:spcPts val="0"/>
                        </a:spcAft>
                      </a:pPr>
                      <a:r>
                        <a:rPr lang="en-US" sz="2000" b="1" kern="100" dirty="0">
                          <a:effectLst/>
                          <a:latin typeface="Times New Roman" panose="02020603050405020304" pitchFamily="18" charset="0"/>
                          <a:ea typeface="宋体" panose="02010600030101010101" pitchFamily="2" charset="-122"/>
                        </a:rPr>
                        <a:t>PIRQG#</a:t>
                      </a:r>
                      <a:endParaRPr lang="zh-CN" sz="2000" b="1" kern="100" dirty="0">
                        <a:effectLst/>
                        <a:latin typeface="Times New Roman" panose="02020603050405020304" pitchFamily="18" charset="0"/>
                        <a:ea typeface="宋体" panose="02010600030101010101" pitchFamily="2" charset="-122"/>
                      </a:endParaRPr>
                    </a:p>
                  </a:txBody>
                  <a:tcPr marL="4665" marR="466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r>
              <a:tr h="0">
                <a:tc>
                  <a:txBody>
                    <a:bodyPr/>
                    <a:lstStyle/>
                    <a:p>
                      <a:pPr indent="0" algn="ctr">
                        <a:spcAft>
                          <a:spcPts val="0"/>
                        </a:spcAft>
                      </a:pPr>
                      <a:r>
                        <a:rPr lang="en-US" sz="2000" b="1" kern="100" dirty="0">
                          <a:effectLst/>
                          <a:latin typeface="Times New Roman" panose="02020603050405020304" pitchFamily="18" charset="0"/>
                          <a:ea typeface="宋体" panose="02010600030101010101" pitchFamily="2" charset="-122"/>
                        </a:rPr>
                        <a:t>23</a:t>
                      </a:r>
                      <a:endParaRPr lang="zh-CN" sz="2000" b="1" kern="100" dirty="0">
                        <a:effectLst/>
                        <a:latin typeface="Times New Roman" panose="02020603050405020304" pitchFamily="18" charset="0"/>
                        <a:ea typeface="宋体" panose="02010600030101010101" pitchFamily="2" charset="-122"/>
                      </a:endParaRPr>
                    </a:p>
                  </a:txBody>
                  <a:tcPr marL="4665" marR="4665" marT="0"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indent="0" algn="ctr">
                        <a:spcAft>
                          <a:spcPts val="0"/>
                        </a:spcAft>
                      </a:pPr>
                      <a:r>
                        <a:rPr lang="en-US" sz="2000" b="1" kern="100" dirty="0">
                          <a:effectLst/>
                          <a:latin typeface="Times New Roman" panose="02020603050405020304" pitchFamily="18" charset="0"/>
                          <a:ea typeface="宋体" panose="02010600030101010101" pitchFamily="2" charset="-122"/>
                        </a:rPr>
                        <a:t>N/A</a:t>
                      </a:r>
                      <a:endParaRPr lang="zh-CN" sz="2000" b="1" kern="100" dirty="0">
                        <a:effectLst/>
                        <a:latin typeface="Times New Roman" panose="02020603050405020304" pitchFamily="18" charset="0"/>
                        <a:ea typeface="宋体" panose="02010600030101010101" pitchFamily="2" charset="-122"/>
                      </a:endParaRPr>
                    </a:p>
                  </a:txBody>
                  <a:tcPr marL="4665" marR="466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indent="0" algn="ctr">
                        <a:spcAft>
                          <a:spcPts val="0"/>
                        </a:spcAft>
                      </a:pPr>
                      <a:r>
                        <a:rPr lang="en-US" sz="2000" b="1" kern="100" dirty="0">
                          <a:effectLst/>
                          <a:latin typeface="Times New Roman" panose="02020603050405020304" pitchFamily="18" charset="0"/>
                          <a:ea typeface="宋体" panose="02010600030101010101" pitchFamily="2" charset="-122"/>
                        </a:rPr>
                        <a:t>PIRQH#</a:t>
                      </a:r>
                      <a:endParaRPr lang="zh-CN" sz="2000" b="1" kern="100" dirty="0">
                        <a:effectLst/>
                        <a:latin typeface="Times New Roman" panose="02020603050405020304" pitchFamily="18" charset="0"/>
                        <a:ea typeface="宋体" panose="02010600030101010101" pitchFamily="2" charset="-122"/>
                      </a:endParaRPr>
                    </a:p>
                  </a:txBody>
                  <a:tcPr marL="4665" marR="466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r>
            </a:tbl>
          </a:graphicData>
        </a:graphic>
      </p:graphicFrame>
      <p:sp>
        <p:nvSpPr>
          <p:cNvPr id="4" name="灯片编号占位符 3"/>
          <p:cNvSpPr>
            <a:spLocks noGrp="1"/>
          </p:cNvSpPr>
          <p:nvPr>
            <p:ph type="sldNum" sz="quarter" idx="11"/>
          </p:nvPr>
        </p:nvSpPr>
        <p:spPr/>
        <p:txBody>
          <a:bodyPr/>
          <a:lstStyle/>
          <a:p>
            <a:fld id="{C5B93D84-87BE-4514-9293-7D5164B6320D}" type="slidenum">
              <a:rPr lang="zh-CN" altLang="en-US" smtClean="0"/>
              <a:pPr/>
              <a:t>184</a:t>
            </a:fld>
            <a:endParaRPr lang="en-US" altLang="zh-CN" dirty="0"/>
          </a:p>
        </p:txBody>
      </p:sp>
      <p:sp>
        <p:nvSpPr>
          <p:cNvPr id="5" name="矩形 4"/>
          <p:cNvSpPr/>
          <p:nvPr/>
        </p:nvSpPr>
        <p:spPr>
          <a:xfrm>
            <a:off x="3459842" y="213371"/>
            <a:ext cx="3917098" cy="461665"/>
          </a:xfrm>
          <a:prstGeom prst="rect">
            <a:avLst/>
          </a:prstGeom>
          <a:solidFill>
            <a:srgbClr val="FFFFCC"/>
          </a:solidFill>
          <a:ln w="28575">
            <a:solidFill>
              <a:srgbClr val="FF6600"/>
            </a:solidFill>
          </a:ln>
          <a:effectLst>
            <a:glow rad="101600">
              <a:schemeClr val="accent4">
                <a:satMod val="175000"/>
                <a:alpha val="40000"/>
              </a:schemeClr>
            </a:glow>
          </a:effectLst>
        </p:spPr>
        <p:txBody>
          <a:bodyPr wrap="none">
            <a:spAutoFit/>
          </a:bodyPr>
          <a:lstStyle/>
          <a:p>
            <a:r>
              <a:rPr lang="en-US" altLang="zh-CN" sz="2400" kern="100" dirty="0">
                <a:solidFill>
                  <a:srgbClr val="C00000"/>
                </a:solidFill>
              </a:rPr>
              <a:t>I/O APIC</a:t>
            </a:r>
            <a:r>
              <a:rPr lang="zh-CN" altLang="zh-CN" sz="2400" kern="100" dirty="0">
                <a:solidFill>
                  <a:srgbClr val="C00000"/>
                </a:solidFill>
                <a:cs typeface="Times New Roman" panose="02020603050405020304" pitchFamily="18" charset="0"/>
              </a:rPr>
              <a:t>中断映射</a:t>
            </a:r>
            <a:r>
              <a:rPr lang="zh-CN" altLang="zh-CN" sz="2400" kern="100" dirty="0" smtClean="0">
                <a:solidFill>
                  <a:srgbClr val="C00000"/>
                </a:solidFill>
                <a:cs typeface="Times New Roman" panose="02020603050405020304" pitchFamily="18" charset="0"/>
              </a:rPr>
              <a:t>表</a:t>
            </a:r>
            <a:r>
              <a:rPr lang="zh-CN" altLang="en-US" sz="2400" kern="100" dirty="0" smtClean="0">
                <a:solidFill>
                  <a:srgbClr val="C00000"/>
                </a:solidFill>
                <a:cs typeface="Times New Roman" panose="02020603050405020304" pitchFamily="18" charset="0"/>
              </a:rPr>
              <a:t>（续）</a:t>
            </a:r>
            <a:endParaRPr lang="zh-CN" altLang="en-US" sz="2400" dirty="0">
              <a:solidFill>
                <a:srgbClr val="C00000"/>
              </a:solidFill>
            </a:endParaRPr>
          </a:p>
        </p:txBody>
      </p:sp>
    </p:spTree>
    <p:extLst>
      <p:ext uri="{BB962C8B-B14F-4D97-AF65-F5344CB8AC3E}">
        <p14:creationId xmlns:p14="http://schemas.microsoft.com/office/powerpoint/2010/main" val="1438182993"/>
      </p:ext>
    </p:extLst>
  </p:cSld>
  <p:clrMapOvr>
    <a:masterClrMapping/>
  </p:clrMapOvr>
  <p:transition spd="med"/>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二、</a:t>
            </a:r>
            <a:r>
              <a:rPr lang="zh-CN" altLang="zh-CN" dirty="0"/>
              <a:t>高级可编程中断</a:t>
            </a:r>
            <a:r>
              <a:rPr lang="zh-CN" altLang="zh-CN" dirty="0" smtClean="0"/>
              <a:t>控制器</a:t>
            </a:r>
            <a:r>
              <a:rPr lang="en-US" altLang="zh-CN" dirty="0" smtClean="0"/>
              <a:t>      </a:t>
            </a:r>
            <a:r>
              <a:rPr lang="en-US" altLang="zh-CN" dirty="0" smtClean="0">
                <a:solidFill>
                  <a:srgbClr val="FF6600"/>
                </a:solidFill>
              </a:rPr>
              <a:t>3.  I/O APIC</a:t>
            </a:r>
            <a:endParaRPr lang="zh-CN" altLang="en-US" dirty="0">
              <a:solidFill>
                <a:srgbClr val="FF6600"/>
              </a:solidFill>
            </a:endParaRPr>
          </a:p>
        </p:txBody>
      </p:sp>
      <p:sp>
        <p:nvSpPr>
          <p:cNvPr id="3" name="内容占位符 2"/>
          <p:cNvSpPr>
            <a:spLocks noGrp="1"/>
          </p:cNvSpPr>
          <p:nvPr>
            <p:ph idx="1"/>
          </p:nvPr>
        </p:nvSpPr>
        <p:spPr>
          <a:xfrm>
            <a:off x="251400" y="620610"/>
            <a:ext cx="8785220" cy="6084989"/>
          </a:xfrm>
        </p:spPr>
        <p:txBody>
          <a:bodyPr/>
          <a:lstStyle/>
          <a:p>
            <a:r>
              <a:rPr lang="zh-CN" altLang="zh-CN" dirty="0"/>
              <a:t>系统芯片组的南桥（</a:t>
            </a:r>
            <a:r>
              <a:rPr lang="en-US" altLang="zh-CN" dirty="0"/>
              <a:t>ICH</a:t>
            </a:r>
            <a:r>
              <a:rPr lang="zh-CN" altLang="zh-CN" dirty="0"/>
              <a:t>或</a:t>
            </a:r>
            <a:r>
              <a:rPr lang="en-US" altLang="zh-CN" dirty="0"/>
              <a:t>PCH</a:t>
            </a:r>
            <a:r>
              <a:rPr lang="zh-CN" altLang="zh-CN" dirty="0"/>
              <a:t>）中集成了两个</a:t>
            </a:r>
            <a:r>
              <a:rPr lang="en-US" altLang="zh-CN" dirty="0"/>
              <a:t>8259</a:t>
            </a:r>
            <a:r>
              <a:rPr lang="zh-CN" altLang="zh-CN" dirty="0"/>
              <a:t>可编程中断控制器，但两个</a:t>
            </a:r>
            <a:r>
              <a:rPr lang="en-US" altLang="zh-CN" dirty="0"/>
              <a:t>8259</a:t>
            </a:r>
            <a:r>
              <a:rPr lang="zh-CN" altLang="zh-CN" dirty="0"/>
              <a:t>共</a:t>
            </a:r>
            <a:r>
              <a:rPr lang="en-US" altLang="zh-CN" dirty="0"/>
              <a:t>15</a:t>
            </a:r>
            <a:r>
              <a:rPr lang="zh-CN" altLang="zh-CN" dirty="0"/>
              <a:t>个中断请求引脚并没有引出来，而是采用</a:t>
            </a:r>
            <a:r>
              <a:rPr lang="zh-CN" altLang="zh-CN" dirty="0">
                <a:solidFill>
                  <a:srgbClr val="FF0000"/>
                </a:solidFill>
              </a:rPr>
              <a:t>串行中断</a:t>
            </a:r>
            <a:r>
              <a:rPr lang="zh-CN" altLang="zh-CN" dirty="0" smtClean="0">
                <a:solidFill>
                  <a:srgbClr val="FF0000"/>
                </a:solidFill>
              </a:rPr>
              <a:t>技术</a:t>
            </a:r>
            <a:r>
              <a:rPr lang="zh-CN" altLang="en-US" dirty="0" smtClean="0"/>
              <a:t>：</a:t>
            </a:r>
            <a:endParaRPr lang="en-US" altLang="zh-CN" dirty="0" smtClean="0"/>
          </a:p>
          <a:p>
            <a:pPr lvl="1"/>
            <a:r>
              <a:rPr lang="zh-CN" altLang="zh-CN" dirty="0" smtClean="0"/>
              <a:t>使用</a:t>
            </a:r>
            <a:r>
              <a:rPr lang="zh-CN" altLang="zh-CN" dirty="0">
                <a:solidFill>
                  <a:srgbClr val="0000FF"/>
                </a:solidFill>
              </a:rPr>
              <a:t>一根信号线</a:t>
            </a:r>
            <a:r>
              <a:rPr lang="en-US" altLang="zh-CN" dirty="0"/>
              <a:t>SERIRQ</a:t>
            </a:r>
            <a:r>
              <a:rPr lang="zh-CN" altLang="zh-CN" dirty="0"/>
              <a:t>发送中断请求</a:t>
            </a:r>
            <a:r>
              <a:rPr lang="zh-CN" altLang="zh-CN" dirty="0" smtClean="0"/>
              <a:t>。</a:t>
            </a:r>
            <a:endParaRPr lang="en-US" altLang="zh-CN" dirty="0" smtClean="0"/>
          </a:p>
          <a:p>
            <a:pPr lvl="1"/>
            <a:r>
              <a:rPr lang="zh-CN" altLang="zh-CN" dirty="0" smtClean="0"/>
              <a:t>对于</a:t>
            </a:r>
            <a:r>
              <a:rPr lang="zh-CN" altLang="zh-CN" dirty="0"/>
              <a:t>主处理器、南桥和所有支持串行中断的外设（包括和南桥相连的</a:t>
            </a:r>
            <a:r>
              <a:rPr lang="en-US" altLang="zh-CN" dirty="0"/>
              <a:t>Super I/O</a:t>
            </a:r>
            <a:r>
              <a:rPr lang="zh-CN" altLang="zh-CN" dirty="0"/>
              <a:t>芯片），它们共同使用这个信号线传输与中断有关的信息</a:t>
            </a:r>
            <a:r>
              <a:rPr lang="zh-CN" altLang="zh-CN" dirty="0" smtClean="0"/>
              <a:t>。</a:t>
            </a:r>
            <a:endParaRPr lang="en-US" altLang="zh-CN" dirty="0" smtClean="0"/>
          </a:p>
          <a:p>
            <a:pPr lvl="1"/>
            <a:r>
              <a:rPr lang="en-US" altLang="zh-CN" dirty="0" smtClean="0"/>
              <a:t>SERIRQ</a:t>
            </a:r>
            <a:r>
              <a:rPr lang="zh-CN" altLang="zh-CN" dirty="0"/>
              <a:t>信号与</a:t>
            </a:r>
            <a:r>
              <a:rPr lang="en-US" altLang="zh-CN" dirty="0"/>
              <a:t>PCI</a:t>
            </a:r>
            <a:r>
              <a:rPr lang="zh-CN" altLang="zh-CN" dirty="0"/>
              <a:t>时钟同步</a:t>
            </a:r>
            <a:r>
              <a:rPr lang="zh-CN" altLang="zh-CN" dirty="0" smtClean="0"/>
              <a:t>。</a:t>
            </a:r>
            <a:endParaRPr lang="en-US" altLang="zh-CN" dirty="0" smtClean="0"/>
          </a:p>
          <a:p>
            <a:r>
              <a:rPr lang="zh-CN" altLang="zh-CN" dirty="0"/>
              <a:t>当系统中有多个</a:t>
            </a:r>
            <a:r>
              <a:rPr lang="en-US" altLang="zh-CN" dirty="0"/>
              <a:t>I/O APIC</a:t>
            </a:r>
            <a:r>
              <a:rPr lang="zh-CN" altLang="zh-CN" dirty="0"/>
              <a:t>时，每个</a:t>
            </a:r>
            <a:r>
              <a:rPr lang="en-US" altLang="zh-CN" dirty="0"/>
              <a:t>I/O APIC</a:t>
            </a:r>
            <a:r>
              <a:rPr lang="zh-CN" altLang="zh-CN" dirty="0"/>
              <a:t>都有各自的</a:t>
            </a:r>
            <a:r>
              <a:rPr lang="en-US" altLang="zh-CN" dirty="0"/>
              <a:t>I/O APIC ID</a:t>
            </a:r>
            <a:r>
              <a:rPr lang="zh-CN" altLang="zh-CN" dirty="0"/>
              <a:t>，每个</a:t>
            </a:r>
            <a:r>
              <a:rPr lang="en-US" altLang="zh-CN" dirty="0"/>
              <a:t>I/O APIC</a:t>
            </a:r>
            <a:r>
              <a:rPr lang="zh-CN" altLang="zh-CN" dirty="0"/>
              <a:t>都可以通过各自的</a:t>
            </a:r>
            <a:r>
              <a:rPr lang="zh-CN" altLang="zh-CN" dirty="0">
                <a:solidFill>
                  <a:srgbClr val="0000FF"/>
                </a:solidFill>
              </a:rPr>
              <a:t>重定向表寄存器</a:t>
            </a:r>
            <a:r>
              <a:rPr lang="zh-CN" altLang="zh-CN" dirty="0"/>
              <a:t>为它们管理的中断源设置不同的中断向量</a:t>
            </a:r>
            <a:r>
              <a:rPr lang="zh-CN" altLang="zh-CN" dirty="0" smtClean="0"/>
              <a:t>。</a:t>
            </a:r>
            <a:endParaRPr lang="zh-CN" altLang="zh-CN" dirty="0"/>
          </a:p>
        </p:txBody>
      </p:sp>
      <p:sp>
        <p:nvSpPr>
          <p:cNvPr id="4" name="灯片编号占位符 3"/>
          <p:cNvSpPr>
            <a:spLocks noGrp="1"/>
          </p:cNvSpPr>
          <p:nvPr>
            <p:ph type="sldNum" sz="quarter" idx="11"/>
          </p:nvPr>
        </p:nvSpPr>
        <p:spPr/>
        <p:txBody>
          <a:bodyPr/>
          <a:lstStyle/>
          <a:p>
            <a:fld id="{C5B93D84-87BE-4514-9293-7D5164B6320D}" type="slidenum">
              <a:rPr lang="zh-CN" altLang="en-US" smtClean="0"/>
              <a:pPr/>
              <a:t>185</a:t>
            </a:fld>
            <a:endParaRPr lang="en-US" altLang="zh-CN" dirty="0"/>
          </a:p>
        </p:txBody>
      </p:sp>
    </p:spTree>
    <p:extLst>
      <p:ext uri="{BB962C8B-B14F-4D97-AF65-F5344CB8AC3E}">
        <p14:creationId xmlns:p14="http://schemas.microsoft.com/office/powerpoint/2010/main" val="2471204552"/>
      </p:ext>
    </p:extLst>
  </p:cSld>
  <p:clrMapOvr>
    <a:masterClrMapping/>
  </p:clrMapOvr>
  <p:transition spd="med"/>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二、</a:t>
            </a:r>
            <a:r>
              <a:rPr lang="zh-CN" altLang="zh-CN" dirty="0"/>
              <a:t>高级可编程中断</a:t>
            </a:r>
            <a:r>
              <a:rPr lang="zh-CN" altLang="zh-CN" dirty="0" smtClean="0"/>
              <a:t>控制器</a:t>
            </a:r>
            <a:r>
              <a:rPr lang="en-US" altLang="zh-CN" dirty="0" smtClean="0"/>
              <a:t>      </a:t>
            </a:r>
            <a:r>
              <a:rPr lang="en-US" altLang="zh-CN" dirty="0" smtClean="0">
                <a:solidFill>
                  <a:srgbClr val="FF6600"/>
                </a:solidFill>
              </a:rPr>
              <a:t>3.  I/O APIC</a:t>
            </a:r>
            <a:endParaRPr lang="zh-CN" altLang="en-US" dirty="0">
              <a:solidFill>
                <a:srgbClr val="FF6600"/>
              </a:solidFill>
            </a:endParaRPr>
          </a:p>
        </p:txBody>
      </p:sp>
      <p:sp>
        <p:nvSpPr>
          <p:cNvPr id="3" name="内容占位符 2"/>
          <p:cNvSpPr>
            <a:spLocks noGrp="1"/>
          </p:cNvSpPr>
          <p:nvPr>
            <p:ph idx="1"/>
          </p:nvPr>
        </p:nvSpPr>
        <p:spPr>
          <a:xfrm>
            <a:off x="251400" y="753620"/>
            <a:ext cx="8785220" cy="5627790"/>
          </a:xfrm>
        </p:spPr>
        <p:txBody>
          <a:bodyPr/>
          <a:lstStyle/>
          <a:p>
            <a:r>
              <a:rPr lang="zh-CN" altLang="zh-CN" dirty="0"/>
              <a:t>当</a:t>
            </a:r>
            <a:r>
              <a:rPr lang="en-US" altLang="zh-CN" dirty="0"/>
              <a:t>I/O APIC</a:t>
            </a:r>
            <a:r>
              <a:rPr lang="zh-CN" altLang="zh-CN" dirty="0"/>
              <a:t>的某</a:t>
            </a:r>
            <a:r>
              <a:rPr lang="en-US" altLang="zh-CN" dirty="0"/>
              <a:t>IRQ</a:t>
            </a:r>
            <a:r>
              <a:rPr lang="zh-CN" altLang="zh-CN" dirty="0"/>
              <a:t>信号线上有中断请求时，</a:t>
            </a:r>
            <a:r>
              <a:rPr lang="en-US" altLang="zh-CN" dirty="0"/>
              <a:t>I/O APIC</a:t>
            </a:r>
            <a:r>
              <a:rPr lang="zh-CN" altLang="zh-CN" dirty="0"/>
              <a:t>在该</a:t>
            </a:r>
            <a:r>
              <a:rPr lang="en-US" altLang="zh-CN" dirty="0"/>
              <a:t>IRQ</a:t>
            </a:r>
            <a:r>
              <a:rPr lang="zh-CN" altLang="zh-CN" dirty="0"/>
              <a:t>对应的</a:t>
            </a:r>
            <a:r>
              <a:rPr lang="zh-CN" altLang="zh-CN" dirty="0">
                <a:solidFill>
                  <a:srgbClr val="0000FF"/>
                </a:solidFill>
              </a:rPr>
              <a:t>重定向表寄存器</a:t>
            </a:r>
            <a:r>
              <a:rPr lang="zh-CN" altLang="zh-CN" dirty="0"/>
              <a:t>中读取相应的信息，以</a:t>
            </a:r>
            <a:r>
              <a:rPr lang="zh-CN" altLang="zh-CN" dirty="0">
                <a:solidFill>
                  <a:srgbClr val="0000FF"/>
                </a:solidFill>
              </a:rPr>
              <a:t>中断消息</a:t>
            </a:r>
            <a:r>
              <a:rPr lang="zh-CN" altLang="zh-CN" dirty="0"/>
              <a:t>的形式通过</a:t>
            </a:r>
            <a:r>
              <a:rPr lang="zh-CN" altLang="zh-CN" dirty="0">
                <a:solidFill>
                  <a:srgbClr val="0000FF"/>
                </a:solidFill>
              </a:rPr>
              <a:t>系统总线</a:t>
            </a:r>
            <a:r>
              <a:rPr lang="zh-CN" altLang="zh-CN" dirty="0"/>
              <a:t>发送到目标处理器的本地</a:t>
            </a:r>
            <a:r>
              <a:rPr lang="en-US" altLang="zh-CN" dirty="0"/>
              <a:t>APIC</a:t>
            </a:r>
            <a:r>
              <a:rPr lang="zh-CN" altLang="zh-CN" dirty="0"/>
              <a:t>，该中断消息由目标处理器的</a:t>
            </a:r>
            <a:r>
              <a:rPr lang="zh-CN" altLang="zh-CN" dirty="0">
                <a:solidFill>
                  <a:srgbClr val="0000FF"/>
                </a:solidFill>
              </a:rPr>
              <a:t>本地</a:t>
            </a:r>
            <a:r>
              <a:rPr lang="en-US" altLang="zh-CN" dirty="0">
                <a:solidFill>
                  <a:srgbClr val="0000FF"/>
                </a:solidFill>
              </a:rPr>
              <a:t>APIC</a:t>
            </a:r>
            <a:r>
              <a:rPr lang="zh-CN" altLang="zh-CN" dirty="0"/>
              <a:t>接收并处理，后续的中断处理流程与本地</a:t>
            </a:r>
            <a:r>
              <a:rPr lang="en-US" altLang="zh-CN" dirty="0"/>
              <a:t>APIC</a:t>
            </a:r>
            <a:r>
              <a:rPr lang="zh-CN" altLang="zh-CN" dirty="0"/>
              <a:t>的中断处理过程一致。</a:t>
            </a:r>
          </a:p>
          <a:p>
            <a:r>
              <a:rPr lang="zh-CN" altLang="zh-CN" dirty="0"/>
              <a:t>南桥（</a:t>
            </a:r>
            <a:r>
              <a:rPr lang="en-US" altLang="zh-CN" dirty="0"/>
              <a:t>ICH</a:t>
            </a:r>
            <a:r>
              <a:rPr lang="zh-CN" altLang="zh-CN" dirty="0"/>
              <a:t>或</a:t>
            </a:r>
            <a:r>
              <a:rPr lang="en-US" altLang="zh-CN" dirty="0"/>
              <a:t>PCH</a:t>
            </a:r>
            <a:r>
              <a:rPr lang="zh-CN" altLang="zh-CN" dirty="0"/>
              <a:t>）中</a:t>
            </a:r>
            <a:r>
              <a:rPr lang="en-US" altLang="zh-CN" dirty="0">
                <a:solidFill>
                  <a:srgbClr val="008000"/>
                </a:solidFill>
              </a:rPr>
              <a:t>8259</a:t>
            </a:r>
            <a:r>
              <a:rPr lang="zh-CN" altLang="zh-CN" dirty="0">
                <a:solidFill>
                  <a:srgbClr val="008000"/>
                </a:solidFill>
              </a:rPr>
              <a:t>中断控制器</a:t>
            </a:r>
            <a:r>
              <a:rPr lang="zh-CN" altLang="zh-CN" dirty="0"/>
              <a:t>与</a:t>
            </a:r>
            <a:r>
              <a:rPr lang="en-US" altLang="zh-CN" dirty="0">
                <a:solidFill>
                  <a:srgbClr val="FF0000"/>
                </a:solidFill>
              </a:rPr>
              <a:t>I/O APIC</a:t>
            </a:r>
            <a:r>
              <a:rPr lang="zh-CN" altLang="zh-CN" dirty="0"/>
              <a:t>是同时存在的</a:t>
            </a:r>
            <a:r>
              <a:rPr lang="zh-CN" altLang="en-US" dirty="0"/>
              <a:t>。</a:t>
            </a:r>
            <a:r>
              <a:rPr lang="zh-CN" altLang="zh-CN" dirty="0"/>
              <a:t>为了避免冲突，如果开启了</a:t>
            </a:r>
            <a:r>
              <a:rPr lang="en-US" altLang="zh-CN" dirty="0"/>
              <a:t>I/O APIC</a:t>
            </a:r>
            <a:r>
              <a:rPr lang="zh-CN" altLang="zh-CN" dirty="0"/>
              <a:t>，则应该</a:t>
            </a:r>
            <a:r>
              <a:rPr lang="zh-CN" altLang="zh-CN" dirty="0">
                <a:solidFill>
                  <a:srgbClr val="D60093"/>
                </a:solidFill>
              </a:rPr>
              <a:t>屏蔽</a:t>
            </a:r>
            <a:r>
              <a:rPr lang="zh-CN" altLang="zh-CN" dirty="0"/>
              <a:t>所有来自</a:t>
            </a:r>
            <a:r>
              <a:rPr lang="en-US" altLang="zh-CN" dirty="0">
                <a:solidFill>
                  <a:srgbClr val="D60093"/>
                </a:solidFill>
              </a:rPr>
              <a:t>8259</a:t>
            </a:r>
            <a:r>
              <a:rPr lang="zh-CN" altLang="zh-CN" dirty="0"/>
              <a:t>的中断请求。</a:t>
            </a:r>
            <a:r>
              <a:rPr lang="zh-CN" altLang="en-US" dirty="0"/>
              <a:t>有两种方法：</a:t>
            </a:r>
            <a:endParaRPr lang="en-US" altLang="zh-CN" dirty="0"/>
          </a:p>
          <a:p>
            <a:pPr lvl="1"/>
            <a:r>
              <a:rPr lang="zh-CN" altLang="zh-CN" dirty="0"/>
              <a:t>通过设置主片</a:t>
            </a:r>
            <a:r>
              <a:rPr lang="en-US" altLang="zh-CN" dirty="0"/>
              <a:t>8259</a:t>
            </a:r>
            <a:r>
              <a:rPr lang="zh-CN" altLang="zh-CN" dirty="0"/>
              <a:t>的中断屏蔽寄存器</a:t>
            </a:r>
            <a:r>
              <a:rPr lang="en-US" altLang="zh-CN" dirty="0">
                <a:solidFill>
                  <a:srgbClr val="D60093"/>
                </a:solidFill>
              </a:rPr>
              <a:t>OCW1/IMR</a:t>
            </a:r>
            <a:r>
              <a:rPr lang="zh-CN" altLang="zh-CN" dirty="0"/>
              <a:t>来屏蔽所有的</a:t>
            </a:r>
            <a:r>
              <a:rPr lang="en-US" altLang="zh-CN" dirty="0"/>
              <a:t>8259</a:t>
            </a:r>
            <a:r>
              <a:rPr lang="zh-CN" altLang="zh-CN" dirty="0"/>
              <a:t>中断请求</a:t>
            </a:r>
            <a:r>
              <a:rPr lang="zh-CN" altLang="en-US" dirty="0"/>
              <a:t>。</a:t>
            </a:r>
            <a:endParaRPr lang="en-US" altLang="zh-CN" dirty="0"/>
          </a:p>
          <a:p>
            <a:pPr lvl="1"/>
            <a:r>
              <a:rPr lang="zh-CN" altLang="zh-CN" dirty="0"/>
              <a:t>从</a:t>
            </a:r>
            <a:r>
              <a:rPr lang="en-US" altLang="zh-CN" dirty="0">
                <a:solidFill>
                  <a:srgbClr val="D60093"/>
                </a:solidFill>
              </a:rPr>
              <a:t>BSP</a:t>
            </a:r>
            <a:r>
              <a:rPr lang="zh-CN" altLang="zh-CN" dirty="0"/>
              <a:t>处理器的</a:t>
            </a:r>
            <a:r>
              <a:rPr lang="zh-CN" altLang="zh-CN" dirty="0">
                <a:solidFill>
                  <a:srgbClr val="D60093"/>
                </a:solidFill>
              </a:rPr>
              <a:t>本地</a:t>
            </a:r>
            <a:r>
              <a:rPr lang="en-US" altLang="zh-CN" dirty="0">
                <a:solidFill>
                  <a:srgbClr val="D60093"/>
                </a:solidFill>
              </a:rPr>
              <a:t>APIC</a:t>
            </a:r>
            <a:r>
              <a:rPr lang="zh-CN" altLang="zh-CN" dirty="0"/>
              <a:t>中屏蔽</a:t>
            </a:r>
            <a:r>
              <a:rPr lang="en-US" altLang="zh-CN" dirty="0"/>
              <a:t>8259</a:t>
            </a:r>
            <a:r>
              <a:rPr lang="zh-CN" altLang="zh-CN" dirty="0"/>
              <a:t>中断请求</a:t>
            </a:r>
            <a:r>
              <a:rPr lang="zh-CN" altLang="en-US" dirty="0"/>
              <a:t>。</a:t>
            </a:r>
          </a:p>
        </p:txBody>
      </p:sp>
      <p:sp>
        <p:nvSpPr>
          <p:cNvPr id="4" name="灯片编号占位符 3"/>
          <p:cNvSpPr>
            <a:spLocks noGrp="1"/>
          </p:cNvSpPr>
          <p:nvPr>
            <p:ph type="sldNum" sz="quarter" idx="11"/>
          </p:nvPr>
        </p:nvSpPr>
        <p:spPr/>
        <p:txBody>
          <a:bodyPr/>
          <a:lstStyle/>
          <a:p>
            <a:fld id="{C5B93D84-87BE-4514-9293-7D5164B6320D}" type="slidenum">
              <a:rPr lang="zh-CN" altLang="en-US" smtClean="0"/>
              <a:pPr/>
              <a:t>186</a:t>
            </a:fld>
            <a:endParaRPr lang="en-US" altLang="zh-CN" dirty="0"/>
          </a:p>
        </p:txBody>
      </p:sp>
    </p:spTree>
    <p:extLst>
      <p:ext uri="{BB962C8B-B14F-4D97-AF65-F5344CB8AC3E}">
        <p14:creationId xmlns:p14="http://schemas.microsoft.com/office/powerpoint/2010/main" val="1230439619"/>
      </p:ext>
    </p:extLst>
  </p:cSld>
  <p:clrMapOvr>
    <a:masterClrMapping/>
  </p:clrMapOvr>
  <p:transition spd="med"/>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二、</a:t>
            </a:r>
            <a:r>
              <a:rPr lang="zh-CN" altLang="zh-CN" dirty="0"/>
              <a:t>高级可编程中断</a:t>
            </a:r>
            <a:r>
              <a:rPr lang="zh-CN" altLang="zh-CN" dirty="0" smtClean="0"/>
              <a:t>控制器</a:t>
            </a:r>
            <a:r>
              <a:rPr lang="en-US" altLang="zh-CN" dirty="0" smtClean="0"/>
              <a:t>      </a:t>
            </a:r>
            <a:r>
              <a:rPr lang="en-US" altLang="zh-CN" dirty="0" smtClean="0">
                <a:solidFill>
                  <a:srgbClr val="FF6600"/>
                </a:solidFill>
              </a:rPr>
              <a:t>3.  I/O APIC</a:t>
            </a:r>
            <a:endParaRPr lang="zh-CN" altLang="en-US" dirty="0">
              <a:solidFill>
                <a:srgbClr val="FF6600"/>
              </a:solidFill>
            </a:endParaRPr>
          </a:p>
        </p:txBody>
      </p:sp>
      <p:sp>
        <p:nvSpPr>
          <p:cNvPr id="3" name="内容占位符 2"/>
          <p:cNvSpPr>
            <a:spLocks noGrp="1"/>
          </p:cNvSpPr>
          <p:nvPr>
            <p:ph idx="1"/>
          </p:nvPr>
        </p:nvSpPr>
        <p:spPr>
          <a:xfrm>
            <a:off x="313620" y="4509150"/>
            <a:ext cx="8362950" cy="1944270"/>
          </a:xfrm>
        </p:spPr>
        <p:txBody>
          <a:bodyPr/>
          <a:lstStyle/>
          <a:p>
            <a:pPr>
              <a:spcBef>
                <a:spcPts val="0"/>
              </a:spcBef>
            </a:pPr>
            <a:r>
              <a:rPr lang="en-US" altLang="zh-CN" sz="2400" dirty="0"/>
              <a:t>LVT LINT0</a:t>
            </a:r>
            <a:r>
              <a:rPr lang="zh-CN" altLang="zh-CN" sz="2400" dirty="0"/>
              <a:t>寄存器的第</a:t>
            </a:r>
            <a:r>
              <a:rPr lang="en-US" altLang="zh-CN" sz="2400" dirty="0"/>
              <a:t>16</a:t>
            </a:r>
            <a:r>
              <a:rPr lang="zh-CN" altLang="zh-CN" sz="2400" dirty="0"/>
              <a:t>位是屏蔽位，置</a:t>
            </a:r>
            <a:r>
              <a:rPr lang="en-US" altLang="zh-CN" sz="2400" dirty="0"/>
              <a:t>1</a:t>
            </a:r>
            <a:r>
              <a:rPr lang="zh-CN" altLang="zh-CN" sz="2400" dirty="0"/>
              <a:t>后，</a:t>
            </a:r>
            <a:r>
              <a:rPr lang="en-US" altLang="zh-CN" sz="2400" dirty="0"/>
              <a:t>BSP</a:t>
            </a:r>
            <a:r>
              <a:rPr lang="zh-CN" altLang="zh-CN" sz="2400" dirty="0"/>
              <a:t>处理器的本地</a:t>
            </a:r>
            <a:r>
              <a:rPr lang="en-US" altLang="zh-CN" sz="2400" dirty="0"/>
              <a:t>APIC</a:t>
            </a:r>
            <a:r>
              <a:rPr lang="zh-CN" altLang="zh-CN" sz="2400" dirty="0"/>
              <a:t>将不响应来自</a:t>
            </a:r>
            <a:r>
              <a:rPr lang="en-US" altLang="zh-CN" sz="2400" dirty="0"/>
              <a:t>LINT0</a:t>
            </a:r>
            <a:r>
              <a:rPr lang="zh-CN" altLang="zh-CN" sz="2400" dirty="0"/>
              <a:t>引脚的中断请求（</a:t>
            </a:r>
            <a:r>
              <a:rPr lang="en-US" altLang="zh-CN" sz="2400" dirty="0"/>
              <a:t>LINT0</a:t>
            </a:r>
            <a:r>
              <a:rPr lang="zh-CN" altLang="zh-CN" sz="2400" dirty="0"/>
              <a:t>连接到</a:t>
            </a:r>
            <a:r>
              <a:rPr lang="en-US" altLang="zh-CN" sz="2400" dirty="0"/>
              <a:t>8259</a:t>
            </a:r>
            <a:r>
              <a:rPr lang="zh-CN" altLang="zh-CN" sz="2400" dirty="0"/>
              <a:t>的</a:t>
            </a:r>
            <a:r>
              <a:rPr lang="en-US" altLang="zh-CN" sz="2400" dirty="0"/>
              <a:t>INTR</a:t>
            </a:r>
            <a:r>
              <a:rPr lang="zh-CN" altLang="zh-CN" sz="2400" dirty="0"/>
              <a:t>）</a:t>
            </a:r>
            <a:r>
              <a:rPr lang="zh-CN" altLang="zh-CN" sz="2400" dirty="0" smtClean="0"/>
              <a:t>。</a:t>
            </a:r>
            <a:endParaRPr lang="en-US" altLang="zh-CN" sz="2400" dirty="0" smtClean="0"/>
          </a:p>
          <a:p>
            <a:pPr>
              <a:spcBef>
                <a:spcPts val="0"/>
              </a:spcBef>
            </a:pPr>
            <a:r>
              <a:rPr lang="zh-CN" altLang="zh-CN" sz="2400" dirty="0" smtClean="0"/>
              <a:t>上述</a:t>
            </a:r>
            <a:r>
              <a:rPr lang="zh-CN" altLang="zh-CN" sz="2400" dirty="0"/>
              <a:t>代码必须由</a:t>
            </a:r>
            <a:r>
              <a:rPr lang="en-US" altLang="zh-CN" sz="2400" dirty="0"/>
              <a:t>BSP</a:t>
            </a:r>
            <a:r>
              <a:rPr lang="zh-CN" altLang="zh-CN" sz="2400" dirty="0"/>
              <a:t>处理器执行，因为</a:t>
            </a:r>
            <a:r>
              <a:rPr lang="en-US" altLang="zh-CN" sz="2400" dirty="0"/>
              <a:t>8259</a:t>
            </a:r>
            <a:r>
              <a:rPr lang="zh-CN" altLang="zh-CN" sz="2400" dirty="0"/>
              <a:t>只能向</a:t>
            </a:r>
            <a:r>
              <a:rPr lang="en-US" altLang="zh-CN" sz="2400" dirty="0"/>
              <a:t>BSP</a:t>
            </a:r>
            <a:r>
              <a:rPr lang="zh-CN" altLang="zh-CN" sz="2400" dirty="0"/>
              <a:t>发送中断请求。</a:t>
            </a:r>
            <a:endParaRPr lang="zh-CN" altLang="en-US" sz="2400" dirty="0"/>
          </a:p>
        </p:txBody>
      </p:sp>
      <p:sp>
        <p:nvSpPr>
          <p:cNvPr id="4" name="灯片编号占位符 3"/>
          <p:cNvSpPr>
            <a:spLocks noGrp="1"/>
          </p:cNvSpPr>
          <p:nvPr>
            <p:ph type="sldNum" sz="quarter" idx="11"/>
          </p:nvPr>
        </p:nvSpPr>
        <p:spPr/>
        <p:txBody>
          <a:bodyPr/>
          <a:lstStyle/>
          <a:p>
            <a:fld id="{C5B93D84-87BE-4514-9293-7D5164B6320D}" type="slidenum">
              <a:rPr lang="zh-CN" altLang="en-US" smtClean="0"/>
              <a:pPr/>
              <a:t>187</a:t>
            </a:fld>
            <a:endParaRPr lang="en-US" altLang="zh-CN" dirty="0"/>
          </a:p>
        </p:txBody>
      </p:sp>
      <p:sp>
        <p:nvSpPr>
          <p:cNvPr id="5" name="内容占位符 2"/>
          <p:cNvSpPr txBox="1">
            <a:spLocks/>
          </p:cNvSpPr>
          <p:nvPr/>
        </p:nvSpPr>
        <p:spPr bwMode="auto">
          <a:xfrm>
            <a:off x="395420" y="1727725"/>
            <a:ext cx="8424730" cy="792110"/>
          </a:xfrm>
          <a:prstGeom prst="rect">
            <a:avLst/>
          </a:prstGeom>
          <a:solidFill>
            <a:srgbClr val="FFFFCC"/>
          </a:solidFill>
          <a:ln w="28575">
            <a:solidFill>
              <a:srgbClr val="FF6600"/>
            </a:solidFill>
            <a:miter lim="800000"/>
            <a:headEnd/>
            <a:tailEnd/>
          </a:ln>
          <a:effectLst>
            <a:outerShdw blurRad="50800" dist="381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bg2"/>
              </a:buClr>
              <a:buSzPct val="75000"/>
              <a:buFont typeface="Wingdings" pitchFamily="2" charset="2"/>
              <a:buChar char="n"/>
              <a:defRPr sz="2800" b="1">
                <a:solidFill>
                  <a:schemeClr val="tx1"/>
                </a:solidFill>
                <a:latin typeface="+mn-lt"/>
                <a:ea typeface="+mn-ea"/>
                <a:cs typeface="+mn-cs"/>
              </a:defRPr>
            </a:lvl1pPr>
            <a:lvl2pPr marL="628650" indent="-268288" algn="l" rtl="0" fontAlgn="base">
              <a:spcBef>
                <a:spcPct val="20000"/>
              </a:spcBef>
              <a:spcAft>
                <a:spcPct val="0"/>
              </a:spcAft>
              <a:buClr>
                <a:srgbClr val="006600"/>
              </a:buClr>
              <a:buSzPct val="75000"/>
              <a:buFont typeface="Wingdings" pitchFamily="2" charset="2"/>
              <a:buChar char="l"/>
              <a:defRPr sz="2800" b="1">
                <a:solidFill>
                  <a:schemeClr val="tx1"/>
                </a:solidFill>
                <a:latin typeface="+mn-lt"/>
                <a:ea typeface="+mn-ea"/>
              </a:defRPr>
            </a:lvl2pPr>
            <a:lvl3pPr marL="896938" indent="-268288" algn="l" rtl="0" fontAlgn="base">
              <a:spcBef>
                <a:spcPct val="20000"/>
              </a:spcBef>
              <a:spcAft>
                <a:spcPct val="0"/>
              </a:spcAft>
              <a:buClr>
                <a:srgbClr val="FF6600"/>
              </a:buClr>
              <a:buSzPct val="65000"/>
              <a:buFont typeface="Wingdings" pitchFamily="2" charset="2"/>
              <a:buChar char="p"/>
              <a:defRPr sz="2400" b="1">
                <a:solidFill>
                  <a:schemeClr val="tx1"/>
                </a:solidFill>
                <a:latin typeface="+mn-lt"/>
                <a:ea typeface="楷体" panose="02010609060101010101" pitchFamily="49" charset="-122"/>
              </a:defRPr>
            </a:lvl3pPr>
            <a:lvl4pPr marL="1166813" indent="-269875" algn="l" rtl="0" fontAlgn="base">
              <a:spcBef>
                <a:spcPct val="20000"/>
              </a:spcBef>
              <a:spcAft>
                <a:spcPct val="0"/>
              </a:spcAft>
              <a:buClr>
                <a:srgbClr val="FF0066"/>
              </a:buClr>
              <a:buSzPct val="75000"/>
              <a:buFont typeface="Wingdings" pitchFamily="2" charset="2"/>
              <a:buChar char="u"/>
              <a:defRPr sz="2400" b="1">
                <a:solidFill>
                  <a:schemeClr val="tx1"/>
                </a:solidFill>
                <a:latin typeface="+mn-lt"/>
                <a:ea typeface="楷体" panose="02010609060101010101" pitchFamily="49" charset="-122"/>
              </a:defRPr>
            </a:lvl4pPr>
            <a:lvl5pPr marL="1435100" indent="-268288" algn="l" rtl="0" fontAlgn="base">
              <a:spcBef>
                <a:spcPct val="20000"/>
              </a:spcBef>
              <a:spcAft>
                <a:spcPct val="0"/>
              </a:spcAft>
              <a:buClr>
                <a:srgbClr val="0066FF"/>
              </a:buClr>
              <a:buSzPct val="75000"/>
              <a:buFont typeface="Wingdings" pitchFamily="2" charset="2"/>
              <a:buChar char="ü"/>
              <a:defRPr sz="2400" b="1">
                <a:solidFill>
                  <a:schemeClr val="tx1"/>
                </a:solidFill>
                <a:latin typeface="+mn-lt"/>
                <a:ea typeface="楷体" panose="02010609060101010101" pitchFamily="49" charset="-122"/>
              </a:defRPr>
            </a:lvl5pPr>
            <a:lvl6pPr marL="2787650" indent="-271463" algn="l" rtl="0" fontAlgn="base">
              <a:spcBef>
                <a:spcPct val="20000"/>
              </a:spcBef>
              <a:spcAft>
                <a:spcPct val="0"/>
              </a:spcAft>
              <a:buClr>
                <a:srgbClr val="0066FF"/>
              </a:buClr>
              <a:buSzPct val="75000"/>
              <a:buFont typeface="Wingdings" pitchFamily="2" charset="2"/>
              <a:buChar char="ü"/>
              <a:defRPr sz="2400" b="1">
                <a:solidFill>
                  <a:schemeClr val="tx1"/>
                </a:solidFill>
                <a:latin typeface="+mn-lt"/>
                <a:ea typeface="楷体_GB2312" pitchFamily="49" charset="-122"/>
              </a:defRPr>
            </a:lvl6pPr>
            <a:lvl7pPr marL="3244850" indent="-271463" algn="l" rtl="0" fontAlgn="base">
              <a:spcBef>
                <a:spcPct val="20000"/>
              </a:spcBef>
              <a:spcAft>
                <a:spcPct val="0"/>
              </a:spcAft>
              <a:buClr>
                <a:srgbClr val="0066FF"/>
              </a:buClr>
              <a:buSzPct val="75000"/>
              <a:buFont typeface="Wingdings" pitchFamily="2" charset="2"/>
              <a:buChar char="ü"/>
              <a:defRPr sz="2400" b="1">
                <a:solidFill>
                  <a:schemeClr val="tx1"/>
                </a:solidFill>
                <a:latin typeface="+mn-lt"/>
                <a:ea typeface="楷体_GB2312" pitchFamily="49" charset="-122"/>
              </a:defRPr>
            </a:lvl7pPr>
            <a:lvl8pPr marL="3702050" indent="-271463" algn="l" rtl="0" fontAlgn="base">
              <a:spcBef>
                <a:spcPct val="20000"/>
              </a:spcBef>
              <a:spcAft>
                <a:spcPct val="0"/>
              </a:spcAft>
              <a:buClr>
                <a:srgbClr val="0066FF"/>
              </a:buClr>
              <a:buSzPct val="75000"/>
              <a:buFont typeface="Wingdings" pitchFamily="2" charset="2"/>
              <a:buChar char="ü"/>
              <a:defRPr sz="2400" b="1">
                <a:solidFill>
                  <a:schemeClr val="tx1"/>
                </a:solidFill>
                <a:latin typeface="+mn-lt"/>
                <a:ea typeface="楷体_GB2312" pitchFamily="49" charset="-122"/>
              </a:defRPr>
            </a:lvl8pPr>
            <a:lvl9pPr marL="4159250" indent="-271463" algn="l" rtl="0" fontAlgn="base">
              <a:spcBef>
                <a:spcPct val="20000"/>
              </a:spcBef>
              <a:spcAft>
                <a:spcPct val="0"/>
              </a:spcAft>
              <a:buClr>
                <a:srgbClr val="0066FF"/>
              </a:buClr>
              <a:buSzPct val="75000"/>
              <a:buFont typeface="Wingdings" pitchFamily="2" charset="2"/>
              <a:buChar char="ü"/>
              <a:defRPr sz="2400" b="1">
                <a:solidFill>
                  <a:schemeClr val="tx1"/>
                </a:solidFill>
                <a:latin typeface="+mn-lt"/>
                <a:ea typeface="楷体_GB2312" pitchFamily="49" charset="-122"/>
              </a:defRPr>
            </a:lvl9pPr>
          </a:lstStyle>
          <a:p>
            <a:pPr marL="0" indent="0">
              <a:spcBef>
                <a:spcPts val="0"/>
              </a:spcBef>
              <a:buNone/>
            </a:pPr>
            <a:r>
              <a:rPr lang="en-US" altLang="zh-CN" sz="2000" kern="0" dirty="0" err="1">
                <a:solidFill>
                  <a:srgbClr val="0000FF"/>
                </a:solidFill>
                <a:latin typeface="+mn-ea"/>
              </a:rPr>
              <a:t>mov</a:t>
            </a:r>
            <a:r>
              <a:rPr lang="en-US" altLang="zh-CN" sz="2000" kern="0" dirty="0">
                <a:latin typeface="+mn-ea"/>
              </a:rPr>
              <a:t> </a:t>
            </a:r>
            <a:r>
              <a:rPr lang="en-US" altLang="zh-CN" sz="2000" kern="0" dirty="0">
                <a:solidFill>
                  <a:srgbClr val="FF6600"/>
                </a:solidFill>
                <a:latin typeface="+mn-ea"/>
              </a:rPr>
              <a:t>al</a:t>
            </a:r>
            <a:r>
              <a:rPr lang="en-US" altLang="zh-CN" sz="2000" kern="0" dirty="0">
                <a:latin typeface="+mn-ea"/>
              </a:rPr>
              <a:t>,</a:t>
            </a:r>
            <a:r>
              <a:rPr lang="en-US" altLang="zh-CN" sz="2000" kern="0" dirty="0">
                <a:solidFill>
                  <a:srgbClr val="C00000"/>
                </a:solidFill>
                <a:latin typeface="+mn-ea"/>
              </a:rPr>
              <a:t>0FFh</a:t>
            </a:r>
            <a:r>
              <a:rPr lang="en-US" altLang="zh-CN" sz="2000" kern="0" dirty="0">
                <a:latin typeface="+mn-ea"/>
              </a:rPr>
              <a:t>	</a:t>
            </a:r>
            <a:r>
              <a:rPr lang="en-US" altLang="zh-CN" sz="2000" kern="0" dirty="0">
                <a:solidFill>
                  <a:srgbClr val="008000"/>
                </a:solidFill>
                <a:latin typeface="+mn-ea"/>
              </a:rPr>
              <a:t>;</a:t>
            </a:r>
            <a:r>
              <a:rPr lang="zh-CN" altLang="en-US" sz="2000" kern="0" dirty="0">
                <a:solidFill>
                  <a:srgbClr val="008000"/>
                </a:solidFill>
                <a:latin typeface="+mn-ea"/>
              </a:rPr>
              <a:t>所有屏蔽位置</a:t>
            </a:r>
            <a:r>
              <a:rPr lang="en-US" altLang="zh-CN" sz="2000" kern="0" dirty="0">
                <a:solidFill>
                  <a:srgbClr val="008000"/>
                </a:solidFill>
                <a:latin typeface="+mn-ea"/>
              </a:rPr>
              <a:t>1</a:t>
            </a:r>
          </a:p>
          <a:p>
            <a:pPr marL="0" indent="0">
              <a:spcBef>
                <a:spcPts val="0"/>
              </a:spcBef>
              <a:buNone/>
            </a:pPr>
            <a:r>
              <a:rPr lang="en-US" altLang="zh-CN" sz="2000" kern="0" dirty="0">
                <a:solidFill>
                  <a:srgbClr val="0000FF"/>
                </a:solidFill>
                <a:latin typeface="+mn-ea"/>
              </a:rPr>
              <a:t>out</a:t>
            </a:r>
            <a:r>
              <a:rPr lang="en-US" altLang="zh-CN" sz="2000" kern="0" dirty="0">
                <a:latin typeface="+mn-ea"/>
              </a:rPr>
              <a:t> </a:t>
            </a:r>
            <a:r>
              <a:rPr lang="en-US" altLang="zh-CN" sz="2000" kern="0" dirty="0">
                <a:solidFill>
                  <a:srgbClr val="C00000"/>
                </a:solidFill>
                <a:latin typeface="+mn-ea"/>
              </a:rPr>
              <a:t>21h</a:t>
            </a:r>
            <a:r>
              <a:rPr lang="en-US" altLang="zh-CN" sz="2000" kern="0" dirty="0">
                <a:latin typeface="+mn-ea"/>
              </a:rPr>
              <a:t>,</a:t>
            </a:r>
            <a:r>
              <a:rPr lang="en-US" altLang="zh-CN" sz="2000" kern="0" dirty="0">
                <a:solidFill>
                  <a:srgbClr val="FF6600"/>
                </a:solidFill>
                <a:latin typeface="+mn-ea"/>
              </a:rPr>
              <a:t>al</a:t>
            </a:r>
            <a:r>
              <a:rPr lang="en-US" altLang="zh-CN" sz="2000" kern="0" dirty="0">
                <a:latin typeface="+mn-ea"/>
              </a:rPr>
              <a:t>	</a:t>
            </a:r>
            <a:r>
              <a:rPr lang="en-US" altLang="zh-CN" sz="2000" kern="0" dirty="0">
                <a:solidFill>
                  <a:srgbClr val="008000"/>
                </a:solidFill>
                <a:latin typeface="+mn-ea"/>
              </a:rPr>
              <a:t>;</a:t>
            </a:r>
            <a:r>
              <a:rPr lang="zh-CN" altLang="en-US" sz="2000" kern="0" dirty="0">
                <a:solidFill>
                  <a:srgbClr val="008000"/>
                </a:solidFill>
                <a:latin typeface="+mn-ea"/>
              </a:rPr>
              <a:t>写</a:t>
            </a:r>
            <a:r>
              <a:rPr lang="en-US" altLang="zh-CN" sz="2000" kern="0" dirty="0">
                <a:solidFill>
                  <a:srgbClr val="008000"/>
                </a:solidFill>
                <a:latin typeface="+mn-ea"/>
              </a:rPr>
              <a:t>8259</a:t>
            </a:r>
            <a:r>
              <a:rPr lang="zh-CN" altLang="en-US" sz="2000" kern="0" dirty="0">
                <a:solidFill>
                  <a:srgbClr val="008000"/>
                </a:solidFill>
                <a:latin typeface="+mn-ea"/>
              </a:rPr>
              <a:t>主片的</a:t>
            </a:r>
            <a:r>
              <a:rPr lang="en-US" altLang="zh-CN" sz="2000" kern="0" dirty="0">
                <a:solidFill>
                  <a:srgbClr val="008000"/>
                </a:solidFill>
                <a:latin typeface="+mn-ea"/>
              </a:rPr>
              <a:t>OCW1/IMR</a:t>
            </a:r>
          </a:p>
        </p:txBody>
      </p:sp>
      <p:sp>
        <p:nvSpPr>
          <p:cNvPr id="6" name="内容占位符 2"/>
          <p:cNvSpPr txBox="1">
            <a:spLocks/>
          </p:cNvSpPr>
          <p:nvPr/>
        </p:nvSpPr>
        <p:spPr bwMode="auto">
          <a:xfrm>
            <a:off x="395420" y="4005080"/>
            <a:ext cx="8424730" cy="432060"/>
          </a:xfrm>
          <a:prstGeom prst="rect">
            <a:avLst/>
          </a:prstGeom>
          <a:solidFill>
            <a:srgbClr val="FFFFCC"/>
          </a:solidFill>
          <a:ln w="28575">
            <a:solidFill>
              <a:srgbClr val="FF6600"/>
            </a:solidFill>
            <a:miter lim="800000"/>
            <a:headEnd/>
            <a:tailEnd/>
          </a:ln>
          <a:effectLst>
            <a:outerShdw blurRad="50800" dist="381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bg2"/>
              </a:buClr>
              <a:buSzPct val="75000"/>
              <a:buFont typeface="Wingdings" pitchFamily="2" charset="2"/>
              <a:buChar char="n"/>
              <a:defRPr sz="2800" b="1">
                <a:solidFill>
                  <a:schemeClr val="tx1"/>
                </a:solidFill>
                <a:latin typeface="+mn-lt"/>
                <a:ea typeface="+mn-ea"/>
                <a:cs typeface="+mn-cs"/>
              </a:defRPr>
            </a:lvl1pPr>
            <a:lvl2pPr marL="628650" indent="-268288" algn="l" rtl="0" fontAlgn="base">
              <a:spcBef>
                <a:spcPct val="20000"/>
              </a:spcBef>
              <a:spcAft>
                <a:spcPct val="0"/>
              </a:spcAft>
              <a:buClr>
                <a:srgbClr val="006600"/>
              </a:buClr>
              <a:buSzPct val="75000"/>
              <a:buFont typeface="Wingdings" pitchFamily="2" charset="2"/>
              <a:buChar char="l"/>
              <a:defRPr sz="2800" b="1">
                <a:solidFill>
                  <a:schemeClr val="tx1"/>
                </a:solidFill>
                <a:latin typeface="+mn-lt"/>
                <a:ea typeface="+mn-ea"/>
              </a:defRPr>
            </a:lvl2pPr>
            <a:lvl3pPr marL="896938" indent="-268288" algn="l" rtl="0" fontAlgn="base">
              <a:spcBef>
                <a:spcPct val="20000"/>
              </a:spcBef>
              <a:spcAft>
                <a:spcPct val="0"/>
              </a:spcAft>
              <a:buClr>
                <a:srgbClr val="FF6600"/>
              </a:buClr>
              <a:buSzPct val="65000"/>
              <a:buFont typeface="Wingdings" pitchFamily="2" charset="2"/>
              <a:buChar char="p"/>
              <a:defRPr sz="2400" b="1">
                <a:solidFill>
                  <a:schemeClr val="tx1"/>
                </a:solidFill>
                <a:latin typeface="+mn-lt"/>
                <a:ea typeface="楷体" panose="02010609060101010101" pitchFamily="49" charset="-122"/>
              </a:defRPr>
            </a:lvl3pPr>
            <a:lvl4pPr marL="1166813" indent="-269875" algn="l" rtl="0" fontAlgn="base">
              <a:spcBef>
                <a:spcPct val="20000"/>
              </a:spcBef>
              <a:spcAft>
                <a:spcPct val="0"/>
              </a:spcAft>
              <a:buClr>
                <a:srgbClr val="FF0066"/>
              </a:buClr>
              <a:buSzPct val="75000"/>
              <a:buFont typeface="Wingdings" pitchFamily="2" charset="2"/>
              <a:buChar char="u"/>
              <a:defRPr sz="2400" b="1">
                <a:solidFill>
                  <a:schemeClr val="tx1"/>
                </a:solidFill>
                <a:latin typeface="+mn-lt"/>
                <a:ea typeface="楷体" panose="02010609060101010101" pitchFamily="49" charset="-122"/>
              </a:defRPr>
            </a:lvl4pPr>
            <a:lvl5pPr marL="1435100" indent="-268288" algn="l" rtl="0" fontAlgn="base">
              <a:spcBef>
                <a:spcPct val="20000"/>
              </a:spcBef>
              <a:spcAft>
                <a:spcPct val="0"/>
              </a:spcAft>
              <a:buClr>
                <a:srgbClr val="0066FF"/>
              </a:buClr>
              <a:buSzPct val="75000"/>
              <a:buFont typeface="Wingdings" pitchFamily="2" charset="2"/>
              <a:buChar char="ü"/>
              <a:defRPr sz="2400" b="1">
                <a:solidFill>
                  <a:schemeClr val="tx1"/>
                </a:solidFill>
                <a:latin typeface="+mn-lt"/>
                <a:ea typeface="楷体" panose="02010609060101010101" pitchFamily="49" charset="-122"/>
              </a:defRPr>
            </a:lvl5pPr>
            <a:lvl6pPr marL="2787650" indent="-271463" algn="l" rtl="0" fontAlgn="base">
              <a:spcBef>
                <a:spcPct val="20000"/>
              </a:spcBef>
              <a:spcAft>
                <a:spcPct val="0"/>
              </a:spcAft>
              <a:buClr>
                <a:srgbClr val="0066FF"/>
              </a:buClr>
              <a:buSzPct val="75000"/>
              <a:buFont typeface="Wingdings" pitchFamily="2" charset="2"/>
              <a:buChar char="ü"/>
              <a:defRPr sz="2400" b="1">
                <a:solidFill>
                  <a:schemeClr val="tx1"/>
                </a:solidFill>
                <a:latin typeface="+mn-lt"/>
                <a:ea typeface="楷体_GB2312" pitchFamily="49" charset="-122"/>
              </a:defRPr>
            </a:lvl6pPr>
            <a:lvl7pPr marL="3244850" indent="-271463" algn="l" rtl="0" fontAlgn="base">
              <a:spcBef>
                <a:spcPct val="20000"/>
              </a:spcBef>
              <a:spcAft>
                <a:spcPct val="0"/>
              </a:spcAft>
              <a:buClr>
                <a:srgbClr val="0066FF"/>
              </a:buClr>
              <a:buSzPct val="75000"/>
              <a:buFont typeface="Wingdings" pitchFamily="2" charset="2"/>
              <a:buChar char="ü"/>
              <a:defRPr sz="2400" b="1">
                <a:solidFill>
                  <a:schemeClr val="tx1"/>
                </a:solidFill>
                <a:latin typeface="+mn-lt"/>
                <a:ea typeface="楷体_GB2312" pitchFamily="49" charset="-122"/>
              </a:defRPr>
            </a:lvl7pPr>
            <a:lvl8pPr marL="3702050" indent="-271463" algn="l" rtl="0" fontAlgn="base">
              <a:spcBef>
                <a:spcPct val="20000"/>
              </a:spcBef>
              <a:spcAft>
                <a:spcPct val="0"/>
              </a:spcAft>
              <a:buClr>
                <a:srgbClr val="0066FF"/>
              </a:buClr>
              <a:buSzPct val="75000"/>
              <a:buFont typeface="Wingdings" pitchFamily="2" charset="2"/>
              <a:buChar char="ü"/>
              <a:defRPr sz="2400" b="1">
                <a:solidFill>
                  <a:schemeClr val="tx1"/>
                </a:solidFill>
                <a:latin typeface="+mn-lt"/>
                <a:ea typeface="楷体_GB2312" pitchFamily="49" charset="-122"/>
              </a:defRPr>
            </a:lvl8pPr>
            <a:lvl9pPr marL="4159250" indent="-271463" algn="l" rtl="0" fontAlgn="base">
              <a:spcBef>
                <a:spcPct val="20000"/>
              </a:spcBef>
              <a:spcAft>
                <a:spcPct val="0"/>
              </a:spcAft>
              <a:buClr>
                <a:srgbClr val="0066FF"/>
              </a:buClr>
              <a:buSzPct val="75000"/>
              <a:buFont typeface="Wingdings" pitchFamily="2" charset="2"/>
              <a:buChar char="ü"/>
              <a:defRPr sz="2400" b="1">
                <a:solidFill>
                  <a:schemeClr val="tx1"/>
                </a:solidFill>
                <a:latin typeface="+mn-lt"/>
                <a:ea typeface="楷体_GB2312" pitchFamily="49" charset="-122"/>
              </a:defRPr>
            </a:lvl9pPr>
          </a:lstStyle>
          <a:p>
            <a:pPr marL="0" indent="0">
              <a:spcBef>
                <a:spcPts val="0"/>
              </a:spcBef>
              <a:buNone/>
            </a:pPr>
            <a:r>
              <a:rPr lang="en-US" altLang="zh-CN" sz="2000" kern="0" dirty="0" err="1">
                <a:solidFill>
                  <a:srgbClr val="0000FF"/>
                </a:solidFill>
                <a:latin typeface="+mn-ea"/>
              </a:rPr>
              <a:t>bts</a:t>
            </a:r>
            <a:r>
              <a:rPr lang="en-US" altLang="zh-CN" sz="2000" kern="0" dirty="0">
                <a:latin typeface="+mn-ea"/>
              </a:rPr>
              <a:t> DWORD PTR [APIC_BASE+</a:t>
            </a:r>
            <a:r>
              <a:rPr lang="en-US" altLang="zh-CN" sz="2000" kern="0" dirty="0">
                <a:solidFill>
                  <a:srgbClr val="C00000"/>
                </a:solidFill>
                <a:latin typeface="+mn-ea"/>
              </a:rPr>
              <a:t>350h</a:t>
            </a:r>
            <a:r>
              <a:rPr lang="en-US" altLang="zh-CN" sz="2000" kern="0" dirty="0">
                <a:latin typeface="+mn-ea"/>
              </a:rPr>
              <a:t>],</a:t>
            </a:r>
            <a:r>
              <a:rPr lang="en-US" altLang="zh-CN" sz="2000" kern="0" dirty="0">
                <a:solidFill>
                  <a:srgbClr val="C00000"/>
                </a:solidFill>
                <a:latin typeface="+mn-ea"/>
              </a:rPr>
              <a:t>16</a:t>
            </a:r>
            <a:r>
              <a:rPr lang="en-US" altLang="zh-CN" sz="2000" kern="0" dirty="0">
                <a:latin typeface="+mn-ea"/>
              </a:rPr>
              <a:t>   </a:t>
            </a:r>
            <a:r>
              <a:rPr lang="en-US" altLang="zh-CN" sz="2000" kern="0" dirty="0">
                <a:solidFill>
                  <a:srgbClr val="008000"/>
                </a:solidFill>
                <a:latin typeface="+mn-ea"/>
              </a:rPr>
              <a:t>;</a:t>
            </a:r>
            <a:r>
              <a:rPr lang="zh-CN" altLang="en-US" sz="2000" kern="0" dirty="0">
                <a:solidFill>
                  <a:srgbClr val="008000"/>
                </a:solidFill>
                <a:latin typeface="+mn-ea"/>
              </a:rPr>
              <a:t>将</a:t>
            </a:r>
            <a:r>
              <a:rPr lang="en-US" altLang="zh-CN" sz="2000" kern="0" dirty="0">
                <a:solidFill>
                  <a:srgbClr val="008000"/>
                </a:solidFill>
                <a:latin typeface="+mn-ea"/>
              </a:rPr>
              <a:t>LVT LINT0</a:t>
            </a:r>
            <a:r>
              <a:rPr lang="zh-CN" altLang="en-US" sz="2000" kern="0" dirty="0">
                <a:solidFill>
                  <a:srgbClr val="008000"/>
                </a:solidFill>
                <a:latin typeface="+mn-ea"/>
              </a:rPr>
              <a:t>寄存器第</a:t>
            </a:r>
            <a:r>
              <a:rPr lang="en-US" altLang="zh-CN" sz="2000" kern="0" dirty="0">
                <a:solidFill>
                  <a:srgbClr val="008000"/>
                </a:solidFill>
                <a:latin typeface="+mn-ea"/>
              </a:rPr>
              <a:t>16</a:t>
            </a:r>
            <a:r>
              <a:rPr lang="zh-CN" altLang="en-US" sz="2000" kern="0" dirty="0">
                <a:solidFill>
                  <a:srgbClr val="008000"/>
                </a:solidFill>
                <a:latin typeface="+mn-ea"/>
              </a:rPr>
              <a:t>位置</a:t>
            </a:r>
            <a:r>
              <a:rPr lang="en-US" altLang="zh-CN" sz="2000" kern="0" dirty="0">
                <a:solidFill>
                  <a:srgbClr val="008000"/>
                </a:solidFill>
                <a:latin typeface="+mn-ea"/>
              </a:rPr>
              <a:t>1</a:t>
            </a:r>
          </a:p>
        </p:txBody>
      </p:sp>
      <p:sp>
        <p:nvSpPr>
          <p:cNvPr id="7" name="矩形 6"/>
          <p:cNvSpPr/>
          <p:nvPr/>
        </p:nvSpPr>
        <p:spPr>
          <a:xfrm>
            <a:off x="251400" y="548600"/>
            <a:ext cx="8424729" cy="1200329"/>
          </a:xfrm>
          <a:prstGeom prst="rect">
            <a:avLst/>
          </a:prstGeom>
        </p:spPr>
        <p:txBody>
          <a:bodyPr wrap="square">
            <a:spAutoFit/>
          </a:bodyPr>
          <a:lstStyle/>
          <a:p>
            <a:pPr algn="l">
              <a:spcBef>
                <a:spcPts val="0"/>
              </a:spcBef>
            </a:pPr>
            <a:r>
              <a:rPr lang="zh-CN" altLang="zh-CN" sz="2400" kern="100" dirty="0" smtClean="0">
                <a:cs typeface="Times New Roman" panose="02020603050405020304" pitchFamily="18" charset="0"/>
              </a:rPr>
              <a:t>屏蔽</a:t>
            </a:r>
            <a:r>
              <a:rPr lang="zh-CN" altLang="zh-CN" sz="2400" kern="100" dirty="0">
                <a:cs typeface="Times New Roman" panose="02020603050405020304" pitchFamily="18" charset="0"/>
              </a:rPr>
              <a:t>所有来自</a:t>
            </a:r>
            <a:r>
              <a:rPr lang="en-US" altLang="zh-CN" sz="2400" kern="100" dirty="0"/>
              <a:t>8259</a:t>
            </a:r>
            <a:r>
              <a:rPr lang="zh-CN" altLang="zh-CN" sz="2400" kern="100" dirty="0">
                <a:cs typeface="Times New Roman" panose="02020603050405020304" pitchFamily="18" charset="0"/>
              </a:rPr>
              <a:t>的</a:t>
            </a:r>
            <a:r>
              <a:rPr lang="zh-CN" altLang="zh-CN" sz="2400" kern="100" dirty="0" smtClean="0">
                <a:cs typeface="Times New Roman" panose="02020603050405020304" pitchFamily="18" charset="0"/>
              </a:rPr>
              <a:t>中断请求</a:t>
            </a:r>
            <a:r>
              <a:rPr lang="zh-CN" altLang="en-US" sz="2400" kern="100" dirty="0" smtClean="0">
                <a:cs typeface="Times New Roman" panose="02020603050405020304" pitchFamily="18" charset="0"/>
              </a:rPr>
              <a:t>，</a:t>
            </a:r>
            <a:r>
              <a:rPr lang="en-US" altLang="zh-CN" sz="2400" kern="100" dirty="0" smtClean="0">
                <a:solidFill>
                  <a:srgbClr val="0000FF"/>
                </a:solidFill>
                <a:cs typeface="Times New Roman" panose="02020603050405020304" pitchFamily="18" charset="0"/>
              </a:rPr>
              <a:t>【</a:t>
            </a:r>
            <a:r>
              <a:rPr lang="zh-CN" altLang="en-US" sz="2400" kern="100" dirty="0" smtClean="0">
                <a:solidFill>
                  <a:srgbClr val="0000FF"/>
                </a:solidFill>
                <a:cs typeface="Times New Roman" panose="02020603050405020304" pitchFamily="18" charset="0"/>
              </a:rPr>
              <a:t>方法</a:t>
            </a:r>
            <a:r>
              <a:rPr lang="en-US" altLang="zh-CN" sz="2400" kern="100" dirty="0" smtClean="0">
                <a:solidFill>
                  <a:srgbClr val="0000FF"/>
                </a:solidFill>
                <a:cs typeface="Times New Roman" panose="02020603050405020304" pitchFamily="18" charset="0"/>
              </a:rPr>
              <a:t>1】</a:t>
            </a:r>
          </a:p>
          <a:p>
            <a:pPr algn="l">
              <a:spcBef>
                <a:spcPts val="0"/>
              </a:spcBef>
            </a:pPr>
            <a:r>
              <a:rPr lang="zh-CN" altLang="zh-CN" sz="2400" dirty="0"/>
              <a:t>通过设置主片</a:t>
            </a:r>
            <a:r>
              <a:rPr lang="en-US" altLang="zh-CN" sz="2400" dirty="0"/>
              <a:t>8259</a:t>
            </a:r>
            <a:r>
              <a:rPr lang="zh-CN" altLang="zh-CN" sz="2400" dirty="0"/>
              <a:t>的中断屏蔽寄存器</a:t>
            </a:r>
            <a:r>
              <a:rPr lang="en-US" altLang="zh-CN" sz="2400" dirty="0"/>
              <a:t>OCW1/IMR</a:t>
            </a:r>
            <a:r>
              <a:rPr lang="zh-CN" altLang="zh-CN" sz="2400" dirty="0"/>
              <a:t>来屏蔽所有的</a:t>
            </a:r>
            <a:r>
              <a:rPr lang="en-US" altLang="zh-CN" sz="2400" dirty="0"/>
              <a:t>8259</a:t>
            </a:r>
            <a:r>
              <a:rPr lang="zh-CN" altLang="zh-CN" sz="2400" dirty="0" smtClean="0"/>
              <a:t>中断请求</a:t>
            </a:r>
            <a:r>
              <a:rPr lang="zh-CN" altLang="en-US" sz="2400" dirty="0" smtClean="0"/>
              <a:t>：</a:t>
            </a:r>
            <a:endParaRPr lang="zh-CN" altLang="en-US" sz="2400" dirty="0"/>
          </a:p>
        </p:txBody>
      </p:sp>
      <p:sp>
        <p:nvSpPr>
          <p:cNvPr id="8" name="矩形 7"/>
          <p:cNvSpPr/>
          <p:nvPr/>
        </p:nvSpPr>
        <p:spPr>
          <a:xfrm>
            <a:off x="251400" y="3164801"/>
            <a:ext cx="8424729" cy="830997"/>
          </a:xfrm>
          <a:prstGeom prst="rect">
            <a:avLst/>
          </a:prstGeom>
        </p:spPr>
        <p:txBody>
          <a:bodyPr wrap="square">
            <a:spAutoFit/>
          </a:bodyPr>
          <a:lstStyle/>
          <a:p>
            <a:pPr algn="l">
              <a:spcBef>
                <a:spcPts val="0"/>
              </a:spcBef>
            </a:pPr>
            <a:r>
              <a:rPr lang="zh-CN" altLang="zh-CN" sz="2400" kern="100" dirty="0" smtClean="0">
                <a:cs typeface="Times New Roman" panose="02020603050405020304" pitchFamily="18" charset="0"/>
              </a:rPr>
              <a:t>屏蔽</a:t>
            </a:r>
            <a:r>
              <a:rPr lang="zh-CN" altLang="zh-CN" sz="2400" kern="100" dirty="0">
                <a:cs typeface="Times New Roman" panose="02020603050405020304" pitchFamily="18" charset="0"/>
              </a:rPr>
              <a:t>所有来自</a:t>
            </a:r>
            <a:r>
              <a:rPr lang="en-US" altLang="zh-CN" sz="2400" kern="100" dirty="0"/>
              <a:t>8259</a:t>
            </a:r>
            <a:r>
              <a:rPr lang="zh-CN" altLang="zh-CN" sz="2400" kern="100" dirty="0">
                <a:cs typeface="Times New Roman" panose="02020603050405020304" pitchFamily="18" charset="0"/>
              </a:rPr>
              <a:t>的</a:t>
            </a:r>
            <a:r>
              <a:rPr lang="zh-CN" altLang="zh-CN" sz="2400" kern="100" dirty="0" smtClean="0">
                <a:cs typeface="Times New Roman" panose="02020603050405020304" pitchFamily="18" charset="0"/>
              </a:rPr>
              <a:t>中断请求</a:t>
            </a:r>
            <a:r>
              <a:rPr lang="zh-CN" altLang="en-US" sz="2400" kern="100" dirty="0" smtClean="0">
                <a:cs typeface="Times New Roman" panose="02020603050405020304" pitchFamily="18" charset="0"/>
              </a:rPr>
              <a:t>，</a:t>
            </a:r>
            <a:r>
              <a:rPr lang="en-US" altLang="zh-CN" sz="2400" kern="100" dirty="0" smtClean="0">
                <a:solidFill>
                  <a:srgbClr val="0000FF"/>
                </a:solidFill>
                <a:cs typeface="Times New Roman" panose="02020603050405020304" pitchFamily="18" charset="0"/>
              </a:rPr>
              <a:t>【</a:t>
            </a:r>
            <a:r>
              <a:rPr lang="zh-CN" altLang="en-US" sz="2400" kern="100" dirty="0" smtClean="0">
                <a:solidFill>
                  <a:srgbClr val="0000FF"/>
                </a:solidFill>
                <a:cs typeface="Times New Roman" panose="02020603050405020304" pitchFamily="18" charset="0"/>
              </a:rPr>
              <a:t>方法</a:t>
            </a:r>
            <a:r>
              <a:rPr lang="en-US" altLang="zh-CN" sz="2400" kern="100" dirty="0" smtClean="0">
                <a:solidFill>
                  <a:srgbClr val="0000FF"/>
                </a:solidFill>
                <a:cs typeface="Times New Roman" panose="02020603050405020304" pitchFamily="18" charset="0"/>
              </a:rPr>
              <a:t>2】</a:t>
            </a:r>
          </a:p>
          <a:p>
            <a:pPr algn="l">
              <a:spcBef>
                <a:spcPts val="0"/>
              </a:spcBef>
            </a:pPr>
            <a:r>
              <a:rPr lang="zh-CN" altLang="zh-CN" sz="2400" dirty="0"/>
              <a:t>从</a:t>
            </a:r>
            <a:r>
              <a:rPr lang="en-US" altLang="zh-CN" sz="2400" dirty="0"/>
              <a:t>BSP</a:t>
            </a:r>
            <a:r>
              <a:rPr lang="zh-CN" altLang="zh-CN" sz="2400" dirty="0"/>
              <a:t>处理器的本地</a:t>
            </a:r>
            <a:r>
              <a:rPr lang="en-US" altLang="zh-CN" sz="2400" dirty="0"/>
              <a:t>APIC</a:t>
            </a:r>
            <a:r>
              <a:rPr lang="zh-CN" altLang="zh-CN" sz="2400" dirty="0"/>
              <a:t>中屏蔽</a:t>
            </a:r>
            <a:r>
              <a:rPr lang="en-US" altLang="zh-CN" sz="2400" dirty="0"/>
              <a:t>8259</a:t>
            </a:r>
            <a:r>
              <a:rPr lang="zh-CN" altLang="zh-CN" sz="2400" dirty="0"/>
              <a:t>中断请求</a:t>
            </a:r>
            <a:r>
              <a:rPr lang="zh-CN" altLang="en-US" sz="2400" dirty="0" smtClean="0"/>
              <a:t>：</a:t>
            </a:r>
            <a:endParaRPr lang="zh-CN" altLang="en-US" sz="2400" dirty="0"/>
          </a:p>
        </p:txBody>
      </p:sp>
      <p:grpSp>
        <p:nvGrpSpPr>
          <p:cNvPr id="16" name="组合 15"/>
          <p:cNvGrpSpPr/>
          <p:nvPr/>
        </p:nvGrpSpPr>
        <p:grpSpPr>
          <a:xfrm>
            <a:off x="179512" y="1268700"/>
            <a:ext cx="8862590" cy="1902599"/>
            <a:chOff x="179512" y="1268700"/>
            <a:chExt cx="8862590" cy="1902599"/>
          </a:xfrm>
        </p:grpSpPr>
        <p:grpSp>
          <p:nvGrpSpPr>
            <p:cNvPr id="9" name="组合 8"/>
            <p:cNvGrpSpPr/>
            <p:nvPr/>
          </p:nvGrpSpPr>
          <p:grpSpPr>
            <a:xfrm>
              <a:off x="179512" y="2588687"/>
              <a:ext cx="8059142" cy="582612"/>
              <a:chOff x="179511" y="2060849"/>
              <a:chExt cx="8059142" cy="582612"/>
            </a:xfrm>
          </p:grpSpPr>
          <p:pic>
            <p:nvPicPr>
              <p:cNvPr id="10" name="Picture 4" descr="C:\Users\CheXQ\AppData\Local\Microsoft\Windows\Temporary Internet Files\Content.IE5\RWM40N23\MCj04461000000[1].wmf"/>
              <p:cNvPicPr>
                <a:picLocks noChangeAspect="1" noChangeArrowheads="1"/>
              </p:cNvPicPr>
              <p:nvPr/>
            </p:nvPicPr>
            <p:blipFill>
              <a:blip r:embed="rId2" cstate="print"/>
              <a:srcRect/>
              <a:stretch>
                <a:fillRect/>
              </a:stretch>
            </p:blipFill>
            <p:spPr bwMode="auto">
              <a:xfrm rot="5400000">
                <a:off x="749424" y="1490936"/>
                <a:ext cx="582612" cy="1722437"/>
              </a:xfrm>
              <a:prstGeom prst="rect">
                <a:avLst/>
              </a:prstGeom>
              <a:noFill/>
              <a:ln w="9525">
                <a:noFill/>
                <a:miter lim="800000"/>
                <a:headEnd/>
                <a:tailEnd/>
              </a:ln>
            </p:spPr>
          </p:pic>
          <p:pic>
            <p:nvPicPr>
              <p:cNvPr id="11" name="Picture 4" descr="C:\Users\CheXQ\AppData\Local\Microsoft\Windows\Temporary Internet Files\Content.IE5\RWM40N23\MCj04461000000[1].wmf"/>
              <p:cNvPicPr>
                <a:picLocks noChangeAspect="1" noChangeArrowheads="1"/>
              </p:cNvPicPr>
              <p:nvPr/>
            </p:nvPicPr>
            <p:blipFill>
              <a:blip r:embed="rId2" cstate="print"/>
              <a:srcRect/>
              <a:stretch>
                <a:fillRect/>
              </a:stretch>
            </p:blipFill>
            <p:spPr bwMode="auto">
              <a:xfrm rot="5400000">
                <a:off x="2333601" y="1490936"/>
                <a:ext cx="582612" cy="1722437"/>
              </a:xfrm>
              <a:prstGeom prst="rect">
                <a:avLst/>
              </a:prstGeom>
              <a:noFill/>
              <a:ln w="9525">
                <a:noFill/>
                <a:miter lim="800000"/>
                <a:headEnd/>
                <a:tailEnd/>
              </a:ln>
            </p:spPr>
          </p:pic>
          <p:pic>
            <p:nvPicPr>
              <p:cNvPr id="12" name="Picture 4" descr="C:\Users\CheXQ\AppData\Local\Microsoft\Windows\Temporary Internet Files\Content.IE5\RWM40N23\MCj04461000000[1].wmf"/>
              <p:cNvPicPr>
                <a:picLocks noChangeAspect="1" noChangeArrowheads="1"/>
              </p:cNvPicPr>
              <p:nvPr/>
            </p:nvPicPr>
            <p:blipFill>
              <a:blip r:embed="rId2" cstate="print"/>
              <a:srcRect/>
              <a:stretch>
                <a:fillRect/>
              </a:stretch>
            </p:blipFill>
            <p:spPr bwMode="auto">
              <a:xfrm rot="5400000">
                <a:off x="3917777" y="1490936"/>
                <a:ext cx="582612" cy="1722437"/>
              </a:xfrm>
              <a:prstGeom prst="rect">
                <a:avLst/>
              </a:prstGeom>
              <a:noFill/>
              <a:ln w="9525">
                <a:noFill/>
                <a:miter lim="800000"/>
                <a:headEnd/>
                <a:tailEnd/>
              </a:ln>
            </p:spPr>
          </p:pic>
          <p:pic>
            <p:nvPicPr>
              <p:cNvPr id="13" name="Picture 4" descr="C:\Users\CheXQ\AppData\Local\Microsoft\Windows\Temporary Internet Files\Content.IE5\RWM40N23\MCj04461000000[1].wmf"/>
              <p:cNvPicPr>
                <a:picLocks noChangeAspect="1" noChangeArrowheads="1"/>
              </p:cNvPicPr>
              <p:nvPr/>
            </p:nvPicPr>
            <p:blipFill>
              <a:blip r:embed="rId2" cstate="print"/>
              <a:srcRect/>
              <a:stretch>
                <a:fillRect/>
              </a:stretch>
            </p:blipFill>
            <p:spPr bwMode="auto">
              <a:xfrm rot="5400000">
                <a:off x="5501954" y="1490936"/>
                <a:ext cx="582612" cy="1722437"/>
              </a:xfrm>
              <a:prstGeom prst="rect">
                <a:avLst/>
              </a:prstGeom>
              <a:noFill/>
              <a:ln w="9525">
                <a:noFill/>
                <a:miter lim="800000"/>
                <a:headEnd/>
                <a:tailEnd/>
              </a:ln>
            </p:spPr>
          </p:pic>
          <p:pic>
            <p:nvPicPr>
              <p:cNvPr id="14" name="Picture 4" descr="C:\Users\CheXQ\AppData\Local\Microsoft\Windows\Temporary Internet Files\Content.IE5\RWM40N23\MCj04461000000[1].wmf"/>
              <p:cNvPicPr>
                <a:picLocks noChangeAspect="1" noChangeArrowheads="1"/>
              </p:cNvPicPr>
              <p:nvPr/>
            </p:nvPicPr>
            <p:blipFill>
              <a:blip r:embed="rId2" cstate="print"/>
              <a:srcRect/>
              <a:stretch>
                <a:fillRect/>
              </a:stretch>
            </p:blipFill>
            <p:spPr bwMode="auto">
              <a:xfrm rot="5400000">
                <a:off x="7086129" y="1490936"/>
                <a:ext cx="582612" cy="1722437"/>
              </a:xfrm>
              <a:prstGeom prst="rect">
                <a:avLst/>
              </a:prstGeom>
              <a:noFill/>
              <a:ln w="9525">
                <a:noFill/>
                <a:miter lim="800000"/>
                <a:headEnd/>
                <a:tailEnd/>
              </a:ln>
            </p:spPr>
          </p:pic>
        </p:grpSp>
        <p:pic>
          <p:nvPicPr>
            <p:cNvPr id="15" name="Picture 10" descr="C:\Users\CheXQ\AppData\Local\Microsoft\Windows\Temporary Internet Files\Content.IE5\RWM40N23\MCj04456420000[1].wmf"/>
            <p:cNvPicPr>
              <a:picLocks noChangeAspect="1" noChangeArrowheads="1"/>
            </p:cNvPicPr>
            <p:nvPr/>
          </p:nvPicPr>
          <p:blipFill>
            <a:blip r:embed="rId3" cstate="print"/>
            <a:srcRect/>
            <a:stretch>
              <a:fillRect/>
            </a:stretch>
          </p:blipFill>
          <p:spPr bwMode="auto">
            <a:xfrm>
              <a:off x="7740352" y="1268700"/>
              <a:ext cx="1301750" cy="1739900"/>
            </a:xfrm>
            <a:prstGeom prst="rect">
              <a:avLst/>
            </a:prstGeom>
            <a:noFill/>
            <a:ln w="9525">
              <a:noFill/>
              <a:miter lim="800000"/>
              <a:headEnd/>
              <a:tailEnd/>
            </a:ln>
          </p:spPr>
        </p:pic>
      </p:grpSp>
    </p:spTree>
    <p:extLst>
      <p:ext uri="{BB962C8B-B14F-4D97-AF65-F5344CB8AC3E}">
        <p14:creationId xmlns:p14="http://schemas.microsoft.com/office/powerpoint/2010/main" val="3017123356"/>
      </p:ext>
    </p:extLst>
  </p:cSld>
  <p:clrMapOvr>
    <a:masterClrMapping/>
  </p:clrMapOvr>
  <p:transition spd="med"/>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4"/>
          <p:cNvSpPr>
            <a:spLocks noGrp="1"/>
          </p:cNvSpPr>
          <p:nvPr>
            <p:ph type="sldNum" sz="quarter" idx="11"/>
          </p:nvPr>
        </p:nvSpPr>
        <p:spPr/>
        <p:txBody>
          <a:bodyPr/>
          <a:lstStyle/>
          <a:p>
            <a:fld id="{2FFBF0E8-128D-425D-AF9A-0D0D207C86B0}" type="slidenum">
              <a:rPr lang="zh-CN" altLang="en-US"/>
              <a:pPr/>
              <a:t>188</a:t>
            </a:fld>
            <a:endParaRPr lang="en-US" altLang="zh-CN"/>
          </a:p>
        </p:txBody>
      </p:sp>
      <p:sp>
        <p:nvSpPr>
          <p:cNvPr id="1049602" name="Rectangle 2"/>
          <p:cNvSpPr>
            <a:spLocks noGrp="1" noChangeArrowheads="1"/>
          </p:cNvSpPr>
          <p:nvPr>
            <p:ph type="title"/>
          </p:nvPr>
        </p:nvSpPr>
        <p:spPr>
          <a:xfrm>
            <a:off x="323850" y="44530"/>
            <a:ext cx="8351838" cy="574675"/>
          </a:xfrm>
          <a:noFill/>
          <a:ln/>
        </p:spPr>
        <p:txBody>
          <a:bodyPr anchor="t"/>
          <a:lstStyle/>
          <a:p>
            <a:r>
              <a:rPr lang="en-US" altLang="zh-CN" sz="2800" b="1" dirty="0" smtClean="0">
                <a:solidFill>
                  <a:schemeClr val="bg2"/>
                </a:solidFill>
                <a:ea typeface="黑体" pitchFamily="2" charset="-122"/>
              </a:rPr>
              <a:t>6.3 </a:t>
            </a:r>
            <a:r>
              <a:rPr lang="zh-CN" altLang="en-US" sz="2800" b="1" dirty="0">
                <a:solidFill>
                  <a:schemeClr val="bg2"/>
                </a:solidFill>
                <a:ea typeface="黑体" pitchFamily="2" charset="-122"/>
              </a:rPr>
              <a:t>中断方式</a:t>
            </a:r>
            <a:endParaRPr lang="en-US" altLang="zh-CN" sz="2800" b="1" dirty="0">
              <a:solidFill>
                <a:srgbClr val="006600"/>
              </a:solidFill>
              <a:ea typeface="黑体" pitchFamily="2" charset="-122"/>
            </a:endParaRPr>
          </a:p>
        </p:txBody>
      </p:sp>
      <p:sp>
        <p:nvSpPr>
          <p:cNvPr id="1049604" name="Rectangle 4"/>
          <p:cNvSpPr>
            <a:spLocks noGrp="1" noChangeArrowheads="1"/>
          </p:cNvSpPr>
          <p:nvPr>
            <p:ph type="body" idx="1"/>
          </p:nvPr>
        </p:nvSpPr>
        <p:spPr>
          <a:xfrm>
            <a:off x="323850" y="1052513"/>
            <a:ext cx="8640763" cy="5616575"/>
          </a:xfrm>
          <a:noFill/>
          <a:ln/>
        </p:spPr>
        <p:txBody>
          <a:bodyPr/>
          <a:lstStyle/>
          <a:p>
            <a:pPr marL="352425" indent="-352425"/>
            <a:r>
              <a:rPr lang="zh-CN" altLang="en-US" sz="2800" b="1">
                <a:latin typeface="Times New Roman" pitchFamily="18" charset="0"/>
              </a:rPr>
              <a:t>中断是</a:t>
            </a:r>
            <a:r>
              <a:rPr lang="zh-CN" altLang="en-US" sz="2800" b="1">
                <a:solidFill>
                  <a:srgbClr val="CC0000"/>
                </a:solidFill>
                <a:latin typeface="Times New Roman" pitchFamily="18" charset="0"/>
              </a:rPr>
              <a:t>硬件</a:t>
            </a:r>
            <a:r>
              <a:rPr lang="zh-CN" altLang="en-US" sz="2800" b="1">
                <a:latin typeface="Times New Roman" pitchFamily="18" charset="0"/>
              </a:rPr>
              <a:t>或</a:t>
            </a:r>
            <a:r>
              <a:rPr lang="zh-CN" altLang="en-US" sz="2800" b="1">
                <a:solidFill>
                  <a:srgbClr val="CC0000"/>
                </a:solidFill>
                <a:latin typeface="Times New Roman" pitchFamily="18" charset="0"/>
              </a:rPr>
              <a:t>软件</a:t>
            </a:r>
            <a:r>
              <a:rPr lang="zh-CN" altLang="en-US" sz="2800" b="1">
                <a:latin typeface="Times New Roman" pitchFamily="18" charset="0"/>
              </a:rPr>
              <a:t>激发的一次</a:t>
            </a:r>
            <a:r>
              <a:rPr lang="zh-CN" altLang="en-US" sz="2800" b="1">
                <a:solidFill>
                  <a:srgbClr val="CC0000"/>
                </a:solidFill>
                <a:latin typeface="Times New Roman" pitchFamily="18" charset="0"/>
              </a:rPr>
              <a:t>调用</a:t>
            </a:r>
            <a:r>
              <a:rPr lang="zh-CN" altLang="en-US" sz="2800" b="1">
                <a:latin typeface="Times New Roman" pitchFamily="18" charset="0"/>
              </a:rPr>
              <a:t>，可在任何时刻中断当前正在执行的程序并调用一个过程。</a:t>
            </a:r>
          </a:p>
          <a:p>
            <a:pPr marL="352425" indent="-352425"/>
            <a:r>
              <a:rPr lang="zh-CN" altLang="en-US" sz="2800" b="1">
                <a:latin typeface="Times New Roman" pitchFamily="18" charset="0"/>
              </a:rPr>
              <a:t>当一个</a:t>
            </a:r>
            <a:r>
              <a:rPr lang="en-US" altLang="zh-CN" sz="2800" b="1">
                <a:latin typeface="Times New Roman" pitchFamily="18" charset="0"/>
              </a:rPr>
              <a:t>I/O</a:t>
            </a:r>
            <a:r>
              <a:rPr lang="zh-CN" altLang="en-US" sz="2800" b="1">
                <a:latin typeface="Times New Roman" pitchFamily="18" charset="0"/>
              </a:rPr>
              <a:t>设备只是以</a:t>
            </a:r>
            <a:r>
              <a:rPr lang="zh-CN" altLang="en-US" sz="2800" b="1">
                <a:solidFill>
                  <a:srgbClr val="CC0000"/>
                </a:solidFill>
                <a:latin typeface="Times New Roman" pitchFamily="18" charset="0"/>
              </a:rPr>
              <a:t>低</a:t>
            </a:r>
            <a:r>
              <a:rPr lang="zh-CN" altLang="en-US" sz="2800" b="1">
                <a:latin typeface="Times New Roman" pitchFamily="18" charset="0"/>
              </a:rPr>
              <a:t>数据传输率</a:t>
            </a:r>
            <a:r>
              <a:rPr lang="zh-CN" altLang="en-US" sz="2800" b="1">
                <a:solidFill>
                  <a:srgbClr val="CC0000"/>
                </a:solidFill>
                <a:latin typeface="Times New Roman" pitchFamily="18" charset="0"/>
              </a:rPr>
              <a:t>偶尔</a:t>
            </a:r>
            <a:r>
              <a:rPr lang="zh-CN" altLang="en-US" sz="2800" b="1">
                <a:latin typeface="Times New Roman" pitchFamily="18" charset="0"/>
              </a:rPr>
              <a:t>需要服务时，中断是很有用的。</a:t>
            </a:r>
          </a:p>
          <a:p>
            <a:pPr marL="352425" indent="-352425"/>
            <a:r>
              <a:rPr lang="zh-CN" altLang="en-US" sz="2800" b="1">
                <a:latin typeface="Times New Roman" pitchFamily="18" charset="0"/>
              </a:rPr>
              <a:t>微处理器有</a:t>
            </a:r>
            <a:r>
              <a:rPr lang="en-US" altLang="zh-CN" sz="2800" b="1">
                <a:latin typeface="Times New Roman" pitchFamily="18" charset="0"/>
              </a:rPr>
              <a:t>5</a:t>
            </a:r>
            <a:r>
              <a:rPr lang="zh-CN" altLang="en-US" sz="2800" b="1">
                <a:latin typeface="Times New Roman" pitchFamily="18" charset="0"/>
              </a:rPr>
              <a:t>条指令用于中断：</a:t>
            </a:r>
            <a:r>
              <a:rPr lang="en-US" altLang="zh-CN" sz="2800" b="1">
                <a:latin typeface="Times New Roman" pitchFamily="18" charset="0"/>
              </a:rPr>
              <a:t>BOUND</a:t>
            </a:r>
            <a:r>
              <a:rPr lang="zh-CN" altLang="en-US" sz="2800" b="1">
                <a:latin typeface="Times New Roman" pitchFamily="18" charset="0"/>
              </a:rPr>
              <a:t>，</a:t>
            </a:r>
            <a:r>
              <a:rPr lang="en-US" altLang="zh-CN" sz="2800" b="1">
                <a:latin typeface="Times New Roman" pitchFamily="18" charset="0"/>
              </a:rPr>
              <a:t>INT</a:t>
            </a:r>
            <a:r>
              <a:rPr lang="zh-CN" altLang="en-US" sz="2800" b="1">
                <a:latin typeface="Times New Roman" pitchFamily="18" charset="0"/>
              </a:rPr>
              <a:t>，</a:t>
            </a:r>
            <a:br>
              <a:rPr lang="zh-CN" altLang="en-US" sz="2800" b="1">
                <a:latin typeface="Times New Roman" pitchFamily="18" charset="0"/>
              </a:rPr>
            </a:br>
            <a:r>
              <a:rPr lang="en-US" altLang="zh-CN" sz="2800" b="1">
                <a:latin typeface="Times New Roman" pitchFamily="18" charset="0"/>
              </a:rPr>
              <a:t>INT 3</a:t>
            </a:r>
            <a:r>
              <a:rPr lang="zh-CN" altLang="en-US" sz="2800" b="1">
                <a:latin typeface="Times New Roman" pitchFamily="18" charset="0"/>
              </a:rPr>
              <a:t>，</a:t>
            </a:r>
            <a:r>
              <a:rPr lang="en-US" altLang="zh-CN" sz="2800" b="1">
                <a:latin typeface="Times New Roman" pitchFamily="18" charset="0"/>
              </a:rPr>
              <a:t>INTO</a:t>
            </a:r>
            <a:r>
              <a:rPr lang="zh-CN" altLang="en-US" sz="2800" b="1">
                <a:latin typeface="Times New Roman" pitchFamily="18" charset="0"/>
              </a:rPr>
              <a:t>，</a:t>
            </a:r>
            <a:r>
              <a:rPr lang="en-US" altLang="zh-CN" sz="2800" b="1">
                <a:latin typeface="Times New Roman" pitchFamily="18" charset="0"/>
              </a:rPr>
              <a:t>IRET</a:t>
            </a:r>
            <a:r>
              <a:rPr lang="zh-CN" altLang="en-US" sz="2800" b="1">
                <a:latin typeface="Times New Roman" pitchFamily="18" charset="0"/>
              </a:rPr>
              <a:t>。</a:t>
            </a:r>
          </a:p>
          <a:p>
            <a:pPr marL="352425" indent="-352425"/>
            <a:r>
              <a:rPr lang="zh-CN" altLang="en-US" sz="2800" b="1">
                <a:latin typeface="Times New Roman" pitchFamily="18" charset="0"/>
              </a:rPr>
              <a:t>微处理器有</a:t>
            </a:r>
            <a:r>
              <a:rPr lang="en-US" altLang="zh-CN" sz="2800" b="1">
                <a:latin typeface="Times New Roman" pitchFamily="18" charset="0"/>
              </a:rPr>
              <a:t>3</a:t>
            </a:r>
            <a:r>
              <a:rPr lang="zh-CN" altLang="en-US" sz="2800" b="1">
                <a:latin typeface="Times New Roman" pitchFamily="18" charset="0"/>
              </a:rPr>
              <a:t>个引脚用于硬件中断：</a:t>
            </a:r>
            <a:r>
              <a:rPr lang="en-US" altLang="zh-CN" sz="2800" b="1">
                <a:latin typeface="Times New Roman" pitchFamily="18" charset="0"/>
              </a:rPr>
              <a:t>INTR</a:t>
            </a:r>
            <a:r>
              <a:rPr lang="zh-CN" altLang="en-US" sz="2800" b="1">
                <a:latin typeface="Times New Roman" pitchFamily="18" charset="0"/>
              </a:rPr>
              <a:t>，</a:t>
            </a:r>
            <a:r>
              <a:rPr lang="en-US" altLang="zh-CN" sz="2800" b="1">
                <a:latin typeface="Times New Roman" pitchFamily="18" charset="0"/>
              </a:rPr>
              <a:t>NMI</a:t>
            </a:r>
            <a:r>
              <a:rPr lang="zh-CN" altLang="en-US" sz="2800" b="1">
                <a:latin typeface="Times New Roman" pitchFamily="18" charset="0"/>
              </a:rPr>
              <a:t>，</a:t>
            </a:r>
            <a:r>
              <a:rPr lang="en-US" altLang="zh-CN" sz="2800" b="1">
                <a:latin typeface="Times New Roman" pitchFamily="18" charset="0"/>
              </a:rPr>
              <a:t>INTA</a:t>
            </a:r>
            <a:r>
              <a:rPr lang="zh-CN" altLang="en-US" sz="2800" b="1">
                <a:latin typeface="Times New Roman" pitchFamily="18" charset="0"/>
              </a:rPr>
              <a:t>。</a:t>
            </a:r>
          </a:p>
          <a:p>
            <a:pPr marL="352425" indent="-352425"/>
            <a:r>
              <a:rPr lang="zh-CN" altLang="en-US" sz="2800" b="1">
                <a:latin typeface="Times New Roman" pitchFamily="18" charset="0"/>
              </a:rPr>
              <a:t>实模式中断通过</a:t>
            </a:r>
            <a:r>
              <a:rPr lang="zh-CN" altLang="en-US" sz="2800" b="1">
                <a:solidFill>
                  <a:srgbClr val="CC0000"/>
                </a:solidFill>
                <a:latin typeface="Times New Roman" pitchFamily="18" charset="0"/>
              </a:rPr>
              <a:t>中断向量表</a:t>
            </a:r>
            <a:r>
              <a:rPr lang="zh-CN" altLang="en-US" sz="2800" b="1">
                <a:latin typeface="Times New Roman" pitchFamily="18" charset="0"/>
              </a:rPr>
              <a:t>（</a:t>
            </a:r>
            <a:r>
              <a:rPr lang="en-US" altLang="zh-CN" sz="2800" b="1">
                <a:latin typeface="Times New Roman" pitchFamily="18" charset="0"/>
              </a:rPr>
              <a:t>00000H</a:t>
            </a:r>
            <a:r>
              <a:rPr lang="zh-CN" altLang="en-US" sz="2800" b="1">
                <a:latin typeface="Times New Roman" pitchFamily="18" charset="0"/>
              </a:rPr>
              <a:t>～</a:t>
            </a:r>
            <a:r>
              <a:rPr lang="en-US" altLang="zh-CN" sz="2800" b="1">
                <a:latin typeface="Times New Roman" pitchFamily="18" charset="0"/>
              </a:rPr>
              <a:t>003FFH</a:t>
            </a:r>
            <a:r>
              <a:rPr lang="zh-CN" altLang="en-US" sz="2800" b="1">
                <a:latin typeface="Times New Roman" pitchFamily="18" charset="0"/>
              </a:rPr>
              <a:t>）被引用，每个</a:t>
            </a:r>
            <a:r>
              <a:rPr lang="zh-CN" altLang="en-US" sz="2800" b="1">
                <a:solidFill>
                  <a:srgbClr val="CC0000"/>
                </a:solidFill>
                <a:latin typeface="Times New Roman" pitchFamily="18" charset="0"/>
              </a:rPr>
              <a:t>中断向量</a:t>
            </a:r>
            <a:r>
              <a:rPr lang="zh-CN" altLang="en-US" sz="2800" b="1">
                <a:latin typeface="Times New Roman" pitchFamily="18" charset="0"/>
              </a:rPr>
              <a:t>为</a:t>
            </a:r>
            <a:r>
              <a:rPr lang="en-US" altLang="zh-CN" sz="2800" b="1">
                <a:latin typeface="Times New Roman" pitchFamily="18" charset="0"/>
              </a:rPr>
              <a:t>4</a:t>
            </a:r>
            <a:r>
              <a:rPr lang="zh-CN" altLang="en-US" sz="2800" b="1">
                <a:latin typeface="Times New Roman" pitchFamily="18" charset="0"/>
              </a:rPr>
              <a:t>字节（中断服务程序的</a:t>
            </a:r>
            <a:r>
              <a:rPr lang="zh-CN" altLang="en-US" sz="2800" b="1">
                <a:solidFill>
                  <a:srgbClr val="CC0000"/>
                </a:solidFill>
                <a:latin typeface="Times New Roman" pitchFamily="18" charset="0"/>
              </a:rPr>
              <a:t>偏移</a:t>
            </a:r>
            <a:r>
              <a:rPr lang="zh-CN" altLang="en-US" sz="2800" b="1">
                <a:latin typeface="Times New Roman" pitchFamily="18" charset="0"/>
              </a:rPr>
              <a:t>地址、</a:t>
            </a:r>
            <a:r>
              <a:rPr lang="zh-CN" altLang="en-US" sz="2800" b="1">
                <a:solidFill>
                  <a:srgbClr val="CC0000"/>
                </a:solidFill>
                <a:latin typeface="Times New Roman" pitchFamily="18" charset="0"/>
              </a:rPr>
              <a:t>段</a:t>
            </a:r>
            <a:r>
              <a:rPr lang="zh-CN" altLang="en-US" sz="2800" b="1">
                <a:latin typeface="Times New Roman" pitchFamily="18" charset="0"/>
              </a:rPr>
              <a:t>地址）。</a:t>
            </a:r>
          </a:p>
        </p:txBody>
      </p:sp>
      <p:sp>
        <p:nvSpPr>
          <p:cNvPr id="1049622" name="Line 22"/>
          <p:cNvSpPr>
            <a:spLocks noChangeShapeType="1"/>
          </p:cNvSpPr>
          <p:nvPr/>
        </p:nvSpPr>
        <p:spPr bwMode="auto">
          <a:xfrm>
            <a:off x="768350" y="4384675"/>
            <a:ext cx="889000" cy="0"/>
          </a:xfrm>
          <a:prstGeom prst="line">
            <a:avLst/>
          </a:prstGeom>
          <a:noFill/>
          <a:ln w="38100">
            <a:solidFill>
              <a:schemeClr val="tx1"/>
            </a:solidFill>
            <a:round/>
            <a:headEnd/>
            <a:tailEnd type="none" w="med" len="lg"/>
          </a:ln>
          <a:effectLst/>
        </p:spPr>
        <p:txBody>
          <a:bodyPr anchor="ctr">
            <a:spAutoFit/>
          </a:bodyPr>
          <a:lstStyle/>
          <a:p>
            <a:endParaRPr lang="zh-CN" altLang="en-US"/>
          </a:p>
        </p:txBody>
      </p:sp>
      <p:sp>
        <p:nvSpPr>
          <p:cNvPr id="1049623" name="Rectangle 23"/>
          <p:cNvSpPr>
            <a:spLocks noChangeArrowheads="1"/>
          </p:cNvSpPr>
          <p:nvPr/>
        </p:nvSpPr>
        <p:spPr bwMode="auto">
          <a:xfrm>
            <a:off x="3706813" y="333375"/>
            <a:ext cx="1512887" cy="719138"/>
          </a:xfrm>
          <a:prstGeom prst="rect">
            <a:avLst/>
          </a:prstGeom>
          <a:noFill/>
          <a:ln w="9525">
            <a:noFill/>
            <a:miter lim="800000"/>
            <a:headEnd/>
            <a:tailEnd/>
          </a:ln>
          <a:effectLst/>
        </p:spPr>
        <p:txBody>
          <a:bodyPr/>
          <a:lstStyle/>
          <a:p>
            <a:pPr>
              <a:spcBef>
                <a:spcPct val="20000"/>
              </a:spcBef>
              <a:buClr>
                <a:schemeClr val="bg2"/>
              </a:buClr>
              <a:buSzPct val="75000"/>
            </a:pPr>
            <a:r>
              <a:rPr lang="zh-CN" altLang="en-US" sz="3600">
                <a:solidFill>
                  <a:schemeClr val="bg2"/>
                </a:solidFill>
                <a:latin typeface="Arial" charset="0"/>
                <a:ea typeface="黑体" pitchFamily="2" charset="-122"/>
              </a:rPr>
              <a:t>小结</a:t>
            </a:r>
            <a:endParaRPr lang="zh-CN" altLang="en-US" sz="3600">
              <a:latin typeface="Arial" charset="0"/>
              <a:ea typeface="黑体" pitchFamily="2" charset="-122"/>
            </a:endParaRPr>
          </a:p>
        </p:txBody>
      </p:sp>
    </p:spTree>
    <p:extLst>
      <p:ext uri="{BB962C8B-B14F-4D97-AF65-F5344CB8AC3E}">
        <p14:creationId xmlns:p14="http://schemas.microsoft.com/office/powerpoint/2010/main" val="867847996"/>
      </p:ext>
    </p:extLst>
  </p:cSld>
  <p:clrMapOvr>
    <a:masterClrMapping/>
  </p:clrMapOvr>
  <p:transition spd="med"/>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4"/>
          <p:cNvSpPr>
            <a:spLocks noGrp="1"/>
          </p:cNvSpPr>
          <p:nvPr>
            <p:ph type="sldNum" sz="quarter" idx="11"/>
          </p:nvPr>
        </p:nvSpPr>
        <p:spPr/>
        <p:txBody>
          <a:bodyPr/>
          <a:lstStyle/>
          <a:p>
            <a:fld id="{8A476EA3-C153-46D7-B2CD-6CA514975167}" type="slidenum">
              <a:rPr lang="zh-CN" altLang="en-US"/>
              <a:pPr/>
              <a:t>189</a:t>
            </a:fld>
            <a:endParaRPr lang="en-US" altLang="zh-CN"/>
          </a:p>
        </p:txBody>
      </p:sp>
      <p:sp>
        <p:nvSpPr>
          <p:cNvPr id="1050626" name="Rectangle 2"/>
          <p:cNvSpPr>
            <a:spLocks noGrp="1" noChangeArrowheads="1"/>
          </p:cNvSpPr>
          <p:nvPr>
            <p:ph type="title"/>
          </p:nvPr>
        </p:nvSpPr>
        <p:spPr>
          <a:xfrm>
            <a:off x="323850" y="44530"/>
            <a:ext cx="8351838" cy="574675"/>
          </a:xfrm>
          <a:noFill/>
          <a:ln/>
        </p:spPr>
        <p:txBody>
          <a:bodyPr anchor="t"/>
          <a:lstStyle/>
          <a:p>
            <a:r>
              <a:rPr lang="en-US" altLang="zh-CN" sz="2800" b="1" dirty="0" smtClean="0">
                <a:solidFill>
                  <a:schemeClr val="bg2"/>
                </a:solidFill>
                <a:ea typeface="黑体" pitchFamily="2" charset="-122"/>
              </a:rPr>
              <a:t>6.3 </a:t>
            </a:r>
            <a:r>
              <a:rPr lang="zh-CN" altLang="en-US" sz="2800" b="1" dirty="0">
                <a:solidFill>
                  <a:schemeClr val="bg2"/>
                </a:solidFill>
                <a:ea typeface="黑体" pitchFamily="2" charset="-122"/>
              </a:rPr>
              <a:t>中断方式</a:t>
            </a:r>
            <a:endParaRPr lang="en-US" altLang="zh-CN" sz="2800" b="1" dirty="0">
              <a:solidFill>
                <a:srgbClr val="006600"/>
              </a:solidFill>
              <a:ea typeface="黑体" pitchFamily="2" charset="-122"/>
            </a:endParaRPr>
          </a:p>
        </p:txBody>
      </p:sp>
      <p:sp>
        <p:nvSpPr>
          <p:cNvPr id="1050627" name="Rectangle 3"/>
          <p:cNvSpPr>
            <a:spLocks noChangeArrowheads="1"/>
          </p:cNvSpPr>
          <p:nvPr/>
        </p:nvSpPr>
        <p:spPr bwMode="auto">
          <a:xfrm>
            <a:off x="3706813" y="333375"/>
            <a:ext cx="1512887" cy="719138"/>
          </a:xfrm>
          <a:prstGeom prst="rect">
            <a:avLst/>
          </a:prstGeom>
          <a:noFill/>
          <a:ln w="9525">
            <a:noFill/>
            <a:miter lim="800000"/>
            <a:headEnd/>
            <a:tailEnd/>
          </a:ln>
          <a:effectLst/>
        </p:spPr>
        <p:txBody>
          <a:bodyPr/>
          <a:lstStyle/>
          <a:p>
            <a:pPr>
              <a:spcBef>
                <a:spcPct val="20000"/>
              </a:spcBef>
              <a:buClr>
                <a:schemeClr val="bg2"/>
              </a:buClr>
              <a:buSzPct val="75000"/>
            </a:pPr>
            <a:r>
              <a:rPr lang="zh-CN" altLang="en-US" sz="3600">
                <a:solidFill>
                  <a:schemeClr val="bg2"/>
                </a:solidFill>
                <a:latin typeface="Arial" charset="0"/>
                <a:ea typeface="黑体" pitchFamily="2" charset="-122"/>
              </a:rPr>
              <a:t>小结</a:t>
            </a:r>
            <a:endParaRPr lang="zh-CN" altLang="en-US" sz="3600">
              <a:latin typeface="Arial" charset="0"/>
              <a:ea typeface="黑体" pitchFamily="2" charset="-122"/>
            </a:endParaRPr>
          </a:p>
        </p:txBody>
      </p:sp>
      <p:sp>
        <p:nvSpPr>
          <p:cNvPr id="1050628" name="Rectangle 4"/>
          <p:cNvSpPr>
            <a:spLocks noGrp="1" noChangeArrowheads="1"/>
          </p:cNvSpPr>
          <p:nvPr>
            <p:ph type="body" idx="1"/>
          </p:nvPr>
        </p:nvSpPr>
        <p:spPr>
          <a:xfrm>
            <a:off x="323850" y="981075"/>
            <a:ext cx="8640763" cy="5616575"/>
          </a:xfrm>
          <a:noFill/>
          <a:ln/>
        </p:spPr>
        <p:txBody>
          <a:bodyPr/>
          <a:lstStyle/>
          <a:p>
            <a:pPr marL="352425" indent="-352425"/>
            <a:r>
              <a:rPr lang="zh-CN" altLang="en-US" sz="2800" b="1" dirty="0">
                <a:latin typeface="Times New Roman" pitchFamily="18" charset="0"/>
              </a:rPr>
              <a:t>在保护模式下，中断引用包含</a:t>
            </a:r>
            <a:r>
              <a:rPr lang="en-US" altLang="zh-CN" sz="2800" b="1" dirty="0">
                <a:latin typeface="Times New Roman" pitchFamily="18" charset="0"/>
              </a:rPr>
              <a:t>256</a:t>
            </a:r>
            <a:r>
              <a:rPr lang="zh-CN" altLang="en-US" sz="2800" b="1" dirty="0">
                <a:latin typeface="Times New Roman" pitchFamily="18" charset="0"/>
              </a:rPr>
              <a:t>个中断描述符的</a:t>
            </a:r>
            <a:r>
              <a:rPr lang="zh-CN" altLang="en-US" sz="2800" b="1" dirty="0">
                <a:solidFill>
                  <a:srgbClr val="CC0000"/>
                </a:solidFill>
                <a:latin typeface="Times New Roman" pitchFamily="18" charset="0"/>
              </a:rPr>
              <a:t>中断描述符表</a:t>
            </a:r>
            <a:r>
              <a:rPr lang="zh-CN" altLang="en-US" sz="2800" b="1" dirty="0">
                <a:latin typeface="Times New Roman" pitchFamily="18" charset="0"/>
              </a:rPr>
              <a:t>（</a:t>
            </a:r>
            <a:r>
              <a:rPr lang="en-US" altLang="zh-CN" sz="2800" b="1" dirty="0">
                <a:latin typeface="Times New Roman" pitchFamily="18" charset="0"/>
              </a:rPr>
              <a:t>IDT</a:t>
            </a:r>
            <a:r>
              <a:rPr lang="zh-CN" altLang="en-US" sz="2800" b="1" dirty="0">
                <a:latin typeface="Times New Roman" pitchFamily="18" charset="0"/>
              </a:rPr>
              <a:t>）。每个中断描述符包含一个</a:t>
            </a:r>
            <a:r>
              <a:rPr lang="zh-CN" altLang="en-US" sz="2800" b="1" dirty="0">
                <a:solidFill>
                  <a:srgbClr val="CC0000"/>
                </a:solidFill>
                <a:latin typeface="Times New Roman" pitchFamily="18" charset="0"/>
              </a:rPr>
              <a:t>段选择符</a:t>
            </a:r>
            <a:r>
              <a:rPr lang="zh-CN" altLang="en-US" sz="2800" b="1" dirty="0">
                <a:latin typeface="Times New Roman" pitchFamily="18" charset="0"/>
              </a:rPr>
              <a:t>和一个</a:t>
            </a:r>
            <a:r>
              <a:rPr lang="en-US" altLang="zh-CN" sz="2800" b="1" dirty="0">
                <a:latin typeface="Times New Roman" pitchFamily="18" charset="0"/>
              </a:rPr>
              <a:t>32</a:t>
            </a:r>
            <a:r>
              <a:rPr lang="zh-CN" altLang="en-US" sz="2800" b="1" dirty="0">
                <a:latin typeface="Times New Roman" pitchFamily="18" charset="0"/>
              </a:rPr>
              <a:t>位</a:t>
            </a:r>
            <a:r>
              <a:rPr lang="zh-CN" altLang="en-US" sz="2800" b="1" dirty="0">
                <a:solidFill>
                  <a:srgbClr val="CC0000"/>
                </a:solidFill>
                <a:latin typeface="Times New Roman" pitchFamily="18" charset="0"/>
              </a:rPr>
              <a:t>偏移地址</a:t>
            </a:r>
            <a:r>
              <a:rPr lang="zh-CN" altLang="en-US" sz="2800" b="1" dirty="0">
                <a:latin typeface="Times New Roman" pitchFamily="18" charset="0"/>
              </a:rPr>
              <a:t>。</a:t>
            </a:r>
          </a:p>
          <a:p>
            <a:pPr marL="352425" indent="-352425"/>
            <a:r>
              <a:rPr lang="zh-CN" altLang="en-US" sz="2800" b="1" dirty="0">
                <a:latin typeface="Times New Roman" pitchFamily="18" charset="0"/>
              </a:rPr>
              <a:t>有两个</a:t>
            </a:r>
            <a:r>
              <a:rPr lang="zh-CN" altLang="en-US" sz="2800" b="1" dirty="0">
                <a:solidFill>
                  <a:srgbClr val="CC0000"/>
                </a:solidFill>
                <a:latin typeface="Times New Roman" pitchFamily="18" charset="0"/>
              </a:rPr>
              <a:t>标志位</a:t>
            </a:r>
            <a:r>
              <a:rPr lang="zh-CN" altLang="en-US" sz="2800" b="1" dirty="0">
                <a:latin typeface="Times New Roman" pitchFamily="18" charset="0"/>
              </a:rPr>
              <a:t>用于微处理器的中断结构：陷阱（</a:t>
            </a:r>
            <a:r>
              <a:rPr lang="en-US" altLang="zh-CN" sz="2800" b="1" dirty="0">
                <a:latin typeface="Times New Roman" pitchFamily="18" charset="0"/>
              </a:rPr>
              <a:t>TF</a:t>
            </a:r>
            <a:r>
              <a:rPr lang="zh-CN" altLang="en-US" sz="2800" b="1" dirty="0">
                <a:latin typeface="Times New Roman" pitchFamily="18" charset="0"/>
              </a:rPr>
              <a:t>）和中断允许（</a:t>
            </a:r>
            <a:r>
              <a:rPr lang="en-US" altLang="zh-CN" sz="2800" b="1" dirty="0">
                <a:latin typeface="Times New Roman" pitchFamily="18" charset="0"/>
              </a:rPr>
              <a:t>IF</a:t>
            </a:r>
            <a:r>
              <a:rPr lang="zh-CN" altLang="en-US" sz="2800" b="1" dirty="0">
                <a:latin typeface="Times New Roman" pitchFamily="18" charset="0"/>
              </a:rPr>
              <a:t>）。</a:t>
            </a:r>
          </a:p>
          <a:p>
            <a:pPr marL="352425" indent="-352425"/>
            <a:r>
              <a:rPr lang="zh-CN" altLang="en-US" sz="2800" b="1" dirty="0">
                <a:latin typeface="Times New Roman" pitchFamily="18" charset="0"/>
              </a:rPr>
              <a:t>前</a:t>
            </a:r>
            <a:r>
              <a:rPr lang="en-US" altLang="zh-CN" sz="2800" b="1" dirty="0">
                <a:latin typeface="Times New Roman" pitchFamily="18" charset="0"/>
              </a:rPr>
              <a:t>32</a:t>
            </a:r>
            <a:r>
              <a:rPr lang="zh-CN" altLang="en-US" sz="2800" b="1" dirty="0">
                <a:latin typeface="Times New Roman" pitchFamily="18" charset="0"/>
              </a:rPr>
              <a:t>个中断向量单元保留给</a:t>
            </a:r>
            <a:r>
              <a:rPr lang="en-US" altLang="zh-CN" sz="2800" b="1" dirty="0">
                <a:latin typeface="Times New Roman" pitchFamily="18" charset="0"/>
              </a:rPr>
              <a:t>Intel</a:t>
            </a:r>
            <a:r>
              <a:rPr lang="zh-CN" altLang="en-US" sz="2800" b="1" dirty="0">
                <a:latin typeface="Times New Roman" pitchFamily="18" charset="0"/>
              </a:rPr>
              <a:t>使用，多数已在微处理器中预先确定了；最后</a:t>
            </a:r>
            <a:r>
              <a:rPr lang="en-US" altLang="zh-CN" sz="2800" b="1" dirty="0">
                <a:latin typeface="Times New Roman" pitchFamily="18" charset="0"/>
              </a:rPr>
              <a:t>224</a:t>
            </a:r>
            <a:r>
              <a:rPr lang="zh-CN" altLang="en-US" sz="2800" b="1" dirty="0">
                <a:latin typeface="Times New Roman" pitchFamily="18" charset="0"/>
              </a:rPr>
              <a:t>个中断向量供用户使用，可完成任何需要的功能。</a:t>
            </a:r>
          </a:p>
          <a:p>
            <a:pPr marL="352425" indent="-352425"/>
            <a:r>
              <a:rPr lang="zh-CN" altLang="en-US" sz="2800" b="1" dirty="0">
                <a:latin typeface="Times New Roman" pitchFamily="18" charset="0"/>
              </a:rPr>
              <a:t>一旦检测到一个中断，将发生如下事件：</a:t>
            </a:r>
            <a:r>
              <a:rPr lang="zh-CN" altLang="en-US" sz="2800" b="1" dirty="0">
                <a:solidFill>
                  <a:srgbClr val="008000"/>
                </a:solidFill>
                <a:latin typeface="Times New Roman" pitchFamily="18" charset="0"/>
              </a:rPr>
              <a:t>①</a:t>
            </a:r>
            <a:r>
              <a:rPr lang="zh-CN" altLang="en-US" sz="2800" b="1" dirty="0">
                <a:latin typeface="Times New Roman" pitchFamily="18" charset="0"/>
              </a:rPr>
              <a:t> 标志被压入堆栈；</a:t>
            </a:r>
            <a:r>
              <a:rPr lang="zh-CN" altLang="en-US" sz="2800" b="1" dirty="0">
                <a:solidFill>
                  <a:srgbClr val="008000"/>
                </a:solidFill>
                <a:latin typeface="Times New Roman" pitchFamily="18" charset="0"/>
              </a:rPr>
              <a:t>②</a:t>
            </a:r>
            <a:r>
              <a:rPr lang="zh-CN" altLang="en-US" sz="2800" b="1" dirty="0">
                <a:latin typeface="Times New Roman" pitchFamily="18" charset="0"/>
              </a:rPr>
              <a:t> </a:t>
            </a:r>
            <a:r>
              <a:rPr lang="en-US" altLang="zh-CN" sz="2800" b="1" dirty="0">
                <a:latin typeface="Times New Roman" pitchFamily="18" charset="0"/>
              </a:rPr>
              <a:t>IF</a:t>
            </a:r>
            <a:r>
              <a:rPr lang="zh-CN" altLang="en-US" sz="2800" b="1" dirty="0">
                <a:latin typeface="Times New Roman" pitchFamily="18" charset="0"/>
              </a:rPr>
              <a:t>和</a:t>
            </a:r>
            <a:r>
              <a:rPr lang="en-US" altLang="zh-CN" sz="2800" b="1" dirty="0">
                <a:latin typeface="Times New Roman" pitchFamily="18" charset="0"/>
              </a:rPr>
              <a:t>TF</a:t>
            </a:r>
            <a:r>
              <a:rPr lang="zh-CN" altLang="en-US" sz="2800" b="1" dirty="0">
                <a:latin typeface="Times New Roman" pitchFamily="18" charset="0"/>
              </a:rPr>
              <a:t>标志位均被清除；</a:t>
            </a:r>
            <a:r>
              <a:rPr lang="zh-CN" altLang="en-US" sz="2800" b="1" dirty="0">
                <a:solidFill>
                  <a:srgbClr val="008000"/>
                </a:solidFill>
                <a:latin typeface="Times New Roman" pitchFamily="18" charset="0"/>
              </a:rPr>
              <a:t>③</a:t>
            </a:r>
            <a:r>
              <a:rPr lang="zh-CN" altLang="en-US" sz="2800" b="1" dirty="0">
                <a:latin typeface="Times New Roman" pitchFamily="18" charset="0"/>
              </a:rPr>
              <a:t> </a:t>
            </a:r>
            <a:r>
              <a:rPr lang="en-US" altLang="zh-CN" sz="2800" b="1" dirty="0">
                <a:latin typeface="Times New Roman" pitchFamily="18" charset="0"/>
              </a:rPr>
              <a:t>CS</a:t>
            </a:r>
            <a:r>
              <a:rPr lang="zh-CN" altLang="en-US" sz="2800" b="1" dirty="0">
                <a:latin typeface="Times New Roman" pitchFamily="18" charset="0"/>
              </a:rPr>
              <a:t>、</a:t>
            </a:r>
            <a:r>
              <a:rPr lang="en-US" altLang="zh-CN" sz="2800" b="1" dirty="0">
                <a:latin typeface="Times New Roman" pitchFamily="18" charset="0"/>
              </a:rPr>
              <a:t>IP</a:t>
            </a:r>
            <a:r>
              <a:rPr lang="zh-CN" altLang="en-US" sz="2800" b="1" dirty="0">
                <a:latin typeface="Times New Roman" pitchFamily="18" charset="0"/>
              </a:rPr>
              <a:t>压入堆栈；</a:t>
            </a:r>
            <a:r>
              <a:rPr lang="en-US" altLang="zh-CN" sz="2800" b="1" dirty="0">
                <a:solidFill>
                  <a:srgbClr val="008000"/>
                </a:solidFill>
                <a:latin typeface="Times New Roman" pitchFamily="18" charset="0"/>
              </a:rPr>
              <a:t>④</a:t>
            </a:r>
            <a:r>
              <a:rPr lang="en-US" altLang="zh-CN" sz="2800" b="1" dirty="0">
                <a:latin typeface="Times New Roman" pitchFamily="18" charset="0"/>
              </a:rPr>
              <a:t> </a:t>
            </a:r>
            <a:r>
              <a:rPr lang="zh-CN" altLang="en-US" sz="2800" b="1" dirty="0">
                <a:latin typeface="Times New Roman" pitchFamily="18" charset="0"/>
              </a:rPr>
              <a:t>中断向量从中断向量表中取出，并通过向量地址访问中断服务子程序。</a:t>
            </a:r>
          </a:p>
        </p:txBody>
      </p:sp>
    </p:spTree>
    <p:extLst>
      <p:ext uri="{BB962C8B-B14F-4D97-AF65-F5344CB8AC3E}">
        <p14:creationId xmlns:p14="http://schemas.microsoft.com/office/powerpoint/2010/main" val="371564208"/>
      </p:ext>
    </p:extLst>
  </p:cSld>
  <p:clrMapOvr>
    <a:masterClrMapping/>
  </p:clrMapOvr>
  <p:transition spd="med"/>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4"/>
          <p:cNvSpPr>
            <a:spLocks noGrp="1"/>
          </p:cNvSpPr>
          <p:nvPr>
            <p:ph type="sldNum" sz="quarter" idx="11"/>
          </p:nvPr>
        </p:nvSpPr>
        <p:spPr/>
        <p:txBody>
          <a:bodyPr/>
          <a:lstStyle/>
          <a:p>
            <a:fld id="{479A1855-4563-4060-B134-AF6155B03776}" type="slidenum">
              <a:rPr lang="zh-CN" altLang="en-US"/>
              <a:pPr/>
              <a:t>19</a:t>
            </a:fld>
            <a:endParaRPr lang="en-US" altLang="zh-CN"/>
          </a:p>
        </p:txBody>
      </p:sp>
      <p:graphicFrame>
        <p:nvGraphicFramePr>
          <p:cNvPr id="1073158" name="Object 6"/>
          <p:cNvGraphicFramePr>
            <a:graphicFrameLocks noChangeAspect="1"/>
          </p:cNvGraphicFramePr>
          <p:nvPr/>
        </p:nvGraphicFramePr>
        <p:xfrm>
          <a:off x="331788" y="188913"/>
          <a:ext cx="8632825" cy="6635750"/>
        </p:xfrm>
        <a:graphic>
          <a:graphicData uri="http://schemas.openxmlformats.org/presentationml/2006/ole">
            <mc:AlternateContent xmlns:mc="http://schemas.openxmlformats.org/markup-compatibility/2006">
              <mc:Choice xmlns:v="urn:schemas-microsoft-com:vml" Requires="v">
                <p:oleObj spid="_x0000_s7249" name="Visio" r:id="rId3" imgW="5133137" imgH="3946550" progId="Visio.Drawing.11">
                  <p:embed/>
                </p:oleObj>
              </mc:Choice>
              <mc:Fallback>
                <p:oleObj name="Visio" r:id="rId3" imgW="5133137" imgH="3946550"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1788" y="188913"/>
                        <a:ext cx="8632825" cy="6635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73159" name="Text Box 7"/>
          <p:cNvSpPr txBox="1">
            <a:spLocks noChangeArrowheads="1"/>
          </p:cNvSpPr>
          <p:nvPr/>
        </p:nvSpPr>
        <p:spPr bwMode="auto">
          <a:xfrm>
            <a:off x="107950" y="765175"/>
            <a:ext cx="5000625" cy="457200"/>
          </a:xfrm>
          <a:prstGeom prst="rect">
            <a:avLst/>
          </a:prstGeom>
          <a:noFill/>
          <a:ln w="9525">
            <a:noFill/>
            <a:miter lim="800000"/>
            <a:headEnd/>
            <a:tailEnd/>
          </a:ln>
          <a:effectLst/>
        </p:spPr>
        <p:txBody>
          <a:bodyPr wrap="none">
            <a:spAutoFit/>
          </a:bodyPr>
          <a:lstStyle/>
          <a:p>
            <a:pPr algn="l">
              <a:buClrTx/>
              <a:buFontTx/>
              <a:buNone/>
            </a:pPr>
            <a:r>
              <a:rPr kumimoji="1" lang="zh-CN" altLang="en-US" sz="2400" dirty="0">
                <a:solidFill>
                  <a:srgbClr val="FF6600"/>
                </a:solidFill>
                <a:latin typeface="宋体" pitchFamily="2" charset="-122"/>
              </a:rPr>
              <a:t>利用</a:t>
            </a:r>
            <a:r>
              <a:rPr kumimoji="1" lang="en-US" altLang="zh-CN" sz="2400" dirty="0">
                <a:solidFill>
                  <a:srgbClr val="FF6600"/>
                </a:solidFill>
              </a:rPr>
              <a:t>74LS273</a:t>
            </a:r>
            <a:r>
              <a:rPr kumimoji="1" lang="zh-CN" altLang="en-US" sz="2400" dirty="0">
                <a:solidFill>
                  <a:srgbClr val="FF6600"/>
                </a:solidFill>
                <a:latin typeface="宋体" pitchFamily="2" charset="-122"/>
              </a:rPr>
              <a:t>设计的</a:t>
            </a:r>
            <a:r>
              <a:rPr kumimoji="1" lang="en-US" altLang="zh-CN" sz="2400" dirty="0">
                <a:solidFill>
                  <a:srgbClr val="CC0000"/>
                </a:solidFill>
              </a:rPr>
              <a:t>8/16</a:t>
            </a:r>
            <a:r>
              <a:rPr kumimoji="1" lang="zh-CN" altLang="en-US" sz="2400" dirty="0">
                <a:solidFill>
                  <a:srgbClr val="CC0000"/>
                </a:solidFill>
                <a:latin typeface="宋体" pitchFamily="2" charset="-122"/>
              </a:rPr>
              <a:t>位</a:t>
            </a:r>
            <a:r>
              <a:rPr kumimoji="1" lang="zh-CN" altLang="en-US" sz="2400" dirty="0">
                <a:solidFill>
                  <a:srgbClr val="FF6600"/>
                </a:solidFill>
                <a:latin typeface="宋体" pitchFamily="2" charset="-122"/>
              </a:rPr>
              <a:t>输出端口</a:t>
            </a:r>
            <a:r>
              <a:rPr kumimoji="1" lang="zh-CN" altLang="en-US" sz="2400" dirty="0">
                <a:solidFill>
                  <a:srgbClr val="FF6600"/>
                </a:solidFill>
              </a:rPr>
              <a:t> </a:t>
            </a:r>
          </a:p>
        </p:txBody>
      </p:sp>
      <p:sp>
        <p:nvSpPr>
          <p:cNvPr id="1073155" name="Rectangle 3"/>
          <p:cNvSpPr>
            <a:spLocks noGrp="1" noChangeArrowheads="1"/>
          </p:cNvSpPr>
          <p:nvPr>
            <p:ph type="body" idx="1"/>
          </p:nvPr>
        </p:nvSpPr>
        <p:spPr>
          <a:xfrm>
            <a:off x="323850" y="3789363"/>
            <a:ext cx="2243138" cy="2808287"/>
          </a:xfrm>
        </p:spPr>
        <p:txBody>
          <a:bodyPr/>
          <a:lstStyle/>
          <a:p>
            <a:pPr marL="0" indent="0">
              <a:lnSpc>
                <a:spcPct val="80000"/>
              </a:lnSpc>
              <a:buFont typeface="Wingdings" pitchFamily="2" charset="2"/>
              <a:buNone/>
            </a:pPr>
            <a:r>
              <a:rPr lang="en-US" altLang="zh-CN" sz="2000" b="1">
                <a:solidFill>
                  <a:srgbClr val="CC0066"/>
                </a:solidFill>
                <a:latin typeface="Courier New" pitchFamily="49" charset="0"/>
              </a:rPr>
              <a:t>MOV DX,3804H</a:t>
            </a:r>
          </a:p>
          <a:p>
            <a:pPr marL="0" indent="0">
              <a:lnSpc>
                <a:spcPct val="80000"/>
              </a:lnSpc>
              <a:buFont typeface="Wingdings" pitchFamily="2" charset="2"/>
              <a:buNone/>
            </a:pPr>
            <a:r>
              <a:rPr lang="en-US" altLang="zh-CN" sz="2000" b="1">
                <a:solidFill>
                  <a:srgbClr val="CC0066"/>
                </a:solidFill>
                <a:latin typeface="Courier New" pitchFamily="49" charset="0"/>
              </a:rPr>
              <a:t>MOV AL,00H</a:t>
            </a:r>
          </a:p>
          <a:p>
            <a:pPr marL="0" indent="0">
              <a:lnSpc>
                <a:spcPct val="80000"/>
              </a:lnSpc>
              <a:buFont typeface="Wingdings" pitchFamily="2" charset="2"/>
              <a:buNone/>
            </a:pPr>
            <a:r>
              <a:rPr lang="en-US" altLang="zh-CN" sz="2000" b="1">
                <a:solidFill>
                  <a:srgbClr val="CC0066"/>
                </a:solidFill>
                <a:latin typeface="Courier New" pitchFamily="49" charset="0"/>
              </a:rPr>
              <a:t>OUT DX,AL</a:t>
            </a:r>
          </a:p>
          <a:p>
            <a:pPr marL="0" indent="0">
              <a:lnSpc>
                <a:spcPct val="80000"/>
              </a:lnSpc>
              <a:buFont typeface="Wingdings" pitchFamily="2" charset="2"/>
              <a:buNone/>
            </a:pPr>
            <a:r>
              <a:rPr lang="en-US" altLang="zh-CN" sz="2000" b="1">
                <a:solidFill>
                  <a:srgbClr val="0000FF"/>
                </a:solidFill>
                <a:latin typeface="Courier New" pitchFamily="49" charset="0"/>
              </a:rPr>
              <a:t>MOV DX,3805H</a:t>
            </a:r>
          </a:p>
          <a:p>
            <a:pPr marL="0" indent="0">
              <a:lnSpc>
                <a:spcPct val="80000"/>
              </a:lnSpc>
              <a:buFont typeface="Wingdings" pitchFamily="2" charset="2"/>
              <a:buNone/>
            </a:pPr>
            <a:r>
              <a:rPr lang="en-US" altLang="zh-CN" sz="2000" b="1">
                <a:solidFill>
                  <a:srgbClr val="0000FF"/>
                </a:solidFill>
                <a:latin typeface="Courier New" pitchFamily="49" charset="0"/>
              </a:rPr>
              <a:t>MOV AL,0FFH</a:t>
            </a:r>
          </a:p>
          <a:p>
            <a:pPr marL="0" indent="0">
              <a:lnSpc>
                <a:spcPct val="80000"/>
              </a:lnSpc>
              <a:buFont typeface="Wingdings" pitchFamily="2" charset="2"/>
              <a:buNone/>
            </a:pPr>
            <a:r>
              <a:rPr lang="en-US" altLang="zh-CN" sz="2000" b="1">
                <a:solidFill>
                  <a:srgbClr val="0000FF"/>
                </a:solidFill>
                <a:latin typeface="Courier New" pitchFamily="49" charset="0"/>
              </a:rPr>
              <a:t>OUT DX,AL</a:t>
            </a:r>
            <a:endParaRPr lang="zh-CN" altLang="en-US" sz="2000" b="1">
              <a:solidFill>
                <a:srgbClr val="0000FF"/>
              </a:solidFill>
              <a:latin typeface="Courier New" pitchFamily="49" charset="0"/>
            </a:endParaRPr>
          </a:p>
          <a:p>
            <a:pPr marL="0" indent="0">
              <a:lnSpc>
                <a:spcPct val="80000"/>
              </a:lnSpc>
              <a:buFont typeface="Wingdings" pitchFamily="2" charset="2"/>
              <a:buNone/>
            </a:pPr>
            <a:r>
              <a:rPr lang="en-US" altLang="zh-CN" sz="2000" b="1">
                <a:solidFill>
                  <a:srgbClr val="008000"/>
                </a:solidFill>
                <a:latin typeface="Courier New" pitchFamily="49" charset="0"/>
              </a:rPr>
              <a:t>MOV DX,3804H</a:t>
            </a:r>
          </a:p>
          <a:p>
            <a:pPr marL="0" indent="0">
              <a:lnSpc>
                <a:spcPct val="80000"/>
              </a:lnSpc>
              <a:buFont typeface="Wingdings" pitchFamily="2" charset="2"/>
              <a:buNone/>
            </a:pPr>
            <a:r>
              <a:rPr lang="en-US" altLang="zh-CN" sz="2000" b="1">
                <a:solidFill>
                  <a:srgbClr val="008000"/>
                </a:solidFill>
                <a:latin typeface="Courier New" pitchFamily="49" charset="0"/>
              </a:rPr>
              <a:t>MOV AX,0FFFFH</a:t>
            </a:r>
          </a:p>
          <a:p>
            <a:pPr marL="0" indent="0">
              <a:lnSpc>
                <a:spcPct val="80000"/>
              </a:lnSpc>
              <a:buFont typeface="Wingdings" pitchFamily="2" charset="2"/>
              <a:buNone/>
            </a:pPr>
            <a:r>
              <a:rPr lang="en-US" altLang="zh-CN" sz="2000" b="1">
                <a:solidFill>
                  <a:srgbClr val="008000"/>
                </a:solidFill>
                <a:latin typeface="Courier New" pitchFamily="49" charset="0"/>
              </a:rPr>
              <a:t>OUT DX,AX</a:t>
            </a:r>
          </a:p>
        </p:txBody>
      </p:sp>
      <p:sp>
        <p:nvSpPr>
          <p:cNvPr id="1073154" name="Rectangle 2"/>
          <p:cNvSpPr>
            <a:spLocks noGrp="1" noChangeArrowheads="1"/>
          </p:cNvSpPr>
          <p:nvPr>
            <p:ph type="title"/>
          </p:nvPr>
        </p:nvSpPr>
        <p:spPr>
          <a:xfrm>
            <a:off x="611450" y="44530"/>
            <a:ext cx="8064238" cy="574675"/>
          </a:xfrm>
          <a:noFill/>
          <a:ln/>
        </p:spPr>
        <p:txBody>
          <a:bodyPr anchor="t"/>
          <a:lstStyle/>
          <a:p>
            <a:r>
              <a:rPr lang="zh-CN" altLang="en-US" sz="2800" b="1" dirty="0" smtClean="0">
                <a:solidFill>
                  <a:schemeClr val="bg2"/>
                </a:solidFill>
                <a:ea typeface="黑体" pitchFamily="2" charset="-122"/>
              </a:rPr>
              <a:t>二、并行</a:t>
            </a:r>
            <a:r>
              <a:rPr lang="zh-CN" altLang="en-US" sz="2800" b="1" dirty="0">
                <a:solidFill>
                  <a:srgbClr val="CC0000"/>
                </a:solidFill>
                <a:ea typeface="黑体" pitchFamily="2" charset="-122"/>
              </a:rPr>
              <a:t>输出</a:t>
            </a:r>
            <a:r>
              <a:rPr lang="zh-CN" altLang="en-US" sz="2800" b="1" dirty="0">
                <a:solidFill>
                  <a:schemeClr val="bg2"/>
                </a:solidFill>
                <a:ea typeface="黑体" pitchFamily="2" charset="-122"/>
              </a:rPr>
              <a:t>接口</a:t>
            </a:r>
          </a:p>
        </p:txBody>
      </p:sp>
    </p:spTree>
    <p:extLst>
      <p:ext uri="{BB962C8B-B14F-4D97-AF65-F5344CB8AC3E}">
        <p14:creationId xmlns:p14="http://schemas.microsoft.com/office/powerpoint/2010/main" val="420473461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7315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7315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7315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73155">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73155">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73155">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73155">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73155">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7315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4"/>
          <p:cNvSpPr>
            <a:spLocks noGrp="1"/>
          </p:cNvSpPr>
          <p:nvPr>
            <p:ph type="sldNum" sz="quarter" idx="11"/>
          </p:nvPr>
        </p:nvSpPr>
        <p:spPr/>
        <p:txBody>
          <a:bodyPr/>
          <a:lstStyle/>
          <a:p>
            <a:fld id="{94AEF453-826F-4663-B1D4-FAED4FAE43B6}" type="slidenum">
              <a:rPr lang="zh-CN" altLang="en-US"/>
              <a:pPr/>
              <a:t>190</a:t>
            </a:fld>
            <a:endParaRPr lang="en-US" altLang="zh-CN"/>
          </a:p>
        </p:txBody>
      </p:sp>
      <p:sp>
        <p:nvSpPr>
          <p:cNvPr id="1051650" name="Rectangle 2"/>
          <p:cNvSpPr>
            <a:spLocks noGrp="1" noChangeArrowheads="1"/>
          </p:cNvSpPr>
          <p:nvPr>
            <p:ph type="title"/>
          </p:nvPr>
        </p:nvSpPr>
        <p:spPr>
          <a:xfrm>
            <a:off x="323850" y="44530"/>
            <a:ext cx="8351838" cy="574675"/>
          </a:xfrm>
          <a:noFill/>
          <a:ln/>
        </p:spPr>
        <p:txBody>
          <a:bodyPr anchor="t"/>
          <a:lstStyle/>
          <a:p>
            <a:r>
              <a:rPr lang="en-US" altLang="zh-CN" sz="2800" b="1" dirty="0" smtClean="0">
                <a:solidFill>
                  <a:schemeClr val="bg2"/>
                </a:solidFill>
                <a:ea typeface="黑体" pitchFamily="2" charset="-122"/>
              </a:rPr>
              <a:t>6.3 </a:t>
            </a:r>
            <a:r>
              <a:rPr lang="zh-CN" altLang="en-US" sz="2800" b="1" dirty="0">
                <a:solidFill>
                  <a:schemeClr val="bg2"/>
                </a:solidFill>
                <a:ea typeface="黑体" pitchFamily="2" charset="-122"/>
              </a:rPr>
              <a:t>中断方式</a:t>
            </a:r>
            <a:endParaRPr lang="en-US" altLang="zh-CN" sz="2800" b="1" dirty="0">
              <a:solidFill>
                <a:srgbClr val="006600"/>
              </a:solidFill>
              <a:ea typeface="黑体" pitchFamily="2" charset="-122"/>
            </a:endParaRPr>
          </a:p>
        </p:txBody>
      </p:sp>
      <p:sp>
        <p:nvSpPr>
          <p:cNvPr id="1051651" name="Rectangle 3"/>
          <p:cNvSpPr>
            <a:spLocks noChangeArrowheads="1"/>
          </p:cNvSpPr>
          <p:nvPr/>
        </p:nvSpPr>
        <p:spPr bwMode="auto">
          <a:xfrm>
            <a:off x="3706813" y="333375"/>
            <a:ext cx="1512887" cy="719138"/>
          </a:xfrm>
          <a:prstGeom prst="rect">
            <a:avLst/>
          </a:prstGeom>
          <a:noFill/>
          <a:ln w="9525">
            <a:noFill/>
            <a:miter lim="800000"/>
            <a:headEnd/>
            <a:tailEnd/>
          </a:ln>
          <a:effectLst/>
        </p:spPr>
        <p:txBody>
          <a:bodyPr/>
          <a:lstStyle/>
          <a:p>
            <a:pPr>
              <a:spcBef>
                <a:spcPct val="20000"/>
              </a:spcBef>
              <a:buClr>
                <a:schemeClr val="bg2"/>
              </a:buClr>
              <a:buSzPct val="75000"/>
            </a:pPr>
            <a:r>
              <a:rPr lang="zh-CN" altLang="en-US" sz="3600">
                <a:solidFill>
                  <a:schemeClr val="bg2"/>
                </a:solidFill>
                <a:latin typeface="Arial" charset="0"/>
                <a:ea typeface="黑体" pitchFamily="2" charset="-122"/>
              </a:rPr>
              <a:t>小结</a:t>
            </a:r>
            <a:endParaRPr lang="zh-CN" altLang="en-US" sz="3600">
              <a:latin typeface="Arial" charset="0"/>
              <a:ea typeface="黑体" pitchFamily="2" charset="-122"/>
            </a:endParaRPr>
          </a:p>
        </p:txBody>
      </p:sp>
      <p:sp>
        <p:nvSpPr>
          <p:cNvPr id="1051652" name="Rectangle 4"/>
          <p:cNvSpPr>
            <a:spLocks noGrp="1" noChangeArrowheads="1"/>
          </p:cNvSpPr>
          <p:nvPr>
            <p:ph type="body" idx="1"/>
          </p:nvPr>
        </p:nvSpPr>
        <p:spPr>
          <a:xfrm>
            <a:off x="323850" y="981075"/>
            <a:ext cx="8640763" cy="5616575"/>
          </a:xfrm>
          <a:noFill/>
          <a:ln/>
        </p:spPr>
        <p:txBody>
          <a:bodyPr/>
          <a:lstStyle/>
          <a:p>
            <a:pPr marL="444500" indent="-444500"/>
            <a:r>
              <a:rPr lang="en-US" altLang="zh-CN" sz="2800" b="1">
                <a:latin typeface="Times New Roman" pitchFamily="18" charset="0"/>
              </a:rPr>
              <a:t>8259A</a:t>
            </a:r>
            <a:r>
              <a:rPr lang="zh-CN" altLang="en-US" sz="2800" b="1">
                <a:latin typeface="Times New Roman" pitchFamily="18" charset="0"/>
              </a:rPr>
              <a:t>可编程中断控制器（</a:t>
            </a:r>
            <a:r>
              <a:rPr lang="en-US" altLang="zh-CN" sz="2800" b="1">
                <a:latin typeface="Times New Roman" pitchFamily="18" charset="0"/>
              </a:rPr>
              <a:t>PIC</a:t>
            </a:r>
            <a:r>
              <a:rPr lang="zh-CN" altLang="en-US" sz="2800" b="1">
                <a:latin typeface="Times New Roman" pitchFamily="18" charset="0"/>
              </a:rPr>
              <a:t>）给微处理器增加了至少</a:t>
            </a:r>
            <a:r>
              <a:rPr lang="en-US" altLang="zh-CN" sz="2800" b="1">
                <a:latin typeface="Times New Roman" pitchFamily="18" charset="0"/>
              </a:rPr>
              <a:t>8</a:t>
            </a:r>
            <a:r>
              <a:rPr lang="zh-CN" altLang="en-US" sz="2800" b="1">
                <a:latin typeface="Times New Roman" pitchFamily="18" charset="0"/>
              </a:rPr>
              <a:t>个中断输入。该器件可级联，实现最多</a:t>
            </a:r>
            <a:r>
              <a:rPr lang="en-US" altLang="zh-CN" sz="2800" b="1">
                <a:latin typeface="Times New Roman" pitchFamily="18" charset="0"/>
              </a:rPr>
              <a:t>64</a:t>
            </a:r>
            <a:r>
              <a:rPr lang="zh-CN" altLang="en-US" sz="2800" b="1">
                <a:latin typeface="Times New Roman" pitchFamily="18" charset="0"/>
              </a:rPr>
              <a:t>个中断输入。</a:t>
            </a:r>
          </a:p>
          <a:p>
            <a:pPr marL="444500" indent="-444500"/>
            <a:r>
              <a:rPr lang="en-US" altLang="zh-CN" sz="2800" b="1">
                <a:latin typeface="Times New Roman" pitchFamily="18" charset="0"/>
              </a:rPr>
              <a:t>8259A</a:t>
            </a:r>
            <a:r>
              <a:rPr lang="zh-CN" altLang="en-US" sz="2800" b="1">
                <a:latin typeface="Times New Roman" pitchFamily="18" charset="0"/>
              </a:rPr>
              <a:t>编程分两步：首先，发送一系列初始化命令字</a:t>
            </a:r>
            <a:r>
              <a:rPr lang="en-US" altLang="zh-CN" sz="2800" b="1">
                <a:latin typeface="Times New Roman" pitchFamily="18" charset="0"/>
              </a:rPr>
              <a:t>ICW</a:t>
            </a:r>
            <a:r>
              <a:rPr lang="zh-CN" altLang="en-US" sz="2800" b="1">
                <a:latin typeface="Times New Roman" pitchFamily="18" charset="0"/>
              </a:rPr>
              <a:t>；然后发送一系列操作命令字</a:t>
            </a:r>
            <a:r>
              <a:rPr lang="en-US" altLang="zh-CN" sz="2800" b="1">
                <a:latin typeface="Times New Roman" pitchFamily="18" charset="0"/>
              </a:rPr>
              <a:t>OCW</a:t>
            </a:r>
            <a:r>
              <a:rPr lang="zh-CN" altLang="en-US" sz="2800" b="1">
                <a:latin typeface="Times New Roman" pitchFamily="18" charset="0"/>
              </a:rPr>
              <a:t>。</a:t>
            </a:r>
          </a:p>
          <a:p>
            <a:pPr marL="444500" indent="-444500"/>
            <a:r>
              <a:rPr lang="en-US" altLang="zh-CN" sz="2800" b="1">
                <a:latin typeface="Times New Roman" pitchFamily="18" charset="0"/>
              </a:rPr>
              <a:t>8259A</a:t>
            </a:r>
            <a:r>
              <a:rPr lang="zh-CN" altLang="en-US" sz="2800" b="1">
                <a:latin typeface="Times New Roman" pitchFamily="18" charset="0"/>
              </a:rPr>
              <a:t>包含</a:t>
            </a:r>
            <a:r>
              <a:rPr lang="en-US" altLang="zh-CN" sz="2800" b="1">
                <a:latin typeface="Times New Roman" pitchFamily="18" charset="0"/>
              </a:rPr>
              <a:t>3</a:t>
            </a:r>
            <a:r>
              <a:rPr lang="zh-CN" altLang="en-US" sz="2800" b="1">
                <a:latin typeface="Times New Roman" pitchFamily="18" charset="0"/>
              </a:rPr>
              <a:t>个状态寄存器：</a:t>
            </a:r>
            <a:r>
              <a:rPr lang="en-US" altLang="zh-CN" sz="2800" b="1">
                <a:latin typeface="Times New Roman" pitchFamily="18" charset="0"/>
              </a:rPr>
              <a:t>IMR</a:t>
            </a:r>
            <a:r>
              <a:rPr lang="zh-CN" altLang="en-US" sz="2800" b="1">
                <a:latin typeface="Times New Roman" pitchFamily="18" charset="0"/>
              </a:rPr>
              <a:t>（中断屏蔽寄存器），</a:t>
            </a:r>
            <a:r>
              <a:rPr lang="en-US" altLang="zh-CN" sz="2800" b="1">
                <a:latin typeface="Times New Roman" pitchFamily="18" charset="0"/>
              </a:rPr>
              <a:t>ISR</a:t>
            </a:r>
            <a:r>
              <a:rPr lang="zh-CN" altLang="en-US" sz="2800" b="1">
                <a:latin typeface="Times New Roman" pitchFamily="18" charset="0"/>
              </a:rPr>
              <a:t>（服务寄存器），</a:t>
            </a:r>
            <a:r>
              <a:rPr lang="en-US" altLang="zh-CN" sz="2800" b="1">
                <a:latin typeface="Times New Roman" pitchFamily="18" charset="0"/>
              </a:rPr>
              <a:t>IRR</a:t>
            </a:r>
            <a:r>
              <a:rPr lang="zh-CN" altLang="en-US" sz="2800" b="1">
                <a:latin typeface="Times New Roman" pitchFamily="18" charset="0"/>
              </a:rPr>
              <a:t>（中断请求寄存器）。</a:t>
            </a:r>
          </a:p>
          <a:p>
            <a:pPr marL="444500" indent="-444500"/>
            <a:r>
              <a:rPr lang="zh-CN" altLang="en-US" sz="2800" b="1">
                <a:latin typeface="Times New Roman" pitchFamily="18" charset="0"/>
              </a:rPr>
              <a:t>一个</a:t>
            </a:r>
            <a:r>
              <a:rPr lang="zh-CN" altLang="en-US" sz="2800" b="1">
                <a:solidFill>
                  <a:srgbClr val="CC0000"/>
                </a:solidFill>
                <a:latin typeface="Times New Roman" pitchFamily="18" charset="0"/>
              </a:rPr>
              <a:t>实时钟</a:t>
            </a:r>
            <a:r>
              <a:rPr lang="zh-CN" altLang="en-US" sz="2800" b="1">
                <a:latin typeface="Times New Roman" pitchFamily="18" charset="0"/>
              </a:rPr>
              <a:t>用于以真实时间计时。在大多数情况下，时间以二进制或</a:t>
            </a:r>
            <a:r>
              <a:rPr lang="en-US" altLang="zh-CN" sz="2800" b="1">
                <a:latin typeface="Times New Roman" pitchFamily="18" charset="0"/>
              </a:rPr>
              <a:t>BCD</a:t>
            </a:r>
            <a:r>
              <a:rPr lang="zh-CN" altLang="en-US" sz="2800" b="1">
                <a:latin typeface="Times New Roman" pitchFamily="18" charset="0"/>
              </a:rPr>
              <a:t>形式存储于几个存储单元中。</a:t>
            </a:r>
          </a:p>
        </p:txBody>
      </p:sp>
    </p:spTree>
    <p:extLst>
      <p:ext uri="{BB962C8B-B14F-4D97-AF65-F5344CB8AC3E}">
        <p14:creationId xmlns:p14="http://schemas.microsoft.com/office/powerpoint/2010/main" val="2509477749"/>
      </p:ext>
    </p:extLst>
  </p:cSld>
  <p:clrMapOvr>
    <a:masterClrMapping/>
  </p:clrMapOvr>
  <p:transition spd="med"/>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灯片编号占位符 4"/>
          <p:cNvSpPr>
            <a:spLocks noGrp="1"/>
          </p:cNvSpPr>
          <p:nvPr>
            <p:ph type="sldNum" sz="quarter" idx="11"/>
          </p:nvPr>
        </p:nvSpPr>
        <p:spPr/>
        <p:txBody>
          <a:bodyPr/>
          <a:lstStyle/>
          <a:p>
            <a:fld id="{F8679882-9B8A-4E0F-8264-F27D1B31F399}" type="slidenum">
              <a:rPr lang="zh-CN" altLang="en-US"/>
              <a:pPr/>
              <a:t>191</a:t>
            </a:fld>
            <a:endParaRPr lang="en-US" altLang="zh-CN"/>
          </a:p>
        </p:txBody>
      </p:sp>
      <p:sp>
        <p:nvSpPr>
          <p:cNvPr id="1013762" name="Rectangle 2"/>
          <p:cNvSpPr>
            <a:spLocks noGrp="1" noChangeArrowheads="1"/>
          </p:cNvSpPr>
          <p:nvPr>
            <p:ph type="title"/>
          </p:nvPr>
        </p:nvSpPr>
        <p:spPr>
          <a:xfrm>
            <a:off x="1104900" y="457200"/>
            <a:ext cx="4259263" cy="1371600"/>
          </a:xfrm>
        </p:spPr>
        <p:txBody>
          <a:bodyPr/>
          <a:lstStyle/>
          <a:p>
            <a:r>
              <a:rPr lang="zh-CN" altLang="en-US" sz="4000" b="0" dirty="0">
                <a:solidFill>
                  <a:schemeClr val="bg2"/>
                </a:solidFill>
                <a:ea typeface="黑体" pitchFamily="2" charset="-122"/>
              </a:rPr>
              <a:t>第</a:t>
            </a:r>
            <a:r>
              <a:rPr lang="en-US" altLang="zh-CN" sz="6000" b="0" dirty="0">
                <a:solidFill>
                  <a:schemeClr val="bg2"/>
                </a:solidFill>
                <a:ea typeface="黑体" pitchFamily="2" charset="-122"/>
              </a:rPr>
              <a:t>6</a:t>
            </a:r>
            <a:r>
              <a:rPr lang="zh-CN" altLang="en-US" sz="4000" b="0" dirty="0">
                <a:ea typeface="黑体" pitchFamily="2" charset="-122"/>
              </a:rPr>
              <a:t>章</a:t>
            </a:r>
            <a:r>
              <a:rPr lang="zh-CN" altLang="en-US" sz="4000" b="0" dirty="0">
                <a:solidFill>
                  <a:schemeClr val="bg2"/>
                </a:solidFill>
                <a:latin typeface="楷体" panose="02010609060101010101" pitchFamily="49" charset="-122"/>
                <a:ea typeface="楷体" panose="02010609060101010101" pitchFamily="49" charset="-122"/>
              </a:rPr>
              <a:t>	</a:t>
            </a:r>
            <a:r>
              <a:rPr lang="zh-CN" altLang="en-US" sz="4000" b="0" dirty="0">
                <a:latin typeface="楷体" panose="02010609060101010101" pitchFamily="49" charset="-122"/>
                <a:ea typeface="楷体" panose="02010609060101010101" pitchFamily="49" charset="-122"/>
              </a:rPr>
              <a:t>作业：</a:t>
            </a:r>
          </a:p>
        </p:txBody>
      </p:sp>
      <p:sp>
        <p:nvSpPr>
          <p:cNvPr id="1013763" name="Rectangle 3"/>
          <p:cNvSpPr>
            <a:spLocks noGrp="1" noChangeArrowheads="1"/>
          </p:cNvSpPr>
          <p:nvPr>
            <p:ph type="body" idx="1"/>
          </p:nvPr>
        </p:nvSpPr>
        <p:spPr>
          <a:xfrm>
            <a:off x="1177925" y="1981200"/>
            <a:ext cx="5338763" cy="3886200"/>
          </a:xfrm>
        </p:spPr>
        <p:txBody>
          <a:bodyPr/>
          <a:lstStyle/>
          <a:p>
            <a:pPr>
              <a:buFont typeface="Wingdings" pitchFamily="2" charset="2"/>
              <a:buNone/>
            </a:pPr>
            <a:r>
              <a:rPr lang="en-US" altLang="zh-CN" sz="3200" b="1" i="1" dirty="0">
                <a:latin typeface="Times New Roman" pitchFamily="18" charset="0"/>
              </a:rPr>
              <a:t>Page</a:t>
            </a:r>
            <a:r>
              <a:rPr lang="en-US" altLang="zh-CN" sz="3200" b="1" dirty="0">
                <a:latin typeface="Times New Roman" pitchFamily="18" charset="0"/>
              </a:rPr>
              <a:t> </a:t>
            </a:r>
            <a:r>
              <a:rPr lang="en-US" altLang="zh-CN" sz="3200" b="1" dirty="0" smtClean="0"/>
              <a:t>285</a:t>
            </a:r>
            <a:r>
              <a:rPr lang="zh-CN" altLang="en-US" sz="3200" dirty="0" smtClean="0"/>
              <a:t>：</a:t>
            </a:r>
            <a:endParaRPr lang="zh-CN" altLang="en-US" sz="3200" dirty="0"/>
          </a:p>
          <a:p>
            <a:pPr>
              <a:buFont typeface="Wingdings" pitchFamily="2" charset="2"/>
              <a:buNone/>
            </a:pPr>
            <a:r>
              <a:rPr lang="zh-CN" altLang="en-US" sz="3200" b="1" dirty="0"/>
              <a:t>		习题 </a:t>
            </a:r>
            <a:r>
              <a:rPr lang="en-US" altLang="zh-CN" sz="3200" b="1" dirty="0" smtClean="0"/>
              <a:t>6.7</a:t>
            </a:r>
            <a:endParaRPr lang="en-US" altLang="zh-CN" sz="3200" b="1" dirty="0"/>
          </a:p>
          <a:p>
            <a:pPr>
              <a:buFont typeface="Wingdings" pitchFamily="2" charset="2"/>
              <a:buNone/>
            </a:pPr>
            <a:r>
              <a:rPr lang="zh-CN" altLang="en-US" sz="3200" b="1" dirty="0"/>
              <a:t>		习题 </a:t>
            </a:r>
            <a:r>
              <a:rPr lang="en-US" altLang="zh-CN" sz="3200" b="1" dirty="0" smtClean="0"/>
              <a:t>6.8</a:t>
            </a:r>
            <a:endParaRPr lang="en-US" altLang="zh-CN" sz="3200" b="1" dirty="0"/>
          </a:p>
          <a:p>
            <a:pPr>
              <a:buFont typeface="Wingdings" pitchFamily="2" charset="2"/>
              <a:buNone/>
            </a:pPr>
            <a:r>
              <a:rPr lang="zh-CN" altLang="en-US" sz="3200" b="1" dirty="0"/>
              <a:t>		习题 </a:t>
            </a:r>
            <a:r>
              <a:rPr lang="en-US" altLang="zh-CN" sz="3200" b="1" dirty="0" smtClean="0"/>
              <a:t>6.9</a:t>
            </a:r>
            <a:endParaRPr lang="en-US" altLang="zh-CN" sz="3200" b="1" dirty="0"/>
          </a:p>
        </p:txBody>
      </p:sp>
      <p:sp>
        <p:nvSpPr>
          <p:cNvPr id="1013764" name="Line 4"/>
          <p:cNvSpPr>
            <a:spLocks noChangeShapeType="1"/>
          </p:cNvSpPr>
          <p:nvPr/>
        </p:nvSpPr>
        <p:spPr bwMode="auto">
          <a:xfrm>
            <a:off x="539750" y="1773238"/>
            <a:ext cx="7777163" cy="0"/>
          </a:xfrm>
          <a:prstGeom prst="line">
            <a:avLst/>
          </a:prstGeom>
          <a:noFill/>
          <a:ln w="101600" cmpd="tri">
            <a:solidFill>
              <a:srgbClr val="FF6600"/>
            </a:solidFill>
            <a:round/>
            <a:headEnd/>
            <a:tailEnd type="none" w="med" len="lg"/>
          </a:ln>
          <a:effectLst/>
        </p:spPr>
        <p:txBody>
          <a:bodyPr anchor="ctr">
            <a:spAutoFit/>
          </a:bodyPr>
          <a:lstStyle/>
          <a:p>
            <a:endParaRPr lang="zh-CN" altLang="en-US"/>
          </a:p>
        </p:txBody>
      </p:sp>
      <p:sp>
        <p:nvSpPr>
          <p:cNvPr id="1013765" name="Line 5"/>
          <p:cNvSpPr>
            <a:spLocks noChangeShapeType="1"/>
          </p:cNvSpPr>
          <p:nvPr/>
        </p:nvSpPr>
        <p:spPr bwMode="auto">
          <a:xfrm>
            <a:off x="1042988" y="765175"/>
            <a:ext cx="0" cy="3887788"/>
          </a:xfrm>
          <a:prstGeom prst="line">
            <a:avLst/>
          </a:prstGeom>
          <a:noFill/>
          <a:ln w="101600" cmpd="tri">
            <a:solidFill>
              <a:srgbClr val="FF6600"/>
            </a:solidFill>
            <a:round/>
            <a:headEnd/>
            <a:tailEnd type="none" w="med" len="lg"/>
          </a:ln>
          <a:effectLst/>
        </p:spPr>
        <p:txBody>
          <a:bodyPr anchor="ctr">
            <a:spAutoFit/>
          </a:bodyPr>
          <a:lstStyle/>
          <a:p>
            <a:endParaRPr lang="zh-CN" altLang="en-US"/>
          </a:p>
        </p:txBody>
      </p:sp>
      <p:pic>
        <p:nvPicPr>
          <p:cNvPr id="1013767" name="Picture 7" descr="HH02312_"/>
          <p:cNvPicPr>
            <a:picLocks noChangeAspect="1" noChangeArrowheads="1"/>
          </p:cNvPicPr>
          <p:nvPr/>
        </p:nvPicPr>
        <p:blipFill>
          <a:blip r:embed="rId2" cstate="print"/>
          <a:srcRect/>
          <a:stretch>
            <a:fillRect/>
          </a:stretch>
        </p:blipFill>
        <p:spPr bwMode="auto">
          <a:xfrm>
            <a:off x="6877050" y="4292600"/>
            <a:ext cx="1423988" cy="1854200"/>
          </a:xfrm>
          <a:prstGeom prst="rect">
            <a:avLst/>
          </a:prstGeom>
          <a:noFill/>
        </p:spPr>
      </p:pic>
    </p:spTree>
    <p:extLst>
      <p:ext uri="{BB962C8B-B14F-4D97-AF65-F5344CB8AC3E}">
        <p14:creationId xmlns:p14="http://schemas.microsoft.com/office/powerpoint/2010/main" val="404474394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8" fill="hold" grpId="0" nodeType="withEffect">
                                  <p:stCondLst>
                                    <p:cond delay="0"/>
                                  </p:stCondLst>
                                  <p:childTnLst>
                                    <p:set>
                                      <p:cBhvr>
                                        <p:cTn id="6" dur="1" fill="hold">
                                          <p:stCondLst>
                                            <p:cond delay="0"/>
                                          </p:stCondLst>
                                        </p:cTn>
                                        <p:tgtEl>
                                          <p:spTgt spid="1013764"/>
                                        </p:tgtEl>
                                        <p:attrNameLst>
                                          <p:attrName>style.visibility</p:attrName>
                                        </p:attrNameLst>
                                      </p:cBhvr>
                                      <p:to>
                                        <p:strVal val="visible"/>
                                      </p:to>
                                    </p:set>
                                    <p:anim calcmode="lin" valueType="num">
                                      <p:cBhvr>
                                        <p:cTn id="7" dur="500" fill="hold"/>
                                        <p:tgtEl>
                                          <p:spTgt spid="1013764"/>
                                        </p:tgtEl>
                                        <p:attrNameLst>
                                          <p:attrName>ppt_x</p:attrName>
                                        </p:attrNameLst>
                                      </p:cBhvr>
                                      <p:tavLst>
                                        <p:tav tm="0">
                                          <p:val>
                                            <p:strVal val="#ppt_x-#ppt_w/2"/>
                                          </p:val>
                                        </p:tav>
                                        <p:tav tm="100000">
                                          <p:val>
                                            <p:strVal val="#ppt_x"/>
                                          </p:val>
                                        </p:tav>
                                      </p:tavLst>
                                    </p:anim>
                                    <p:anim calcmode="lin" valueType="num">
                                      <p:cBhvr>
                                        <p:cTn id="8" dur="500" fill="hold"/>
                                        <p:tgtEl>
                                          <p:spTgt spid="1013764"/>
                                        </p:tgtEl>
                                        <p:attrNameLst>
                                          <p:attrName>ppt_y</p:attrName>
                                        </p:attrNameLst>
                                      </p:cBhvr>
                                      <p:tavLst>
                                        <p:tav tm="0">
                                          <p:val>
                                            <p:strVal val="#ppt_y"/>
                                          </p:val>
                                        </p:tav>
                                        <p:tav tm="100000">
                                          <p:val>
                                            <p:strVal val="#ppt_y"/>
                                          </p:val>
                                        </p:tav>
                                      </p:tavLst>
                                    </p:anim>
                                    <p:anim calcmode="lin" valueType="num">
                                      <p:cBhvr>
                                        <p:cTn id="9" dur="500" fill="hold"/>
                                        <p:tgtEl>
                                          <p:spTgt spid="1013764"/>
                                        </p:tgtEl>
                                        <p:attrNameLst>
                                          <p:attrName>ppt_w</p:attrName>
                                        </p:attrNameLst>
                                      </p:cBhvr>
                                      <p:tavLst>
                                        <p:tav tm="0">
                                          <p:val>
                                            <p:fltVal val="0"/>
                                          </p:val>
                                        </p:tav>
                                        <p:tav tm="100000">
                                          <p:val>
                                            <p:strVal val="#ppt_w"/>
                                          </p:val>
                                        </p:tav>
                                      </p:tavLst>
                                    </p:anim>
                                    <p:anim calcmode="lin" valueType="num">
                                      <p:cBhvr>
                                        <p:cTn id="10" dur="500" fill="hold"/>
                                        <p:tgtEl>
                                          <p:spTgt spid="1013764"/>
                                        </p:tgtEl>
                                        <p:attrNameLst>
                                          <p:attrName>ppt_h</p:attrName>
                                        </p:attrNameLst>
                                      </p:cBhvr>
                                      <p:tavLst>
                                        <p:tav tm="0">
                                          <p:val>
                                            <p:strVal val="#ppt_h"/>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013765"/>
                                        </p:tgtEl>
                                        <p:attrNameLst>
                                          <p:attrName>style.visibility</p:attrName>
                                        </p:attrNameLst>
                                      </p:cBhvr>
                                      <p:to>
                                        <p:strVal val="visible"/>
                                      </p:to>
                                    </p:set>
                                    <p:anim calcmode="lin" valueType="num">
                                      <p:cBhvr>
                                        <p:cTn id="13" dur="500" fill="hold"/>
                                        <p:tgtEl>
                                          <p:spTgt spid="1013765"/>
                                        </p:tgtEl>
                                        <p:attrNameLst>
                                          <p:attrName>ppt_x</p:attrName>
                                        </p:attrNameLst>
                                      </p:cBhvr>
                                      <p:tavLst>
                                        <p:tav tm="0">
                                          <p:val>
                                            <p:strVal val="#ppt_x"/>
                                          </p:val>
                                        </p:tav>
                                        <p:tav tm="100000">
                                          <p:val>
                                            <p:strVal val="#ppt_x"/>
                                          </p:val>
                                        </p:tav>
                                      </p:tavLst>
                                    </p:anim>
                                    <p:anim calcmode="lin" valueType="num">
                                      <p:cBhvr>
                                        <p:cTn id="14" dur="500" fill="hold"/>
                                        <p:tgtEl>
                                          <p:spTgt spid="1013765"/>
                                        </p:tgtEl>
                                        <p:attrNameLst>
                                          <p:attrName>ppt_y</p:attrName>
                                        </p:attrNameLst>
                                      </p:cBhvr>
                                      <p:tavLst>
                                        <p:tav tm="0">
                                          <p:val>
                                            <p:strVal val="#ppt_y-#ppt_h/2"/>
                                          </p:val>
                                        </p:tav>
                                        <p:tav tm="100000">
                                          <p:val>
                                            <p:strVal val="#ppt_y"/>
                                          </p:val>
                                        </p:tav>
                                      </p:tavLst>
                                    </p:anim>
                                    <p:anim calcmode="lin" valueType="num">
                                      <p:cBhvr>
                                        <p:cTn id="15" dur="500" fill="hold"/>
                                        <p:tgtEl>
                                          <p:spTgt spid="1013765"/>
                                        </p:tgtEl>
                                        <p:attrNameLst>
                                          <p:attrName>ppt_w</p:attrName>
                                        </p:attrNameLst>
                                      </p:cBhvr>
                                      <p:tavLst>
                                        <p:tav tm="0">
                                          <p:val>
                                            <p:strVal val="#ppt_w"/>
                                          </p:val>
                                        </p:tav>
                                        <p:tav tm="100000">
                                          <p:val>
                                            <p:strVal val="#ppt_w"/>
                                          </p:val>
                                        </p:tav>
                                      </p:tavLst>
                                    </p:anim>
                                    <p:anim calcmode="lin" valueType="num">
                                      <p:cBhvr>
                                        <p:cTn id="16" dur="500" fill="hold"/>
                                        <p:tgtEl>
                                          <p:spTgt spid="1013765"/>
                                        </p:tgtEl>
                                        <p:attrNameLst>
                                          <p:attrName>ppt_h</p:attrName>
                                        </p:attrNameLst>
                                      </p:cBhvr>
                                      <p:tavLst>
                                        <p:tav tm="0">
                                          <p:val>
                                            <p:fltVal val="0"/>
                                          </p:val>
                                        </p:tav>
                                        <p:tav tm="100000">
                                          <p:val>
                                            <p:strVal val="#ppt_h"/>
                                          </p:val>
                                        </p:tav>
                                      </p:tavLst>
                                    </p:anim>
                                  </p:childTnLst>
                                </p:cTn>
                              </p:par>
                            </p:childTnLst>
                          </p:cTn>
                        </p:par>
                        <p:par>
                          <p:cTn id="17" fill="hold">
                            <p:stCondLst>
                              <p:cond delay="500"/>
                            </p:stCondLst>
                            <p:childTnLst>
                              <p:par>
                                <p:cTn id="18" presetID="1" presetClass="entr" presetSubtype="0" fill="hold" nodeType="afterEffect">
                                  <p:stCondLst>
                                    <p:cond delay="0"/>
                                  </p:stCondLst>
                                  <p:childTnLst>
                                    <p:set>
                                      <p:cBhvr>
                                        <p:cTn id="19" dur="1" fill="hold">
                                          <p:stCondLst>
                                            <p:cond delay="0"/>
                                          </p:stCondLst>
                                        </p:cTn>
                                        <p:tgtEl>
                                          <p:spTgt spid="10137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3764" grpId="0" animBg="1"/>
      <p:bldP spid="1013765" grpId="0" animBg="1"/>
    </p:bld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0722" name="Rectangle 2"/>
          <p:cNvSpPr>
            <a:spLocks noGrp="1" noChangeArrowheads="1"/>
          </p:cNvSpPr>
          <p:nvPr>
            <p:ph type="subTitle" idx="1"/>
          </p:nvPr>
        </p:nvSpPr>
        <p:spPr>
          <a:xfrm>
            <a:off x="1763713" y="1700213"/>
            <a:ext cx="7235825" cy="2592387"/>
          </a:xfrm>
          <a:noFill/>
          <a:ln/>
        </p:spPr>
        <p:txBody>
          <a:bodyPr anchor="ctr"/>
          <a:lstStyle/>
          <a:p>
            <a:pPr algn="r">
              <a:spcBef>
                <a:spcPct val="0"/>
              </a:spcBef>
              <a:buClrTx/>
              <a:buSzTx/>
              <a:buFontTx/>
              <a:buNone/>
            </a:pPr>
            <a:r>
              <a:rPr lang="zh-CN" altLang="en-US" sz="3600" b="0" dirty="0">
                <a:solidFill>
                  <a:srgbClr val="FFFF00"/>
                </a:solidFill>
                <a:ea typeface="黑体" pitchFamily="2" charset="-122"/>
              </a:rPr>
              <a:t>微机原理及接口技术</a:t>
            </a:r>
            <a:endParaRPr lang="zh-CN" altLang="en-US" sz="4400" b="0" dirty="0">
              <a:solidFill>
                <a:srgbClr val="FFFF00"/>
              </a:solidFill>
              <a:ea typeface="黑体" pitchFamily="2" charset="-122"/>
            </a:endParaRPr>
          </a:p>
          <a:p>
            <a:pPr algn="r">
              <a:spcBef>
                <a:spcPct val="0"/>
              </a:spcBef>
              <a:buClrTx/>
              <a:buSzTx/>
              <a:buFontTx/>
              <a:buNone/>
            </a:pPr>
            <a:r>
              <a:rPr lang="zh-CN" altLang="en-US" sz="4000" b="0" dirty="0">
                <a:solidFill>
                  <a:srgbClr val="FFFFFF"/>
                </a:solidFill>
                <a:ea typeface="黑体" pitchFamily="2" charset="-122"/>
              </a:rPr>
              <a:t>第</a:t>
            </a:r>
            <a:r>
              <a:rPr lang="en-US" altLang="zh-CN" sz="7200" b="0" dirty="0">
                <a:solidFill>
                  <a:srgbClr val="FFFFFF"/>
                </a:solidFill>
                <a:ea typeface="黑体" pitchFamily="2" charset="-122"/>
              </a:rPr>
              <a:t>6</a:t>
            </a:r>
            <a:r>
              <a:rPr lang="zh-CN" altLang="en-US" sz="4000" b="0" dirty="0">
                <a:solidFill>
                  <a:srgbClr val="FFFFFF"/>
                </a:solidFill>
                <a:ea typeface="黑体" pitchFamily="2" charset="-122"/>
              </a:rPr>
              <a:t>章  输入</a:t>
            </a:r>
            <a:r>
              <a:rPr lang="en-US" altLang="zh-CN" sz="4000" b="0" dirty="0">
                <a:solidFill>
                  <a:srgbClr val="FFFFFF"/>
                </a:solidFill>
                <a:ea typeface="黑体" pitchFamily="2" charset="-122"/>
              </a:rPr>
              <a:t>/</a:t>
            </a:r>
            <a:r>
              <a:rPr lang="zh-CN" altLang="en-US" sz="4000" b="0" dirty="0">
                <a:solidFill>
                  <a:srgbClr val="FFFFFF"/>
                </a:solidFill>
                <a:ea typeface="黑体" pitchFamily="2" charset="-122"/>
              </a:rPr>
              <a:t>输出技术</a:t>
            </a:r>
            <a:endParaRPr lang="en-US" altLang="zh-CN" sz="4000" b="0" dirty="0">
              <a:solidFill>
                <a:srgbClr val="FFFFFF"/>
              </a:solidFill>
              <a:ea typeface="黑体" pitchFamily="2" charset="-122"/>
            </a:endParaRPr>
          </a:p>
        </p:txBody>
      </p:sp>
      <p:sp>
        <p:nvSpPr>
          <p:cNvPr id="670723" name="Rectangle 3"/>
          <p:cNvSpPr>
            <a:spLocks noChangeArrowheads="1"/>
          </p:cNvSpPr>
          <p:nvPr/>
        </p:nvSpPr>
        <p:spPr bwMode="auto">
          <a:xfrm>
            <a:off x="1619250" y="4437140"/>
            <a:ext cx="7345363" cy="649287"/>
          </a:xfrm>
          <a:prstGeom prst="rect">
            <a:avLst/>
          </a:prstGeom>
          <a:noFill/>
          <a:ln w="9525">
            <a:noFill/>
            <a:miter lim="800000"/>
            <a:headEnd/>
            <a:tailEnd/>
          </a:ln>
          <a:effectLst/>
        </p:spPr>
        <p:txBody>
          <a:bodyPr/>
          <a:lstStyle/>
          <a:p>
            <a:pPr algn="r">
              <a:spcBef>
                <a:spcPct val="20000"/>
              </a:spcBef>
              <a:buClr>
                <a:schemeClr val="bg2"/>
              </a:buClr>
              <a:buSzPct val="75000"/>
            </a:pPr>
            <a:r>
              <a:rPr lang="en-US" altLang="zh-CN" sz="3400" dirty="0" smtClean="0">
                <a:latin typeface="Arial" charset="0"/>
              </a:rPr>
              <a:t>6.4  </a:t>
            </a:r>
            <a:r>
              <a:rPr lang="zh-CN" altLang="en-US" sz="3400" dirty="0">
                <a:latin typeface="Arial" charset="0"/>
                <a:ea typeface="楷体_GB2312" pitchFamily="49" charset="-122"/>
              </a:rPr>
              <a:t>直接存储器存取</a:t>
            </a:r>
            <a:r>
              <a:rPr lang="en-US" altLang="zh-CN" sz="3400" dirty="0">
                <a:latin typeface="宋体" pitchFamily="2" charset="-122"/>
              </a:rPr>
              <a:t>(</a:t>
            </a:r>
            <a:r>
              <a:rPr lang="en-US" altLang="zh-CN" sz="3400" dirty="0">
                <a:latin typeface="Arial" charset="0"/>
                <a:ea typeface="楷体_GB2312" pitchFamily="49" charset="-122"/>
              </a:rPr>
              <a:t>DMA</a:t>
            </a:r>
            <a:r>
              <a:rPr lang="en-US" altLang="zh-CN" sz="3400" dirty="0">
                <a:latin typeface="宋体" pitchFamily="2" charset="-122"/>
              </a:rPr>
              <a:t>)</a:t>
            </a:r>
            <a:r>
              <a:rPr lang="zh-CN" altLang="en-US" sz="3400" dirty="0">
                <a:latin typeface="Arial" charset="0"/>
                <a:ea typeface="楷体_GB2312" pitchFamily="49" charset="-122"/>
              </a:rPr>
              <a:t>方式</a:t>
            </a:r>
            <a:endParaRPr lang="en-US" altLang="zh-CN" sz="3400" dirty="0">
              <a:latin typeface="Arial" charset="0"/>
              <a:ea typeface="楷体_GB2312" pitchFamily="49" charset="-122"/>
            </a:endParaRPr>
          </a:p>
        </p:txBody>
      </p:sp>
      <p:sp>
        <p:nvSpPr>
          <p:cNvPr id="670725" name="Text Box 5"/>
          <p:cNvSpPr txBox="1">
            <a:spLocks noChangeArrowheads="1"/>
          </p:cNvSpPr>
          <p:nvPr/>
        </p:nvSpPr>
        <p:spPr bwMode="auto">
          <a:xfrm>
            <a:off x="5148263" y="5662690"/>
            <a:ext cx="3744912" cy="519112"/>
          </a:xfrm>
          <a:prstGeom prst="rect">
            <a:avLst/>
          </a:prstGeom>
          <a:noFill/>
          <a:ln w="28575" algn="ctr">
            <a:noFill/>
            <a:miter lim="800000"/>
            <a:headEnd/>
            <a:tailEnd type="none" w="med" len="lg"/>
          </a:ln>
          <a:effectLst/>
        </p:spPr>
        <p:txBody>
          <a:bodyPr>
            <a:spAutoFit/>
          </a:bodyPr>
          <a:lstStyle/>
          <a:p>
            <a:pPr algn="l">
              <a:spcBef>
                <a:spcPct val="50000"/>
              </a:spcBef>
            </a:pPr>
            <a:r>
              <a:rPr lang="en-US" altLang="zh-CN" sz="2800">
                <a:solidFill>
                  <a:srgbClr val="FF0000"/>
                </a:solidFill>
              </a:rPr>
              <a:t>D</a:t>
            </a:r>
            <a:r>
              <a:rPr lang="en-US" altLang="zh-CN" sz="2800"/>
              <a:t>irect </a:t>
            </a:r>
            <a:r>
              <a:rPr lang="en-US" altLang="zh-CN" sz="2800">
                <a:solidFill>
                  <a:srgbClr val="FF0000"/>
                </a:solidFill>
              </a:rPr>
              <a:t>M</a:t>
            </a:r>
            <a:r>
              <a:rPr lang="en-US" altLang="zh-CN" sz="2800"/>
              <a:t>emory </a:t>
            </a:r>
            <a:r>
              <a:rPr lang="en-US" altLang="zh-CN" sz="2800">
                <a:solidFill>
                  <a:srgbClr val="FF0000"/>
                </a:solidFill>
              </a:rPr>
              <a:t>A</a:t>
            </a:r>
            <a:r>
              <a:rPr lang="en-US" altLang="zh-CN" sz="2800"/>
              <a:t>ccess</a:t>
            </a:r>
            <a:endParaRPr lang="zh-CN" altLang="en-US" sz="2800"/>
          </a:p>
        </p:txBody>
      </p:sp>
      <p:sp>
        <p:nvSpPr>
          <p:cNvPr id="670726" name="Line 6"/>
          <p:cNvSpPr>
            <a:spLocks noChangeShapeType="1"/>
          </p:cNvSpPr>
          <p:nvPr/>
        </p:nvSpPr>
        <p:spPr bwMode="auto">
          <a:xfrm flipH="1">
            <a:off x="7308850" y="5014990"/>
            <a:ext cx="0" cy="792162"/>
          </a:xfrm>
          <a:prstGeom prst="line">
            <a:avLst/>
          </a:prstGeom>
          <a:noFill/>
          <a:ln w="28575">
            <a:solidFill>
              <a:srgbClr val="0000FF"/>
            </a:solidFill>
            <a:round/>
            <a:headEnd/>
            <a:tailEnd type="triangle" w="med" len="lg"/>
          </a:ln>
          <a:effectLst/>
        </p:spPr>
        <p:txBody>
          <a:bodyPr anchor="ctr">
            <a:spAutoFit/>
          </a:bodyPr>
          <a:lstStyle/>
          <a:p>
            <a:endParaRPr lang="zh-CN" altLang="en-US"/>
          </a:p>
        </p:txBody>
      </p:sp>
    </p:spTree>
    <p:extLst>
      <p:ext uri="{BB962C8B-B14F-4D97-AF65-F5344CB8AC3E}">
        <p14:creationId xmlns:p14="http://schemas.microsoft.com/office/powerpoint/2010/main" val="9868374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670722">
                                            <p:txEl>
                                              <p:pRg st="0" end="0"/>
                                            </p:txEl>
                                          </p:spTgt>
                                        </p:tgtEl>
                                        <p:attrNameLst>
                                          <p:attrName>style.visibility</p:attrName>
                                        </p:attrNameLst>
                                      </p:cBhvr>
                                      <p:to>
                                        <p:strVal val="visible"/>
                                      </p:to>
                                    </p:set>
                                    <p:anim calcmode="lin" valueType="num">
                                      <p:cBhvr additive="base">
                                        <p:cTn id="7" dur="500" fill="hold"/>
                                        <p:tgtEl>
                                          <p:spTgt spid="670722">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670722">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670722">
                                            <p:txEl>
                                              <p:pRg st="1" end="1"/>
                                            </p:txEl>
                                          </p:spTgt>
                                        </p:tgtEl>
                                        <p:attrNameLst>
                                          <p:attrName>style.visibility</p:attrName>
                                        </p:attrNameLst>
                                      </p:cBhvr>
                                      <p:to>
                                        <p:strVal val="visible"/>
                                      </p:to>
                                    </p:set>
                                    <p:anim calcmode="lin" valueType="num">
                                      <p:cBhvr additive="base">
                                        <p:cTn id="11" dur="500" fill="hold"/>
                                        <p:tgtEl>
                                          <p:spTgt spid="670722">
                                            <p:txEl>
                                              <p:pRg st="1" end="1"/>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670722">
                                            <p:txEl>
                                              <p:pRg st="1" end="1"/>
                                            </p:txEl>
                                          </p:spTgt>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2" presetClass="entr" presetSubtype="4" fill="hold" nodeType="afterEffect">
                                  <p:stCondLst>
                                    <p:cond delay="0"/>
                                  </p:stCondLst>
                                  <p:childTnLst>
                                    <p:set>
                                      <p:cBhvr>
                                        <p:cTn id="15" dur="1" fill="hold">
                                          <p:stCondLst>
                                            <p:cond delay="0"/>
                                          </p:stCondLst>
                                        </p:cTn>
                                        <p:tgtEl>
                                          <p:spTgt spid="670723">
                                            <p:txEl>
                                              <p:pRg st="0" end="0"/>
                                            </p:txEl>
                                          </p:spTgt>
                                        </p:tgtEl>
                                        <p:attrNameLst>
                                          <p:attrName>style.visibility</p:attrName>
                                        </p:attrNameLst>
                                      </p:cBhvr>
                                      <p:to>
                                        <p:strVal val="visible"/>
                                      </p:to>
                                    </p:set>
                                    <p:anim calcmode="lin" valueType="num">
                                      <p:cBhvr additive="base">
                                        <p:cTn id="16" dur="500" fill="hold"/>
                                        <p:tgtEl>
                                          <p:spTgt spid="670723">
                                            <p:txEl>
                                              <p:pRg st="0" end="0"/>
                                            </p:txEl>
                                          </p:spTgt>
                                        </p:tgtEl>
                                        <p:attrNameLst>
                                          <p:attrName>ppt_x</p:attrName>
                                        </p:attrNameLst>
                                      </p:cBhvr>
                                      <p:tavLst>
                                        <p:tav tm="0">
                                          <p:val>
                                            <p:strVal val="#ppt_x"/>
                                          </p:val>
                                        </p:tav>
                                        <p:tav tm="100000">
                                          <p:val>
                                            <p:strVal val="#ppt_x"/>
                                          </p:val>
                                        </p:tav>
                                      </p:tavLst>
                                    </p:anim>
                                    <p:anim calcmode="lin" valueType="num">
                                      <p:cBhvr additive="base">
                                        <p:cTn id="17" dur="500" fill="hold"/>
                                        <p:tgtEl>
                                          <p:spTgt spid="670723">
                                            <p:txEl>
                                              <p:pRg st="0" end="0"/>
                                            </p:txEl>
                                          </p:spTgt>
                                        </p:tgtEl>
                                        <p:attrNameLst>
                                          <p:attrName>ppt_y</p:attrName>
                                        </p:attrNameLst>
                                      </p:cBhvr>
                                      <p:tavLst>
                                        <p:tav tm="0">
                                          <p:val>
                                            <p:strVal val="1+#ppt_h/2"/>
                                          </p:val>
                                        </p:tav>
                                        <p:tav tm="100000">
                                          <p:val>
                                            <p:strVal val="#ppt_y"/>
                                          </p:val>
                                        </p:tav>
                                      </p:tavLst>
                                    </p:anim>
                                  </p:childTnLst>
                                </p:cTn>
                              </p:par>
                            </p:childTnLst>
                          </p:cTn>
                        </p:par>
                        <p:par>
                          <p:cTn id="18" fill="hold">
                            <p:stCondLst>
                              <p:cond delay="1000"/>
                            </p:stCondLst>
                            <p:childTnLst>
                              <p:par>
                                <p:cTn id="19" presetID="17" presetClass="entr" presetSubtype="1" fill="hold" grpId="0" nodeType="afterEffect">
                                  <p:stCondLst>
                                    <p:cond delay="0"/>
                                  </p:stCondLst>
                                  <p:childTnLst>
                                    <p:set>
                                      <p:cBhvr>
                                        <p:cTn id="20" dur="1" fill="hold">
                                          <p:stCondLst>
                                            <p:cond delay="0"/>
                                          </p:stCondLst>
                                        </p:cTn>
                                        <p:tgtEl>
                                          <p:spTgt spid="670726"/>
                                        </p:tgtEl>
                                        <p:attrNameLst>
                                          <p:attrName>style.visibility</p:attrName>
                                        </p:attrNameLst>
                                      </p:cBhvr>
                                      <p:to>
                                        <p:strVal val="visible"/>
                                      </p:to>
                                    </p:set>
                                    <p:anim calcmode="lin" valueType="num">
                                      <p:cBhvr>
                                        <p:cTn id="21" dur="500" fill="hold"/>
                                        <p:tgtEl>
                                          <p:spTgt spid="670726"/>
                                        </p:tgtEl>
                                        <p:attrNameLst>
                                          <p:attrName>ppt_x</p:attrName>
                                        </p:attrNameLst>
                                      </p:cBhvr>
                                      <p:tavLst>
                                        <p:tav tm="0">
                                          <p:val>
                                            <p:strVal val="#ppt_x"/>
                                          </p:val>
                                        </p:tav>
                                        <p:tav tm="100000">
                                          <p:val>
                                            <p:strVal val="#ppt_x"/>
                                          </p:val>
                                        </p:tav>
                                      </p:tavLst>
                                    </p:anim>
                                    <p:anim calcmode="lin" valueType="num">
                                      <p:cBhvr>
                                        <p:cTn id="22" dur="500" fill="hold"/>
                                        <p:tgtEl>
                                          <p:spTgt spid="670726"/>
                                        </p:tgtEl>
                                        <p:attrNameLst>
                                          <p:attrName>ppt_y</p:attrName>
                                        </p:attrNameLst>
                                      </p:cBhvr>
                                      <p:tavLst>
                                        <p:tav tm="0">
                                          <p:val>
                                            <p:strVal val="#ppt_y-#ppt_h/2"/>
                                          </p:val>
                                        </p:tav>
                                        <p:tav tm="100000">
                                          <p:val>
                                            <p:strVal val="#ppt_y"/>
                                          </p:val>
                                        </p:tav>
                                      </p:tavLst>
                                    </p:anim>
                                    <p:anim calcmode="lin" valueType="num">
                                      <p:cBhvr>
                                        <p:cTn id="23" dur="500" fill="hold"/>
                                        <p:tgtEl>
                                          <p:spTgt spid="670726"/>
                                        </p:tgtEl>
                                        <p:attrNameLst>
                                          <p:attrName>ppt_w</p:attrName>
                                        </p:attrNameLst>
                                      </p:cBhvr>
                                      <p:tavLst>
                                        <p:tav tm="0">
                                          <p:val>
                                            <p:strVal val="#ppt_w"/>
                                          </p:val>
                                        </p:tav>
                                        <p:tav tm="100000">
                                          <p:val>
                                            <p:strVal val="#ppt_w"/>
                                          </p:val>
                                        </p:tav>
                                      </p:tavLst>
                                    </p:anim>
                                    <p:anim calcmode="lin" valueType="num">
                                      <p:cBhvr>
                                        <p:cTn id="24" dur="500" fill="hold"/>
                                        <p:tgtEl>
                                          <p:spTgt spid="670726"/>
                                        </p:tgtEl>
                                        <p:attrNameLst>
                                          <p:attrName>ppt_h</p:attrName>
                                        </p:attrNameLst>
                                      </p:cBhvr>
                                      <p:tavLst>
                                        <p:tav tm="0">
                                          <p:val>
                                            <p:fltVal val="0"/>
                                          </p:val>
                                        </p:tav>
                                        <p:tav tm="100000">
                                          <p:val>
                                            <p:strVal val="#ppt_h"/>
                                          </p:val>
                                        </p:tav>
                                      </p:tavLst>
                                    </p:anim>
                                  </p:childTnLst>
                                </p:cTn>
                              </p:par>
                            </p:childTnLst>
                          </p:cTn>
                        </p:par>
                        <p:par>
                          <p:cTn id="25" fill="hold">
                            <p:stCondLst>
                              <p:cond delay="1500"/>
                            </p:stCondLst>
                            <p:childTnLst>
                              <p:par>
                                <p:cTn id="26" presetID="27" presetClass="entr" presetSubtype="0" fill="hold" grpId="0" nodeType="afterEffect">
                                  <p:stCondLst>
                                    <p:cond delay="0"/>
                                  </p:stCondLst>
                                  <p:iterate type="lt">
                                    <p:tmPct val="50000"/>
                                  </p:iterate>
                                  <p:childTnLst>
                                    <p:set>
                                      <p:cBhvr>
                                        <p:cTn id="27" dur="1" fill="hold">
                                          <p:stCondLst>
                                            <p:cond delay="0"/>
                                          </p:stCondLst>
                                        </p:cTn>
                                        <p:tgtEl>
                                          <p:spTgt spid="670725"/>
                                        </p:tgtEl>
                                        <p:attrNameLst>
                                          <p:attrName>style.visibility</p:attrName>
                                        </p:attrNameLst>
                                      </p:cBhvr>
                                      <p:to>
                                        <p:strVal val="visible"/>
                                      </p:to>
                                    </p:set>
                                    <p:anim calcmode="discrete" valueType="clr">
                                      <p:cBhvr override="childStyle">
                                        <p:cTn id="28" dur="80"/>
                                        <p:tgtEl>
                                          <p:spTgt spid="670725"/>
                                        </p:tgtEl>
                                        <p:attrNameLst>
                                          <p:attrName>style.color</p:attrName>
                                        </p:attrNameLst>
                                      </p:cBhvr>
                                      <p:tavLst>
                                        <p:tav tm="0">
                                          <p:val>
                                            <p:clrVal>
                                              <a:schemeClr val="accent2"/>
                                            </p:clrVal>
                                          </p:val>
                                        </p:tav>
                                        <p:tav tm="50000">
                                          <p:val>
                                            <p:clrVal>
                                              <a:schemeClr val="hlink"/>
                                            </p:clrVal>
                                          </p:val>
                                        </p:tav>
                                      </p:tavLst>
                                    </p:anim>
                                    <p:anim calcmode="discrete" valueType="clr">
                                      <p:cBhvr>
                                        <p:cTn id="29" dur="80"/>
                                        <p:tgtEl>
                                          <p:spTgt spid="670725"/>
                                        </p:tgtEl>
                                        <p:attrNameLst>
                                          <p:attrName>fillcolor</p:attrName>
                                        </p:attrNameLst>
                                      </p:cBhvr>
                                      <p:tavLst>
                                        <p:tav tm="0">
                                          <p:val>
                                            <p:clrVal>
                                              <a:schemeClr val="accent2"/>
                                            </p:clrVal>
                                          </p:val>
                                        </p:tav>
                                        <p:tav tm="50000">
                                          <p:val>
                                            <p:clrVal>
                                              <a:schemeClr val="hlink"/>
                                            </p:clrVal>
                                          </p:val>
                                        </p:tav>
                                      </p:tavLst>
                                    </p:anim>
                                    <p:set>
                                      <p:cBhvr>
                                        <p:cTn id="30" dur="80"/>
                                        <p:tgtEl>
                                          <p:spTgt spid="670725"/>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0725" grpId="0"/>
      <p:bldP spid="670726" grpId="0" animBg="1"/>
    </p:bld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1"/>
          </p:nvPr>
        </p:nvSpPr>
        <p:spPr/>
        <p:txBody>
          <a:bodyPr/>
          <a:lstStyle/>
          <a:p>
            <a:fld id="{9661DD57-D81B-4A03-BCE8-8B8EB6F7161E}" type="slidenum">
              <a:rPr lang="zh-CN" altLang="en-US"/>
              <a:pPr/>
              <a:t>193</a:t>
            </a:fld>
            <a:endParaRPr lang="en-US" altLang="zh-CN"/>
          </a:p>
        </p:txBody>
      </p:sp>
      <p:sp>
        <p:nvSpPr>
          <p:cNvPr id="1051650" name="Rectangle 2"/>
          <p:cNvSpPr>
            <a:spLocks noGrp="1" noChangeArrowheads="1"/>
          </p:cNvSpPr>
          <p:nvPr>
            <p:ph type="title"/>
          </p:nvPr>
        </p:nvSpPr>
        <p:spPr>
          <a:xfrm>
            <a:off x="323850" y="44530"/>
            <a:ext cx="8353425" cy="1008063"/>
          </a:xfrm>
          <a:noFill/>
          <a:ln/>
        </p:spPr>
        <p:txBody>
          <a:bodyPr anchor="t"/>
          <a:lstStyle/>
          <a:p>
            <a:r>
              <a:rPr lang="en-US" altLang="zh-CN" sz="2800" b="1" dirty="0" smtClean="0">
                <a:solidFill>
                  <a:schemeClr val="bg2"/>
                </a:solidFill>
                <a:ea typeface="黑体" pitchFamily="2" charset="-122"/>
              </a:rPr>
              <a:t>6.4 </a:t>
            </a:r>
            <a:r>
              <a:rPr lang="zh-CN" altLang="en-US" sz="2800" b="1" dirty="0">
                <a:solidFill>
                  <a:schemeClr val="bg2"/>
                </a:solidFill>
                <a:ea typeface="黑体" pitchFamily="2" charset="-122"/>
              </a:rPr>
              <a:t>直接存储器存取（</a:t>
            </a:r>
            <a:r>
              <a:rPr lang="en-US" altLang="zh-CN" sz="2800" b="1" dirty="0">
                <a:solidFill>
                  <a:schemeClr val="bg2"/>
                </a:solidFill>
                <a:ea typeface="黑体" pitchFamily="2" charset="-122"/>
              </a:rPr>
              <a:t>DMA</a:t>
            </a:r>
            <a:r>
              <a:rPr lang="zh-CN" altLang="en-US" sz="2800" b="1" dirty="0">
                <a:solidFill>
                  <a:schemeClr val="bg2"/>
                </a:solidFill>
                <a:ea typeface="黑体" pitchFamily="2" charset="-122"/>
              </a:rPr>
              <a:t>）方式</a:t>
            </a:r>
            <a:endParaRPr lang="zh-CN" altLang="en-US" sz="2800" b="1" dirty="0">
              <a:solidFill>
                <a:srgbClr val="006600"/>
              </a:solidFill>
              <a:ea typeface="黑体" pitchFamily="2" charset="-122"/>
            </a:endParaRPr>
          </a:p>
        </p:txBody>
      </p:sp>
      <p:sp>
        <p:nvSpPr>
          <p:cNvPr id="1051651" name="Rectangle 3"/>
          <p:cNvSpPr>
            <a:spLocks noGrp="1" noChangeArrowheads="1"/>
          </p:cNvSpPr>
          <p:nvPr>
            <p:ph type="body" idx="1"/>
          </p:nvPr>
        </p:nvSpPr>
        <p:spPr>
          <a:xfrm>
            <a:off x="457200" y="981075"/>
            <a:ext cx="8291513" cy="5543550"/>
          </a:xfrm>
        </p:spPr>
        <p:txBody>
          <a:bodyPr/>
          <a:lstStyle/>
          <a:p>
            <a:pPr marL="352425" indent="-352425"/>
            <a:r>
              <a:rPr lang="zh-CN" altLang="en-US" b="1">
                <a:solidFill>
                  <a:srgbClr val="008000"/>
                </a:solidFill>
                <a:latin typeface="Times New Roman" pitchFamily="18" charset="0"/>
                <a:ea typeface="黑体" pitchFamily="2" charset="-122"/>
              </a:rPr>
              <a:t>无条件传送方式</a:t>
            </a:r>
            <a:r>
              <a:rPr lang="zh-CN" altLang="en-US" sz="2800" b="1">
                <a:latin typeface="Times New Roman" pitchFamily="18" charset="0"/>
              </a:rPr>
              <a:t>、</a:t>
            </a:r>
            <a:r>
              <a:rPr lang="zh-CN" altLang="en-US" b="1">
                <a:solidFill>
                  <a:srgbClr val="008000"/>
                </a:solidFill>
                <a:latin typeface="Times New Roman" pitchFamily="18" charset="0"/>
                <a:ea typeface="黑体" pitchFamily="2" charset="-122"/>
              </a:rPr>
              <a:t>查询方式</a:t>
            </a:r>
            <a:r>
              <a:rPr lang="zh-CN" altLang="en-US" sz="2800" b="1">
                <a:latin typeface="Times New Roman" pitchFamily="18" charset="0"/>
              </a:rPr>
              <a:t>、</a:t>
            </a:r>
            <a:r>
              <a:rPr lang="zh-CN" altLang="en-US" b="1">
                <a:solidFill>
                  <a:srgbClr val="008000"/>
                </a:solidFill>
                <a:latin typeface="Times New Roman" pitchFamily="18" charset="0"/>
                <a:ea typeface="黑体" pitchFamily="2" charset="-122"/>
              </a:rPr>
              <a:t>中断方式</a:t>
            </a:r>
            <a:r>
              <a:rPr lang="zh-CN" altLang="en-US" sz="2800" b="1">
                <a:latin typeface="Times New Roman" pitchFamily="18" charset="0"/>
              </a:rPr>
              <a:t/>
            </a:r>
            <a:br>
              <a:rPr lang="zh-CN" altLang="en-US" sz="2800" b="1">
                <a:latin typeface="Times New Roman" pitchFamily="18" charset="0"/>
              </a:rPr>
            </a:br>
            <a:r>
              <a:rPr lang="zh-CN" altLang="en-US" sz="2800" b="1">
                <a:latin typeface="Times New Roman" pitchFamily="18" charset="0"/>
              </a:rPr>
              <a:t>均需</a:t>
            </a:r>
            <a:r>
              <a:rPr lang="en-US" altLang="zh-CN" sz="2800" b="1">
                <a:latin typeface="Times New Roman" pitchFamily="18" charset="0"/>
              </a:rPr>
              <a:t>CPU</a:t>
            </a:r>
            <a:r>
              <a:rPr lang="zh-CN" altLang="en-US" sz="2800" b="1">
                <a:latin typeface="Times New Roman" pitchFamily="18" charset="0"/>
              </a:rPr>
              <a:t>作为中介：</a:t>
            </a:r>
          </a:p>
          <a:p>
            <a:pPr marL="901700" lvl="1" indent="-369888">
              <a:buClr>
                <a:srgbClr val="008000"/>
              </a:buClr>
              <a:buSzPct val="75000"/>
              <a:buFont typeface="Wingdings" pitchFamily="2" charset="2"/>
              <a:buChar char="l"/>
            </a:pPr>
            <a:r>
              <a:rPr lang="zh-CN" altLang="en-US" sz="3200" b="1">
                <a:solidFill>
                  <a:schemeClr val="bg2"/>
                </a:solidFill>
                <a:latin typeface="Times New Roman" pitchFamily="18" charset="0"/>
                <a:ea typeface="黑体" pitchFamily="2" charset="-122"/>
              </a:rPr>
              <a:t>软件</a:t>
            </a:r>
            <a:r>
              <a:rPr lang="zh-CN" altLang="en-US" b="1">
                <a:latin typeface="Times New Roman" pitchFamily="18" charset="0"/>
              </a:rPr>
              <a:t>：外设与内存之间的数据传送是通过</a:t>
            </a:r>
            <a:br>
              <a:rPr lang="zh-CN" altLang="en-US" b="1">
                <a:latin typeface="Times New Roman" pitchFamily="18" charset="0"/>
              </a:rPr>
            </a:br>
            <a:r>
              <a:rPr lang="zh-CN" altLang="en-US" b="1">
                <a:latin typeface="Times New Roman" pitchFamily="18" charset="0"/>
              </a:rPr>
              <a:t>             </a:t>
            </a:r>
            <a:r>
              <a:rPr lang="en-US" altLang="zh-CN" b="1">
                <a:latin typeface="Times New Roman" pitchFamily="18" charset="0"/>
              </a:rPr>
              <a:t>CPU</a:t>
            </a:r>
            <a:r>
              <a:rPr lang="zh-CN" altLang="en-US" b="1">
                <a:solidFill>
                  <a:srgbClr val="FF0000"/>
                </a:solidFill>
                <a:latin typeface="Times New Roman" pitchFamily="18" charset="0"/>
              </a:rPr>
              <a:t>执行程序</a:t>
            </a:r>
            <a:r>
              <a:rPr lang="zh-CN" altLang="en-US" b="1">
                <a:latin typeface="Times New Roman" pitchFamily="18" charset="0"/>
              </a:rPr>
              <a:t>完成（</a:t>
            </a:r>
            <a:r>
              <a:rPr lang="en-US" altLang="zh-CN" b="1">
                <a:latin typeface="Times New Roman" pitchFamily="18" charset="0"/>
              </a:rPr>
              <a:t>PIO</a:t>
            </a:r>
            <a:r>
              <a:rPr lang="zh-CN" altLang="en-US" b="1">
                <a:latin typeface="Times New Roman" pitchFamily="18" charset="0"/>
              </a:rPr>
              <a:t>方式）。</a:t>
            </a:r>
          </a:p>
          <a:p>
            <a:pPr marL="901700" lvl="1" indent="-369888">
              <a:buClr>
                <a:srgbClr val="008000"/>
              </a:buClr>
              <a:buSzPct val="75000"/>
              <a:buFont typeface="Wingdings" pitchFamily="2" charset="2"/>
              <a:buChar char="l"/>
            </a:pPr>
            <a:r>
              <a:rPr lang="zh-CN" altLang="en-US" sz="3200" b="1">
                <a:solidFill>
                  <a:schemeClr val="bg2"/>
                </a:solidFill>
                <a:latin typeface="Times New Roman" pitchFamily="18" charset="0"/>
                <a:ea typeface="黑体" pitchFamily="2" charset="-122"/>
              </a:rPr>
              <a:t>硬件</a:t>
            </a:r>
            <a:r>
              <a:rPr lang="zh-CN" altLang="en-US" b="1">
                <a:latin typeface="Times New Roman" pitchFamily="18" charset="0"/>
              </a:rPr>
              <a:t>：</a:t>
            </a:r>
            <a:r>
              <a:rPr lang="en-US" altLang="zh-CN" b="1">
                <a:latin typeface="Times New Roman" pitchFamily="18" charset="0"/>
              </a:rPr>
              <a:t>I/O</a:t>
            </a:r>
            <a:r>
              <a:rPr lang="zh-CN" altLang="en-US" b="1">
                <a:latin typeface="Times New Roman" pitchFamily="18" charset="0"/>
              </a:rPr>
              <a:t>接口和存储器的</a:t>
            </a:r>
            <a:r>
              <a:rPr lang="zh-CN" altLang="en-US" b="1">
                <a:solidFill>
                  <a:srgbClr val="0000FF"/>
                </a:solidFill>
                <a:latin typeface="Times New Roman" pitchFamily="18" charset="0"/>
              </a:rPr>
              <a:t>读写控制信号</a:t>
            </a:r>
            <a:r>
              <a:rPr lang="zh-CN" altLang="en-US" b="1">
                <a:latin typeface="Times New Roman" pitchFamily="18" charset="0"/>
              </a:rPr>
              <a:t>、</a:t>
            </a:r>
            <a:br>
              <a:rPr lang="zh-CN" altLang="en-US" b="1">
                <a:latin typeface="Times New Roman" pitchFamily="18" charset="0"/>
              </a:rPr>
            </a:br>
            <a:r>
              <a:rPr lang="zh-CN" altLang="en-US" b="1">
                <a:latin typeface="Times New Roman" pitchFamily="18" charset="0"/>
              </a:rPr>
              <a:t>             </a:t>
            </a:r>
            <a:r>
              <a:rPr lang="zh-CN" altLang="en-US" b="1">
                <a:solidFill>
                  <a:srgbClr val="0000FF"/>
                </a:solidFill>
                <a:latin typeface="Times New Roman" pitchFamily="18" charset="0"/>
              </a:rPr>
              <a:t>地址信号</a:t>
            </a:r>
            <a:r>
              <a:rPr lang="zh-CN" altLang="en-US" b="1">
                <a:latin typeface="Times New Roman" pitchFamily="18" charset="0"/>
              </a:rPr>
              <a:t>都由</a:t>
            </a:r>
            <a:r>
              <a:rPr lang="en-US" altLang="zh-CN" b="1">
                <a:solidFill>
                  <a:srgbClr val="FF0000"/>
                </a:solidFill>
                <a:latin typeface="Times New Roman" pitchFamily="18" charset="0"/>
              </a:rPr>
              <a:t>CPU</a:t>
            </a:r>
            <a:r>
              <a:rPr lang="zh-CN" altLang="en-US" b="1">
                <a:solidFill>
                  <a:srgbClr val="FF0000"/>
                </a:solidFill>
                <a:latin typeface="Times New Roman" pitchFamily="18" charset="0"/>
              </a:rPr>
              <a:t>发出</a:t>
            </a:r>
            <a:r>
              <a:rPr lang="zh-CN" altLang="en-US" b="1">
                <a:latin typeface="Times New Roman" pitchFamily="18" charset="0"/>
              </a:rPr>
              <a:t>。</a:t>
            </a:r>
          </a:p>
          <a:p>
            <a:pPr marL="901700" lvl="1" indent="-369888">
              <a:buClr>
                <a:srgbClr val="008000"/>
              </a:buClr>
              <a:buSzPct val="75000"/>
              <a:buFont typeface="Wingdings" pitchFamily="2" charset="2"/>
              <a:buChar char="l"/>
            </a:pPr>
            <a:r>
              <a:rPr lang="zh-CN" altLang="en-US" sz="3200" b="1">
                <a:solidFill>
                  <a:schemeClr val="bg2"/>
                </a:solidFill>
                <a:latin typeface="Times New Roman" pitchFamily="18" charset="0"/>
                <a:ea typeface="黑体" pitchFamily="2" charset="-122"/>
              </a:rPr>
              <a:t>缺点</a:t>
            </a:r>
            <a:r>
              <a:rPr lang="zh-CN" altLang="en-US" b="1">
                <a:latin typeface="Times New Roman" pitchFamily="18" charset="0"/>
              </a:rPr>
              <a:t>：程序的执行速度限定了传送的最大</a:t>
            </a:r>
            <a:br>
              <a:rPr lang="zh-CN" altLang="en-US" b="1">
                <a:latin typeface="Times New Roman" pitchFamily="18" charset="0"/>
              </a:rPr>
            </a:br>
            <a:r>
              <a:rPr lang="zh-CN" altLang="en-US" b="1">
                <a:latin typeface="Times New Roman" pitchFamily="18" charset="0"/>
              </a:rPr>
              <a:t>             </a:t>
            </a:r>
            <a:r>
              <a:rPr lang="zh-CN" altLang="en-US" b="1">
                <a:solidFill>
                  <a:srgbClr val="FF0000"/>
                </a:solidFill>
                <a:latin typeface="Times New Roman" pitchFamily="18" charset="0"/>
              </a:rPr>
              <a:t>速度</a:t>
            </a:r>
            <a:r>
              <a:rPr lang="zh-CN" altLang="en-US" b="1">
                <a:latin typeface="Times New Roman" pitchFamily="18" charset="0"/>
              </a:rPr>
              <a:t>。</a:t>
            </a:r>
            <a:endParaRPr lang="en-US" altLang="zh-CN" b="1">
              <a:latin typeface="Times New Roman" pitchFamily="18" charset="0"/>
            </a:endParaRPr>
          </a:p>
        </p:txBody>
      </p:sp>
    </p:spTree>
    <p:extLst>
      <p:ext uri="{BB962C8B-B14F-4D97-AF65-F5344CB8AC3E}">
        <p14:creationId xmlns:p14="http://schemas.microsoft.com/office/powerpoint/2010/main" val="3096758548"/>
      </p:ext>
    </p:extLst>
  </p:cSld>
  <p:clrMapOvr>
    <a:masterClrMapping/>
  </p:clrMapOvr>
  <p:transition spd="med"/>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灯片编号占位符 4"/>
          <p:cNvSpPr>
            <a:spLocks noGrp="1"/>
          </p:cNvSpPr>
          <p:nvPr>
            <p:ph type="sldNum" sz="quarter" idx="11"/>
          </p:nvPr>
        </p:nvSpPr>
        <p:spPr/>
        <p:txBody>
          <a:bodyPr/>
          <a:lstStyle/>
          <a:p>
            <a:fld id="{A34AC796-1E18-4724-98EC-7AF36A69EC18}" type="slidenum">
              <a:rPr lang="zh-CN" altLang="en-US"/>
              <a:pPr/>
              <a:t>194</a:t>
            </a:fld>
            <a:endParaRPr lang="en-US" altLang="zh-CN"/>
          </a:p>
        </p:txBody>
      </p:sp>
      <p:sp>
        <p:nvSpPr>
          <p:cNvPr id="1052675" name="Rectangle 3"/>
          <p:cNvSpPr>
            <a:spLocks noGrp="1" noChangeArrowheads="1"/>
          </p:cNvSpPr>
          <p:nvPr>
            <p:ph type="body" idx="1"/>
          </p:nvPr>
        </p:nvSpPr>
        <p:spPr>
          <a:xfrm>
            <a:off x="5292725" y="981075"/>
            <a:ext cx="3600450" cy="5688013"/>
          </a:xfrm>
        </p:spPr>
        <p:txBody>
          <a:bodyPr/>
          <a:lstStyle/>
          <a:p>
            <a:pPr marL="0" indent="0">
              <a:spcBef>
                <a:spcPct val="0"/>
              </a:spcBef>
              <a:buFont typeface="Wingdings" pitchFamily="2" charset="2"/>
              <a:buNone/>
            </a:pPr>
            <a:r>
              <a:rPr lang="en-US" altLang="zh-CN" sz="2400" b="1">
                <a:solidFill>
                  <a:srgbClr val="FF3399"/>
                </a:solidFill>
                <a:latin typeface="Times New Roman" pitchFamily="18" charset="0"/>
              </a:rPr>
              <a:t>PUSH</a:t>
            </a:r>
          </a:p>
          <a:p>
            <a:pPr marL="0" indent="0">
              <a:spcBef>
                <a:spcPct val="0"/>
              </a:spcBef>
              <a:buFont typeface="Wingdings" pitchFamily="2" charset="2"/>
              <a:buNone/>
            </a:pPr>
            <a:r>
              <a:rPr lang="en-US" altLang="zh-CN" sz="2400" b="1">
                <a:solidFill>
                  <a:srgbClr val="008000"/>
                </a:solidFill>
                <a:latin typeface="Times New Roman" pitchFamily="18" charset="0"/>
              </a:rPr>
              <a:t>STI</a:t>
            </a:r>
          </a:p>
          <a:p>
            <a:pPr marL="0" indent="0">
              <a:spcBef>
                <a:spcPct val="0"/>
              </a:spcBef>
              <a:buFont typeface="Wingdings" pitchFamily="2" charset="2"/>
              <a:buNone/>
            </a:pPr>
            <a:r>
              <a:rPr lang="en-US" altLang="zh-CN" sz="2400" b="1">
                <a:latin typeface="宋体"/>
              </a:rPr>
              <a:t>……</a:t>
            </a:r>
            <a:endParaRPr lang="en-US" altLang="zh-CN" sz="2400" b="1">
              <a:latin typeface="Times New Roman" pitchFamily="18" charset="0"/>
            </a:endParaRPr>
          </a:p>
          <a:p>
            <a:pPr marL="0" indent="0">
              <a:spcBef>
                <a:spcPct val="0"/>
              </a:spcBef>
              <a:buFont typeface="Wingdings" pitchFamily="2" charset="2"/>
              <a:buNone/>
            </a:pPr>
            <a:r>
              <a:rPr lang="en-US" altLang="zh-CN" sz="2400" b="1">
                <a:latin typeface="Times New Roman" pitchFamily="18" charset="0"/>
              </a:rPr>
              <a:t>MOV	DX, </a:t>
            </a:r>
            <a:r>
              <a:rPr lang="zh-CN" altLang="en-US" sz="2400" b="1">
                <a:solidFill>
                  <a:srgbClr val="CC0000"/>
                </a:solidFill>
                <a:latin typeface="Times New Roman" pitchFamily="18" charset="0"/>
              </a:rPr>
              <a:t>外设数据端口</a:t>
            </a:r>
          </a:p>
          <a:p>
            <a:pPr marL="0" indent="0">
              <a:spcBef>
                <a:spcPct val="0"/>
              </a:spcBef>
              <a:buFont typeface="Wingdings" pitchFamily="2" charset="2"/>
              <a:buNone/>
            </a:pPr>
            <a:r>
              <a:rPr lang="en-US" altLang="zh-CN" sz="2400" b="1">
                <a:solidFill>
                  <a:srgbClr val="0000FF"/>
                </a:solidFill>
                <a:latin typeface="Times New Roman" pitchFamily="18" charset="0"/>
              </a:rPr>
              <a:t>IN	AX, DX</a:t>
            </a:r>
          </a:p>
          <a:p>
            <a:pPr marL="0" indent="0">
              <a:spcBef>
                <a:spcPct val="0"/>
              </a:spcBef>
              <a:buFont typeface="Wingdings" pitchFamily="2" charset="2"/>
              <a:buNone/>
            </a:pPr>
            <a:r>
              <a:rPr lang="en-US" altLang="zh-CN" sz="2400" b="1">
                <a:solidFill>
                  <a:srgbClr val="0000FF"/>
                </a:solidFill>
                <a:latin typeface="Times New Roman" pitchFamily="18" charset="0"/>
              </a:rPr>
              <a:t>MOV	[BX], AX</a:t>
            </a:r>
          </a:p>
          <a:p>
            <a:pPr marL="0" indent="0">
              <a:spcBef>
                <a:spcPct val="0"/>
              </a:spcBef>
              <a:buFont typeface="Wingdings" pitchFamily="2" charset="2"/>
              <a:buNone/>
            </a:pPr>
            <a:r>
              <a:rPr lang="en-US" altLang="zh-CN" sz="2400" b="1">
                <a:latin typeface="Times New Roman" pitchFamily="18" charset="0"/>
              </a:rPr>
              <a:t>ADD	BX, 2</a:t>
            </a:r>
          </a:p>
          <a:p>
            <a:pPr marL="0" indent="0">
              <a:spcBef>
                <a:spcPct val="0"/>
              </a:spcBef>
              <a:buFont typeface="Wingdings" pitchFamily="2" charset="2"/>
              <a:buNone/>
            </a:pPr>
            <a:r>
              <a:rPr lang="en-US" altLang="zh-CN" sz="2400" b="1">
                <a:latin typeface="宋体"/>
              </a:rPr>
              <a:t>……</a:t>
            </a:r>
            <a:endParaRPr lang="en-US" altLang="zh-CN" sz="2400" b="1">
              <a:latin typeface="Times New Roman" pitchFamily="18" charset="0"/>
            </a:endParaRPr>
          </a:p>
          <a:p>
            <a:pPr marL="0" indent="0">
              <a:spcBef>
                <a:spcPct val="0"/>
              </a:spcBef>
              <a:buFont typeface="Wingdings" pitchFamily="2" charset="2"/>
              <a:buNone/>
            </a:pPr>
            <a:r>
              <a:rPr lang="en-US" altLang="zh-CN" sz="2400" b="1">
                <a:solidFill>
                  <a:srgbClr val="0000FF"/>
                </a:solidFill>
                <a:latin typeface="Times New Roman" pitchFamily="18" charset="0"/>
              </a:rPr>
              <a:t>MOV	AX, [BX]</a:t>
            </a:r>
          </a:p>
          <a:p>
            <a:pPr marL="0" indent="0">
              <a:spcBef>
                <a:spcPct val="0"/>
              </a:spcBef>
              <a:buFont typeface="Wingdings" pitchFamily="2" charset="2"/>
              <a:buNone/>
            </a:pPr>
            <a:r>
              <a:rPr lang="en-US" altLang="zh-CN" sz="2400" b="1">
                <a:solidFill>
                  <a:srgbClr val="0000FF"/>
                </a:solidFill>
                <a:latin typeface="Times New Roman" pitchFamily="18" charset="0"/>
              </a:rPr>
              <a:t>OUT	DX, AX</a:t>
            </a:r>
          </a:p>
          <a:p>
            <a:pPr marL="0" indent="0">
              <a:spcBef>
                <a:spcPct val="0"/>
              </a:spcBef>
              <a:buFont typeface="Wingdings" pitchFamily="2" charset="2"/>
              <a:buNone/>
            </a:pPr>
            <a:r>
              <a:rPr lang="en-US" altLang="zh-CN" sz="2400" b="1">
                <a:latin typeface="宋体"/>
              </a:rPr>
              <a:t>……</a:t>
            </a:r>
            <a:endParaRPr lang="en-US" altLang="zh-CN" sz="2400" b="1">
              <a:latin typeface="Times New Roman" pitchFamily="18" charset="0"/>
            </a:endParaRPr>
          </a:p>
          <a:p>
            <a:pPr marL="0" indent="0">
              <a:spcBef>
                <a:spcPct val="0"/>
              </a:spcBef>
              <a:buFont typeface="Wingdings" pitchFamily="2" charset="2"/>
              <a:buNone/>
            </a:pPr>
            <a:r>
              <a:rPr lang="en-US" altLang="zh-CN" sz="2400" b="1">
                <a:solidFill>
                  <a:srgbClr val="008000"/>
                </a:solidFill>
                <a:latin typeface="Times New Roman" pitchFamily="18" charset="0"/>
              </a:rPr>
              <a:t>CLI</a:t>
            </a:r>
          </a:p>
          <a:p>
            <a:pPr marL="0" indent="0">
              <a:spcBef>
                <a:spcPct val="0"/>
              </a:spcBef>
              <a:buFont typeface="Wingdings" pitchFamily="2" charset="2"/>
              <a:buNone/>
            </a:pPr>
            <a:r>
              <a:rPr lang="en-US" altLang="zh-CN" sz="2400" b="1">
                <a:solidFill>
                  <a:srgbClr val="FF3399"/>
                </a:solidFill>
                <a:latin typeface="Times New Roman" pitchFamily="18" charset="0"/>
              </a:rPr>
              <a:t>POP</a:t>
            </a:r>
          </a:p>
          <a:p>
            <a:pPr marL="0" indent="0">
              <a:spcBef>
                <a:spcPct val="0"/>
              </a:spcBef>
              <a:buFont typeface="Wingdings" pitchFamily="2" charset="2"/>
              <a:buNone/>
            </a:pPr>
            <a:r>
              <a:rPr lang="en-US" altLang="zh-CN" sz="2400" b="1">
                <a:solidFill>
                  <a:srgbClr val="FF6600"/>
                </a:solidFill>
                <a:latin typeface="Times New Roman" pitchFamily="18" charset="0"/>
              </a:rPr>
              <a:t>EOI</a:t>
            </a:r>
          </a:p>
          <a:p>
            <a:pPr marL="0" indent="0">
              <a:spcBef>
                <a:spcPct val="0"/>
              </a:spcBef>
              <a:buFont typeface="Wingdings" pitchFamily="2" charset="2"/>
              <a:buNone/>
            </a:pPr>
            <a:r>
              <a:rPr lang="en-US" altLang="zh-CN" sz="2400" b="1">
                <a:latin typeface="Times New Roman" pitchFamily="18" charset="0"/>
              </a:rPr>
              <a:t>IRET</a:t>
            </a:r>
          </a:p>
        </p:txBody>
      </p:sp>
      <p:sp>
        <p:nvSpPr>
          <p:cNvPr id="1052676" name="Text Box 4"/>
          <p:cNvSpPr txBox="1">
            <a:spLocks noChangeArrowheads="1"/>
          </p:cNvSpPr>
          <p:nvPr/>
        </p:nvSpPr>
        <p:spPr bwMode="auto">
          <a:xfrm>
            <a:off x="5148263" y="461548"/>
            <a:ext cx="2736850" cy="519112"/>
          </a:xfrm>
          <a:prstGeom prst="rect">
            <a:avLst/>
          </a:prstGeom>
          <a:noFill/>
          <a:ln w="28575" algn="ctr">
            <a:noFill/>
            <a:miter lim="800000"/>
            <a:headEnd/>
            <a:tailEnd type="none" w="med" len="lg"/>
          </a:ln>
          <a:effectLst/>
        </p:spPr>
        <p:txBody>
          <a:bodyPr>
            <a:spAutoFit/>
          </a:bodyPr>
          <a:lstStyle/>
          <a:p>
            <a:pPr>
              <a:spcBef>
                <a:spcPct val="50000"/>
              </a:spcBef>
            </a:pPr>
            <a:r>
              <a:rPr lang="zh-CN" altLang="en-US" sz="2800" b="0">
                <a:solidFill>
                  <a:schemeClr val="bg2"/>
                </a:solidFill>
                <a:ea typeface="黑体" pitchFamily="2" charset="-122"/>
              </a:rPr>
              <a:t>中断处理程序：</a:t>
            </a:r>
          </a:p>
        </p:txBody>
      </p:sp>
      <p:sp>
        <p:nvSpPr>
          <p:cNvPr id="1052677" name="AutoShape 5"/>
          <p:cNvSpPr>
            <a:spLocks/>
          </p:cNvSpPr>
          <p:nvPr/>
        </p:nvSpPr>
        <p:spPr bwMode="auto">
          <a:xfrm flipH="1">
            <a:off x="7740650" y="2565400"/>
            <a:ext cx="215900" cy="719138"/>
          </a:xfrm>
          <a:prstGeom prst="leftBrace">
            <a:avLst>
              <a:gd name="adj1" fmla="val 27757"/>
              <a:gd name="adj2" fmla="val 50000"/>
            </a:avLst>
          </a:prstGeom>
          <a:noFill/>
          <a:ln w="28575">
            <a:solidFill>
              <a:srgbClr val="008000"/>
            </a:solidFill>
            <a:round/>
            <a:headEnd/>
            <a:tailEnd type="none" w="med" len="lg"/>
          </a:ln>
          <a:effectLst/>
        </p:spPr>
        <p:txBody>
          <a:bodyPr wrap="none" anchor="ctr">
            <a:spAutoFit/>
          </a:bodyPr>
          <a:lstStyle/>
          <a:p>
            <a:endParaRPr lang="zh-CN" altLang="en-US"/>
          </a:p>
        </p:txBody>
      </p:sp>
      <p:sp>
        <p:nvSpPr>
          <p:cNvPr id="1052678" name="AutoShape 6"/>
          <p:cNvSpPr>
            <a:spLocks/>
          </p:cNvSpPr>
          <p:nvPr/>
        </p:nvSpPr>
        <p:spPr bwMode="auto">
          <a:xfrm flipH="1">
            <a:off x="7740650" y="3933825"/>
            <a:ext cx="215900" cy="719138"/>
          </a:xfrm>
          <a:prstGeom prst="leftBrace">
            <a:avLst>
              <a:gd name="adj1" fmla="val 27757"/>
              <a:gd name="adj2" fmla="val 50000"/>
            </a:avLst>
          </a:prstGeom>
          <a:noFill/>
          <a:ln w="28575">
            <a:solidFill>
              <a:srgbClr val="008000"/>
            </a:solidFill>
            <a:round/>
            <a:headEnd/>
            <a:tailEnd type="none" w="med" len="lg"/>
          </a:ln>
          <a:effectLst/>
        </p:spPr>
        <p:txBody>
          <a:bodyPr wrap="none" anchor="ctr">
            <a:spAutoFit/>
          </a:bodyPr>
          <a:lstStyle/>
          <a:p>
            <a:endParaRPr lang="zh-CN" altLang="en-US"/>
          </a:p>
        </p:txBody>
      </p:sp>
      <p:sp>
        <p:nvSpPr>
          <p:cNvPr id="1052679" name="Text Box 7"/>
          <p:cNvSpPr txBox="1">
            <a:spLocks noChangeArrowheads="1"/>
          </p:cNvSpPr>
          <p:nvPr/>
        </p:nvSpPr>
        <p:spPr bwMode="auto">
          <a:xfrm>
            <a:off x="7956550" y="2708275"/>
            <a:ext cx="863600" cy="457200"/>
          </a:xfrm>
          <a:prstGeom prst="rect">
            <a:avLst/>
          </a:prstGeom>
          <a:noFill/>
          <a:ln w="28575" algn="ctr">
            <a:noFill/>
            <a:miter lim="800000"/>
            <a:headEnd/>
            <a:tailEnd type="none" w="med" len="lg"/>
          </a:ln>
          <a:effectLst/>
        </p:spPr>
        <p:txBody>
          <a:bodyPr>
            <a:spAutoFit/>
          </a:bodyPr>
          <a:lstStyle/>
          <a:p>
            <a:pPr algn="r">
              <a:spcBef>
                <a:spcPct val="50000"/>
              </a:spcBef>
            </a:pPr>
            <a:r>
              <a:rPr lang="zh-CN" altLang="en-US" sz="2400" dirty="0">
                <a:solidFill>
                  <a:srgbClr val="008000"/>
                </a:solidFill>
              </a:rPr>
              <a:t>输入</a:t>
            </a:r>
          </a:p>
        </p:txBody>
      </p:sp>
      <p:sp>
        <p:nvSpPr>
          <p:cNvPr id="1052680" name="Text Box 8"/>
          <p:cNvSpPr txBox="1">
            <a:spLocks noChangeArrowheads="1"/>
          </p:cNvSpPr>
          <p:nvPr/>
        </p:nvSpPr>
        <p:spPr bwMode="auto">
          <a:xfrm>
            <a:off x="7956550" y="4005263"/>
            <a:ext cx="863600" cy="457200"/>
          </a:xfrm>
          <a:prstGeom prst="rect">
            <a:avLst/>
          </a:prstGeom>
          <a:noFill/>
          <a:ln w="28575" algn="ctr">
            <a:noFill/>
            <a:miter lim="800000"/>
            <a:headEnd/>
            <a:tailEnd type="none" w="med" len="lg"/>
          </a:ln>
          <a:effectLst/>
        </p:spPr>
        <p:txBody>
          <a:bodyPr>
            <a:spAutoFit/>
          </a:bodyPr>
          <a:lstStyle/>
          <a:p>
            <a:pPr algn="r">
              <a:spcBef>
                <a:spcPct val="50000"/>
              </a:spcBef>
            </a:pPr>
            <a:r>
              <a:rPr lang="zh-CN" altLang="en-US" sz="2400">
                <a:solidFill>
                  <a:srgbClr val="008000"/>
                </a:solidFill>
              </a:rPr>
              <a:t>输出</a:t>
            </a:r>
          </a:p>
        </p:txBody>
      </p:sp>
      <p:sp>
        <p:nvSpPr>
          <p:cNvPr id="1052709" name="Text Box 37"/>
          <p:cNvSpPr txBox="1">
            <a:spLocks noChangeArrowheads="1"/>
          </p:cNvSpPr>
          <p:nvPr/>
        </p:nvSpPr>
        <p:spPr bwMode="auto">
          <a:xfrm>
            <a:off x="323850" y="461548"/>
            <a:ext cx="3241675" cy="519112"/>
          </a:xfrm>
          <a:prstGeom prst="rect">
            <a:avLst/>
          </a:prstGeom>
          <a:noFill/>
          <a:ln w="28575" algn="ctr">
            <a:noFill/>
            <a:miter lim="800000"/>
            <a:headEnd/>
            <a:tailEnd type="none" w="med" len="lg"/>
          </a:ln>
          <a:effectLst/>
        </p:spPr>
        <p:txBody>
          <a:bodyPr>
            <a:spAutoFit/>
          </a:bodyPr>
          <a:lstStyle/>
          <a:p>
            <a:pPr>
              <a:spcBef>
                <a:spcPct val="50000"/>
              </a:spcBef>
            </a:pPr>
            <a:r>
              <a:rPr lang="zh-CN" altLang="en-US" sz="2800" b="0">
                <a:solidFill>
                  <a:schemeClr val="bg2"/>
                </a:solidFill>
                <a:ea typeface="黑体" pitchFamily="2" charset="-122"/>
              </a:rPr>
              <a:t>查询方式流程图：</a:t>
            </a:r>
          </a:p>
        </p:txBody>
      </p:sp>
      <p:graphicFrame>
        <p:nvGraphicFramePr>
          <p:cNvPr id="1052710" name="Object 38"/>
          <p:cNvGraphicFramePr>
            <a:graphicFrameLocks noChangeAspect="1"/>
          </p:cNvGraphicFramePr>
          <p:nvPr/>
        </p:nvGraphicFramePr>
        <p:xfrm>
          <a:off x="107950" y="1190625"/>
          <a:ext cx="4826000" cy="4902200"/>
        </p:xfrm>
        <a:graphic>
          <a:graphicData uri="http://schemas.openxmlformats.org/presentationml/2006/ole">
            <mc:AlternateContent xmlns:mc="http://schemas.openxmlformats.org/markup-compatibility/2006">
              <mc:Choice xmlns:v="urn:schemas-microsoft-com:vml" Requires="v">
                <p:oleObj spid="_x0000_s31805" name="Visio" r:id="rId3" imgW="4825865" imgH="4902265" progId="Visio.Drawing.11">
                  <p:embed/>
                </p:oleObj>
              </mc:Choice>
              <mc:Fallback>
                <p:oleObj name="Visio" r:id="rId3" imgW="4825865" imgH="4902265"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950" y="1190625"/>
                        <a:ext cx="4826000" cy="4902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0000FF"/>
                            </a:solidFill>
                            <a:miter lim="800000"/>
                            <a:headEnd/>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52711" name="Line 39"/>
          <p:cNvSpPr>
            <a:spLocks noChangeShapeType="1"/>
          </p:cNvSpPr>
          <p:nvPr/>
        </p:nvSpPr>
        <p:spPr bwMode="auto">
          <a:xfrm>
            <a:off x="5076825" y="476250"/>
            <a:ext cx="0" cy="6048375"/>
          </a:xfrm>
          <a:prstGeom prst="line">
            <a:avLst/>
          </a:prstGeom>
          <a:noFill/>
          <a:ln w="57150">
            <a:solidFill>
              <a:srgbClr val="FF6600"/>
            </a:solidFill>
            <a:round/>
            <a:headEnd/>
            <a:tailEnd type="none" w="med" len="lg"/>
          </a:ln>
          <a:effectLst/>
        </p:spPr>
        <p:txBody>
          <a:bodyPr anchor="ctr">
            <a:spAutoFit/>
          </a:bodyPr>
          <a:lstStyle/>
          <a:p>
            <a:endParaRPr lang="zh-CN" altLang="en-US"/>
          </a:p>
        </p:txBody>
      </p:sp>
      <p:sp>
        <p:nvSpPr>
          <p:cNvPr id="1052712" name="AutoShape 40"/>
          <p:cNvSpPr>
            <a:spLocks noChangeArrowheads="1"/>
          </p:cNvSpPr>
          <p:nvPr/>
        </p:nvSpPr>
        <p:spPr bwMode="auto">
          <a:xfrm>
            <a:off x="2917825" y="1123950"/>
            <a:ext cx="1873250" cy="503238"/>
          </a:xfrm>
          <a:prstGeom prst="wedgeRoundRectCallout">
            <a:avLst>
              <a:gd name="adj1" fmla="val -70676"/>
              <a:gd name="adj2" fmla="val 100787"/>
              <a:gd name="adj3" fmla="val 16667"/>
            </a:avLst>
          </a:prstGeom>
          <a:solidFill>
            <a:srgbClr val="CCFF99"/>
          </a:solidFill>
          <a:ln w="9525">
            <a:solidFill>
              <a:srgbClr val="008000"/>
            </a:solidFill>
            <a:miter lim="800000"/>
            <a:headEnd/>
            <a:tailEnd/>
          </a:ln>
          <a:effectLst/>
        </p:spPr>
        <p:txBody>
          <a:bodyPr/>
          <a:lstStyle/>
          <a:p>
            <a:pPr>
              <a:buClrTx/>
              <a:buFontTx/>
              <a:buNone/>
            </a:pPr>
            <a:r>
              <a:rPr lang="zh-CN" altLang="en-US" sz="2000"/>
              <a:t>防止死循环</a:t>
            </a:r>
          </a:p>
        </p:txBody>
      </p:sp>
    </p:spTree>
    <p:extLst>
      <p:ext uri="{BB962C8B-B14F-4D97-AF65-F5344CB8AC3E}">
        <p14:creationId xmlns:p14="http://schemas.microsoft.com/office/powerpoint/2010/main" val="2286423195"/>
      </p:ext>
    </p:extLst>
  </p:cSld>
  <p:clrMapOvr>
    <a:masterClrMapping/>
  </p:clrMapOvr>
  <p:transition spd="med"/>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1"/>
          </p:nvPr>
        </p:nvSpPr>
        <p:spPr/>
        <p:txBody>
          <a:bodyPr/>
          <a:lstStyle/>
          <a:p>
            <a:fld id="{28F04734-4D0B-41F1-913F-58D24CD467EE}" type="slidenum">
              <a:rPr lang="zh-CN" altLang="en-US"/>
              <a:pPr/>
              <a:t>195</a:t>
            </a:fld>
            <a:endParaRPr lang="en-US" altLang="zh-CN"/>
          </a:p>
        </p:txBody>
      </p:sp>
      <p:sp>
        <p:nvSpPr>
          <p:cNvPr id="738314" name="Rectangle 10"/>
          <p:cNvSpPr>
            <a:spLocks noGrp="1" noChangeArrowheads="1"/>
          </p:cNvSpPr>
          <p:nvPr>
            <p:ph type="title"/>
          </p:nvPr>
        </p:nvSpPr>
        <p:spPr>
          <a:xfrm>
            <a:off x="323850" y="44530"/>
            <a:ext cx="8353425" cy="1008063"/>
          </a:xfrm>
          <a:noFill/>
          <a:ln/>
        </p:spPr>
        <p:txBody>
          <a:bodyPr anchor="t"/>
          <a:lstStyle/>
          <a:p>
            <a:r>
              <a:rPr lang="en-US" altLang="zh-CN" sz="2800" b="1" dirty="0" smtClean="0">
                <a:solidFill>
                  <a:schemeClr val="bg2"/>
                </a:solidFill>
                <a:ea typeface="黑体" pitchFamily="2" charset="-122"/>
              </a:rPr>
              <a:t>6.4 </a:t>
            </a:r>
            <a:r>
              <a:rPr lang="zh-CN" altLang="en-US" sz="2800" b="1" dirty="0">
                <a:solidFill>
                  <a:schemeClr val="bg2"/>
                </a:solidFill>
                <a:ea typeface="黑体" pitchFamily="2" charset="-122"/>
              </a:rPr>
              <a:t>直接存储器存取（</a:t>
            </a:r>
            <a:r>
              <a:rPr lang="en-US" altLang="zh-CN" sz="2800" b="1" dirty="0">
                <a:solidFill>
                  <a:schemeClr val="bg2"/>
                </a:solidFill>
                <a:ea typeface="黑体" pitchFamily="2" charset="-122"/>
              </a:rPr>
              <a:t>DMA</a:t>
            </a:r>
            <a:r>
              <a:rPr lang="zh-CN" altLang="en-US" sz="2800" b="1" dirty="0">
                <a:solidFill>
                  <a:schemeClr val="bg2"/>
                </a:solidFill>
                <a:ea typeface="黑体" pitchFamily="2" charset="-122"/>
              </a:rPr>
              <a:t>）方式</a:t>
            </a:r>
            <a:endParaRPr lang="zh-CN" altLang="en-US" sz="2800" b="1" dirty="0">
              <a:solidFill>
                <a:srgbClr val="006600"/>
              </a:solidFill>
              <a:ea typeface="黑体" pitchFamily="2" charset="-122"/>
            </a:endParaRPr>
          </a:p>
        </p:txBody>
      </p:sp>
      <p:sp>
        <p:nvSpPr>
          <p:cNvPr id="738318" name="Rectangle 14"/>
          <p:cNvSpPr>
            <a:spLocks noGrp="1" noChangeArrowheads="1"/>
          </p:cNvSpPr>
          <p:nvPr>
            <p:ph type="body" idx="1"/>
          </p:nvPr>
        </p:nvSpPr>
        <p:spPr>
          <a:xfrm>
            <a:off x="457200" y="981075"/>
            <a:ext cx="8507413" cy="5543550"/>
          </a:xfrm>
        </p:spPr>
        <p:txBody>
          <a:bodyPr/>
          <a:lstStyle/>
          <a:p>
            <a:pPr marL="352425" indent="-352425"/>
            <a:r>
              <a:rPr lang="zh-CN" altLang="en-US" sz="2800" b="1" dirty="0">
                <a:latin typeface="Times New Roman" pitchFamily="18" charset="0"/>
              </a:rPr>
              <a:t>中断方式：</a:t>
            </a:r>
          </a:p>
          <a:p>
            <a:pPr marL="901700" lvl="1" indent="-369888">
              <a:buClr>
                <a:srgbClr val="008000"/>
              </a:buClr>
              <a:buSzPct val="75000"/>
              <a:buFont typeface="Wingdings" pitchFamily="2" charset="2"/>
              <a:buChar char="l"/>
            </a:pPr>
            <a:r>
              <a:rPr lang="zh-CN" altLang="en-US" b="1" dirty="0">
                <a:latin typeface="Times New Roman" pitchFamily="18" charset="0"/>
              </a:rPr>
              <a:t>可满足实时性要求，但是：</a:t>
            </a:r>
          </a:p>
          <a:p>
            <a:pPr marL="901700" lvl="1" indent="-369888">
              <a:buClr>
                <a:srgbClr val="008000"/>
              </a:buClr>
              <a:buSzPct val="75000"/>
              <a:buFont typeface="Wingdings" pitchFamily="2" charset="2"/>
              <a:buChar char="l"/>
            </a:pPr>
            <a:r>
              <a:rPr lang="zh-CN" altLang="en-US" b="1" dirty="0">
                <a:latin typeface="Times New Roman" pitchFamily="18" charset="0"/>
              </a:rPr>
              <a:t>需要额外开销</a:t>
            </a:r>
          </a:p>
          <a:p>
            <a:pPr marL="1619250" lvl="2" indent="-538163">
              <a:buSzPct val="120000"/>
              <a:buFont typeface="Wingdings" pitchFamily="2" charset="2"/>
              <a:buChar char="!"/>
            </a:pPr>
            <a:r>
              <a:rPr lang="zh-CN" altLang="en-US" b="1" dirty="0">
                <a:latin typeface="Times New Roman" pitchFamily="18" charset="0"/>
              </a:rPr>
              <a:t>中断响应</a:t>
            </a:r>
          </a:p>
          <a:p>
            <a:pPr marL="1619250" lvl="2" indent="-538163">
              <a:buSzPct val="120000"/>
              <a:buFont typeface="Wingdings" pitchFamily="2" charset="2"/>
              <a:buChar char="!"/>
            </a:pPr>
            <a:r>
              <a:rPr lang="zh-CN" altLang="en-US" b="1" dirty="0">
                <a:latin typeface="Times New Roman" pitchFamily="18" charset="0"/>
              </a:rPr>
              <a:t>断点保护</a:t>
            </a:r>
            <a:r>
              <a:rPr lang="en-US" altLang="zh-CN" b="1" dirty="0">
                <a:latin typeface="Times New Roman" pitchFamily="18" charset="0"/>
              </a:rPr>
              <a:t>/</a:t>
            </a:r>
            <a:r>
              <a:rPr lang="zh-CN" altLang="en-US" b="1" dirty="0">
                <a:latin typeface="Times New Roman" pitchFamily="18" charset="0"/>
              </a:rPr>
              <a:t>恢复</a:t>
            </a:r>
          </a:p>
          <a:p>
            <a:pPr marL="1619250" lvl="2" indent="-538163">
              <a:buSzPct val="120000"/>
              <a:buFont typeface="Wingdings" pitchFamily="2" charset="2"/>
              <a:buChar char="!"/>
            </a:pPr>
            <a:r>
              <a:rPr lang="zh-CN" altLang="en-US" b="1" dirty="0">
                <a:latin typeface="Times New Roman" pitchFamily="18" charset="0"/>
              </a:rPr>
              <a:t>中断处理服务时间</a:t>
            </a:r>
          </a:p>
          <a:p>
            <a:pPr marL="1619250" lvl="2" indent="-538163">
              <a:buSzPct val="120000"/>
              <a:buFont typeface="Wingdings" pitchFamily="2" charset="2"/>
              <a:buChar char="!"/>
            </a:pPr>
            <a:r>
              <a:rPr lang="en-US" altLang="zh-CN" b="1" dirty="0">
                <a:latin typeface="宋体"/>
              </a:rPr>
              <a:t>……</a:t>
            </a:r>
            <a:endParaRPr lang="en-US" altLang="zh-CN" b="1" dirty="0">
              <a:latin typeface="Times New Roman" pitchFamily="18" charset="0"/>
            </a:endParaRPr>
          </a:p>
          <a:p>
            <a:pPr marL="901700" lvl="1" indent="-369888">
              <a:buClr>
                <a:srgbClr val="008000"/>
              </a:buClr>
              <a:buSzPct val="75000"/>
              <a:buFont typeface="Wingdings" pitchFamily="2" charset="2"/>
              <a:buChar char="l"/>
            </a:pPr>
            <a:r>
              <a:rPr lang="zh-CN" altLang="en-US" b="1" dirty="0">
                <a:latin typeface="Times New Roman" pitchFamily="18" charset="0"/>
              </a:rPr>
              <a:t>当</a:t>
            </a:r>
            <a:r>
              <a:rPr lang="zh-CN" altLang="en-US" b="1" dirty="0">
                <a:solidFill>
                  <a:srgbClr val="FF0000"/>
                </a:solidFill>
                <a:latin typeface="Times New Roman" pitchFamily="18" charset="0"/>
              </a:rPr>
              <a:t>高速外设</a:t>
            </a:r>
            <a:r>
              <a:rPr lang="zh-CN" altLang="en-US" b="1" dirty="0">
                <a:latin typeface="Times New Roman" pitchFamily="18" charset="0"/>
              </a:rPr>
              <a:t>与计算机进行信息交换时，需要更高效的方法 </a:t>
            </a:r>
            <a:r>
              <a:rPr lang="zh-CN" altLang="en-US" b="1" dirty="0">
                <a:latin typeface="+mn-ea"/>
              </a:rPr>
              <a:t>→</a:t>
            </a:r>
            <a:r>
              <a:rPr lang="zh-CN" altLang="en-US" b="1" dirty="0">
                <a:latin typeface="Times New Roman" pitchFamily="18" charset="0"/>
              </a:rPr>
              <a:t> </a:t>
            </a:r>
            <a:r>
              <a:rPr lang="en-US" altLang="zh-CN" b="1" dirty="0">
                <a:latin typeface="Times New Roman" pitchFamily="18" charset="0"/>
              </a:rPr>
              <a:t>DMA</a:t>
            </a:r>
            <a:r>
              <a:rPr lang="zh-CN" altLang="en-US" b="1" dirty="0">
                <a:latin typeface="Times New Roman" pitchFamily="18" charset="0"/>
              </a:rPr>
              <a:t>：纯硬件控制</a:t>
            </a:r>
          </a:p>
          <a:p>
            <a:pPr marL="352425" indent="-352425"/>
            <a:r>
              <a:rPr lang="zh-CN" altLang="en-US" sz="2800" b="1" dirty="0">
                <a:latin typeface="Times New Roman" pitchFamily="18" charset="0"/>
              </a:rPr>
              <a:t>指令周期、总线周期</a:t>
            </a:r>
          </a:p>
        </p:txBody>
      </p:sp>
    </p:spTree>
    <p:extLst>
      <p:ext uri="{BB962C8B-B14F-4D97-AF65-F5344CB8AC3E}">
        <p14:creationId xmlns:p14="http://schemas.microsoft.com/office/powerpoint/2010/main" val="304530035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738318">
                                            <p:txEl>
                                              <p:pRg st="7" end="7"/>
                                            </p:txEl>
                                          </p:spTgt>
                                        </p:tgtEl>
                                        <p:attrNameLst>
                                          <p:attrName>style.visibility</p:attrName>
                                        </p:attrNameLst>
                                      </p:cBhvr>
                                      <p:to>
                                        <p:strVal val="visible"/>
                                      </p:to>
                                    </p:set>
                                    <p:animEffect transition="in" filter="slide(fromBottom)">
                                      <p:cBhvr>
                                        <p:cTn id="7" dur="500"/>
                                        <p:tgtEl>
                                          <p:spTgt spid="738318">
                                            <p:txEl>
                                              <p:pRg st="7" end="7"/>
                                            </p:txEl>
                                          </p:spTgt>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nodeType="clickEffect">
                                  <p:stCondLst>
                                    <p:cond delay="0"/>
                                  </p:stCondLst>
                                  <p:childTnLst>
                                    <p:set>
                                      <p:cBhvr>
                                        <p:cTn id="11" dur="1" fill="hold">
                                          <p:stCondLst>
                                            <p:cond delay="0"/>
                                          </p:stCondLst>
                                        </p:cTn>
                                        <p:tgtEl>
                                          <p:spTgt spid="738318">
                                            <p:txEl>
                                              <p:pRg st="8" end="8"/>
                                            </p:txEl>
                                          </p:spTgt>
                                        </p:tgtEl>
                                        <p:attrNameLst>
                                          <p:attrName>style.visibility</p:attrName>
                                        </p:attrNameLst>
                                      </p:cBhvr>
                                      <p:to>
                                        <p:strVal val="visible"/>
                                      </p:to>
                                    </p:set>
                                    <p:animEffect transition="in" filter="slide(fromBottom)">
                                      <p:cBhvr>
                                        <p:cTn id="12" dur="500"/>
                                        <p:tgtEl>
                                          <p:spTgt spid="738318">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1"/>
          </p:nvPr>
        </p:nvSpPr>
        <p:spPr/>
        <p:txBody>
          <a:bodyPr/>
          <a:lstStyle/>
          <a:p>
            <a:fld id="{ADEE0BDF-690F-469A-937C-468A96754A70}" type="slidenum">
              <a:rPr lang="zh-CN" altLang="en-US"/>
              <a:pPr/>
              <a:t>196</a:t>
            </a:fld>
            <a:endParaRPr lang="en-US" altLang="zh-CN"/>
          </a:p>
        </p:txBody>
      </p:sp>
      <p:sp>
        <p:nvSpPr>
          <p:cNvPr id="1049602" name="Rectangle 2"/>
          <p:cNvSpPr>
            <a:spLocks noGrp="1" noChangeArrowheads="1"/>
          </p:cNvSpPr>
          <p:nvPr>
            <p:ph type="title"/>
          </p:nvPr>
        </p:nvSpPr>
        <p:spPr>
          <a:xfrm>
            <a:off x="323850" y="44530"/>
            <a:ext cx="8353425" cy="1008063"/>
          </a:xfrm>
          <a:noFill/>
          <a:ln/>
        </p:spPr>
        <p:txBody>
          <a:bodyPr anchor="t"/>
          <a:lstStyle/>
          <a:p>
            <a:r>
              <a:rPr lang="en-US" altLang="zh-CN" sz="2800" b="1" dirty="0" smtClean="0">
                <a:solidFill>
                  <a:schemeClr val="bg2"/>
                </a:solidFill>
                <a:ea typeface="黑体" pitchFamily="2" charset="-122"/>
              </a:rPr>
              <a:t>6.4 </a:t>
            </a:r>
            <a:r>
              <a:rPr lang="zh-CN" altLang="en-US" sz="2800" b="1" dirty="0">
                <a:solidFill>
                  <a:schemeClr val="bg2"/>
                </a:solidFill>
                <a:ea typeface="黑体" pitchFamily="2" charset="-122"/>
              </a:rPr>
              <a:t>直接存储器存取（</a:t>
            </a:r>
            <a:r>
              <a:rPr lang="en-US" altLang="zh-CN" sz="2800" b="1" dirty="0">
                <a:solidFill>
                  <a:schemeClr val="bg2"/>
                </a:solidFill>
                <a:ea typeface="黑体" pitchFamily="2" charset="-122"/>
              </a:rPr>
              <a:t>DMA</a:t>
            </a:r>
            <a:r>
              <a:rPr lang="zh-CN" altLang="en-US" sz="2800" b="1" dirty="0">
                <a:solidFill>
                  <a:schemeClr val="bg2"/>
                </a:solidFill>
                <a:ea typeface="黑体" pitchFamily="2" charset="-122"/>
              </a:rPr>
              <a:t>）方式</a:t>
            </a:r>
            <a:br>
              <a:rPr lang="zh-CN" altLang="en-US" sz="2800" b="1" dirty="0">
                <a:solidFill>
                  <a:schemeClr val="bg2"/>
                </a:solidFill>
                <a:ea typeface="黑体" pitchFamily="2" charset="-122"/>
              </a:rPr>
            </a:br>
            <a:r>
              <a:rPr lang="zh-CN" altLang="en-US" sz="2800" b="1" dirty="0">
                <a:solidFill>
                  <a:schemeClr val="bg2"/>
                </a:solidFill>
                <a:ea typeface="黑体" pitchFamily="2" charset="-122"/>
              </a:rPr>
              <a:t>   </a:t>
            </a:r>
            <a:r>
              <a:rPr lang="zh-CN" altLang="en-US" sz="2800" b="1" dirty="0">
                <a:solidFill>
                  <a:srgbClr val="006600"/>
                </a:solidFill>
                <a:ea typeface="黑体" pitchFamily="2" charset="-122"/>
              </a:rPr>
              <a:t>一、</a:t>
            </a:r>
            <a:r>
              <a:rPr lang="en-US" altLang="zh-CN" sz="2800" b="1" dirty="0">
                <a:solidFill>
                  <a:srgbClr val="006600"/>
                </a:solidFill>
                <a:ea typeface="黑体" pitchFamily="2" charset="-122"/>
              </a:rPr>
              <a:t>DMA</a:t>
            </a:r>
            <a:r>
              <a:rPr lang="zh-CN" altLang="en-US" sz="2800" b="1" dirty="0">
                <a:solidFill>
                  <a:srgbClr val="006600"/>
                </a:solidFill>
                <a:ea typeface="黑体" pitchFamily="2" charset="-122"/>
              </a:rPr>
              <a:t>工作过程</a:t>
            </a:r>
          </a:p>
        </p:txBody>
      </p:sp>
      <p:sp>
        <p:nvSpPr>
          <p:cNvPr id="1049603" name="Rectangle 3"/>
          <p:cNvSpPr>
            <a:spLocks noGrp="1" noChangeArrowheads="1"/>
          </p:cNvSpPr>
          <p:nvPr>
            <p:ph type="body" idx="1"/>
          </p:nvPr>
        </p:nvSpPr>
        <p:spPr>
          <a:xfrm>
            <a:off x="466725" y="1557338"/>
            <a:ext cx="8507413" cy="4967287"/>
          </a:xfrm>
        </p:spPr>
        <p:txBody>
          <a:bodyPr/>
          <a:lstStyle/>
          <a:p>
            <a:pPr marL="352425" indent="-352425"/>
            <a:r>
              <a:rPr lang="zh-CN" altLang="en-US" sz="2800" b="1">
                <a:latin typeface="Times New Roman" pitchFamily="18" charset="0"/>
              </a:rPr>
              <a:t>通过特殊硬件</a:t>
            </a:r>
            <a:r>
              <a:rPr lang="en-US" altLang="zh-CN" sz="2800" b="1">
                <a:solidFill>
                  <a:srgbClr val="FF0000"/>
                </a:solidFill>
                <a:latin typeface="Times New Roman" pitchFamily="18" charset="0"/>
              </a:rPr>
              <a:t>DMA</a:t>
            </a:r>
            <a:r>
              <a:rPr lang="zh-CN" altLang="en-US" sz="2800" b="1">
                <a:solidFill>
                  <a:srgbClr val="FF0000"/>
                </a:solidFill>
                <a:latin typeface="Times New Roman" pitchFamily="18" charset="0"/>
              </a:rPr>
              <a:t>控制器</a:t>
            </a:r>
            <a:r>
              <a:rPr lang="zh-CN" altLang="en-US" sz="2800" b="1">
                <a:latin typeface="Times New Roman" pitchFamily="18" charset="0"/>
              </a:rPr>
              <a:t>实现，传输速率高。</a:t>
            </a:r>
          </a:p>
          <a:p>
            <a:pPr marL="352425" indent="-352425"/>
            <a:r>
              <a:rPr lang="zh-CN" altLang="en-US" sz="2800" b="1">
                <a:latin typeface="Times New Roman" pitchFamily="18" charset="0"/>
              </a:rPr>
              <a:t>外设</a:t>
            </a:r>
            <a:r>
              <a:rPr lang="zh-CN" altLang="en-US" sz="2800" b="1">
                <a:solidFill>
                  <a:srgbClr val="0000FF"/>
                </a:solidFill>
                <a:latin typeface="Times New Roman" pitchFamily="18" charset="0"/>
              </a:rPr>
              <a:t>直接</a:t>
            </a:r>
            <a:r>
              <a:rPr lang="zh-CN" altLang="en-US" sz="2800" b="1">
                <a:latin typeface="Times New Roman" pitchFamily="18" charset="0"/>
              </a:rPr>
              <a:t>与存储器进行数据交换，</a:t>
            </a:r>
            <a:r>
              <a:rPr lang="en-US" altLang="zh-CN" sz="2800" b="1">
                <a:latin typeface="Times New Roman" pitchFamily="18" charset="0"/>
              </a:rPr>
              <a:t>CPU</a:t>
            </a:r>
            <a:r>
              <a:rPr lang="zh-CN" altLang="en-US" sz="2800" b="1">
                <a:latin typeface="Times New Roman" pitchFamily="18" charset="0"/>
              </a:rPr>
              <a:t>不再作为中介者。</a:t>
            </a:r>
          </a:p>
          <a:p>
            <a:pPr marL="352425" indent="-352425"/>
            <a:r>
              <a:rPr lang="zh-CN" altLang="en-US" sz="2800" b="1">
                <a:latin typeface="Times New Roman" pitchFamily="18" charset="0"/>
              </a:rPr>
              <a:t>总线由</a:t>
            </a:r>
            <a:r>
              <a:rPr lang="en-US" altLang="zh-CN" sz="2800" b="1">
                <a:latin typeface="Times New Roman" pitchFamily="18" charset="0"/>
              </a:rPr>
              <a:t>DMA</a:t>
            </a:r>
            <a:r>
              <a:rPr lang="zh-CN" altLang="en-US" sz="2800" b="1">
                <a:latin typeface="Times New Roman" pitchFamily="18" charset="0"/>
              </a:rPr>
              <a:t>控制器（</a:t>
            </a:r>
            <a:r>
              <a:rPr lang="en-US" altLang="zh-CN" sz="2800" b="1">
                <a:latin typeface="Times New Roman" pitchFamily="18" charset="0"/>
              </a:rPr>
              <a:t>DMAC</a:t>
            </a:r>
            <a:r>
              <a:rPr lang="zh-CN" altLang="en-US" sz="2800" b="1">
                <a:latin typeface="Times New Roman" pitchFamily="18" charset="0"/>
              </a:rPr>
              <a:t>）进行控制，</a:t>
            </a:r>
            <a:r>
              <a:rPr lang="en-US" altLang="zh-CN" sz="2800" b="1">
                <a:latin typeface="Times New Roman" pitchFamily="18" charset="0"/>
              </a:rPr>
              <a:t>CPU</a:t>
            </a:r>
            <a:r>
              <a:rPr lang="zh-CN" altLang="en-US" sz="2800" b="1">
                <a:latin typeface="Times New Roman" pitchFamily="18" charset="0"/>
              </a:rPr>
              <a:t>放弃总线控制权，内存</a:t>
            </a:r>
            <a:r>
              <a:rPr lang="en-US" altLang="zh-CN" sz="2800" b="1">
                <a:latin typeface="Times New Roman" pitchFamily="18" charset="0"/>
              </a:rPr>
              <a:t>/</a:t>
            </a:r>
            <a:r>
              <a:rPr lang="zh-CN" altLang="en-US" sz="2800" b="1">
                <a:latin typeface="Times New Roman" pitchFamily="18" charset="0"/>
              </a:rPr>
              <a:t>外设的</a:t>
            </a:r>
            <a:r>
              <a:rPr lang="zh-CN" altLang="en-US" sz="2800" b="1">
                <a:solidFill>
                  <a:srgbClr val="CC0000"/>
                </a:solidFill>
                <a:latin typeface="Times New Roman" pitchFamily="18" charset="0"/>
              </a:rPr>
              <a:t>地址</a:t>
            </a:r>
            <a:r>
              <a:rPr lang="zh-CN" altLang="en-US" sz="2800" b="1">
                <a:latin typeface="Times New Roman" pitchFamily="18" charset="0"/>
              </a:rPr>
              <a:t>和</a:t>
            </a:r>
            <a:r>
              <a:rPr lang="zh-CN" altLang="en-US" sz="2800" b="1">
                <a:solidFill>
                  <a:srgbClr val="CC0000"/>
                </a:solidFill>
                <a:latin typeface="Times New Roman" pitchFamily="18" charset="0"/>
              </a:rPr>
              <a:t>读写控制信号</a:t>
            </a:r>
            <a:r>
              <a:rPr lang="zh-CN" altLang="en-US" sz="2800" b="1">
                <a:latin typeface="Times New Roman" pitchFamily="18" charset="0"/>
              </a:rPr>
              <a:t>均由</a:t>
            </a:r>
            <a:r>
              <a:rPr lang="en-US" altLang="zh-CN" sz="2800" b="1">
                <a:latin typeface="Times New Roman" pitchFamily="18" charset="0"/>
              </a:rPr>
              <a:t>DMAC</a:t>
            </a:r>
            <a:r>
              <a:rPr lang="zh-CN" altLang="en-US" sz="2800" b="1">
                <a:latin typeface="Times New Roman" pitchFamily="18" charset="0"/>
              </a:rPr>
              <a:t>提供。</a:t>
            </a:r>
          </a:p>
        </p:txBody>
      </p:sp>
    </p:spTree>
    <p:extLst>
      <p:ext uri="{BB962C8B-B14F-4D97-AF65-F5344CB8AC3E}">
        <p14:creationId xmlns:p14="http://schemas.microsoft.com/office/powerpoint/2010/main" val="3727314744"/>
      </p:ext>
    </p:extLst>
  </p:cSld>
  <p:clrMapOvr>
    <a:masterClrMapping/>
  </p:clrMapOvr>
  <p:transition spd="med"/>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灯片编号占位符 4"/>
          <p:cNvSpPr>
            <a:spLocks noGrp="1"/>
          </p:cNvSpPr>
          <p:nvPr>
            <p:ph type="sldNum" sz="quarter" idx="11"/>
          </p:nvPr>
        </p:nvSpPr>
        <p:spPr/>
        <p:txBody>
          <a:bodyPr/>
          <a:lstStyle/>
          <a:p>
            <a:fld id="{8BF58481-BA46-4DD6-82DE-E3CAB62DADB9}" type="slidenum">
              <a:rPr lang="zh-CN" altLang="en-US"/>
              <a:pPr/>
              <a:t>197</a:t>
            </a:fld>
            <a:endParaRPr lang="en-US" altLang="zh-CN"/>
          </a:p>
        </p:txBody>
      </p:sp>
      <p:graphicFrame>
        <p:nvGraphicFramePr>
          <p:cNvPr id="1053709" name="Object 13"/>
          <p:cNvGraphicFramePr>
            <a:graphicFrameLocks noChangeAspect="1"/>
          </p:cNvGraphicFramePr>
          <p:nvPr/>
        </p:nvGraphicFramePr>
        <p:xfrm>
          <a:off x="144463" y="765175"/>
          <a:ext cx="8964612" cy="5111750"/>
        </p:xfrm>
        <a:graphic>
          <a:graphicData uri="http://schemas.openxmlformats.org/presentationml/2006/ole">
            <mc:AlternateContent xmlns:mc="http://schemas.openxmlformats.org/markup-compatibility/2006">
              <mc:Choice xmlns:v="urn:schemas-microsoft-com:vml" Requires="v">
                <p:oleObj spid="_x0000_s32829" name="Visio" r:id="rId3" imgW="8525256" imgH="4788713" progId="Visio.Drawing.11">
                  <p:embed/>
                </p:oleObj>
              </mc:Choice>
              <mc:Fallback>
                <p:oleObj name="Visio" r:id="rId3" imgW="8525256" imgH="4788713"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4463" y="765175"/>
                        <a:ext cx="8964612" cy="5111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0000FF"/>
                            </a:solidFill>
                            <a:miter lim="800000"/>
                            <a:headEnd/>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53701" name="Freeform 5"/>
          <p:cNvSpPr>
            <a:spLocks/>
          </p:cNvSpPr>
          <p:nvPr/>
        </p:nvSpPr>
        <p:spPr bwMode="auto">
          <a:xfrm>
            <a:off x="419100" y="2565400"/>
            <a:ext cx="6048375" cy="1584325"/>
          </a:xfrm>
          <a:custGeom>
            <a:avLst/>
            <a:gdLst/>
            <a:ahLst/>
            <a:cxnLst>
              <a:cxn ang="0">
                <a:pos x="2298" y="0"/>
              </a:cxn>
              <a:cxn ang="0">
                <a:pos x="2253" y="317"/>
              </a:cxn>
              <a:cxn ang="0">
                <a:pos x="2026" y="408"/>
              </a:cxn>
              <a:cxn ang="0">
                <a:pos x="1301" y="453"/>
              </a:cxn>
              <a:cxn ang="0">
                <a:pos x="212" y="453"/>
              </a:cxn>
              <a:cxn ang="0">
                <a:pos x="30" y="635"/>
              </a:cxn>
              <a:cxn ang="0">
                <a:pos x="167" y="816"/>
              </a:cxn>
              <a:cxn ang="0">
                <a:pos x="666" y="589"/>
              </a:cxn>
              <a:cxn ang="0">
                <a:pos x="1527" y="544"/>
              </a:cxn>
              <a:cxn ang="0">
                <a:pos x="3432" y="544"/>
              </a:cxn>
              <a:cxn ang="0">
                <a:pos x="3795" y="952"/>
              </a:cxn>
            </a:cxnLst>
            <a:rect l="0" t="0" r="r" b="b"/>
            <a:pathLst>
              <a:path w="3810" h="952">
                <a:moveTo>
                  <a:pt x="2298" y="0"/>
                </a:moveTo>
                <a:cubicBezTo>
                  <a:pt x="2298" y="124"/>
                  <a:pt x="2298" y="249"/>
                  <a:pt x="2253" y="317"/>
                </a:cubicBezTo>
                <a:cubicBezTo>
                  <a:pt x="2208" y="385"/>
                  <a:pt x="2185" y="385"/>
                  <a:pt x="2026" y="408"/>
                </a:cubicBezTo>
                <a:cubicBezTo>
                  <a:pt x="1867" y="431"/>
                  <a:pt x="1603" y="446"/>
                  <a:pt x="1301" y="453"/>
                </a:cubicBezTo>
                <a:cubicBezTo>
                  <a:pt x="999" y="460"/>
                  <a:pt x="424" y="423"/>
                  <a:pt x="212" y="453"/>
                </a:cubicBezTo>
                <a:cubicBezTo>
                  <a:pt x="0" y="483"/>
                  <a:pt x="38" y="574"/>
                  <a:pt x="30" y="635"/>
                </a:cubicBezTo>
                <a:cubicBezTo>
                  <a:pt x="22" y="696"/>
                  <a:pt x="61" y="824"/>
                  <a:pt x="167" y="816"/>
                </a:cubicBezTo>
                <a:cubicBezTo>
                  <a:pt x="273" y="808"/>
                  <a:pt x="439" y="634"/>
                  <a:pt x="666" y="589"/>
                </a:cubicBezTo>
                <a:cubicBezTo>
                  <a:pt x="893" y="544"/>
                  <a:pt x="1066" y="552"/>
                  <a:pt x="1527" y="544"/>
                </a:cubicBezTo>
                <a:cubicBezTo>
                  <a:pt x="1988" y="536"/>
                  <a:pt x="3054" y="476"/>
                  <a:pt x="3432" y="544"/>
                </a:cubicBezTo>
                <a:cubicBezTo>
                  <a:pt x="3810" y="612"/>
                  <a:pt x="3802" y="782"/>
                  <a:pt x="3795" y="952"/>
                </a:cubicBezTo>
              </a:path>
            </a:pathLst>
          </a:custGeom>
          <a:noFill/>
          <a:ln w="28575" cap="flat" cmpd="sng">
            <a:solidFill>
              <a:srgbClr val="CC0000"/>
            </a:solidFill>
            <a:prstDash val="solid"/>
            <a:round/>
            <a:headEnd type="triangle" w="med" len="lg"/>
            <a:tailEnd type="triangle" w="med" len="lg"/>
          </a:ln>
          <a:effectLst/>
        </p:spPr>
        <p:txBody>
          <a:bodyPr anchor="ctr">
            <a:spAutoFit/>
          </a:bodyPr>
          <a:lstStyle/>
          <a:p>
            <a:endParaRPr lang="zh-CN" altLang="en-US"/>
          </a:p>
        </p:txBody>
      </p:sp>
      <p:sp>
        <p:nvSpPr>
          <p:cNvPr id="1053702" name="Freeform 6"/>
          <p:cNvSpPr>
            <a:spLocks/>
          </p:cNvSpPr>
          <p:nvPr/>
        </p:nvSpPr>
        <p:spPr bwMode="auto">
          <a:xfrm>
            <a:off x="4356100" y="3309938"/>
            <a:ext cx="2028825" cy="839787"/>
          </a:xfrm>
          <a:custGeom>
            <a:avLst/>
            <a:gdLst/>
            <a:ahLst/>
            <a:cxnLst>
              <a:cxn ang="0">
                <a:pos x="0" y="529"/>
              </a:cxn>
              <a:cxn ang="0">
                <a:pos x="45" y="211"/>
              </a:cxn>
              <a:cxn ang="0">
                <a:pos x="272" y="30"/>
              </a:cxn>
              <a:cxn ang="0">
                <a:pos x="952" y="30"/>
              </a:cxn>
              <a:cxn ang="0">
                <a:pos x="1225" y="166"/>
              </a:cxn>
              <a:cxn ang="0">
                <a:pos x="1270" y="529"/>
              </a:cxn>
            </a:cxnLst>
            <a:rect l="0" t="0" r="r" b="b"/>
            <a:pathLst>
              <a:path w="1278" h="529">
                <a:moveTo>
                  <a:pt x="0" y="529"/>
                </a:moveTo>
                <a:cubicBezTo>
                  <a:pt x="0" y="411"/>
                  <a:pt x="0" y="294"/>
                  <a:pt x="45" y="211"/>
                </a:cubicBezTo>
                <a:cubicBezTo>
                  <a:pt x="90" y="128"/>
                  <a:pt x="121" y="60"/>
                  <a:pt x="272" y="30"/>
                </a:cubicBezTo>
                <a:cubicBezTo>
                  <a:pt x="423" y="0"/>
                  <a:pt x="793" y="7"/>
                  <a:pt x="952" y="30"/>
                </a:cubicBezTo>
                <a:cubicBezTo>
                  <a:pt x="1111" y="53"/>
                  <a:pt x="1172" y="83"/>
                  <a:pt x="1225" y="166"/>
                </a:cubicBezTo>
                <a:cubicBezTo>
                  <a:pt x="1278" y="249"/>
                  <a:pt x="1274" y="389"/>
                  <a:pt x="1270" y="529"/>
                </a:cubicBezTo>
              </a:path>
            </a:pathLst>
          </a:custGeom>
          <a:noFill/>
          <a:ln w="28575" cap="flat" cmpd="sng">
            <a:solidFill>
              <a:srgbClr val="CC0000"/>
            </a:solidFill>
            <a:prstDash val="solid"/>
            <a:round/>
            <a:headEnd type="triangle" w="med" len="lg"/>
            <a:tailEnd type="triangle" w="med" len="lg"/>
          </a:ln>
          <a:effectLst/>
        </p:spPr>
        <p:txBody>
          <a:bodyPr anchor="ctr">
            <a:spAutoFit/>
          </a:bodyPr>
          <a:lstStyle/>
          <a:p>
            <a:endParaRPr lang="zh-CN" altLang="en-US"/>
          </a:p>
        </p:txBody>
      </p:sp>
      <p:sp>
        <p:nvSpPr>
          <p:cNvPr id="1053703" name="Line 7"/>
          <p:cNvSpPr>
            <a:spLocks noChangeShapeType="1"/>
          </p:cNvSpPr>
          <p:nvPr/>
        </p:nvSpPr>
        <p:spPr bwMode="auto">
          <a:xfrm flipV="1">
            <a:off x="3132138" y="3500438"/>
            <a:ext cx="0" cy="360362"/>
          </a:xfrm>
          <a:prstGeom prst="line">
            <a:avLst/>
          </a:prstGeom>
          <a:noFill/>
          <a:ln w="28575">
            <a:solidFill>
              <a:srgbClr val="CC0000"/>
            </a:solidFill>
            <a:round/>
            <a:headEnd/>
            <a:tailEnd type="triangle" w="med" len="lg"/>
          </a:ln>
          <a:effectLst/>
        </p:spPr>
        <p:txBody>
          <a:bodyPr anchor="ctr">
            <a:spAutoFit/>
          </a:bodyPr>
          <a:lstStyle/>
          <a:p>
            <a:endParaRPr lang="zh-CN" altLang="en-US"/>
          </a:p>
        </p:txBody>
      </p:sp>
      <p:sp>
        <p:nvSpPr>
          <p:cNvPr id="1053704" name="Freeform 8"/>
          <p:cNvSpPr>
            <a:spLocks/>
          </p:cNvSpPr>
          <p:nvPr/>
        </p:nvSpPr>
        <p:spPr bwMode="auto">
          <a:xfrm>
            <a:off x="2759075" y="2565400"/>
            <a:ext cx="3649663" cy="1882775"/>
          </a:xfrm>
          <a:custGeom>
            <a:avLst/>
            <a:gdLst/>
            <a:ahLst/>
            <a:cxnLst>
              <a:cxn ang="0">
                <a:pos x="2276" y="0"/>
              </a:cxn>
              <a:cxn ang="0">
                <a:pos x="2140" y="363"/>
              </a:cxn>
              <a:cxn ang="0">
                <a:pos x="1323" y="453"/>
              </a:cxn>
              <a:cxn ang="0">
                <a:pos x="235" y="499"/>
              </a:cxn>
              <a:cxn ang="0">
                <a:pos x="8" y="1043"/>
              </a:cxn>
              <a:cxn ang="0">
                <a:pos x="189" y="1179"/>
              </a:cxn>
              <a:cxn ang="0">
                <a:pos x="326" y="998"/>
              </a:cxn>
              <a:cxn ang="0">
                <a:pos x="371" y="635"/>
              </a:cxn>
              <a:cxn ang="0">
                <a:pos x="779" y="544"/>
              </a:cxn>
              <a:cxn ang="0">
                <a:pos x="1686" y="544"/>
              </a:cxn>
              <a:cxn ang="0">
                <a:pos x="2140" y="589"/>
              </a:cxn>
              <a:cxn ang="0">
                <a:pos x="2231" y="998"/>
              </a:cxn>
            </a:cxnLst>
            <a:rect l="0" t="0" r="r" b="b"/>
            <a:pathLst>
              <a:path w="2299" h="1186">
                <a:moveTo>
                  <a:pt x="2276" y="0"/>
                </a:moveTo>
                <a:cubicBezTo>
                  <a:pt x="2287" y="143"/>
                  <a:pt x="2299" y="287"/>
                  <a:pt x="2140" y="363"/>
                </a:cubicBezTo>
                <a:cubicBezTo>
                  <a:pt x="1981" y="439"/>
                  <a:pt x="1640" y="430"/>
                  <a:pt x="1323" y="453"/>
                </a:cubicBezTo>
                <a:cubicBezTo>
                  <a:pt x="1006" y="476"/>
                  <a:pt x="454" y="401"/>
                  <a:pt x="235" y="499"/>
                </a:cubicBezTo>
                <a:cubicBezTo>
                  <a:pt x="16" y="597"/>
                  <a:pt x="16" y="930"/>
                  <a:pt x="8" y="1043"/>
                </a:cubicBezTo>
                <a:cubicBezTo>
                  <a:pt x="0" y="1156"/>
                  <a:pt x="136" y="1186"/>
                  <a:pt x="189" y="1179"/>
                </a:cubicBezTo>
                <a:cubicBezTo>
                  <a:pt x="242" y="1172"/>
                  <a:pt x="296" y="1089"/>
                  <a:pt x="326" y="998"/>
                </a:cubicBezTo>
                <a:cubicBezTo>
                  <a:pt x="356" y="907"/>
                  <a:pt x="296" y="711"/>
                  <a:pt x="371" y="635"/>
                </a:cubicBezTo>
                <a:cubicBezTo>
                  <a:pt x="446" y="559"/>
                  <a:pt x="560" y="559"/>
                  <a:pt x="779" y="544"/>
                </a:cubicBezTo>
                <a:cubicBezTo>
                  <a:pt x="998" y="529"/>
                  <a:pt x="1459" y="537"/>
                  <a:pt x="1686" y="544"/>
                </a:cubicBezTo>
                <a:cubicBezTo>
                  <a:pt x="1913" y="551"/>
                  <a:pt x="2049" y="513"/>
                  <a:pt x="2140" y="589"/>
                </a:cubicBezTo>
                <a:cubicBezTo>
                  <a:pt x="2231" y="665"/>
                  <a:pt x="2231" y="831"/>
                  <a:pt x="2231" y="998"/>
                </a:cubicBezTo>
              </a:path>
            </a:pathLst>
          </a:custGeom>
          <a:noFill/>
          <a:ln w="28575" cap="flat" cmpd="sng">
            <a:solidFill>
              <a:srgbClr val="CC0000"/>
            </a:solidFill>
            <a:prstDash val="solid"/>
            <a:round/>
            <a:headEnd type="triangle" w="med" len="lg"/>
            <a:tailEnd type="triangle" w="med" len="lg"/>
          </a:ln>
          <a:effectLst/>
        </p:spPr>
        <p:txBody>
          <a:bodyPr anchor="ctr">
            <a:spAutoFit/>
          </a:bodyPr>
          <a:lstStyle/>
          <a:p>
            <a:endParaRPr lang="zh-CN" altLang="en-US"/>
          </a:p>
        </p:txBody>
      </p:sp>
      <p:sp>
        <p:nvSpPr>
          <p:cNvPr id="1053705" name="Line 9"/>
          <p:cNvSpPr>
            <a:spLocks noChangeShapeType="1"/>
          </p:cNvSpPr>
          <p:nvPr/>
        </p:nvSpPr>
        <p:spPr bwMode="auto">
          <a:xfrm flipV="1">
            <a:off x="2916238" y="3500438"/>
            <a:ext cx="0" cy="360362"/>
          </a:xfrm>
          <a:prstGeom prst="line">
            <a:avLst/>
          </a:prstGeom>
          <a:noFill/>
          <a:ln w="28575">
            <a:solidFill>
              <a:srgbClr val="CC0000"/>
            </a:solidFill>
            <a:round/>
            <a:headEnd/>
            <a:tailEnd type="triangle" w="med" len="lg"/>
          </a:ln>
          <a:effectLst/>
        </p:spPr>
        <p:txBody>
          <a:bodyPr anchor="ctr">
            <a:spAutoFit/>
          </a:bodyPr>
          <a:lstStyle/>
          <a:p>
            <a:endParaRPr lang="zh-CN" altLang="en-US"/>
          </a:p>
        </p:txBody>
      </p:sp>
      <p:sp>
        <p:nvSpPr>
          <p:cNvPr id="1053706" name="Text Box 10"/>
          <p:cNvSpPr txBox="1">
            <a:spLocks noChangeArrowheads="1"/>
          </p:cNvSpPr>
          <p:nvPr/>
        </p:nvSpPr>
        <p:spPr bwMode="auto">
          <a:xfrm>
            <a:off x="2195513" y="6021388"/>
            <a:ext cx="5184775" cy="457200"/>
          </a:xfrm>
          <a:prstGeom prst="rect">
            <a:avLst/>
          </a:prstGeom>
          <a:noFill/>
          <a:ln w="28575" algn="ctr">
            <a:noFill/>
            <a:miter lim="800000"/>
            <a:headEnd/>
            <a:tailEnd type="none" w="med" len="lg"/>
          </a:ln>
          <a:effectLst/>
        </p:spPr>
        <p:txBody>
          <a:bodyPr>
            <a:spAutoFit/>
          </a:bodyPr>
          <a:lstStyle/>
          <a:p>
            <a:pPr algn="l">
              <a:spcBef>
                <a:spcPct val="50000"/>
              </a:spcBef>
            </a:pPr>
            <a:r>
              <a:rPr lang="zh-CN" altLang="en-US" sz="2400">
                <a:solidFill>
                  <a:srgbClr val="CC0000"/>
                </a:solidFill>
              </a:rPr>
              <a:t>程序控制</a:t>
            </a:r>
            <a:r>
              <a:rPr lang="en-US" altLang="zh-CN" sz="2400">
                <a:solidFill>
                  <a:srgbClr val="CC0000"/>
                </a:solidFill>
              </a:rPr>
              <a:t>/</a:t>
            </a:r>
            <a:r>
              <a:rPr lang="zh-CN" altLang="en-US" sz="2400">
                <a:solidFill>
                  <a:srgbClr val="CC0000"/>
                </a:solidFill>
              </a:rPr>
              <a:t>中断</a:t>
            </a:r>
            <a:r>
              <a:rPr lang="zh-CN" altLang="en-US" sz="2400"/>
              <a:t>方式下的数据传送通路</a:t>
            </a:r>
            <a:endParaRPr lang="en-US" altLang="zh-CN" sz="2400"/>
          </a:p>
        </p:txBody>
      </p:sp>
      <p:sp>
        <p:nvSpPr>
          <p:cNvPr id="1053707" name="Text Box 11"/>
          <p:cNvSpPr txBox="1">
            <a:spLocks noChangeArrowheads="1"/>
          </p:cNvSpPr>
          <p:nvPr/>
        </p:nvSpPr>
        <p:spPr bwMode="auto">
          <a:xfrm>
            <a:off x="1763713" y="6021388"/>
            <a:ext cx="6119812" cy="457200"/>
          </a:xfrm>
          <a:prstGeom prst="rect">
            <a:avLst/>
          </a:prstGeom>
          <a:noFill/>
          <a:ln w="28575" algn="ctr">
            <a:noFill/>
            <a:miter lim="800000"/>
            <a:headEnd/>
            <a:tailEnd type="none" w="med" len="lg"/>
          </a:ln>
          <a:effectLst/>
        </p:spPr>
        <p:txBody>
          <a:bodyPr>
            <a:spAutoFit/>
          </a:bodyPr>
          <a:lstStyle/>
          <a:p>
            <a:pPr algn="l">
              <a:spcBef>
                <a:spcPct val="50000"/>
              </a:spcBef>
            </a:pPr>
            <a:r>
              <a:rPr lang="en-US" altLang="zh-CN" sz="2400">
                <a:solidFill>
                  <a:srgbClr val="CC0000"/>
                </a:solidFill>
              </a:rPr>
              <a:t>DMA</a:t>
            </a:r>
            <a:r>
              <a:rPr lang="zh-CN" altLang="en-US" sz="2400"/>
              <a:t>方式下</a:t>
            </a:r>
            <a:r>
              <a:rPr lang="zh-CN" altLang="en-US" sz="2400">
                <a:solidFill>
                  <a:srgbClr val="0000FF"/>
                </a:solidFill>
              </a:rPr>
              <a:t>内存</a:t>
            </a:r>
            <a:r>
              <a:rPr lang="zh-CN" altLang="en-US" sz="2400"/>
              <a:t>与</a:t>
            </a:r>
            <a:r>
              <a:rPr lang="zh-CN" altLang="en-US" sz="2400">
                <a:solidFill>
                  <a:srgbClr val="0000FF"/>
                </a:solidFill>
              </a:rPr>
              <a:t>外设</a:t>
            </a:r>
            <a:r>
              <a:rPr lang="zh-CN" altLang="en-US" sz="2400"/>
              <a:t>间的数据传送通路</a:t>
            </a:r>
            <a:endParaRPr lang="en-US" altLang="zh-CN" sz="2400"/>
          </a:p>
        </p:txBody>
      </p:sp>
      <p:sp>
        <p:nvSpPr>
          <p:cNvPr id="1053708" name="Text Box 12"/>
          <p:cNvSpPr txBox="1">
            <a:spLocks noChangeArrowheads="1"/>
          </p:cNvSpPr>
          <p:nvPr/>
        </p:nvSpPr>
        <p:spPr bwMode="auto">
          <a:xfrm>
            <a:off x="1835150" y="6021388"/>
            <a:ext cx="6119813" cy="457200"/>
          </a:xfrm>
          <a:prstGeom prst="rect">
            <a:avLst/>
          </a:prstGeom>
          <a:noFill/>
          <a:ln w="28575" algn="ctr">
            <a:noFill/>
            <a:miter lim="800000"/>
            <a:headEnd/>
            <a:tailEnd type="none" w="med" len="lg"/>
          </a:ln>
          <a:effectLst/>
        </p:spPr>
        <p:txBody>
          <a:bodyPr>
            <a:spAutoFit/>
          </a:bodyPr>
          <a:lstStyle/>
          <a:p>
            <a:pPr algn="l">
              <a:spcBef>
                <a:spcPct val="50000"/>
              </a:spcBef>
            </a:pPr>
            <a:r>
              <a:rPr lang="en-US" altLang="zh-CN" sz="2400">
                <a:solidFill>
                  <a:srgbClr val="CC0000"/>
                </a:solidFill>
              </a:rPr>
              <a:t>DMA</a:t>
            </a:r>
            <a:r>
              <a:rPr lang="zh-CN" altLang="en-US" sz="2400"/>
              <a:t>方式下</a:t>
            </a:r>
            <a:r>
              <a:rPr lang="zh-CN" altLang="en-US" sz="2400">
                <a:solidFill>
                  <a:srgbClr val="0000FF"/>
                </a:solidFill>
              </a:rPr>
              <a:t>内存</a:t>
            </a:r>
            <a:r>
              <a:rPr lang="zh-CN" altLang="en-US" sz="2400"/>
              <a:t>与</a:t>
            </a:r>
            <a:r>
              <a:rPr lang="zh-CN" altLang="en-US" sz="2400">
                <a:solidFill>
                  <a:srgbClr val="0000FF"/>
                </a:solidFill>
              </a:rPr>
              <a:t>内存</a:t>
            </a:r>
            <a:r>
              <a:rPr lang="zh-CN" altLang="en-US" sz="2400"/>
              <a:t>间的数据传送通路</a:t>
            </a:r>
            <a:endParaRPr lang="en-US" altLang="zh-CN" sz="2400"/>
          </a:p>
        </p:txBody>
      </p:sp>
    </p:spTree>
    <p:extLst>
      <p:ext uri="{BB962C8B-B14F-4D97-AF65-F5344CB8AC3E}">
        <p14:creationId xmlns:p14="http://schemas.microsoft.com/office/powerpoint/2010/main" val="204653002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53701"/>
                                        </p:tgtEl>
                                        <p:attrNameLst>
                                          <p:attrName>style.visibility</p:attrName>
                                        </p:attrNameLst>
                                      </p:cBhvr>
                                      <p:to>
                                        <p:strVal val="visible"/>
                                      </p:to>
                                    </p:set>
                                  </p:childTnLst>
                                  <p:subTnLst>
                                    <p:set>
                                      <p:cBhvr override="childStyle">
                                        <p:cTn dur="1" fill="hold" display="0" masterRel="nextClick" afterEffect="1"/>
                                        <p:tgtEl>
                                          <p:spTgt spid="1053701"/>
                                        </p:tgtEl>
                                        <p:attrNameLst>
                                          <p:attrName>style.visibility</p:attrName>
                                        </p:attrNameLst>
                                      </p:cBhvr>
                                      <p:to>
                                        <p:strVal val="hidden"/>
                                      </p:to>
                                    </p:set>
                                  </p:subTnLst>
                                </p:cTn>
                              </p:par>
                              <p:par>
                                <p:cTn id="7" presetID="1" presetClass="entr" presetSubtype="0" fill="hold" grpId="0" nodeType="withEffect">
                                  <p:stCondLst>
                                    <p:cond delay="0"/>
                                  </p:stCondLst>
                                  <p:childTnLst>
                                    <p:set>
                                      <p:cBhvr>
                                        <p:cTn id="8" dur="1" fill="hold">
                                          <p:stCondLst>
                                            <p:cond delay="0"/>
                                          </p:stCondLst>
                                        </p:cTn>
                                        <p:tgtEl>
                                          <p:spTgt spid="1053706"/>
                                        </p:tgtEl>
                                        <p:attrNameLst>
                                          <p:attrName>style.visibility</p:attrName>
                                        </p:attrNameLst>
                                      </p:cBhvr>
                                      <p:to>
                                        <p:strVal val="visible"/>
                                      </p:to>
                                    </p:set>
                                  </p:childTnLst>
                                  <p:subTnLst>
                                    <p:set>
                                      <p:cBhvr override="childStyle">
                                        <p:cTn dur="1" fill="hold" display="0" masterRel="nextClick" afterEffect="1"/>
                                        <p:tgtEl>
                                          <p:spTgt spid="1053706"/>
                                        </p:tgtEl>
                                        <p:attrNameLst>
                                          <p:attrName>style.visibility</p:attrName>
                                        </p:attrNameLst>
                                      </p:cBhvr>
                                      <p:to>
                                        <p:strVal val="hidden"/>
                                      </p:to>
                                    </p:set>
                                  </p:sub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53702"/>
                                        </p:tgtEl>
                                        <p:attrNameLst>
                                          <p:attrName>style.visibility</p:attrName>
                                        </p:attrNameLst>
                                      </p:cBhvr>
                                      <p:to>
                                        <p:strVal val="visible"/>
                                      </p:to>
                                    </p:set>
                                  </p:childTnLst>
                                  <p:subTnLst>
                                    <p:set>
                                      <p:cBhvr override="childStyle">
                                        <p:cTn dur="1" fill="hold" display="0" masterRel="nextClick" afterEffect="1"/>
                                        <p:tgtEl>
                                          <p:spTgt spid="1053702"/>
                                        </p:tgtEl>
                                        <p:attrNameLst>
                                          <p:attrName>style.visibility</p:attrName>
                                        </p:attrNameLst>
                                      </p:cBhvr>
                                      <p:to>
                                        <p:strVal val="hidden"/>
                                      </p:to>
                                    </p:set>
                                  </p:subTnLst>
                                </p:cTn>
                              </p:par>
                              <p:par>
                                <p:cTn id="13" presetID="1" presetClass="entr" presetSubtype="0" fill="hold" grpId="0" nodeType="withEffect">
                                  <p:stCondLst>
                                    <p:cond delay="0"/>
                                  </p:stCondLst>
                                  <p:childTnLst>
                                    <p:set>
                                      <p:cBhvr>
                                        <p:cTn id="14" dur="1" fill="hold">
                                          <p:stCondLst>
                                            <p:cond delay="0"/>
                                          </p:stCondLst>
                                        </p:cTn>
                                        <p:tgtEl>
                                          <p:spTgt spid="1053705"/>
                                        </p:tgtEl>
                                        <p:attrNameLst>
                                          <p:attrName>style.visibility</p:attrName>
                                        </p:attrNameLst>
                                      </p:cBhvr>
                                      <p:to>
                                        <p:strVal val="visible"/>
                                      </p:to>
                                    </p:set>
                                  </p:childTnLst>
                                  <p:subTnLst>
                                    <p:set>
                                      <p:cBhvr override="childStyle">
                                        <p:cTn dur="1" fill="hold" display="0" masterRel="nextClick" afterEffect="1"/>
                                        <p:tgtEl>
                                          <p:spTgt spid="1053705"/>
                                        </p:tgtEl>
                                        <p:attrNameLst>
                                          <p:attrName>style.visibility</p:attrName>
                                        </p:attrNameLst>
                                      </p:cBhvr>
                                      <p:to>
                                        <p:strVal val="hidden"/>
                                      </p:to>
                                    </p:set>
                                  </p:subTnLst>
                                </p:cTn>
                              </p:par>
                              <p:par>
                                <p:cTn id="15" presetID="1" presetClass="entr" presetSubtype="0" fill="hold" grpId="0" nodeType="withEffect">
                                  <p:stCondLst>
                                    <p:cond delay="0"/>
                                  </p:stCondLst>
                                  <p:childTnLst>
                                    <p:set>
                                      <p:cBhvr>
                                        <p:cTn id="16" dur="1" fill="hold">
                                          <p:stCondLst>
                                            <p:cond delay="0"/>
                                          </p:stCondLst>
                                        </p:cTn>
                                        <p:tgtEl>
                                          <p:spTgt spid="1053707"/>
                                        </p:tgtEl>
                                        <p:attrNameLst>
                                          <p:attrName>style.visibility</p:attrName>
                                        </p:attrNameLst>
                                      </p:cBhvr>
                                      <p:to>
                                        <p:strVal val="visible"/>
                                      </p:to>
                                    </p:set>
                                  </p:childTnLst>
                                  <p:subTnLst>
                                    <p:set>
                                      <p:cBhvr override="childStyle">
                                        <p:cTn dur="1" fill="hold" display="0" masterRel="nextClick" afterEffect="1"/>
                                        <p:tgtEl>
                                          <p:spTgt spid="1053707"/>
                                        </p:tgtEl>
                                        <p:attrNameLst>
                                          <p:attrName>style.visibility</p:attrName>
                                        </p:attrNameLst>
                                      </p:cBhvr>
                                      <p:to>
                                        <p:strVal val="hidden"/>
                                      </p:to>
                                    </p:set>
                                  </p:sub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053704"/>
                                        </p:tgtEl>
                                        <p:attrNameLst>
                                          <p:attrName>style.visibility</p:attrName>
                                        </p:attrNameLst>
                                      </p:cBhvr>
                                      <p:to>
                                        <p:strVal val="visible"/>
                                      </p:to>
                                    </p:set>
                                  </p:childTnLst>
                                  <p:subTnLst>
                                    <p:set>
                                      <p:cBhvr override="childStyle">
                                        <p:cTn dur="1" fill="hold" display="0" masterRel="nextClick" afterEffect="1"/>
                                        <p:tgtEl>
                                          <p:spTgt spid="1053704"/>
                                        </p:tgtEl>
                                        <p:attrNameLst>
                                          <p:attrName>style.visibility</p:attrName>
                                        </p:attrNameLst>
                                      </p:cBhvr>
                                      <p:to>
                                        <p:strVal val="hidden"/>
                                      </p:to>
                                    </p:set>
                                  </p:subTnLst>
                                </p:cTn>
                              </p:par>
                              <p:par>
                                <p:cTn id="21" presetID="1" presetClass="entr" presetSubtype="0" fill="hold" grpId="0" nodeType="withEffect">
                                  <p:stCondLst>
                                    <p:cond delay="0"/>
                                  </p:stCondLst>
                                  <p:childTnLst>
                                    <p:set>
                                      <p:cBhvr>
                                        <p:cTn id="22" dur="1" fill="hold">
                                          <p:stCondLst>
                                            <p:cond delay="0"/>
                                          </p:stCondLst>
                                        </p:cTn>
                                        <p:tgtEl>
                                          <p:spTgt spid="1053703"/>
                                        </p:tgtEl>
                                        <p:attrNameLst>
                                          <p:attrName>style.visibility</p:attrName>
                                        </p:attrNameLst>
                                      </p:cBhvr>
                                      <p:to>
                                        <p:strVal val="visible"/>
                                      </p:to>
                                    </p:set>
                                  </p:childTnLst>
                                  <p:subTnLst>
                                    <p:set>
                                      <p:cBhvr override="childStyle">
                                        <p:cTn dur="1" fill="hold" display="0" masterRel="nextClick" afterEffect="1"/>
                                        <p:tgtEl>
                                          <p:spTgt spid="1053703"/>
                                        </p:tgtEl>
                                        <p:attrNameLst>
                                          <p:attrName>style.visibility</p:attrName>
                                        </p:attrNameLst>
                                      </p:cBhvr>
                                      <p:to>
                                        <p:strVal val="hidden"/>
                                      </p:to>
                                    </p:set>
                                  </p:subTnLst>
                                </p:cTn>
                              </p:par>
                              <p:par>
                                <p:cTn id="23" presetID="1" presetClass="entr" presetSubtype="0" fill="hold" grpId="0" nodeType="withEffect">
                                  <p:stCondLst>
                                    <p:cond delay="0"/>
                                  </p:stCondLst>
                                  <p:childTnLst>
                                    <p:set>
                                      <p:cBhvr>
                                        <p:cTn id="24" dur="1" fill="hold">
                                          <p:stCondLst>
                                            <p:cond delay="0"/>
                                          </p:stCondLst>
                                        </p:cTn>
                                        <p:tgtEl>
                                          <p:spTgt spid="1053708"/>
                                        </p:tgtEl>
                                        <p:attrNameLst>
                                          <p:attrName>style.visibility</p:attrName>
                                        </p:attrNameLst>
                                      </p:cBhvr>
                                      <p:to>
                                        <p:strVal val="visible"/>
                                      </p:to>
                                    </p:set>
                                  </p:childTnLst>
                                  <p:subTnLst>
                                    <p:set>
                                      <p:cBhvr override="childStyle">
                                        <p:cTn dur="1" fill="hold" display="0" masterRel="nextClick" afterEffect="1"/>
                                        <p:tgtEl>
                                          <p:spTgt spid="1053708"/>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3701" grpId="0" animBg="1"/>
      <p:bldP spid="1053702" grpId="0" animBg="1"/>
      <p:bldP spid="1053703" grpId="0" animBg="1"/>
      <p:bldP spid="1053704" grpId="0" animBg="1"/>
      <p:bldP spid="1053705" grpId="0" animBg="1"/>
      <p:bldP spid="1053706" grpId="0"/>
      <p:bldP spid="1053707" grpId="0"/>
      <p:bldP spid="1053708" grpId="0"/>
    </p:bld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灯片编号占位符 4"/>
          <p:cNvSpPr>
            <a:spLocks noGrp="1"/>
          </p:cNvSpPr>
          <p:nvPr>
            <p:ph type="sldNum" sz="quarter" idx="11"/>
          </p:nvPr>
        </p:nvSpPr>
        <p:spPr/>
        <p:txBody>
          <a:bodyPr/>
          <a:lstStyle/>
          <a:p>
            <a:fld id="{7E74F0DC-1EFE-4250-86BA-CA6E55D7D83E}" type="slidenum">
              <a:rPr lang="zh-CN" altLang="en-US"/>
              <a:pPr/>
              <a:t>198</a:t>
            </a:fld>
            <a:endParaRPr lang="en-US" altLang="zh-CN"/>
          </a:p>
        </p:txBody>
      </p:sp>
      <p:graphicFrame>
        <p:nvGraphicFramePr>
          <p:cNvPr id="1054722" name="Object 2"/>
          <p:cNvGraphicFramePr>
            <a:graphicFrameLocks noChangeAspect="1"/>
          </p:cNvGraphicFramePr>
          <p:nvPr/>
        </p:nvGraphicFramePr>
        <p:xfrm>
          <a:off x="144463" y="765175"/>
          <a:ext cx="8964612" cy="5111750"/>
        </p:xfrm>
        <a:graphic>
          <a:graphicData uri="http://schemas.openxmlformats.org/presentationml/2006/ole">
            <mc:AlternateContent xmlns:mc="http://schemas.openxmlformats.org/markup-compatibility/2006">
              <mc:Choice xmlns:v="urn:schemas-microsoft-com:vml" Requires="v">
                <p:oleObj spid="_x0000_s33853" name="Visio" r:id="rId3" imgW="8525256" imgH="4788713" progId="Visio.Drawing.11">
                  <p:embed/>
                </p:oleObj>
              </mc:Choice>
              <mc:Fallback>
                <p:oleObj name="Visio" r:id="rId3" imgW="8525256" imgH="4788713"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4463" y="765175"/>
                        <a:ext cx="8964612" cy="5111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0000FF"/>
                            </a:solidFill>
                            <a:miter lim="800000"/>
                            <a:headEnd/>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54724" name="Freeform 4"/>
          <p:cNvSpPr>
            <a:spLocks/>
          </p:cNvSpPr>
          <p:nvPr/>
        </p:nvSpPr>
        <p:spPr bwMode="auto">
          <a:xfrm>
            <a:off x="4356100" y="3293533"/>
            <a:ext cx="2028825" cy="667132"/>
          </a:xfrm>
          <a:custGeom>
            <a:avLst/>
            <a:gdLst/>
            <a:ahLst/>
            <a:cxnLst>
              <a:cxn ang="0">
                <a:pos x="0" y="529"/>
              </a:cxn>
              <a:cxn ang="0">
                <a:pos x="45" y="211"/>
              </a:cxn>
              <a:cxn ang="0">
                <a:pos x="272" y="30"/>
              </a:cxn>
              <a:cxn ang="0">
                <a:pos x="952" y="30"/>
              </a:cxn>
              <a:cxn ang="0">
                <a:pos x="1225" y="166"/>
              </a:cxn>
              <a:cxn ang="0">
                <a:pos x="1270" y="529"/>
              </a:cxn>
            </a:cxnLst>
            <a:rect l="0" t="0" r="r" b="b"/>
            <a:pathLst>
              <a:path w="1278" h="529">
                <a:moveTo>
                  <a:pt x="0" y="529"/>
                </a:moveTo>
                <a:cubicBezTo>
                  <a:pt x="0" y="411"/>
                  <a:pt x="0" y="294"/>
                  <a:pt x="45" y="211"/>
                </a:cubicBezTo>
                <a:cubicBezTo>
                  <a:pt x="90" y="128"/>
                  <a:pt x="121" y="60"/>
                  <a:pt x="272" y="30"/>
                </a:cubicBezTo>
                <a:cubicBezTo>
                  <a:pt x="423" y="0"/>
                  <a:pt x="793" y="7"/>
                  <a:pt x="952" y="30"/>
                </a:cubicBezTo>
                <a:cubicBezTo>
                  <a:pt x="1111" y="53"/>
                  <a:pt x="1172" y="83"/>
                  <a:pt x="1225" y="166"/>
                </a:cubicBezTo>
                <a:cubicBezTo>
                  <a:pt x="1278" y="249"/>
                  <a:pt x="1274" y="389"/>
                  <a:pt x="1270" y="529"/>
                </a:cubicBezTo>
              </a:path>
            </a:pathLst>
          </a:custGeom>
          <a:noFill/>
          <a:ln w="28575" cap="flat" cmpd="sng">
            <a:solidFill>
              <a:srgbClr val="CC0000"/>
            </a:solidFill>
            <a:prstDash val="solid"/>
            <a:round/>
            <a:headEnd type="triangle" w="med" len="lg"/>
            <a:tailEnd type="triangle" w="med" len="lg"/>
          </a:ln>
          <a:effectLst/>
        </p:spPr>
        <p:txBody>
          <a:bodyPr anchor="ctr">
            <a:noAutofit/>
          </a:bodyPr>
          <a:lstStyle/>
          <a:p>
            <a:endParaRPr lang="zh-CN" altLang="en-US" sz="2400"/>
          </a:p>
        </p:txBody>
      </p:sp>
      <p:sp>
        <p:nvSpPr>
          <p:cNvPr id="1054727" name="Line 7"/>
          <p:cNvSpPr>
            <a:spLocks noChangeShapeType="1"/>
          </p:cNvSpPr>
          <p:nvPr/>
        </p:nvSpPr>
        <p:spPr bwMode="auto">
          <a:xfrm flipV="1">
            <a:off x="2916238" y="3500438"/>
            <a:ext cx="0" cy="360362"/>
          </a:xfrm>
          <a:prstGeom prst="line">
            <a:avLst/>
          </a:prstGeom>
          <a:noFill/>
          <a:ln w="28575">
            <a:solidFill>
              <a:srgbClr val="CC0000"/>
            </a:solidFill>
            <a:round/>
            <a:headEnd/>
            <a:tailEnd type="triangle" w="med" len="lg"/>
          </a:ln>
          <a:effectLst/>
        </p:spPr>
        <p:txBody>
          <a:bodyPr anchor="ctr">
            <a:spAutoFit/>
          </a:bodyPr>
          <a:lstStyle/>
          <a:p>
            <a:endParaRPr lang="zh-CN" altLang="en-US" sz="2400"/>
          </a:p>
        </p:txBody>
      </p:sp>
      <p:sp>
        <p:nvSpPr>
          <p:cNvPr id="1054729" name="Text Box 9"/>
          <p:cNvSpPr txBox="1">
            <a:spLocks noChangeArrowheads="1"/>
          </p:cNvSpPr>
          <p:nvPr/>
        </p:nvSpPr>
        <p:spPr bwMode="auto">
          <a:xfrm>
            <a:off x="1765300" y="6021388"/>
            <a:ext cx="6119813" cy="457200"/>
          </a:xfrm>
          <a:prstGeom prst="rect">
            <a:avLst/>
          </a:prstGeom>
          <a:noFill/>
          <a:ln w="28575" algn="ctr">
            <a:noFill/>
            <a:miter lim="800000"/>
            <a:headEnd/>
            <a:tailEnd type="none" w="med" len="lg"/>
          </a:ln>
          <a:effectLst/>
        </p:spPr>
        <p:txBody>
          <a:bodyPr>
            <a:spAutoFit/>
          </a:bodyPr>
          <a:lstStyle/>
          <a:p>
            <a:pPr algn="l">
              <a:spcBef>
                <a:spcPct val="50000"/>
              </a:spcBef>
            </a:pPr>
            <a:r>
              <a:rPr lang="en-US" altLang="zh-CN" sz="2400" dirty="0">
                <a:solidFill>
                  <a:srgbClr val="CC0000"/>
                </a:solidFill>
              </a:rPr>
              <a:t>DMA</a:t>
            </a:r>
            <a:r>
              <a:rPr lang="zh-CN" altLang="en-US" sz="2400" dirty="0"/>
              <a:t>方式下</a:t>
            </a:r>
            <a:r>
              <a:rPr lang="zh-CN" altLang="en-US" sz="2400" dirty="0">
                <a:solidFill>
                  <a:srgbClr val="0000FF"/>
                </a:solidFill>
              </a:rPr>
              <a:t>内存</a:t>
            </a:r>
            <a:r>
              <a:rPr lang="zh-CN" altLang="en-US" sz="2400" dirty="0"/>
              <a:t>与</a:t>
            </a:r>
            <a:r>
              <a:rPr lang="zh-CN" altLang="en-US" sz="2400" dirty="0">
                <a:solidFill>
                  <a:srgbClr val="0000FF"/>
                </a:solidFill>
              </a:rPr>
              <a:t>外设</a:t>
            </a:r>
            <a:r>
              <a:rPr lang="zh-CN" altLang="en-US" sz="2400" dirty="0"/>
              <a:t>间的数据传送通路</a:t>
            </a:r>
            <a:endParaRPr lang="en-US" altLang="zh-CN" sz="2400" dirty="0"/>
          </a:p>
        </p:txBody>
      </p:sp>
      <p:sp>
        <p:nvSpPr>
          <p:cNvPr id="1054731" name="Text Box 11"/>
          <p:cNvSpPr txBox="1">
            <a:spLocks noChangeArrowheads="1"/>
          </p:cNvSpPr>
          <p:nvPr/>
        </p:nvSpPr>
        <p:spPr bwMode="auto">
          <a:xfrm>
            <a:off x="3295650" y="4324350"/>
            <a:ext cx="574675" cy="457200"/>
          </a:xfrm>
          <a:prstGeom prst="rect">
            <a:avLst/>
          </a:prstGeom>
          <a:noFill/>
          <a:ln w="28575" algn="ctr">
            <a:noFill/>
            <a:miter lim="800000"/>
            <a:headEnd/>
            <a:tailEnd type="none" w="med" len="lg"/>
          </a:ln>
          <a:effectLst/>
        </p:spPr>
        <p:txBody>
          <a:bodyPr>
            <a:spAutoFit/>
          </a:bodyPr>
          <a:lstStyle/>
          <a:p>
            <a:pPr>
              <a:spcBef>
                <a:spcPct val="50000"/>
              </a:spcBef>
            </a:pPr>
            <a:r>
              <a:rPr lang="zh-CN" altLang="en-US" sz="2400">
                <a:solidFill>
                  <a:srgbClr val="CC0000"/>
                </a:solidFill>
              </a:rPr>
              <a:t>①</a:t>
            </a:r>
          </a:p>
        </p:txBody>
      </p:sp>
      <p:sp>
        <p:nvSpPr>
          <p:cNvPr id="1054732" name="Text Box 12"/>
          <p:cNvSpPr txBox="1">
            <a:spLocks noChangeArrowheads="1"/>
          </p:cNvSpPr>
          <p:nvPr/>
        </p:nvSpPr>
        <p:spPr bwMode="auto">
          <a:xfrm>
            <a:off x="611188" y="4508500"/>
            <a:ext cx="574675" cy="457200"/>
          </a:xfrm>
          <a:prstGeom prst="rect">
            <a:avLst/>
          </a:prstGeom>
          <a:noFill/>
          <a:ln w="28575" algn="ctr">
            <a:noFill/>
            <a:miter lim="800000"/>
            <a:headEnd/>
            <a:tailEnd type="none" w="med" len="lg"/>
          </a:ln>
          <a:effectLst/>
        </p:spPr>
        <p:txBody>
          <a:bodyPr>
            <a:spAutoFit/>
          </a:bodyPr>
          <a:lstStyle/>
          <a:p>
            <a:pPr>
              <a:spcBef>
                <a:spcPct val="50000"/>
              </a:spcBef>
            </a:pPr>
            <a:r>
              <a:rPr lang="en-US" altLang="zh-CN" sz="2400" dirty="0">
                <a:solidFill>
                  <a:srgbClr val="CC0000"/>
                </a:solidFill>
              </a:rPr>
              <a:t>③</a:t>
            </a:r>
          </a:p>
        </p:txBody>
      </p:sp>
      <p:sp>
        <p:nvSpPr>
          <p:cNvPr id="1054733" name="Text Box 13"/>
          <p:cNvSpPr txBox="1">
            <a:spLocks noChangeArrowheads="1"/>
          </p:cNvSpPr>
          <p:nvPr/>
        </p:nvSpPr>
        <p:spPr bwMode="auto">
          <a:xfrm>
            <a:off x="1909763" y="5276850"/>
            <a:ext cx="574675" cy="457200"/>
          </a:xfrm>
          <a:prstGeom prst="rect">
            <a:avLst/>
          </a:prstGeom>
          <a:noFill/>
          <a:ln w="28575" algn="ctr">
            <a:noFill/>
            <a:miter lim="800000"/>
            <a:headEnd/>
            <a:tailEnd type="none" w="med" len="lg"/>
          </a:ln>
          <a:effectLst/>
        </p:spPr>
        <p:txBody>
          <a:bodyPr>
            <a:spAutoFit/>
          </a:bodyPr>
          <a:lstStyle/>
          <a:p>
            <a:pPr>
              <a:spcBef>
                <a:spcPct val="50000"/>
              </a:spcBef>
            </a:pPr>
            <a:r>
              <a:rPr lang="zh-CN" altLang="en-US" sz="2400">
                <a:solidFill>
                  <a:srgbClr val="CC0000"/>
                </a:solidFill>
              </a:rPr>
              <a:t>②</a:t>
            </a:r>
          </a:p>
        </p:txBody>
      </p:sp>
      <p:sp>
        <p:nvSpPr>
          <p:cNvPr id="1054735" name="Text Box 15"/>
          <p:cNvSpPr txBox="1">
            <a:spLocks noChangeArrowheads="1"/>
          </p:cNvSpPr>
          <p:nvPr/>
        </p:nvSpPr>
        <p:spPr bwMode="auto">
          <a:xfrm>
            <a:off x="5795963" y="3355975"/>
            <a:ext cx="574675" cy="457200"/>
          </a:xfrm>
          <a:prstGeom prst="rect">
            <a:avLst/>
          </a:prstGeom>
          <a:noFill/>
          <a:ln w="28575" algn="ctr">
            <a:noFill/>
            <a:miter lim="800000"/>
            <a:headEnd/>
            <a:tailEnd type="none" w="med" len="lg"/>
          </a:ln>
          <a:effectLst/>
        </p:spPr>
        <p:txBody>
          <a:bodyPr>
            <a:spAutoFit/>
          </a:bodyPr>
          <a:lstStyle/>
          <a:p>
            <a:pPr>
              <a:spcBef>
                <a:spcPct val="50000"/>
              </a:spcBef>
            </a:pPr>
            <a:r>
              <a:rPr lang="zh-CN" altLang="en-US" sz="2400" dirty="0">
                <a:solidFill>
                  <a:srgbClr val="CC0000"/>
                </a:solidFill>
              </a:rPr>
              <a:t>⑤</a:t>
            </a:r>
          </a:p>
        </p:txBody>
      </p:sp>
      <p:sp>
        <p:nvSpPr>
          <p:cNvPr id="1054736" name="Text Box 16"/>
          <p:cNvSpPr txBox="1">
            <a:spLocks noChangeArrowheads="1"/>
          </p:cNvSpPr>
          <p:nvPr/>
        </p:nvSpPr>
        <p:spPr bwMode="auto">
          <a:xfrm>
            <a:off x="4213225" y="4724400"/>
            <a:ext cx="574675" cy="457200"/>
          </a:xfrm>
          <a:prstGeom prst="rect">
            <a:avLst/>
          </a:prstGeom>
          <a:noFill/>
          <a:ln w="28575" algn="ctr">
            <a:noFill/>
            <a:miter lim="800000"/>
            <a:headEnd/>
            <a:tailEnd type="none" w="med" len="lg"/>
          </a:ln>
          <a:effectLst/>
        </p:spPr>
        <p:txBody>
          <a:bodyPr>
            <a:spAutoFit/>
          </a:bodyPr>
          <a:lstStyle/>
          <a:p>
            <a:pPr>
              <a:spcBef>
                <a:spcPct val="50000"/>
              </a:spcBef>
            </a:pPr>
            <a:r>
              <a:rPr lang="zh-CN" altLang="en-US" sz="2400">
                <a:solidFill>
                  <a:srgbClr val="CC0000"/>
                </a:solidFill>
              </a:rPr>
              <a:t>④</a:t>
            </a:r>
          </a:p>
        </p:txBody>
      </p:sp>
      <p:sp>
        <p:nvSpPr>
          <p:cNvPr id="1054738" name="Text Box 18"/>
          <p:cNvSpPr txBox="1">
            <a:spLocks noChangeArrowheads="1"/>
          </p:cNvSpPr>
          <p:nvPr/>
        </p:nvSpPr>
        <p:spPr bwMode="auto">
          <a:xfrm>
            <a:off x="2411413" y="3429000"/>
            <a:ext cx="574675" cy="457200"/>
          </a:xfrm>
          <a:prstGeom prst="rect">
            <a:avLst/>
          </a:prstGeom>
          <a:noFill/>
          <a:ln w="28575" algn="ctr">
            <a:noFill/>
            <a:miter lim="800000"/>
            <a:headEnd/>
            <a:tailEnd type="none" w="med" len="lg"/>
          </a:ln>
          <a:effectLst/>
        </p:spPr>
        <p:txBody>
          <a:bodyPr>
            <a:spAutoFit/>
          </a:bodyPr>
          <a:lstStyle/>
          <a:p>
            <a:pPr>
              <a:spcBef>
                <a:spcPct val="50000"/>
              </a:spcBef>
            </a:pPr>
            <a:r>
              <a:rPr lang="zh-CN" altLang="en-US" sz="2400">
                <a:solidFill>
                  <a:srgbClr val="CC0000"/>
                </a:solidFill>
              </a:rPr>
              <a:t>⑤</a:t>
            </a:r>
          </a:p>
        </p:txBody>
      </p:sp>
      <p:sp>
        <p:nvSpPr>
          <p:cNvPr id="1054739" name="Text Box 19"/>
          <p:cNvSpPr txBox="1">
            <a:spLocks noChangeArrowheads="1"/>
          </p:cNvSpPr>
          <p:nvPr/>
        </p:nvSpPr>
        <p:spPr bwMode="auto">
          <a:xfrm>
            <a:off x="1331913" y="4652963"/>
            <a:ext cx="574675" cy="683264"/>
          </a:xfrm>
          <a:prstGeom prst="rect">
            <a:avLst/>
          </a:prstGeom>
          <a:noFill/>
          <a:ln w="28575" algn="ctr">
            <a:noFill/>
            <a:miter lim="800000"/>
            <a:headEnd/>
            <a:tailEnd type="none" w="med" len="lg"/>
          </a:ln>
          <a:effectLst/>
        </p:spPr>
        <p:txBody>
          <a:bodyPr>
            <a:spAutoFit/>
          </a:bodyPr>
          <a:lstStyle/>
          <a:p>
            <a:pPr>
              <a:lnSpc>
                <a:spcPct val="80000"/>
              </a:lnSpc>
              <a:spcBef>
                <a:spcPts val="0"/>
              </a:spcBef>
            </a:pPr>
            <a:r>
              <a:rPr lang="en-US" altLang="zh-CN" sz="2400" dirty="0">
                <a:solidFill>
                  <a:srgbClr val="CC0000"/>
                </a:solidFill>
              </a:rPr>
              <a:t>⑦</a:t>
            </a:r>
          </a:p>
          <a:p>
            <a:pPr>
              <a:lnSpc>
                <a:spcPct val="80000"/>
              </a:lnSpc>
              <a:spcBef>
                <a:spcPts val="0"/>
              </a:spcBef>
            </a:pPr>
            <a:r>
              <a:rPr lang="en-US" altLang="zh-CN" sz="2400" dirty="0">
                <a:solidFill>
                  <a:srgbClr val="CC0000"/>
                </a:solidFill>
                <a:latin typeface="Arial" charset="0"/>
              </a:rPr>
              <a:t>x</a:t>
            </a:r>
          </a:p>
        </p:txBody>
      </p:sp>
      <p:sp>
        <p:nvSpPr>
          <p:cNvPr id="1054740" name="Text Box 20"/>
          <p:cNvSpPr txBox="1">
            <a:spLocks noChangeArrowheads="1"/>
          </p:cNvSpPr>
          <p:nvPr/>
        </p:nvSpPr>
        <p:spPr bwMode="auto">
          <a:xfrm>
            <a:off x="684213" y="5157788"/>
            <a:ext cx="574675" cy="683264"/>
          </a:xfrm>
          <a:prstGeom prst="rect">
            <a:avLst/>
          </a:prstGeom>
          <a:noFill/>
          <a:ln w="28575" algn="ctr">
            <a:noFill/>
            <a:miter lim="800000"/>
            <a:headEnd/>
            <a:tailEnd type="none" w="med" len="lg"/>
          </a:ln>
          <a:effectLst/>
        </p:spPr>
        <p:txBody>
          <a:bodyPr>
            <a:spAutoFit/>
          </a:bodyPr>
          <a:lstStyle/>
          <a:p>
            <a:pPr>
              <a:lnSpc>
                <a:spcPct val="80000"/>
              </a:lnSpc>
              <a:spcBef>
                <a:spcPts val="0"/>
              </a:spcBef>
            </a:pPr>
            <a:r>
              <a:rPr lang="en-US" altLang="zh-CN" sz="2400" dirty="0">
                <a:solidFill>
                  <a:srgbClr val="CC0000"/>
                </a:solidFill>
                <a:latin typeface="Arial" charset="0"/>
              </a:rPr>
              <a:t>x</a:t>
            </a:r>
          </a:p>
          <a:p>
            <a:pPr>
              <a:lnSpc>
                <a:spcPct val="80000"/>
              </a:lnSpc>
              <a:spcBef>
                <a:spcPts val="0"/>
              </a:spcBef>
            </a:pPr>
            <a:r>
              <a:rPr lang="zh-CN" altLang="en-US" sz="2400" dirty="0">
                <a:solidFill>
                  <a:srgbClr val="CC0000"/>
                </a:solidFill>
              </a:rPr>
              <a:t>⑥</a:t>
            </a:r>
          </a:p>
        </p:txBody>
      </p:sp>
      <p:sp>
        <p:nvSpPr>
          <p:cNvPr id="1054742" name="Rectangle 22"/>
          <p:cNvSpPr>
            <a:spLocks noGrp="1" noChangeArrowheads="1"/>
          </p:cNvSpPr>
          <p:nvPr>
            <p:ph type="title"/>
          </p:nvPr>
        </p:nvSpPr>
        <p:spPr>
          <a:xfrm>
            <a:off x="6011863" y="404813"/>
            <a:ext cx="2736850" cy="575847"/>
          </a:xfrm>
          <a:noFill/>
          <a:ln/>
        </p:spPr>
        <p:txBody>
          <a:bodyPr anchor="t"/>
          <a:lstStyle/>
          <a:p>
            <a:pPr algn="r"/>
            <a:r>
              <a:rPr lang="en-US" altLang="zh-CN" sz="2800" b="1" dirty="0">
                <a:solidFill>
                  <a:srgbClr val="006600"/>
                </a:solidFill>
                <a:ea typeface="黑体" pitchFamily="2" charset="-122"/>
              </a:rPr>
              <a:t>DMA</a:t>
            </a:r>
            <a:r>
              <a:rPr lang="zh-CN" altLang="en-US" sz="2800" b="1" dirty="0" smtClean="0">
                <a:solidFill>
                  <a:srgbClr val="006600"/>
                </a:solidFill>
                <a:ea typeface="黑体" pitchFamily="2" charset="-122"/>
              </a:rPr>
              <a:t>工作过程</a:t>
            </a:r>
            <a:endParaRPr lang="en-US" altLang="zh-CN" sz="2800" b="1" dirty="0">
              <a:ea typeface="黑体" pitchFamily="2" charset="-122"/>
            </a:endParaRPr>
          </a:p>
        </p:txBody>
      </p:sp>
      <p:sp>
        <p:nvSpPr>
          <p:cNvPr id="1054743" name="AutoShape 23">
            <a:hlinkClick r:id="" action="ppaction://hlinkshowjump?jump=lastslideviewed" highlightClick="1"/>
          </p:cNvPr>
          <p:cNvSpPr>
            <a:spLocks noChangeArrowheads="1"/>
          </p:cNvSpPr>
          <p:nvPr/>
        </p:nvSpPr>
        <p:spPr bwMode="auto">
          <a:xfrm>
            <a:off x="8459788" y="5876925"/>
            <a:ext cx="431800" cy="431800"/>
          </a:xfrm>
          <a:prstGeom prst="actionButtonReturn">
            <a:avLst/>
          </a:prstGeom>
          <a:ln>
            <a:headEnd/>
            <a:tailEnd type="none" w="med" len="lg"/>
          </a:ln>
        </p:spPr>
        <p:style>
          <a:lnRef idx="1">
            <a:schemeClr val="accent6"/>
          </a:lnRef>
          <a:fillRef idx="2">
            <a:schemeClr val="accent6"/>
          </a:fillRef>
          <a:effectRef idx="1">
            <a:schemeClr val="accent6"/>
          </a:effectRef>
          <a:fontRef idx="minor">
            <a:schemeClr val="dk1"/>
          </a:fontRef>
        </p:style>
        <p:txBody>
          <a:bodyPr wrap="none" anchor="ctr">
            <a:spAutoFit/>
          </a:bodyPr>
          <a:lstStyle/>
          <a:p>
            <a:endParaRPr lang="zh-CN" altLang="en-US"/>
          </a:p>
        </p:txBody>
      </p:sp>
      <p:sp>
        <p:nvSpPr>
          <p:cNvPr id="1054746" name="Text Box 26"/>
          <p:cNvSpPr txBox="1">
            <a:spLocks noChangeArrowheads="1"/>
          </p:cNvSpPr>
          <p:nvPr/>
        </p:nvSpPr>
        <p:spPr bwMode="auto">
          <a:xfrm>
            <a:off x="1692275" y="3832225"/>
            <a:ext cx="574675" cy="683264"/>
          </a:xfrm>
          <a:prstGeom prst="rect">
            <a:avLst/>
          </a:prstGeom>
          <a:noFill/>
          <a:ln w="28575" algn="ctr">
            <a:noFill/>
            <a:miter lim="800000"/>
            <a:headEnd/>
            <a:tailEnd type="none" w="med" len="lg"/>
          </a:ln>
          <a:effectLst/>
        </p:spPr>
        <p:txBody>
          <a:bodyPr>
            <a:spAutoFit/>
          </a:bodyPr>
          <a:lstStyle/>
          <a:p>
            <a:pPr>
              <a:lnSpc>
                <a:spcPct val="80000"/>
              </a:lnSpc>
            </a:pPr>
            <a:r>
              <a:rPr lang="en-US" altLang="zh-CN" sz="2400">
                <a:solidFill>
                  <a:srgbClr val="CC0000"/>
                </a:solidFill>
                <a:latin typeface="Arial" charset="0"/>
              </a:rPr>
              <a:t>x</a:t>
            </a:r>
            <a:r>
              <a:rPr lang="en-US" altLang="zh-CN" sz="2400">
                <a:solidFill>
                  <a:srgbClr val="CC0000"/>
                </a:solidFill>
              </a:rPr>
              <a:t>③</a:t>
            </a:r>
          </a:p>
        </p:txBody>
      </p:sp>
      <p:sp>
        <p:nvSpPr>
          <p:cNvPr id="1054747" name="Text Box 27"/>
          <p:cNvSpPr txBox="1">
            <a:spLocks noChangeArrowheads="1"/>
          </p:cNvSpPr>
          <p:nvPr/>
        </p:nvSpPr>
        <p:spPr bwMode="auto">
          <a:xfrm>
            <a:off x="1333500" y="3832225"/>
            <a:ext cx="574675" cy="683264"/>
          </a:xfrm>
          <a:prstGeom prst="rect">
            <a:avLst/>
          </a:prstGeom>
          <a:noFill/>
          <a:ln w="28575" algn="ctr">
            <a:noFill/>
            <a:miter lim="800000"/>
            <a:headEnd/>
            <a:tailEnd type="none" w="med" len="lg"/>
          </a:ln>
          <a:effectLst/>
        </p:spPr>
        <p:txBody>
          <a:bodyPr>
            <a:spAutoFit/>
          </a:bodyPr>
          <a:lstStyle/>
          <a:p>
            <a:pPr>
              <a:lnSpc>
                <a:spcPct val="80000"/>
              </a:lnSpc>
              <a:spcBef>
                <a:spcPts val="0"/>
              </a:spcBef>
            </a:pPr>
            <a:r>
              <a:rPr lang="en-US" altLang="zh-CN" sz="2400" dirty="0">
                <a:solidFill>
                  <a:srgbClr val="CC0000"/>
                </a:solidFill>
                <a:latin typeface="+mn-ea"/>
                <a:ea typeface="+mn-ea"/>
              </a:rPr>
              <a:t>√</a:t>
            </a:r>
          </a:p>
          <a:p>
            <a:pPr>
              <a:lnSpc>
                <a:spcPct val="80000"/>
              </a:lnSpc>
              <a:spcBef>
                <a:spcPts val="0"/>
              </a:spcBef>
            </a:pPr>
            <a:r>
              <a:rPr lang="en-US" altLang="zh-CN" sz="2400" dirty="0">
                <a:solidFill>
                  <a:srgbClr val="CC0000"/>
                </a:solidFill>
              </a:rPr>
              <a:t>⑦</a:t>
            </a:r>
          </a:p>
        </p:txBody>
      </p:sp>
    </p:spTree>
    <p:extLst>
      <p:ext uri="{BB962C8B-B14F-4D97-AF65-F5344CB8AC3E}">
        <p14:creationId xmlns:p14="http://schemas.microsoft.com/office/powerpoint/2010/main" val="126538853"/>
      </p:ext>
    </p:extLst>
  </p:cSld>
  <p:clrMapOvr>
    <a:masterClrMapping/>
  </p:clrMapOvr>
  <p:transition spd="med"/>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灯片编号占位符 4"/>
          <p:cNvSpPr>
            <a:spLocks noGrp="1"/>
          </p:cNvSpPr>
          <p:nvPr>
            <p:ph type="sldNum" sz="quarter" idx="11"/>
          </p:nvPr>
        </p:nvSpPr>
        <p:spPr/>
        <p:txBody>
          <a:bodyPr/>
          <a:lstStyle/>
          <a:p>
            <a:fld id="{797A3714-61E3-460F-B55D-9BA7315BCBDD}" type="slidenum">
              <a:rPr lang="zh-CN" altLang="en-US"/>
              <a:pPr/>
              <a:t>199</a:t>
            </a:fld>
            <a:endParaRPr lang="en-US" altLang="zh-CN"/>
          </a:p>
        </p:txBody>
      </p:sp>
      <p:grpSp>
        <p:nvGrpSpPr>
          <p:cNvPr id="1088514" name="Group 2"/>
          <p:cNvGrpSpPr>
            <a:grpSpLocks/>
          </p:cNvGrpSpPr>
          <p:nvPr/>
        </p:nvGrpSpPr>
        <p:grpSpPr bwMode="auto">
          <a:xfrm>
            <a:off x="3778250" y="2276475"/>
            <a:ext cx="2305050" cy="3744913"/>
            <a:chOff x="2699" y="1842"/>
            <a:chExt cx="1452" cy="2177"/>
          </a:xfrm>
        </p:grpSpPr>
        <p:sp>
          <p:nvSpPr>
            <p:cNvPr id="1088515" name="Line 3"/>
            <p:cNvSpPr>
              <a:spLocks noChangeShapeType="1"/>
            </p:cNvSpPr>
            <p:nvPr/>
          </p:nvSpPr>
          <p:spPr bwMode="auto">
            <a:xfrm>
              <a:off x="2699" y="1842"/>
              <a:ext cx="0" cy="2177"/>
            </a:xfrm>
            <a:prstGeom prst="line">
              <a:avLst/>
            </a:prstGeom>
            <a:noFill/>
            <a:ln w="28575">
              <a:solidFill>
                <a:srgbClr val="FF6600"/>
              </a:solidFill>
              <a:prstDash val="dash"/>
              <a:round/>
              <a:headEnd type="none" w="med" len="lg"/>
              <a:tailEnd type="none" w="med" len="lg"/>
            </a:ln>
            <a:effectLst/>
          </p:spPr>
          <p:txBody>
            <a:bodyPr wrap="none" anchor="ctr"/>
            <a:lstStyle/>
            <a:p>
              <a:endParaRPr lang="zh-CN" altLang="en-US"/>
            </a:p>
          </p:txBody>
        </p:sp>
        <p:sp>
          <p:nvSpPr>
            <p:cNvPr id="1088516" name="Line 4"/>
            <p:cNvSpPr>
              <a:spLocks noChangeShapeType="1"/>
            </p:cNvSpPr>
            <p:nvPr/>
          </p:nvSpPr>
          <p:spPr bwMode="auto">
            <a:xfrm>
              <a:off x="4151" y="1842"/>
              <a:ext cx="0" cy="2177"/>
            </a:xfrm>
            <a:prstGeom prst="line">
              <a:avLst/>
            </a:prstGeom>
            <a:noFill/>
            <a:ln w="28575">
              <a:solidFill>
                <a:srgbClr val="FF6600"/>
              </a:solidFill>
              <a:prstDash val="dash"/>
              <a:round/>
              <a:headEnd type="none" w="med" len="lg"/>
              <a:tailEnd type="none" w="med" len="lg"/>
            </a:ln>
            <a:effectLst/>
          </p:spPr>
          <p:txBody>
            <a:bodyPr wrap="none" anchor="ctr"/>
            <a:lstStyle/>
            <a:p>
              <a:endParaRPr lang="zh-CN" altLang="en-US"/>
            </a:p>
          </p:txBody>
        </p:sp>
      </p:grpSp>
      <p:grpSp>
        <p:nvGrpSpPr>
          <p:cNvPr id="1088517" name="Group 5"/>
          <p:cNvGrpSpPr>
            <a:grpSpLocks/>
          </p:cNvGrpSpPr>
          <p:nvPr/>
        </p:nvGrpSpPr>
        <p:grpSpPr bwMode="auto">
          <a:xfrm>
            <a:off x="2552700" y="2565400"/>
            <a:ext cx="5113338" cy="3311525"/>
            <a:chOff x="1927" y="2024"/>
            <a:chExt cx="2949" cy="2086"/>
          </a:xfrm>
        </p:grpSpPr>
        <p:sp>
          <p:nvSpPr>
            <p:cNvPr id="1088518" name="Line 6"/>
            <p:cNvSpPr>
              <a:spLocks noChangeShapeType="1"/>
            </p:cNvSpPr>
            <p:nvPr/>
          </p:nvSpPr>
          <p:spPr bwMode="auto">
            <a:xfrm>
              <a:off x="1927" y="2024"/>
              <a:ext cx="2949" cy="0"/>
            </a:xfrm>
            <a:prstGeom prst="line">
              <a:avLst/>
            </a:prstGeom>
            <a:noFill/>
            <a:ln w="9525">
              <a:solidFill>
                <a:srgbClr val="FF6600"/>
              </a:solidFill>
              <a:prstDash val="dash"/>
              <a:round/>
              <a:headEnd/>
              <a:tailEnd type="none" w="med" len="lg"/>
            </a:ln>
            <a:effectLst/>
          </p:spPr>
          <p:txBody>
            <a:bodyPr wrap="none" anchor="ctr"/>
            <a:lstStyle/>
            <a:p>
              <a:endParaRPr lang="zh-CN" altLang="en-US"/>
            </a:p>
          </p:txBody>
        </p:sp>
        <p:sp>
          <p:nvSpPr>
            <p:cNvPr id="1088519" name="Line 7"/>
            <p:cNvSpPr>
              <a:spLocks noChangeShapeType="1"/>
            </p:cNvSpPr>
            <p:nvPr/>
          </p:nvSpPr>
          <p:spPr bwMode="auto">
            <a:xfrm>
              <a:off x="1927" y="2296"/>
              <a:ext cx="2949" cy="0"/>
            </a:xfrm>
            <a:prstGeom prst="line">
              <a:avLst/>
            </a:prstGeom>
            <a:noFill/>
            <a:ln w="9525">
              <a:solidFill>
                <a:srgbClr val="FF6600"/>
              </a:solidFill>
              <a:prstDash val="dash"/>
              <a:round/>
              <a:headEnd/>
              <a:tailEnd type="none" w="med" len="lg"/>
            </a:ln>
            <a:effectLst/>
          </p:spPr>
          <p:txBody>
            <a:bodyPr wrap="none" anchor="ctr"/>
            <a:lstStyle/>
            <a:p>
              <a:endParaRPr lang="zh-CN" altLang="en-US"/>
            </a:p>
          </p:txBody>
        </p:sp>
        <p:sp>
          <p:nvSpPr>
            <p:cNvPr id="1088520" name="Line 8"/>
            <p:cNvSpPr>
              <a:spLocks noChangeShapeType="1"/>
            </p:cNvSpPr>
            <p:nvPr/>
          </p:nvSpPr>
          <p:spPr bwMode="auto">
            <a:xfrm>
              <a:off x="1927" y="2478"/>
              <a:ext cx="2949" cy="0"/>
            </a:xfrm>
            <a:prstGeom prst="line">
              <a:avLst/>
            </a:prstGeom>
            <a:noFill/>
            <a:ln w="9525">
              <a:solidFill>
                <a:srgbClr val="FF6600"/>
              </a:solidFill>
              <a:prstDash val="dash"/>
              <a:round/>
              <a:headEnd/>
              <a:tailEnd type="none" w="med" len="lg"/>
            </a:ln>
            <a:effectLst/>
          </p:spPr>
          <p:txBody>
            <a:bodyPr wrap="none" anchor="ctr"/>
            <a:lstStyle/>
            <a:p>
              <a:endParaRPr lang="zh-CN" altLang="en-US"/>
            </a:p>
          </p:txBody>
        </p:sp>
        <p:sp>
          <p:nvSpPr>
            <p:cNvPr id="1088521" name="Line 9"/>
            <p:cNvSpPr>
              <a:spLocks noChangeShapeType="1"/>
            </p:cNvSpPr>
            <p:nvPr/>
          </p:nvSpPr>
          <p:spPr bwMode="auto">
            <a:xfrm>
              <a:off x="1927" y="2750"/>
              <a:ext cx="2949" cy="0"/>
            </a:xfrm>
            <a:prstGeom prst="line">
              <a:avLst/>
            </a:prstGeom>
            <a:noFill/>
            <a:ln w="9525">
              <a:solidFill>
                <a:srgbClr val="FF6600"/>
              </a:solidFill>
              <a:prstDash val="dash"/>
              <a:round/>
              <a:headEnd/>
              <a:tailEnd type="none" w="med" len="lg"/>
            </a:ln>
            <a:effectLst/>
          </p:spPr>
          <p:txBody>
            <a:bodyPr wrap="none" anchor="ctr"/>
            <a:lstStyle/>
            <a:p>
              <a:endParaRPr lang="zh-CN" altLang="en-US"/>
            </a:p>
          </p:txBody>
        </p:sp>
        <p:sp>
          <p:nvSpPr>
            <p:cNvPr id="1088522" name="Line 10"/>
            <p:cNvSpPr>
              <a:spLocks noChangeShapeType="1"/>
            </p:cNvSpPr>
            <p:nvPr/>
          </p:nvSpPr>
          <p:spPr bwMode="auto">
            <a:xfrm>
              <a:off x="1927" y="2931"/>
              <a:ext cx="2949" cy="0"/>
            </a:xfrm>
            <a:prstGeom prst="line">
              <a:avLst/>
            </a:prstGeom>
            <a:noFill/>
            <a:ln w="9525">
              <a:solidFill>
                <a:srgbClr val="FF6600"/>
              </a:solidFill>
              <a:prstDash val="dash"/>
              <a:round/>
              <a:headEnd/>
              <a:tailEnd type="none" w="med" len="lg"/>
            </a:ln>
            <a:effectLst/>
          </p:spPr>
          <p:txBody>
            <a:bodyPr wrap="none" anchor="ctr"/>
            <a:lstStyle/>
            <a:p>
              <a:endParaRPr lang="zh-CN" altLang="en-US"/>
            </a:p>
          </p:txBody>
        </p:sp>
        <p:sp>
          <p:nvSpPr>
            <p:cNvPr id="1088523" name="Line 11"/>
            <p:cNvSpPr>
              <a:spLocks noChangeShapeType="1"/>
            </p:cNvSpPr>
            <p:nvPr/>
          </p:nvSpPr>
          <p:spPr bwMode="auto">
            <a:xfrm>
              <a:off x="1927" y="3203"/>
              <a:ext cx="2949" cy="0"/>
            </a:xfrm>
            <a:prstGeom prst="line">
              <a:avLst/>
            </a:prstGeom>
            <a:noFill/>
            <a:ln w="9525">
              <a:solidFill>
                <a:srgbClr val="FF6600"/>
              </a:solidFill>
              <a:prstDash val="dash"/>
              <a:round/>
              <a:headEnd/>
              <a:tailEnd type="none" w="med" len="lg"/>
            </a:ln>
            <a:effectLst/>
          </p:spPr>
          <p:txBody>
            <a:bodyPr wrap="none" anchor="ctr"/>
            <a:lstStyle/>
            <a:p>
              <a:endParaRPr lang="zh-CN" altLang="en-US"/>
            </a:p>
          </p:txBody>
        </p:sp>
        <p:sp>
          <p:nvSpPr>
            <p:cNvPr id="1088524" name="Line 12"/>
            <p:cNvSpPr>
              <a:spLocks noChangeShapeType="1"/>
            </p:cNvSpPr>
            <p:nvPr/>
          </p:nvSpPr>
          <p:spPr bwMode="auto">
            <a:xfrm>
              <a:off x="1927" y="3385"/>
              <a:ext cx="2949" cy="0"/>
            </a:xfrm>
            <a:prstGeom prst="line">
              <a:avLst/>
            </a:prstGeom>
            <a:noFill/>
            <a:ln w="9525">
              <a:solidFill>
                <a:srgbClr val="FF6600"/>
              </a:solidFill>
              <a:prstDash val="dash"/>
              <a:round/>
              <a:headEnd/>
              <a:tailEnd type="none" w="med" len="lg"/>
            </a:ln>
            <a:effectLst/>
          </p:spPr>
          <p:txBody>
            <a:bodyPr wrap="none" anchor="ctr"/>
            <a:lstStyle/>
            <a:p>
              <a:endParaRPr lang="zh-CN" altLang="en-US"/>
            </a:p>
          </p:txBody>
        </p:sp>
        <p:sp>
          <p:nvSpPr>
            <p:cNvPr id="1088525" name="Line 13"/>
            <p:cNvSpPr>
              <a:spLocks noChangeShapeType="1"/>
            </p:cNvSpPr>
            <p:nvPr/>
          </p:nvSpPr>
          <p:spPr bwMode="auto">
            <a:xfrm>
              <a:off x="1927" y="3657"/>
              <a:ext cx="2949" cy="0"/>
            </a:xfrm>
            <a:prstGeom prst="line">
              <a:avLst/>
            </a:prstGeom>
            <a:noFill/>
            <a:ln w="9525">
              <a:solidFill>
                <a:srgbClr val="FF6600"/>
              </a:solidFill>
              <a:prstDash val="dash"/>
              <a:round/>
              <a:headEnd/>
              <a:tailEnd type="none" w="med" len="lg"/>
            </a:ln>
            <a:effectLst/>
          </p:spPr>
          <p:txBody>
            <a:bodyPr wrap="none" anchor="ctr"/>
            <a:lstStyle/>
            <a:p>
              <a:endParaRPr lang="zh-CN" altLang="en-US"/>
            </a:p>
          </p:txBody>
        </p:sp>
        <p:sp>
          <p:nvSpPr>
            <p:cNvPr id="1088526" name="Line 14"/>
            <p:cNvSpPr>
              <a:spLocks noChangeShapeType="1"/>
            </p:cNvSpPr>
            <p:nvPr/>
          </p:nvSpPr>
          <p:spPr bwMode="auto">
            <a:xfrm>
              <a:off x="1927" y="3838"/>
              <a:ext cx="2949" cy="0"/>
            </a:xfrm>
            <a:prstGeom prst="line">
              <a:avLst/>
            </a:prstGeom>
            <a:noFill/>
            <a:ln w="9525">
              <a:solidFill>
                <a:srgbClr val="FF6600"/>
              </a:solidFill>
              <a:prstDash val="dash"/>
              <a:round/>
              <a:headEnd/>
              <a:tailEnd type="none" w="med" len="lg"/>
            </a:ln>
            <a:effectLst/>
          </p:spPr>
          <p:txBody>
            <a:bodyPr wrap="none" anchor="ctr"/>
            <a:lstStyle/>
            <a:p>
              <a:endParaRPr lang="zh-CN" altLang="en-US"/>
            </a:p>
          </p:txBody>
        </p:sp>
        <p:sp>
          <p:nvSpPr>
            <p:cNvPr id="1088527" name="Line 15"/>
            <p:cNvSpPr>
              <a:spLocks noChangeShapeType="1"/>
            </p:cNvSpPr>
            <p:nvPr/>
          </p:nvSpPr>
          <p:spPr bwMode="auto">
            <a:xfrm>
              <a:off x="1927" y="4110"/>
              <a:ext cx="2949" cy="0"/>
            </a:xfrm>
            <a:prstGeom prst="line">
              <a:avLst/>
            </a:prstGeom>
            <a:noFill/>
            <a:ln w="9525">
              <a:solidFill>
                <a:srgbClr val="FF6600"/>
              </a:solidFill>
              <a:prstDash val="dash"/>
              <a:round/>
              <a:headEnd/>
              <a:tailEnd type="none" w="med" len="lg"/>
            </a:ln>
            <a:effectLst/>
          </p:spPr>
          <p:txBody>
            <a:bodyPr wrap="none" anchor="ctr"/>
            <a:lstStyle/>
            <a:p>
              <a:endParaRPr lang="zh-CN" altLang="en-US"/>
            </a:p>
          </p:txBody>
        </p:sp>
      </p:grpSp>
      <p:sp>
        <p:nvSpPr>
          <p:cNvPr id="1088528" name="Rectangle 16"/>
          <p:cNvSpPr>
            <a:spLocks noGrp="1" noChangeArrowheads="1"/>
          </p:cNvSpPr>
          <p:nvPr>
            <p:ph type="body" idx="1"/>
          </p:nvPr>
        </p:nvSpPr>
        <p:spPr>
          <a:xfrm>
            <a:off x="539750" y="44530"/>
            <a:ext cx="8640763" cy="576262"/>
          </a:xfrm>
        </p:spPr>
        <p:txBody>
          <a:bodyPr/>
          <a:lstStyle/>
          <a:p>
            <a:pPr marL="0" indent="0">
              <a:buSzTx/>
              <a:buFont typeface="Wingdings" pitchFamily="2" charset="2"/>
              <a:buNone/>
            </a:pPr>
            <a:r>
              <a:rPr lang="en-US" altLang="en-US" sz="2800" b="1" dirty="0" err="1">
                <a:solidFill>
                  <a:schemeClr val="bg2"/>
                </a:solidFill>
                <a:ea typeface="黑体" pitchFamily="2" charset="-122"/>
              </a:rPr>
              <a:t>DMA传输时序：I</a:t>
            </a:r>
            <a:r>
              <a:rPr lang="en-US" altLang="en-US" sz="2800" b="1" dirty="0">
                <a:solidFill>
                  <a:schemeClr val="bg2"/>
                </a:solidFill>
                <a:ea typeface="黑体" pitchFamily="2" charset="-122"/>
              </a:rPr>
              <a:t>/O</a:t>
            </a:r>
            <a:r>
              <a:rPr lang="en-US" altLang="zh-CN" sz="2800" b="1" dirty="0">
                <a:solidFill>
                  <a:schemeClr val="bg2"/>
                </a:solidFill>
                <a:ea typeface="黑体" pitchFamily="2" charset="-122"/>
              </a:rPr>
              <a:t> </a:t>
            </a:r>
            <a:r>
              <a:rPr lang="en-US" altLang="en-US" sz="2800" b="1" dirty="0">
                <a:solidFill>
                  <a:schemeClr val="bg2"/>
                </a:solidFill>
                <a:latin typeface="+mn-ea"/>
              </a:rPr>
              <a:t>→</a:t>
            </a:r>
            <a:r>
              <a:rPr lang="en-US" altLang="zh-CN" sz="2800" b="1" dirty="0">
                <a:solidFill>
                  <a:schemeClr val="bg2"/>
                </a:solidFill>
                <a:ea typeface="黑体" pitchFamily="2" charset="-122"/>
              </a:rPr>
              <a:t> </a:t>
            </a:r>
            <a:r>
              <a:rPr lang="en-US" altLang="en-US" sz="2800" b="1" dirty="0" err="1">
                <a:solidFill>
                  <a:schemeClr val="bg2"/>
                </a:solidFill>
                <a:ea typeface="黑体" pitchFamily="2" charset="-122"/>
              </a:rPr>
              <a:t>内存</a:t>
            </a:r>
            <a:endParaRPr lang="zh-CN" altLang="en-US" sz="2800" b="1" dirty="0">
              <a:solidFill>
                <a:schemeClr val="bg2"/>
              </a:solidFill>
              <a:ea typeface="黑体" pitchFamily="2" charset="-122"/>
            </a:endParaRPr>
          </a:p>
        </p:txBody>
      </p:sp>
      <p:sp>
        <p:nvSpPr>
          <p:cNvPr id="1088530" name="Line 18"/>
          <p:cNvSpPr>
            <a:spLocks noChangeShapeType="1"/>
          </p:cNvSpPr>
          <p:nvPr/>
        </p:nvSpPr>
        <p:spPr bwMode="auto">
          <a:xfrm>
            <a:off x="2625725" y="2779713"/>
            <a:ext cx="719138" cy="1587"/>
          </a:xfrm>
          <a:prstGeom prst="line">
            <a:avLst/>
          </a:prstGeom>
          <a:noFill/>
          <a:ln w="38100">
            <a:solidFill>
              <a:schemeClr val="tx1"/>
            </a:solidFill>
            <a:round/>
            <a:headEnd type="none" w="med" len="lg"/>
            <a:tailEnd type="none" w="med" len="lg"/>
          </a:ln>
          <a:effectLst/>
        </p:spPr>
        <p:txBody>
          <a:bodyPr wrap="none" anchor="ctr"/>
          <a:lstStyle/>
          <a:p>
            <a:endParaRPr lang="zh-CN" altLang="en-US"/>
          </a:p>
        </p:txBody>
      </p:sp>
      <p:sp>
        <p:nvSpPr>
          <p:cNvPr id="1088531" name="Line 19"/>
          <p:cNvSpPr>
            <a:spLocks noChangeShapeType="1"/>
          </p:cNvSpPr>
          <p:nvPr/>
        </p:nvSpPr>
        <p:spPr bwMode="auto">
          <a:xfrm flipV="1">
            <a:off x="3344863" y="2563813"/>
            <a:ext cx="215900" cy="215900"/>
          </a:xfrm>
          <a:prstGeom prst="line">
            <a:avLst/>
          </a:prstGeom>
          <a:noFill/>
          <a:ln w="38100">
            <a:solidFill>
              <a:schemeClr val="tx1"/>
            </a:solidFill>
            <a:round/>
            <a:headEnd type="none" w="med" len="lg"/>
            <a:tailEnd type="none" w="med" len="lg"/>
          </a:ln>
          <a:effectLst/>
        </p:spPr>
        <p:txBody>
          <a:bodyPr wrap="none" anchor="ctr"/>
          <a:lstStyle/>
          <a:p>
            <a:endParaRPr lang="zh-CN" altLang="en-US"/>
          </a:p>
        </p:txBody>
      </p:sp>
      <p:sp>
        <p:nvSpPr>
          <p:cNvPr id="1088532" name="Line 20"/>
          <p:cNvSpPr>
            <a:spLocks noChangeShapeType="1"/>
          </p:cNvSpPr>
          <p:nvPr/>
        </p:nvSpPr>
        <p:spPr bwMode="auto">
          <a:xfrm>
            <a:off x="3344863" y="2779713"/>
            <a:ext cx="215900" cy="215900"/>
          </a:xfrm>
          <a:prstGeom prst="line">
            <a:avLst/>
          </a:prstGeom>
          <a:noFill/>
          <a:ln w="38100">
            <a:solidFill>
              <a:schemeClr val="tx1"/>
            </a:solidFill>
            <a:round/>
            <a:headEnd type="none" w="med" len="lg"/>
            <a:tailEnd type="none" w="med" len="lg"/>
          </a:ln>
          <a:effectLst/>
        </p:spPr>
        <p:txBody>
          <a:bodyPr wrap="none" anchor="ctr"/>
          <a:lstStyle/>
          <a:p>
            <a:endParaRPr lang="zh-CN" altLang="en-US"/>
          </a:p>
        </p:txBody>
      </p:sp>
      <p:sp>
        <p:nvSpPr>
          <p:cNvPr id="1088533" name="Line 21"/>
          <p:cNvSpPr>
            <a:spLocks noChangeShapeType="1"/>
          </p:cNvSpPr>
          <p:nvPr/>
        </p:nvSpPr>
        <p:spPr bwMode="auto">
          <a:xfrm flipH="1" flipV="1">
            <a:off x="6297613" y="2563813"/>
            <a:ext cx="215900" cy="215900"/>
          </a:xfrm>
          <a:prstGeom prst="line">
            <a:avLst/>
          </a:prstGeom>
          <a:noFill/>
          <a:ln w="38100">
            <a:solidFill>
              <a:schemeClr val="tx1"/>
            </a:solidFill>
            <a:round/>
            <a:headEnd type="none" w="med" len="lg"/>
            <a:tailEnd type="none" w="med" len="lg"/>
          </a:ln>
          <a:effectLst/>
        </p:spPr>
        <p:txBody>
          <a:bodyPr wrap="none" anchor="ctr"/>
          <a:lstStyle/>
          <a:p>
            <a:endParaRPr lang="zh-CN" altLang="en-US"/>
          </a:p>
        </p:txBody>
      </p:sp>
      <p:sp>
        <p:nvSpPr>
          <p:cNvPr id="1088534" name="Line 22"/>
          <p:cNvSpPr>
            <a:spLocks noChangeShapeType="1"/>
          </p:cNvSpPr>
          <p:nvPr/>
        </p:nvSpPr>
        <p:spPr bwMode="auto">
          <a:xfrm flipH="1">
            <a:off x="6297613" y="2779713"/>
            <a:ext cx="215900" cy="215900"/>
          </a:xfrm>
          <a:prstGeom prst="line">
            <a:avLst/>
          </a:prstGeom>
          <a:noFill/>
          <a:ln w="38100">
            <a:solidFill>
              <a:schemeClr val="tx1"/>
            </a:solidFill>
            <a:round/>
            <a:headEnd type="none" w="med" len="lg"/>
            <a:tailEnd type="none" w="med" len="lg"/>
          </a:ln>
          <a:effectLst/>
        </p:spPr>
        <p:txBody>
          <a:bodyPr wrap="none" anchor="ctr"/>
          <a:lstStyle/>
          <a:p>
            <a:endParaRPr lang="zh-CN" altLang="en-US"/>
          </a:p>
        </p:txBody>
      </p:sp>
      <p:sp>
        <p:nvSpPr>
          <p:cNvPr id="1088535" name="Line 23"/>
          <p:cNvSpPr>
            <a:spLocks noChangeShapeType="1"/>
          </p:cNvSpPr>
          <p:nvPr/>
        </p:nvSpPr>
        <p:spPr bwMode="auto">
          <a:xfrm>
            <a:off x="3560763" y="2565400"/>
            <a:ext cx="2736850" cy="0"/>
          </a:xfrm>
          <a:prstGeom prst="line">
            <a:avLst/>
          </a:prstGeom>
          <a:noFill/>
          <a:ln w="38100">
            <a:solidFill>
              <a:schemeClr val="tx1"/>
            </a:solidFill>
            <a:round/>
            <a:headEnd type="none" w="med" len="lg"/>
            <a:tailEnd type="none" w="med" len="lg"/>
          </a:ln>
          <a:effectLst/>
        </p:spPr>
        <p:txBody>
          <a:bodyPr wrap="none" anchor="ctr"/>
          <a:lstStyle/>
          <a:p>
            <a:endParaRPr lang="zh-CN" altLang="en-US"/>
          </a:p>
        </p:txBody>
      </p:sp>
      <p:sp>
        <p:nvSpPr>
          <p:cNvPr id="1088536" name="Line 24"/>
          <p:cNvSpPr>
            <a:spLocks noChangeShapeType="1"/>
          </p:cNvSpPr>
          <p:nvPr/>
        </p:nvSpPr>
        <p:spPr bwMode="auto">
          <a:xfrm flipV="1">
            <a:off x="3560763" y="2997200"/>
            <a:ext cx="2736850" cy="0"/>
          </a:xfrm>
          <a:prstGeom prst="line">
            <a:avLst/>
          </a:prstGeom>
          <a:noFill/>
          <a:ln w="38100">
            <a:solidFill>
              <a:schemeClr val="tx1"/>
            </a:solidFill>
            <a:round/>
            <a:headEnd type="none" w="med" len="lg"/>
            <a:tailEnd type="none" w="med" len="lg"/>
          </a:ln>
          <a:effectLst/>
        </p:spPr>
        <p:txBody>
          <a:bodyPr wrap="none" anchor="ctr"/>
          <a:lstStyle/>
          <a:p>
            <a:endParaRPr lang="zh-CN" altLang="en-US"/>
          </a:p>
        </p:txBody>
      </p:sp>
      <p:sp>
        <p:nvSpPr>
          <p:cNvPr id="1088537" name="Line 25"/>
          <p:cNvSpPr>
            <a:spLocks noChangeShapeType="1"/>
          </p:cNvSpPr>
          <p:nvPr/>
        </p:nvSpPr>
        <p:spPr bwMode="auto">
          <a:xfrm flipV="1">
            <a:off x="6513513" y="2779713"/>
            <a:ext cx="722312" cy="1587"/>
          </a:xfrm>
          <a:prstGeom prst="line">
            <a:avLst/>
          </a:prstGeom>
          <a:noFill/>
          <a:ln w="38100">
            <a:solidFill>
              <a:schemeClr val="tx1"/>
            </a:solidFill>
            <a:round/>
            <a:headEnd type="none" w="med" len="lg"/>
            <a:tailEnd type="none" w="med" len="lg"/>
          </a:ln>
          <a:effectLst/>
        </p:spPr>
        <p:txBody>
          <a:bodyPr wrap="none" anchor="ctr"/>
          <a:lstStyle/>
          <a:p>
            <a:endParaRPr lang="zh-CN" altLang="en-US"/>
          </a:p>
        </p:txBody>
      </p:sp>
      <p:sp>
        <p:nvSpPr>
          <p:cNvPr id="1088538" name="Line 26"/>
          <p:cNvSpPr>
            <a:spLocks noChangeShapeType="1"/>
          </p:cNvSpPr>
          <p:nvPr/>
        </p:nvSpPr>
        <p:spPr bwMode="auto">
          <a:xfrm>
            <a:off x="2625725" y="3284538"/>
            <a:ext cx="1008063" cy="0"/>
          </a:xfrm>
          <a:prstGeom prst="line">
            <a:avLst/>
          </a:prstGeom>
          <a:noFill/>
          <a:ln w="38100">
            <a:solidFill>
              <a:schemeClr val="tx1"/>
            </a:solidFill>
            <a:round/>
            <a:headEnd type="none" w="med" len="lg"/>
            <a:tailEnd type="none" w="med" len="lg"/>
          </a:ln>
          <a:effectLst/>
        </p:spPr>
        <p:txBody>
          <a:bodyPr wrap="none" anchor="ctr"/>
          <a:lstStyle/>
          <a:p>
            <a:endParaRPr lang="zh-CN" altLang="en-US"/>
          </a:p>
        </p:txBody>
      </p:sp>
      <p:sp>
        <p:nvSpPr>
          <p:cNvPr id="1088539" name="Line 27"/>
          <p:cNvSpPr>
            <a:spLocks noChangeShapeType="1"/>
          </p:cNvSpPr>
          <p:nvPr/>
        </p:nvSpPr>
        <p:spPr bwMode="auto">
          <a:xfrm>
            <a:off x="3633788" y="3284538"/>
            <a:ext cx="288925" cy="431800"/>
          </a:xfrm>
          <a:prstGeom prst="line">
            <a:avLst/>
          </a:prstGeom>
          <a:noFill/>
          <a:ln w="38100">
            <a:solidFill>
              <a:schemeClr val="tx1"/>
            </a:solidFill>
            <a:round/>
            <a:headEnd type="none" w="med" len="lg"/>
            <a:tailEnd type="none" w="med" len="lg"/>
          </a:ln>
          <a:effectLst/>
        </p:spPr>
        <p:txBody>
          <a:bodyPr wrap="none" anchor="ctr"/>
          <a:lstStyle/>
          <a:p>
            <a:endParaRPr lang="zh-CN" altLang="en-US"/>
          </a:p>
        </p:txBody>
      </p:sp>
      <p:sp>
        <p:nvSpPr>
          <p:cNvPr id="1088540" name="Line 28"/>
          <p:cNvSpPr>
            <a:spLocks noChangeShapeType="1"/>
          </p:cNvSpPr>
          <p:nvPr/>
        </p:nvSpPr>
        <p:spPr bwMode="auto">
          <a:xfrm flipH="1">
            <a:off x="5938838" y="3284538"/>
            <a:ext cx="287337" cy="431800"/>
          </a:xfrm>
          <a:prstGeom prst="line">
            <a:avLst/>
          </a:prstGeom>
          <a:noFill/>
          <a:ln w="38100">
            <a:solidFill>
              <a:schemeClr val="tx1"/>
            </a:solidFill>
            <a:round/>
            <a:headEnd type="none" w="med" len="lg"/>
            <a:tailEnd type="none" w="med" len="lg"/>
          </a:ln>
          <a:effectLst/>
        </p:spPr>
        <p:txBody>
          <a:bodyPr wrap="none" anchor="ctr"/>
          <a:lstStyle/>
          <a:p>
            <a:endParaRPr lang="zh-CN" altLang="en-US"/>
          </a:p>
        </p:txBody>
      </p:sp>
      <p:sp>
        <p:nvSpPr>
          <p:cNvPr id="1088541" name="Line 29"/>
          <p:cNvSpPr>
            <a:spLocks noChangeShapeType="1"/>
          </p:cNvSpPr>
          <p:nvPr/>
        </p:nvSpPr>
        <p:spPr bwMode="auto">
          <a:xfrm>
            <a:off x="3922713" y="3716338"/>
            <a:ext cx="2016125" cy="0"/>
          </a:xfrm>
          <a:prstGeom prst="line">
            <a:avLst/>
          </a:prstGeom>
          <a:noFill/>
          <a:ln w="38100">
            <a:solidFill>
              <a:schemeClr val="tx1"/>
            </a:solidFill>
            <a:round/>
            <a:headEnd type="none" w="med" len="lg"/>
            <a:tailEnd type="none" w="med" len="lg"/>
          </a:ln>
          <a:effectLst/>
        </p:spPr>
        <p:txBody>
          <a:bodyPr wrap="none" anchor="ctr"/>
          <a:lstStyle/>
          <a:p>
            <a:endParaRPr lang="zh-CN" altLang="en-US"/>
          </a:p>
        </p:txBody>
      </p:sp>
      <p:sp>
        <p:nvSpPr>
          <p:cNvPr id="1088542" name="Line 30"/>
          <p:cNvSpPr>
            <a:spLocks noChangeShapeType="1"/>
          </p:cNvSpPr>
          <p:nvPr/>
        </p:nvSpPr>
        <p:spPr bwMode="auto">
          <a:xfrm>
            <a:off x="6226175" y="3284538"/>
            <a:ext cx="1008063" cy="0"/>
          </a:xfrm>
          <a:prstGeom prst="line">
            <a:avLst/>
          </a:prstGeom>
          <a:noFill/>
          <a:ln w="38100">
            <a:solidFill>
              <a:schemeClr val="tx1"/>
            </a:solidFill>
            <a:round/>
            <a:headEnd type="none" w="med" len="lg"/>
            <a:tailEnd type="none" w="med" len="lg"/>
          </a:ln>
          <a:effectLst/>
        </p:spPr>
        <p:txBody>
          <a:bodyPr wrap="none" anchor="ctr"/>
          <a:lstStyle/>
          <a:p>
            <a:endParaRPr lang="zh-CN" altLang="en-US"/>
          </a:p>
        </p:txBody>
      </p:sp>
      <p:sp>
        <p:nvSpPr>
          <p:cNvPr id="1088543" name="Line 31"/>
          <p:cNvSpPr>
            <a:spLocks noChangeShapeType="1"/>
          </p:cNvSpPr>
          <p:nvPr/>
        </p:nvSpPr>
        <p:spPr bwMode="auto">
          <a:xfrm>
            <a:off x="2625725" y="4003675"/>
            <a:ext cx="1008063" cy="0"/>
          </a:xfrm>
          <a:prstGeom prst="line">
            <a:avLst/>
          </a:prstGeom>
          <a:noFill/>
          <a:ln w="38100">
            <a:solidFill>
              <a:schemeClr val="tx1"/>
            </a:solidFill>
            <a:round/>
            <a:headEnd type="none" w="med" len="lg"/>
            <a:tailEnd type="none" w="med" len="lg"/>
          </a:ln>
          <a:effectLst/>
        </p:spPr>
        <p:txBody>
          <a:bodyPr wrap="none" anchor="ctr"/>
          <a:lstStyle/>
          <a:p>
            <a:endParaRPr lang="zh-CN" altLang="en-US"/>
          </a:p>
        </p:txBody>
      </p:sp>
      <p:sp>
        <p:nvSpPr>
          <p:cNvPr id="1088544" name="Line 32"/>
          <p:cNvSpPr>
            <a:spLocks noChangeShapeType="1"/>
          </p:cNvSpPr>
          <p:nvPr/>
        </p:nvSpPr>
        <p:spPr bwMode="auto">
          <a:xfrm>
            <a:off x="3633788" y="4003675"/>
            <a:ext cx="288925" cy="431800"/>
          </a:xfrm>
          <a:prstGeom prst="line">
            <a:avLst/>
          </a:prstGeom>
          <a:noFill/>
          <a:ln w="38100">
            <a:solidFill>
              <a:schemeClr val="tx1"/>
            </a:solidFill>
            <a:round/>
            <a:headEnd type="none" w="med" len="lg"/>
            <a:tailEnd type="none" w="med" len="lg"/>
          </a:ln>
          <a:effectLst/>
        </p:spPr>
        <p:txBody>
          <a:bodyPr wrap="none" anchor="ctr"/>
          <a:lstStyle/>
          <a:p>
            <a:endParaRPr lang="zh-CN" altLang="en-US"/>
          </a:p>
        </p:txBody>
      </p:sp>
      <p:sp>
        <p:nvSpPr>
          <p:cNvPr id="1088545" name="Line 33"/>
          <p:cNvSpPr>
            <a:spLocks noChangeShapeType="1"/>
          </p:cNvSpPr>
          <p:nvPr/>
        </p:nvSpPr>
        <p:spPr bwMode="auto">
          <a:xfrm flipH="1">
            <a:off x="5938838" y="4003675"/>
            <a:ext cx="287337" cy="431800"/>
          </a:xfrm>
          <a:prstGeom prst="line">
            <a:avLst/>
          </a:prstGeom>
          <a:noFill/>
          <a:ln w="38100">
            <a:solidFill>
              <a:schemeClr val="tx1"/>
            </a:solidFill>
            <a:round/>
            <a:headEnd type="none" w="med" len="lg"/>
            <a:tailEnd type="none" w="med" len="lg"/>
          </a:ln>
          <a:effectLst/>
        </p:spPr>
        <p:txBody>
          <a:bodyPr wrap="none" anchor="ctr"/>
          <a:lstStyle/>
          <a:p>
            <a:endParaRPr lang="zh-CN" altLang="en-US"/>
          </a:p>
        </p:txBody>
      </p:sp>
      <p:sp>
        <p:nvSpPr>
          <p:cNvPr id="1088546" name="Line 34"/>
          <p:cNvSpPr>
            <a:spLocks noChangeShapeType="1"/>
          </p:cNvSpPr>
          <p:nvPr/>
        </p:nvSpPr>
        <p:spPr bwMode="auto">
          <a:xfrm>
            <a:off x="3922713" y="4435475"/>
            <a:ext cx="2016125" cy="0"/>
          </a:xfrm>
          <a:prstGeom prst="line">
            <a:avLst/>
          </a:prstGeom>
          <a:noFill/>
          <a:ln w="38100">
            <a:solidFill>
              <a:schemeClr val="tx1"/>
            </a:solidFill>
            <a:round/>
            <a:headEnd type="none" w="med" len="lg"/>
            <a:tailEnd type="none" w="med" len="lg"/>
          </a:ln>
          <a:effectLst/>
        </p:spPr>
        <p:txBody>
          <a:bodyPr wrap="none" anchor="ctr"/>
          <a:lstStyle/>
          <a:p>
            <a:endParaRPr lang="zh-CN" altLang="en-US"/>
          </a:p>
        </p:txBody>
      </p:sp>
      <p:sp>
        <p:nvSpPr>
          <p:cNvPr id="1088547" name="Line 35"/>
          <p:cNvSpPr>
            <a:spLocks noChangeShapeType="1"/>
          </p:cNvSpPr>
          <p:nvPr/>
        </p:nvSpPr>
        <p:spPr bwMode="auto">
          <a:xfrm>
            <a:off x="6226175" y="4003675"/>
            <a:ext cx="1008063" cy="0"/>
          </a:xfrm>
          <a:prstGeom prst="line">
            <a:avLst/>
          </a:prstGeom>
          <a:noFill/>
          <a:ln w="38100">
            <a:solidFill>
              <a:schemeClr val="tx1"/>
            </a:solidFill>
            <a:round/>
            <a:headEnd type="none" w="med" len="lg"/>
            <a:tailEnd type="none" w="med" len="lg"/>
          </a:ln>
          <a:effectLst/>
        </p:spPr>
        <p:txBody>
          <a:bodyPr wrap="none" anchor="ctr"/>
          <a:lstStyle/>
          <a:p>
            <a:endParaRPr lang="zh-CN" altLang="en-US"/>
          </a:p>
        </p:txBody>
      </p:sp>
      <p:sp>
        <p:nvSpPr>
          <p:cNvPr id="1088548" name="Line 36"/>
          <p:cNvSpPr>
            <a:spLocks noChangeShapeType="1"/>
          </p:cNvSpPr>
          <p:nvPr/>
        </p:nvSpPr>
        <p:spPr bwMode="auto">
          <a:xfrm>
            <a:off x="2625725" y="4940300"/>
            <a:ext cx="1512888" cy="0"/>
          </a:xfrm>
          <a:prstGeom prst="line">
            <a:avLst/>
          </a:prstGeom>
          <a:noFill/>
          <a:ln w="38100">
            <a:solidFill>
              <a:schemeClr val="tx1"/>
            </a:solidFill>
            <a:round/>
            <a:headEnd type="none" w="med" len="lg"/>
            <a:tailEnd type="none" w="med" len="lg"/>
          </a:ln>
          <a:effectLst/>
        </p:spPr>
        <p:txBody>
          <a:bodyPr wrap="none" anchor="ctr"/>
          <a:lstStyle/>
          <a:p>
            <a:endParaRPr lang="zh-CN" altLang="en-US"/>
          </a:p>
        </p:txBody>
      </p:sp>
      <p:sp>
        <p:nvSpPr>
          <p:cNvPr id="1088549" name="Line 37"/>
          <p:cNvSpPr>
            <a:spLocks noChangeShapeType="1"/>
          </p:cNvSpPr>
          <p:nvPr/>
        </p:nvSpPr>
        <p:spPr bwMode="auto">
          <a:xfrm flipV="1">
            <a:off x="4138613" y="4724400"/>
            <a:ext cx="215900" cy="215900"/>
          </a:xfrm>
          <a:prstGeom prst="line">
            <a:avLst/>
          </a:prstGeom>
          <a:noFill/>
          <a:ln w="38100">
            <a:solidFill>
              <a:schemeClr val="tx1"/>
            </a:solidFill>
            <a:round/>
            <a:headEnd type="none" w="med" len="lg"/>
            <a:tailEnd type="none" w="med" len="lg"/>
          </a:ln>
          <a:effectLst/>
        </p:spPr>
        <p:txBody>
          <a:bodyPr wrap="none" anchor="ctr"/>
          <a:lstStyle/>
          <a:p>
            <a:endParaRPr lang="zh-CN" altLang="en-US"/>
          </a:p>
        </p:txBody>
      </p:sp>
      <p:sp>
        <p:nvSpPr>
          <p:cNvPr id="1088550" name="Line 38"/>
          <p:cNvSpPr>
            <a:spLocks noChangeShapeType="1"/>
          </p:cNvSpPr>
          <p:nvPr/>
        </p:nvSpPr>
        <p:spPr bwMode="auto">
          <a:xfrm>
            <a:off x="4138613" y="4940300"/>
            <a:ext cx="215900" cy="215900"/>
          </a:xfrm>
          <a:prstGeom prst="line">
            <a:avLst/>
          </a:prstGeom>
          <a:noFill/>
          <a:ln w="38100">
            <a:solidFill>
              <a:schemeClr val="tx1"/>
            </a:solidFill>
            <a:round/>
            <a:headEnd type="none" w="med" len="lg"/>
            <a:tailEnd type="none" w="med" len="lg"/>
          </a:ln>
          <a:effectLst/>
        </p:spPr>
        <p:txBody>
          <a:bodyPr wrap="none" anchor="ctr"/>
          <a:lstStyle/>
          <a:p>
            <a:endParaRPr lang="zh-CN" altLang="en-US"/>
          </a:p>
        </p:txBody>
      </p:sp>
      <p:sp>
        <p:nvSpPr>
          <p:cNvPr id="1088551" name="Line 39"/>
          <p:cNvSpPr>
            <a:spLocks noChangeShapeType="1"/>
          </p:cNvSpPr>
          <p:nvPr/>
        </p:nvSpPr>
        <p:spPr bwMode="auto">
          <a:xfrm flipH="1" flipV="1">
            <a:off x="6442075" y="4724400"/>
            <a:ext cx="215900" cy="215900"/>
          </a:xfrm>
          <a:prstGeom prst="line">
            <a:avLst/>
          </a:prstGeom>
          <a:noFill/>
          <a:ln w="38100">
            <a:solidFill>
              <a:schemeClr val="tx1"/>
            </a:solidFill>
            <a:round/>
            <a:headEnd type="none" w="med" len="lg"/>
            <a:tailEnd type="none" w="med" len="lg"/>
          </a:ln>
          <a:effectLst/>
        </p:spPr>
        <p:txBody>
          <a:bodyPr wrap="none" anchor="ctr"/>
          <a:lstStyle/>
          <a:p>
            <a:endParaRPr lang="zh-CN" altLang="en-US"/>
          </a:p>
        </p:txBody>
      </p:sp>
      <p:sp>
        <p:nvSpPr>
          <p:cNvPr id="1088552" name="Line 40"/>
          <p:cNvSpPr>
            <a:spLocks noChangeShapeType="1"/>
          </p:cNvSpPr>
          <p:nvPr/>
        </p:nvSpPr>
        <p:spPr bwMode="auto">
          <a:xfrm flipH="1">
            <a:off x="6442075" y="4940300"/>
            <a:ext cx="215900" cy="215900"/>
          </a:xfrm>
          <a:prstGeom prst="line">
            <a:avLst/>
          </a:prstGeom>
          <a:noFill/>
          <a:ln w="38100">
            <a:solidFill>
              <a:schemeClr val="tx1"/>
            </a:solidFill>
            <a:round/>
            <a:headEnd type="none" w="med" len="lg"/>
            <a:tailEnd type="none" w="med" len="lg"/>
          </a:ln>
          <a:effectLst/>
        </p:spPr>
        <p:txBody>
          <a:bodyPr wrap="none" anchor="ctr"/>
          <a:lstStyle/>
          <a:p>
            <a:endParaRPr lang="zh-CN" altLang="en-US"/>
          </a:p>
        </p:txBody>
      </p:sp>
      <p:sp>
        <p:nvSpPr>
          <p:cNvPr id="1088553" name="Line 41"/>
          <p:cNvSpPr>
            <a:spLocks noChangeShapeType="1"/>
          </p:cNvSpPr>
          <p:nvPr/>
        </p:nvSpPr>
        <p:spPr bwMode="auto">
          <a:xfrm>
            <a:off x="4354513" y="4724400"/>
            <a:ext cx="2087562" cy="0"/>
          </a:xfrm>
          <a:prstGeom prst="line">
            <a:avLst/>
          </a:prstGeom>
          <a:noFill/>
          <a:ln w="38100">
            <a:solidFill>
              <a:schemeClr val="tx1"/>
            </a:solidFill>
            <a:round/>
            <a:headEnd type="none" w="med" len="lg"/>
            <a:tailEnd type="none" w="med" len="lg"/>
          </a:ln>
          <a:effectLst/>
        </p:spPr>
        <p:txBody>
          <a:bodyPr wrap="none" anchor="ctr"/>
          <a:lstStyle/>
          <a:p>
            <a:endParaRPr lang="zh-CN" altLang="en-US"/>
          </a:p>
        </p:txBody>
      </p:sp>
      <p:sp>
        <p:nvSpPr>
          <p:cNvPr id="1088554" name="Line 42"/>
          <p:cNvSpPr>
            <a:spLocks noChangeShapeType="1"/>
          </p:cNvSpPr>
          <p:nvPr/>
        </p:nvSpPr>
        <p:spPr bwMode="auto">
          <a:xfrm>
            <a:off x="4354513" y="5156200"/>
            <a:ext cx="2087562" cy="0"/>
          </a:xfrm>
          <a:prstGeom prst="line">
            <a:avLst/>
          </a:prstGeom>
          <a:noFill/>
          <a:ln w="38100">
            <a:solidFill>
              <a:schemeClr val="tx1"/>
            </a:solidFill>
            <a:round/>
            <a:headEnd type="none" w="med" len="lg"/>
            <a:tailEnd type="none" w="med" len="lg"/>
          </a:ln>
          <a:effectLst/>
        </p:spPr>
        <p:txBody>
          <a:bodyPr wrap="none" anchor="ctr"/>
          <a:lstStyle/>
          <a:p>
            <a:endParaRPr lang="zh-CN" altLang="en-US"/>
          </a:p>
        </p:txBody>
      </p:sp>
      <p:sp>
        <p:nvSpPr>
          <p:cNvPr id="1088555" name="Line 43"/>
          <p:cNvSpPr>
            <a:spLocks noChangeShapeType="1"/>
          </p:cNvSpPr>
          <p:nvPr/>
        </p:nvSpPr>
        <p:spPr bwMode="auto">
          <a:xfrm>
            <a:off x="6657975" y="4940300"/>
            <a:ext cx="576263" cy="0"/>
          </a:xfrm>
          <a:prstGeom prst="line">
            <a:avLst/>
          </a:prstGeom>
          <a:noFill/>
          <a:ln w="38100">
            <a:solidFill>
              <a:schemeClr val="tx1"/>
            </a:solidFill>
            <a:round/>
            <a:headEnd type="none" w="med" len="lg"/>
            <a:tailEnd type="none" w="med" len="lg"/>
          </a:ln>
          <a:effectLst/>
        </p:spPr>
        <p:txBody>
          <a:bodyPr wrap="none" anchor="ctr"/>
          <a:lstStyle/>
          <a:p>
            <a:endParaRPr lang="zh-CN" altLang="en-US"/>
          </a:p>
        </p:txBody>
      </p:sp>
      <p:sp>
        <p:nvSpPr>
          <p:cNvPr id="1088556" name="Line 44"/>
          <p:cNvSpPr>
            <a:spLocks noChangeShapeType="1"/>
          </p:cNvSpPr>
          <p:nvPr/>
        </p:nvSpPr>
        <p:spPr bwMode="auto">
          <a:xfrm>
            <a:off x="2625725" y="5443538"/>
            <a:ext cx="4608513" cy="0"/>
          </a:xfrm>
          <a:prstGeom prst="line">
            <a:avLst/>
          </a:prstGeom>
          <a:noFill/>
          <a:ln w="38100">
            <a:solidFill>
              <a:schemeClr val="tx1"/>
            </a:solidFill>
            <a:round/>
            <a:headEnd type="none" w="med" len="lg"/>
            <a:tailEnd type="none" w="med" len="lg"/>
          </a:ln>
          <a:effectLst/>
        </p:spPr>
        <p:txBody>
          <a:bodyPr wrap="none" anchor="ctr"/>
          <a:lstStyle/>
          <a:p>
            <a:endParaRPr lang="zh-CN" altLang="en-US"/>
          </a:p>
        </p:txBody>
      </p:sp>
      <p:sp>
        <p:nvSpPr>
          <p:cNvPr id="1088557" name="Text Box 45"/>
          <p:cNvSpPr txBox="1">
            <a:spLocks noChangeArrowheads="1"/>
          </p:cNvSpPr>
          <p:nvPr/>
        </p:nvSpPr>
        <p:spPr bwMode="auto">
          <a:xfrm>
            <a:off x="1330325" y="2493963"/>
            <a:ext cx="1439863" cy="457200"/>
          </a:xfrm>
          <a:prstGeom prst="rect">
            <a:avLst/>
          </a:prstGeom>
          <a:noFill/>
          <a:ln w="38100" algn="ctr">
            <a:noFill/>
            <a:miter lim="800000"/>
            <a:headEnd type="none" w="med" len="lg"/>
            <a:tailEnd type="none" w="med" len="lg"/>
          </a:ln>
          <a:effectLst/>
        </p:spPr>
        <p:txBody>
          <a:bodyPr>
            <a:spAutoFit/>
          </a:bodyPr>
          <a:lstStyle/>
          <a:p>
            <a:pPr algn="r">
              <a:spcBef>
                <a:spcPct val="50000"/>
              </a:spcBef>
              <a:buClrTx/>
              <a:buFontTx/>
              <a:buNone/>
            </a:pPr>
            <a:r>
              <a:rPr lang="zh-CN" altLang="en-US" sz="2400" dirty="0">
                <a:latin typeface="Arial" charset="0"/>
              </a:rPr>
              <a:t>地址：</a:t>
            </a:r>
          </a:p>
        </p:txBody>
      </p:sp>
      <p:sp>
        <p:nvSpPr>
          <p:cNvPr id="1088558" name="Text Box 46"/>
          <p:cNvSpPr txBox="1">
            <a:spLocks noChangeArrowheads="1"/>
          </p:cNvSpPr>
          <p:nvPr/>
        </p:nvSpPr>
        <p:spPr bwMode="auto">
          <a:xfrm>
            <a:off x="1330325" y="3260725"/>
            <a:ext cx="1439863" cy="457200"/>
          </a:xfrm>
          <a:prstGeom prst="rect">
            <a:avLst/>
          </a:prstGeom>
          <a:noFill/>
          <a:ln w="38100" algn="ctr">
            <a:noFill/>
            <a:miter lim="800000"/>
            <a:headEnd type="none" w="med" len="lg"/>
            <a:tailEnd type="none" w="med" len="lg"/>
          </a:ln>
          <a:effectLst/>
        </p:spPr>
        <p:txBody>
          <a:bodyPr>
            <a:spAutoFit/>
          </a:bodyPr>
          <a:lstStyle/>
          <a:p>
            <a:pPr algn="r">
              <a:spcBef>
                <a:spcPct val="50000"/>
              </a:spcBef>
              <a:buClrTx/>
              <a:buFontTx/>
              <a:buNone/>
            </a:pPr>
            <a:r>
              <a:rPr lang="en-US" altLang="zh-CN" sz="2400"/>
              <a:t>IOR</a:t>
            </a:r>
            <a:r>
              <a:rPr lang="zh-CN" altLang="en-US" sz="2400">
                <a:latin typeface="Arial" charset="0"/>
              </a:rPr>
              <a:t>：</a:t>
            </a:r>
          </a:p>
        </p:txBody>
      </p:sp>
      <p:sp>
        <p:nvSpPr>
          <p:cNvPr id="1088559" name="Text Box 47"/>
          <p:cNvSpPr txBox="1">
            <a:spLocks noChangeArrowheads="1"/>
          </p:cNvSpPr>
          <p:nvPr/>
        </p:nvSpPr>
        <p:spPr bwMode="auto">
          <a:xfrm>
            <a:off x="1042988" y="4005263"/>
            <a:ext cx="1727200" cy="457200"/>
          </a:xfrm>
          <a:prstGeom prst="rect">
            <a:avLst/>
          </a:prstGeom>
          <a:noFill/>
          <a:ln w="38100" algn="ctr">
            <a:noFill/>
            <a:miter lim="800000"/>
            <a:headEnd type="none" w="med" len="lg"/>
            <a:tailEnd type="none" w="med" len="lg"/>
          </a:ln>
          <a:effectLst/>
        </p:spPr>
        <p:txBody>
          <a:bodyPr>
            <a:spAutoFit/>
          </a:bodyPr>
          <a:lstStyle/>
          <a:p>
            <a:pPr algn="r">
              <a:spcBef>
                <a:spcPct val="50000"/>
              </a:spcBef>
              <a:buClrTx/>
              <a:buFontTx/>
              <a:buNone/>
            </a:pPr>
            <a:r>
              <a:rPr lang="en-US" altLang="zh-CN" sz="2400"/>
              <a:t>MEMW</a:t>
            </a:r>
            <a:r>
              <a:rPr lang="zh-CN" altLang="en-US" sz="2400">
                <a:latin typeface="Arial" charset="0"/>
              </a:rPr>
              <a:t>：</a:t>
            </a:r>
          </a:p>
        </p:txBody>
      </p:sp>
      <p:sp>
        <p:nvSpPr>
          <p:cNvPr id="1088560" name="Text Box 48"/>
          <p:cNvSpPr txBox="1">
            <a:spLocks noChangeArrowheads="1"/>
          </p:cNvSpPr>
          <p:nvPr/>
        </p:nvSpPr>
        <p:spPr bwMode="auto">
          <a:xfrm>
            <a:off x="1042988" y="4652963"/>
            <a:ext cx="1727200" cy="457200"/>
          </a:xfrm>
          <a:prstGeom prst="rect">
            <a:avLst/>
          </a:prstGeom>
          <a:noFill/>
          <a:ln w="38100" algn="ctr">
            <a:noFill/>
            <a:miter lim="800000"/>
            <a:headEnd type="none" w="med" len="lg"/>
            <a:tailEnd type="none" w="med" len="lg"/>
          </a:ln>
          <a:effectLst/>
        </p:spPr>
        <p:txBody>
          <a:bodyPr>
            <a:spAutoFit/>
          </a:bodyPr>
          <a:lstStyle/>
          <a:p>
            <a:pPr algn="r">
              <a:spcBef>
                <a:spcPct val="50000"/>
              </a:spcBef>
              <a:buClrTx/>
              <a:buFontTx/>
              <a:buNone/>
            </a:pPr>
            <a:r>
              <a:rPr lang="zh-CN" altLang="en-US" sz="2400">
                <a:latin typeface="Arial" charset="0"/>
              </a:rPr>
              <a:t>数据：</a:t>
            </a:r>
          </a:p>
        </p:txBody>
      </p:sp>
      <p:sp>
        <p:nvSpPr>
          <p:cNvPr id="1088561" name="Text Box 49"/>
          <p:cNvSpPr txBox="1">
            <a:spLocks noChangeArrowheads="1"/>
          </p:cNvSpPr>
          <p:nvPr/>
        </p:nvSpPr>
        <p:spPr bwMode="auto">
          <a:xfrm>
            <a:off x="1042988" y="5419725"/>
            <a:ext cx="1727200" cy="457200"/>
          </a:xfrm>
          <a:prstGeom prst="rect">
            <a:avLst/>
          </a:prstGeom>
          <a:noFill/>
          <a:ln w="38100" algn="ctr">
            <a:noFill/>
            <a:miter lim="800000"/>
            <a:headEnd type="none" w="med" len="lg"/>
            <a:tailEnd type="none" w="med" len="lg"/>
          </a:ln>
          <a:effectLst/>
        </p:spPr>
        <p:txBody>
          <a:bodyPr>
            <a:spAutoFit/>
          </a:bodyPr>
          <a:lstStyle/>
          <a:p>
            <a:pPr algn="r">
              <a:spcBef>
                <a:spcPct val="50000"/>
              </a:spcBef>
              <a:buClrTx/>
              <a:buFontTx/>
              <a:buNone/>
            </a:pPr>
            <a:r>
              <a:rPr lang="en-US" altLang="zh-CN" sz="2400"/>
              <a:t>AEN</a:t>
            </a:r>
            <a:r>
              <a:rPr lang="zh-CN" altLang="en-US" sz="2400">
                <a:latin typeface="Arial" charset="0"/>
              </a:rPr>
              <a:t>：</a:t>
            </a:r>
          </a:p>
        </p:txBody>
      </p:sp>
      <p:sp>
        <p:nvSpPr>
          <p:cNvPr id="1088562" name="Line 50"/>
          <p:cNvSpPr>
            <a:spLocks noChangeShapeType="1"/>
          </p:cNvSpPr>
          <p:nvPr/>
        </p:nvSpPr>
        <p:spPr bwMode="auto">
          <a:xfrm>
            <a:off x="1774825" y="3319463"/>
            <a:ext cx="576263" cy="0"/>
          </a:xfrm>
          <a:prstGeom prst="line">
            <a:avLst/>
          </a:prstGeom>
          <a:noFill/>
          <a:ln w="38100">
            <a:solidFill>
              <a:schemeClr val="tx1"/>
            </a:solidFill>
            <a:round/>
            <a:headEnd type="none" w="med" len="lg"/>
            <a:tailEnd type="none" w="med" len="lg"/>
          </a:ln>
          <a:effectLst/>
        </p:spPr>
        <p:txBody>
          <a:bodyPr wrap="none" anchor="ctr"/>
          <a:lstStyle/>
          <a:p>
            <a:endParaRPr lang="zh-CN" altLang="en-US"/>
          </a:p>
        </p:txBody>
      </p:sp>
      <p:sp>
        <p:nvSpPr>
          <p:cNvPr id="1088563" name="Line 51"/>
          <p:cNvSpPr>
            <a:spLocks noChangeShapeType="1"/>
          </p:cNvSpPr>
          <p:nvPr/>
        </p:nvSpPr>
        <p:spPr bwMode="auto">
          <a:xfrm>
            <a:off x="1258888" y="4064000"/>
            <a:ext cx="1152525" cy="0"/>
          </a:xfrm>
          <a:prstGeom prst="line">
            <a:avLst/>
          </a:prstGeom>
          <a:noFill/>
          <a:ln w="38100">
            <a:solidFill>
              <a:schemeClr val="tx1"/>
            </a:solidFill>
            <a:round/>
            <a:headEnd type="none" w="med" len="lg"/>
            <a:tailEnd type="none" w="med" len="lg"/>
          </a:ln>
          <a:effectLst/>
        </p:spPr>
        <p:txBody>
          <a:bodyPr wrap="none" anchor="ctr"/>
          <a:lstStyle/>
          <a:p>
            <a:endParaRPr lang="zh-CN" altLang="en-US"/>
          </a:p>
        </p:txBody>
      </p:sp>
      <p:sp>
        <p:nvSpPr>
          <p:cNvPr id="1088564" name="Text Box 52"/>
          <p:cNvSpPr txBox="1">
            <a:spLocks noChangeArrowheads="1"/>
          </p:cNvSpPr>
          <p:nvPr/>
        </p:nvSpPr>
        <p:spPr bwMode="auto">
          <a:xfrm>
            <a:off x="4084638" y="2546350"/>
            <a:ext cx="1728787" cy="457200"/>
          </a:xfrm>
          <a:prstGeom prst="rect">
            <a:avLst/>
          </a:prstGeom>
          <a:noFill/>
          <a:ln w="38100" algn="ctr">
            <a:noFill/>
            <a:miter lim="800000"/>
            <a:headEnd/>
            <a:tailEnd type="none" w="med" len="lg"/>
          </a:ln>
          <a:effectLst/>
        </p:spPr>
        <p:txBody>
          <a:bodyPr>
            <a:spAutoFit/>
          </a:bodyPr>
          <a:lstStyle/>
          <a:p>
            <a:pPr marL="447675" indent="-447675" algn="l">
              <a:spcBef>
                <a:spcPct val="50000"/>
              </a:spcBef>
            </a:pPr>
            <a:r>
              <a:rPr lang="zh-CN" altLang="en-US" sz="2400">
                <a:solidFill>
                  <a:srgbClr val="0000FF"/>
                </a:solidFill>
              </a:rPr>
              <a:t>内 存 地 址</a:t>
            </a:r>
          </a:p>
        </p:txBody>
      </p:sp>
      <p:sp>
        <p:nvSpPr>
          <p:cNvPr id="1088565" name="Text Box 53"/>
          <p:cNvSpPr txBox="1">
            <a:spLocks noChangeArrowheads="1"/>
          </p:cNvSpPr>
          <p:nvPr/>
        </p:nvSpPr>
        <p:spPr bwMode="auto">
          <a:xfrm>
            <a:off x="4281488" y="4687888"/>
            <a:ext cx="2447925" cy="457200"/>
          </a:xfrm>
          <a:prstGeom prst="rect">
            <a:avLst/>
          </a:prstGeom>
          <a:noFill/>
          <a:ln w="38100" algn="ctr">
            <a:noFill/>
            <a:miter lim="800000"/>
            <a:headEnd/>
            <a:tailEnd type="none" w="med" len="lg"/>
          </a:ln>
          <a:effectLst/>
        </p:spPr>
        <p:txBody>
          <a:bodyPr>
            <a:spAutoFit/>
          </a:bodyPr>
          <a:lstStyle/>
          <a:p>
            <a:pPr marL="447675" indent="-447675" algn="l">
              <a:spcBef>
                <a:spcPct val="50000"/>
              </a:spcBef>
            </a:pPr>
            <a:r>
              <a:rPr lang="zh-CN" altLang="en-US" sz="2400">
                <a:solidFill>
                  <a:srgbClr val="0000FF"/>
                </a:solidFill>
              </a:rPr>
              <a:t>来自</a:t>
            </a:r>
            <a:r>
              <a:rPr lang="en-US" altLang="zh-CN" sz="2400">
                <a:solidFill>
                  <a:srgbClr val="0000FF"/>
                </a:solidFill>
              </a:rPr>
              <a:t>I/O</a:t>
            </a:r>
            <a:r>
              <a:rPr lang="zh-CN" altLang="en-US" sz="2400">
                <a:solidFill>
                  <a:srgbClr val="0000FF"/>
                </a:solidFill>
              </a:rPr>
              <a:t>的数据</a:t>
            </a:r>
          </a:p>
        </p:txBody>
      </p:sp>
      <p:sp>
        <p:nvSpPr>
          <p:cNvPr id="1088567" name="Text Box 55"/>
          <p:cNvSpPr txBox="1">
            <a:spLocks noChangeArrowheads="1"/>
          </p:cNvSpPr>
          <p:nvPr/>
        </p:nvSpPr>
        <p:spPr bwMode="auto">
          <a:xfrm>
            <a:off x="755650" y="981075"/>
            <a:ext cx="5111750" cy="830997"/>
          </a:xfrm>
          <a:prstGeom prst="rect">
            <a:avLst/>
          </a:prstGeom>
          <a:noFill/>
          <a:ln w="38100" algn="ctr">
            <a:noFill/>
            <a:miter lim="800000"/>
            <a:headEnd/>
            <a:tailEnd/>
          </a:ln>
          <a:effectLst/>
        </p:spPr>
        <p:txBody>
          <a:bodyPr>
            <a:spAutoFit/>
          </a:bodyPr>
          <a:lstStyle/>
          <a:p>
            <a:pPr algn="l">
              <a:spcBef>
                <a:spcPts val="0"/>
              </a:spcBef>
            </a:pPr>
            <a:r>
              <a:rPr lang="en-US" altLang="zh-CN" sz="2400" dirty="0" smtClean="0">
                <a:solidFill>
                  <a:srgbClr val="0000FF"/>
                </a:solidFill>
              </a:rPr>
              <a:t>AEN=0</a:t>
            </a:r>
            <a:r>
              <a:rPr lang="zh-CN" altLang="en-US" sz="2400" dirty="0">
                <a:solidFill>
                  <a:srgbClr val="0000FF"/>
                </a:solidFill>
              </a:rPr>
              <a:t>：</a:t>
            </a:r>
            <a:r>
              <a:rPr lang="en-US" altLang="zh-CN" sz="2400" dirty="0">
                <a:solidFill>
                  <a:srgbClr val="0000FF"/>
                </a:solidFill>
              </a:rPr>
              <a:t>CPU</a:t>
            </a:r>
          </a:p>
          <a:p>
            <a:pPr algn="l">
              <a:spcBef>
                <a:spcPts val="0"/>
              </a:spcBef>
            </a:pPr>
            <a:r>
              <a:rPr lang="en-US" altLang="zh-CN" sz="2400" dirty="0">
                <a:solidFill>
                  <a:srgbClr val="0000FF"/>
                </a:solidFill>
              </a:rPr>
              <a:t>AEN=1</a:t>
            </a:r>
            <a:r>
              <a:rPr lang="zh-CN" altLang="en-US" sz="2400" dirty="0">
                <a:solidFill>
                  <a:srgbClr val="0000FF"/>
                </a:solidFill>
              </a:rPr>
              <a:t>：</a:t>
            </a:r>
            <a:r>
              <a:rPr lang="en-US" altLang="zh-CN" sz="2400" dirty="0">
                <a:solidFill>
                  <a:srgbClr val="0000FF"/>
                </a:solidFill>
              </a:rPr>
              <a:t>DMA</a:t>
            </a:r>
          </a:p>
        </p:txBody>
      </p:sp>
      <p:sp>
        <p:nvSpPr>
          <p:cNvPr id="1088568" name="Freeform 56"/>
          <p:cNvSpPr>
            <a:spLocks/>
          </p:cNvSpPr>
          <p:nvPr/>
        </p:nvSpPr>
        <p:spPr bwMode="auto">
          <a:xfrm>
            <a:off x="3779838" y="3500438"/>
            <a:ext cx="550862" cy="1368425"/>
          </a:xfrm>
          <a:custGeom>
            <a:avLst/>
            <a:gdLst/>
            <a:ahLst/>
            <a:cxnLst>
              <a:cxn ang="0">
                <a:pos x="0" y="0"/>
              </a:cxn>
              <a:cxn ang="0">
                <a:pos x="317" y="182"/>
              </a:cxn>
              <a:cxn ang="0">
                <a:pos x="181" y="499"/>
              </a:cxn>
              <a:cxn ang="0">
                <a:pos x="317" y="862"/>
              </a:cxn>
            </a:cxnLst>
            <a:rect l="0" t="0" r="r" b="b"/>
            <a:pathLst>
              <a:path w="347" h="862">
                <a:moveTo>
                  <a:pt x="0" y="0"/>
                </a:moveTo>
                <a:cubicBezTo>
                  <a:pt x="143" y="49"/>
                  <a:pt x="287" y="99"/>
                  <a:pt x="317" y="182"/>
                </a:cubicBezTo>
                <a:cubicBezTo>
                  <a:pt x="347" y="265"/>
                  <a:pt x="181" y="386"/>
                  <a:pt x="181" y="499"/>
                </a:cubicBezTo>
                <a:cubicBezTo>
                  <a:pt x="181" y="612"/>
                  <a:pt x="249" y="737"/>
                  <a:pt x="317" y="862"/>
                </a:cubicBezTo>
              </a:path>
            </a:pathLst>
          </a:custGeom>
          <a:noFill/>
          <a:ln w="28575" cap="flat" cmpd="sng">
            <a:solidFill>
              <a:srgbClr val="FF6600"/>
            </a:solidFill>
            <a:prstDash val="solid"/>
            <a:round/>
            <a:headEnd type="none" w="med" len="med"/>
            <a:tailEnd type="triangle" w="med" len="lg"/>
          </a:ln>
          <a:effectLst/>
        </p:spPr>
        <p:txBody>
          <a:bodyPr anchor="ctr">
            <a:spAutoFit/>
          </a:bodyPr>
          <a:lstStyle/>
          <a:p>
            <a:endParaRPr lang="zh-CN" altLang="en-US"/>
          </a:p>
        </p:txBody>
      </p:sp>
      <p:sp>
        <p:nvSpPr>
          <p:cNvPr id="1088569" name="AutoShape 57"/>
          <p:cNvSpPr>
            <a:spLocks noChangeArrowheads="1"/>
          </p:cNvSpPr>
          <p:nvPr/>
        </p:nvSpPr>
        <p:spPr bwMode="auto">
          <a:xfrm rot="1897870">
            <a:off x="6092825" y="4252913"/>
            <a:ext cx="431800" cy="215900"/>
          </a:xfrm>
          <a:prstGeom prst="leftArrow">
            <a:avLst>
              <a:gd name="adj1" fmla="val 38148"/>
              <a:gd name="adj2" fmla="val 72185"/>
            </a:avLst>
          </a:prstGeom>
          <a:solidFill>
            <a:srgbClr val="9900FF"/>
          </a:solidFill>
          <a:ln w="28575" algn="ctr">
            <a:noFill/>
            <a:miter lim="800000"/>
            <a:headEnd/>
            <a:tailEnd type="none" w="med" len="lg"/>
          </a:ln>
          <a:effectLst/>
        </p:spPr>
        <p:txBody>
          <a:bodyPr anchor="ctr">
            <a:spAutoFit/>
          </a:bodyPr>
          <a:lstStyle/>
          <a:p>
            <a:endParaRPr lang="zh-CN" altLang="en-US"/>
          </a:p>
        </p:txBody>
      </p:sp>
    </p:spTree>
    <p:extLst>
      <p:ext uri="{BB962C8B-B14F-4D97-AF65-F5344CB8AC3E}">
        <p14:creationId xmlns:p14="http://schemas.microsoft.com/office/powerpoint/2010/main" val="231507970"/>
      </p:ext>
    </p:extLst>
  </p:cSld>
  <p:clrMapOvr>
    <a:masterClrMapping/>
  </p:clrMapOvr>
  <p:transition spd="med"/>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4"/>
          <p:cNvSpPr>
            <a:spLocks noGrp="1"/>
          </p:cNvSpPr>
          <p:nvPr>
            <p:ph type="sldNum" sz="quarter" idx="11"/>
          </p:nvPr>
        </p:nvSpPr>
        <p:spPr/>
        <p:txBody>
          <a:bodyPr/>
          <a:lstStyle/>
          <a:p>
            <a:fld id="{48CAE45E-B393-4476-9142-C84743B1384B}" type="slidenum">
              <a:rPr lang="zh-CN" altLang="en-US"/>
              <a:pPr/>
              <a:t>2</a:t>
            </a:fld>
            <a:endParaRPr lang="en-US" altLang="zh-CN"/>
          </a:p>
        </p:txBody>
      </p:sp>
      <p:sp>
        <p:nvSpPr>
          <p:cNvPr id="940035" name="Rectangle 3"/>
          <p:cNvSpPr>
            <a:spLocks noGrp="1" noChangeArrowheads="1"/>
          </p:cNvSpPr>
          <p:nvPr>
            <p:ph type="body" idx="1"/>
          </p:nvPr>
        </p:nvSpPr>
        <p:spPr>
          <a:xfrm>
            <a:off x="601218" y="63230"/>
            <a:ext cx="8291382" cy="1273445"/>
          </a:xfrm>
        </p:spPr>
        <p:txBody>
          <a:bodyPr/>
          <a:lstStyle/>
          <a:p>
            <a:pPr>
              <a:buFont typeface="Wingdings" pitchFamily="2" charset="2"/>
              <a:buNone/>
            </a:pPr>
            <a:r>
              <a:rPr lang="zh-CN" altLang="en-US" b="1" dirty="0"/>
              <a:t>本章内容：</a:t>
            </a:r>
          </a:p>
          <a:p>
            <a:pPr>
              <a:buFont typeface="Wingdings" pitchFamily="2" charset="2"/>
              <a:buNone/>
            </a:pPr>
            <a:r>
              <a:rPr lang="zh-CN" altLang="en-US" b="1" dirty="0"/>
              <a:t>计算机如何与外设进行信息交换。</a:t>
            </a:r>
          </a:p>
        </p:txBody>
      </p:sp>
      <p:graphicFrame>
        <p:nvGraphicFramePr>
          <p:cNvPr id="940039" name="Object 7"/>
          <p:cNvGraphicFramePr>
            <a:graphicFrameLocks noChangeAspect="1"/>
          </p:cNvGraphicFramePr>
          <p:nvPr>
            <p:extLst>
              <p:ext uri="{D42A27DB-BD31-4B8C-83A1-F6EECF244321}">
                <p14:modId xmlns:p14="http://schemas.microsoft.com/office/powerpoint/2010/main" val="313619942"/>
              </p:ext>
            </p:extLst>
          </p:nvPr>
        </p:nvGraphicFramePr>
        <p:xfrm>
          <a:off x="549275" y="1484730"/>
          <a:ext cx="7920038" cy="2659062"/>
        </p:xfrm>
        <a:graphic>
          <a:graphicData uri="http://schemas.openxmlformats.org/presentationml/2006/ole">
            <mc:AlternateContent xmlns:mc="http://schemas.openxmlformats.org/markup-compatibility/2006">
              <mc:Choice xmlns:v="urn:schemas-microsoft-com:vml" Requires="v">
                <p:oleObj spid="_x0000_s1106" name="Visio" r:id="rId3" imgW="6068184" imgH="2036004" progId="Visio.Drawing.11">
                  <p:embed/>
                </p:oleObj>
              </mc:Choice>
              <mc:Fallback>
                <p:oleObj name="Visio" r:id="rId3" imgW="6068184" imgH="2036004"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9275" y="1484730"/>
                        <a:ext cx="7920038" cy="2659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0000FF"/>
                            </a:solidFill>
                            <a:miter lim="800000"/>
                            <a:headEnd/>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40040" name="Text Box 8"/>
          <p:cNvSpPr txBox="1">
            <a:spLocks noChangeArrowheads="1"/>
          </p:cNvSpPr>
          <p:nvPr/>
        </p:nvSpPr>
        <p:spPr bwMode="auto">
          <a:xfrm>
            <a:off x="1619250" y="4580355"/>
            <a:ext cx="7343775" cy="1717393"/>
          </a:xfrm>
          <a:prstGeom prst="rect">
            <a:avLst/>
          </a:prstGeom>
          <a:noFill/>
          <a:ln w="28575" algn="ctr">
            <a:noFill/>
            <a:miter lim="800000"/>
            <a:headEnd/>
            <a:tailEnd type="none" w="med" len="lg"/>
          </a:ln>
          <a:effectLst/>
        </p:spPr>
        <p:txBody>
          <a:bodyPr>
            <a:spAutoFit/>
          </a:bodyPr>
          <a:lstStyle/>
          <a:p>
            <a:pPr marL="355600" indent="-355600" algn="l">
              <a:spcBef>
                <a:spcPct val="20000"/>
              </a:spcBef>
              <a:buSzPct val="75000"/>
              <a:buFont typeface="Wingdings" pitchFamily="2" charset="2"/>
              <a:buChar char="n"/>
            </a:pPr>
            <a:r>
              <a:rPr lang="zh-CN" altLang="en-US" sz="2400" dirty="0"/>
              <a:t>结构方式不同，有机械式、电动式、电子式等；</a:t>
            </a:r>
          </a:p>
          <a:p>
            <a:pPr marL="355600" indent="-355600" algn="l">
              <a:spcBef>
                <a:spcPct val="20000"/>
              </a:spcBef>
              <a:buSzPct val="75000"/>
              <a:buFont typeface="Wingdings" pitchFamily="2" charset="2"/>
              <a:buChar char="n"/>
            </a:pPr>
            <a:r>
              <a:rPr lang="zh-CN" altLang="en-US" sz="2400" dirty="0"/>
              <a:t>输入</a:t>
            </a:r>
            <a:r>
              <a:rPr lang="en-US" altLang="zh-CN" sz="2400" dirty="0"/>
              <a:t>/</a:t>
            </a:r>
            <a:r>
              <a:rPr lang="zh-CN" altLang="en-US" sz="2400" dirty="0"/>
              <a:t>输出的信号类型不同，有数字信号，也有模拟信号；有电信号，也有非电信号；</a:t>
            </a:r>
          </a:p>
          <a:p>
            <a:pPr marL="355600" indent="-355600" algn="l">
              <a:spcBef>
                <a:spcPct val="20000"/>
              </a:spcBef>
              <a:buSzPct val="75000"/>
              <a:buFont typeface="Wingdings" pitchFamily="2" charset="2"/>
              <a:buChar char="n"/>
            </a:pPr>
            <a:r>
              <a:rPr lang="zh-CN" altLang="en-US" sz="2400" dirty="0"/>
              <a:t>输入</a:t>
            </a:r>
            <a:r>
              <a:rPr lang="en-US" altLang="zh-CN" sz="2400" dirty="0"/>
              <a:t>/</a:t>
            </a:r>
            <a:r>
              <a:rPr lang="zh-CN" altLang="en-US" sz="2400" dirty="0"/>
              <a:t>输出信息的速率相差很大。</a:t>
            </a:r>
            <a:r>
              <a:rPr lang="en-US" altLang="zh-CN" sz="2400" dirty="0"/>
              <a:t> </a:t>
            </a:r>
          </a:p>
        </p:txBody>
      </p:sp>
      <p:sp>
        <p:nvSpPr>
          <p:cNvPr id="940041" name="Freeform 9"/>
          <p:cNvSpPr>
            <a:spLocks/>
          </p:cNvSpPr>
          <p:nvPr/>
        </p:nvSpPr>
        <p:spPr bwMode="auto">
          <a:xfrm>
            <a:off x="3995738" y="3788192"/>
            <a:ext cx="2305050" cy="936625"/>
          </a:xfrm>
          <a:custGeom>
            <a:avLst/>
            <a:gdLst/>
            <a:ahLst/>
            <a:cxnLst>
              <a:cxn ang="0">
                <a:pos x="1452" y="0"/>
              </a:cxn>
              <a:cxn ang="0">
                <a:pos x="1270" y="227"/>
              </a:cxn>
              <a:cxn ang="0">
                <a:pos x="544" y="363"/>
              </a:cxn>
              <a:cxn ang="0">
                <a:pos x="0" y="590"/>
              </a:cxn>
            </a:cxnLst>
            <a:rect l="0" t="0" r="r" b="b"/>
            <a:pathLst>
              <a:path w="1452" h="590">
                <a:moveTo>
                  <a:pt x="1452" y="0"/>
                </a:moveTo>
                <a:cubicBezTo>
                  <a:pt x="1436" y="83"/>
                  <a:pt x="1421" y="167"/>
                  <a:pt x="1270" y="227"/>
                </a:cubicBezTo>
                <a:cubicBezTo>
                  <a:pt x="1119" y="287"/>
                  <a:pt x="756" y="302"/>
                  <a:pt x="544" y="363"/>
                </a:cubicBezTo>
                <a:cubicBezTo>
                  <a:pt x="332" y="424"/>
                  <a:pt x="166" y="507"/>
                  <a:pt x="0" y="590"/>
                </a:cubicBezTo>
              </a:path>
            </a:pathLst>
          </a:custGeom>
          <a:noFill/>
          <a:ln w="28575" cap="flat" cmpd="sng">
            <a:solidFill>
              <a:srgbClr val="FF6600"/>
            </a:solidFill>
            <a:prstDash val="solid"/>
            <a:round/>
            <a:headEnd type="none" w="med" len="med"/>
            <a:tailEnd type="triangle" w="med" len="lg"/>
          </a:ln>
          <a:effectLst/>
        </p:spPr>
        <p:txBody>
          <a:bodyPr anchor="ctr">
            <a:spAutoFit/>
          </a:bodyPr>
          <a:lstStyle/>
          <a:p>
            <a:endParaRPr lang="zh-CN" altLang="en-US"/>
          </a:p>
        </p:txBody>
      </p:sp>
    </p:spTree>
    <p:extLst>
      <p:ext uri="{BB962C8B-B14F-4D97-AF65-F5344CB8AC3E}">
        <p14:creationId xmlns:p14="http://schemas.microsoft.com/office/powerpoint/2010/main" val="38755615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grpId="0" nodeType="clickEffect">
                                  <p:stCondLst>
                                    <p:cond delay="0"/>
                                  </p:stCondLst>
                                  <p:childTnLst>
                                    <p:set>
                                      <p:cBhvr>
                                        <p:cTn id="6" dur="1" fill="hold">
                                          <p:stCondLst>
                                            <p:cond delay="0"/>
                                          </p:stCondLst>
                                        </p:cTn>
                                        <p:tgtEl>
                                          <p:spTgt spid="940041"/>
                                        </p:tgtEl>
                                        <p:attrNameLst>
                                          <p:attrName>style.visibility</p:attrName>
                                        </p:attrNameLst>
                                      </p:cBhvr>
                                      <p:to>
                                        <p:strVal val="visible"/>
                                      </p:to>
                                    </p:set>
                                    <p:animEffect transition="in" filter="strips(downLeft)">
                                      <p:cBhvr>
                                        <p:cTn id="7" dur="500"/>
                                        <p:tgtEl>
                                          <p:spTgt spid="940041"/>
                                        </p:tgtEl>
                                      </p:cBhvr>
                                    </p:animEffect>
                                  </p:childTnLst>
                                </p:cTn>
                              </p:par>
                            </p:childTnLst>
                          </p:cTn>
                        </p:par>
                        <p:par>
                          <p:cTn id="8" fill="hold">
                            <p:stCondLst>
                              <p:cond delay="500"/>
                            </p:stCondLst>
                            <p:childTnLst>
                              <p:par>
                                <p:cTn id="9" presetID="12" presetClass="entr" presetSubtype="4" fill="hold" nodeType="afterEffect">
                                  <p:stCondLst>
                                    <p:cond delay="0"/>
                                  </p:stCondLst>
                                  <p:childTnLst>
                                    <p:set>
                                      <p:cBhvr>
                                        <p:cTn id="10" dur="1" fill="hold">
                                          <p:stCondLst>
                                            <p:cond delay="0"/>
                                          </p:stCondLst>
                                        </p:cTn>
                                        <p:tgtEl>
                                          <p:spTgt spid="940040">
                                            <p:txEl>
                                              <p:pRg st="0" end="0"/>
                                            </p:txEl>
                                          </p:spTgt>
                                        </p:tgtEl>
                                        <p:attrNameLst>
                                          <p:attrName>style.visibility</p:attrName>
                                        </p:attrNameLst>
                                      </p:cBhvr>
                                      <p:to>
                                        <p:strVal val="visible"/>
                                      </p:to>
                                    </p:set>
                                    <p:animEffect transition="in" filter="slide(fromBottom)">
                                      <p:cBhvr>
                                        <p:cTn id="11" dur="500"/>
                                        <p:tgtEl>
                                          <p:spTgt spid="940040">
                                            <p:txEl>
                                              <p:pRg st="0" end="0"/>
                                            </p:txEl>
                                          </p:spTgt>
                                        </p:tgtEl>
                                      </p:cBhvr>
                                    </p:animEffect>
                                  </p:childTnLst>
                                </p:cTn>
                              </p:par>
                            </p:childTnLst>
                          </p:cTn>
                        </p:par>
                        <p:par>
                          <p:cTn id="12" fill="hold">
                            <p:stCondLst>
                              <p:cond delay="1000"/>
                            </p:stCondLst>
                            <p:childTnLst>
                              <p:par>
                                <p:cTn id="13" presetID="12" presetClass="entr" presetSubtype="4" fill="hold" nodeType="afterEffect">
                                  <p:stCondLst>
                                    <p:cond delay="0"/>
                                  </p:stCondLst>
                                  <p:childTnLst>
                                    <p:set>
                                      <p:cBhvr>
                                        <p:cTn id="14" dur="1" fill="hold">
                                          <p:stCondLst>
                                            <p:cond delay="0"/>
                                          </p:stCondLst>
                                        </p:cTn>
                                        <p:tgtEl>
                                          <p:spTgt spid="940040">
                                            <p:txEl>
                                              <p:pRg st="1" end="1"/>
                                            </p:txEl>
                                          </p:spTgt>
                                        </p:tgtEl>
                                        <p:attrNameLst>
                                          <p:attrName>style.visibility</p:attrName>
                                        </p:attrNameLst>
                                      </p:cBhvr>
                                      <p:to>
                                        <p:strVal val="visible"/>
                                      </p:to>
                                    </p:set>
                                    <p:animEffect transition="in" filter="slide(fromBottom)">
                                      <p:cBhvr>
                                        <p:cTn id="15" dur="500"/>
                                        <p:tgtEl>
                                          <p:spTgt spid="940040">
                                            <p:txEl>
                                              <p:pRg st="1" end="1"/>
                                            </p:txEl>
                                          </p:spTgt>
                                        </p:tgtEl>
                                      </p:cBhvr>
                                    </p:animEffect>
                                  </p:childTnLst>
                                </p:cTn>
                              </p:par>
                            </p:childTnLst>
                          </p:cTn>
                        </p:par>
                        <p:par>
                          <p:cTn id="16" fill="hold">
                            <p:stCondLst>
                              <p:cond delay="1500"/>
                            </p:stCondLst>
                            <p:childTnLst>
                              <p:par>
                                <p:cTn id="17" presetID="12" presetClass="entr" presetSubtype="4" fill="hold" nodeType="afterEffect">
                                  <p:stCondLst>
                                    <p:cond delay="0"/>
                                  </p:stCondLst>
                                  <p:childTnLst>
                                    <p:set>
                                      <p:cBhvr>
                                        <p:cTn id="18" dur="1" fill="hold">
                                          <p:stCondLst>
                                            <p:cond delay="0"/>
                                          </p:stCondLst>
                                        </p:cTn>
                                        <p:tgtEl>
                                          <p:spTgt spid="940040">
                                            <p:txEl>
                                              <p:pRg st="2" end="2"/>
                                            </p:txEl>
                                          </p:spTgt>
                                        </p:tgtEl>
                                        <p:attrNameLst>
                                          <p:attrName>style.visibility</p:attrName>
                                        </p:attrNameLst>
                                      </p:cBhvr>
                                      <p:to>
                                        <p:strVal val="visible"/>
                                      </p:to>
                                    </p:set>
                                    <p:animEffect transition="in" filter="slide(fromBottom)">
                                      <p:cBhvr>
                                        <p:cTn id="19" dur="500"/>
                                        <p:tgtEl>
                                          <p:spTgt spid="940040">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0041"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4"/>
          <p:cNvSpPr>
            <a:spLocks noGrp="1"/>
          </p:cNvSpPr>
          <p:nvPr>
            <p:ph type="sldNum" sz="quarter" idx="11"/>
          </p:nvPr>
        </p:nvSpPr>
        <p:spPr/>
        <p:txBody>
          <a:bodyPr/>
          <a:lstStyle/>
          <a:p>
            <a:fld id="{688CB44B-5182-4859-970F-26EA648EBE09}" type="slidenum">
              <a:rPr lang="zh-CN" altLang="en-US"/>
              <a:pPr/>
              <a:t>20</a:t>
            </a:fld>
            <a:endParaRPr lang="en-US" altLang="zh-CN"/>
          </a:p>
        </p:txBody>
      </p:sp>
      <p:sp>
        <p:nvSpPr>
          <p:cNvPr id="1074178" name="Rectangle 2"/>
          <p:cNvSpPr>
            <a:spLocks noGrp="1" noChangeArrowheads="1"/>
          </p:cNvSpPr>
          <p:nvPr>
            <p:ph type="title"/>
          </p:nvPr>
        </p:nvSpPr>
        <p:spPr>
          <a:xfrm>
            <a:off x="611450" y="44530"/>
            <a:ext cx="8064238" cy="574675"/>
          </a:xfrm>
          <a:noFill/>
          <a:ln/>
        </p:spPr>
        <p:txBody>
          <a:bodyPr anchor="t"/>
          <a:lstStyle/>
          <a:p>
            <a:r>
              <a:rPr lang="zh-CN" altLang="en-US" sz="2800" b="1" dirty="0" smtClean="0">
                <a:solidFill>
                  <a:schemeClr val="bg2"/>
                </a:solidFill>
                <a:ea typeface="黑体" pitchFamily="2" charset="-122"/>
              </a:rPr>
              <a:t>二、并行</a:t>
            </a:r>
            <a:r>
              <a:rPr lang="zh-CN" altLang="en-US" sz="2800" b="1" dirty="0">
                <a:solidFill>
                  <a:srgbClr val="CC0000"/>
                </a:solidFill>
                <a:ea typeface="黑体" pitchFamily="2" charset="-122"/>
              </a:rPr>
              <a:t>输出</a:t>
            </a:r>
            <a:r>
              <a:rPr lang="zh-CN" altLang="en-US" sz="2800" b="1" dirty="0">
                <a:solidFill>
                  <a:schemeClr val="bg2"/>
                </a:solidFill>
                <a:ea typeface="黑体" pitchFamily="2" charset="-122"/>
              </a:rPr>
              <a:t>接口</a:t>
            </a:r>
          </a:p>
        </p:txBody>
      </p:sp>
      <p:sp>
        <p:nvSpPr>
          <p:cNvPr id="1074180" name="Text Box 4"/>
          <p:cNvSpPr txBox="1">
            <a:spLocks noChangeArrowheads="1"/>
          </p:cNvSpPr>
          <p:nvPr/>
        </p:nvSpPr>
        <p:spPr bwMode="auto">
          <a:xfrm>
            <a:off x="971550" y="6284913"/>
            <a:ext cx="4764088" cy="457200"/>
          </a:xfrm>
          <a:prstGeom prst="rect">
            <a:avLst/>
          </a:prstGeom>
          <a:noFill/>
          <a:ln w="9525">
            <a:noFill/>
            <a:miter lim="800000"/>
            <a:headEnd/>
            <a:tailEnd/>
          </a:ln>
          <a:effectLst/>
        </p:spPr>
        <p:txBody>
          <a:bodyPr wrap="none">
            <a:spAutoFit/>
          </a:bodyPr>
          <a:lstStyle/>
          <a:p>
            <a:pPr algn="l">
              <a:buClrTx/>
              <a:buFontTx/>
              <a:buNone/>
            </a:pPr>
            <a:r>
              <a:rPr kumimoji="1" lang="zh-CN" altLang="en-US" sz="2400" dirty="0">
                <a:solidFill>
                  <a:srgbClr val="FF6600"/>
                </a:solidFill>
                <a:latin typeface="宋体" pitchFamily="2" charset="-122"/>
              </a:rPr>
              <a:t>利用</a:t>
            </a:r>
            <a:r>
              <a:rPr kumimoji="1" lang="en-US" altLang="zh-CN" sz="2400" dirty="0">
                <a:solidFill>
                  <a:srgbClr val="FF6600"/>
                </a:solidFill>
              </a:rPr>
              <a:t>74LS374</a:t>
            </a:r>
            <a:r>
              <a:rPr kumimoji="1" lang="zh-CN" altLang="en-US" sz="2400" dirty="0">
                <a:solidFill>
                  <a:srgbClr val="FF6600"/>
                </a:solidFill>
                <a:latin typeface="宋体" pitchFamily="2" charset="-122"/>
              </a:rPr>
              <a:t>设计的</a:t>
            </a:r>
            <a:r>
              <a:rPr kumimoji="1" lang="en-US" altLang="zh-CN" sz="2400" dirty="0">
                <a:solidFill>
                  <a:srgbClr val="CC0000"/>
                </a:solidFill>
              </a:rPr>
              <a:t>32</a:t>
            </a:r>
            <a:r>
              <a:rPr kumimoji="1" lang="zh-CN" altLang="en-US" sz="2400" dirty="0">
                <a:solidFill>
                  <a:srgbClr val="CC0000"/>
                </a:solidFill>
                <a:latin typeface="宋体" pitchFamily="2" charset="-122"/>
              </a:rPr>
              <a:t>位</a:t>
            </a:r>
            <a:r>
              <a:rPr kumimoji="1" lang="zh-CN" altLang="en-US" sz="2400" dirty="0">
                <a:solidFill>
                  <a:srgbClr val="FF6600"/>
                </a:solidFill>
                <a:latin typeface="宋体" pitchFamily="2" charset="-122"/>
              </a:rPr>
              <a:t>输出端口</a:t>
            </a:r>
            <a:r>
              <a:rPr kumimoji="1" lang="zh-CN" altLang="en-US" sz="2400" dirty="0">
                <a:solidFill>
                  <a:srgbClr val="FF6600"/>
                </a:solidFill>
              </a:rPr>
              <a:t> </a:t>
            </a:r>
          </a:p>
        </p:txBody>
      </p:sp>
      <p:graphicFrame>
        <p:nvGraphicFramePr>
          <p:cNvPr id="1074183" name="Object 7"/>
          <p:cNvGraphicFramePr>
            <a:graphicFrameLocks noChangeAspect="1"/>
          </p:cNvGraphicFramePr>
          <p:nvPr/>
        </p:nvGraphicFramePr>
        <p:xfrm>
          <a:off x="1219200" y="266700"/>
          <a:ext cx="6808788" cy="6546850"/>
        </p:xfrm>
        <a:graphic>
          <a:graphicData uri="http://schemas.openxmlformats.org/presentationml/2006/ole">
            <mc:AlternateContent xmlns:mc="http://schemas.openxmlformats.org/markup-compatibility/2006">
              <mc:Choice xmlns:v="urn:schemas-microsoft-com:vml" Requires="v">
                <p:oleObj spid="_x0000_s8273" name="Visio" r:id="rId3" imgW="3973982" imgH="3823716" progId="Visio.Drawing.11">
                  <p:embed/>
                </p:oleObj>
              </mc:Choice>
              <mc:Fallback>
                <p:oleObj name="Visio" r:id="rId3" imgW="3973982" imgH="3823716"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9200" y="266700"/>
                        <a:ext cx="6808788" cy="65468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355406656"/>
      </p:ext>
    </p:extLst>
  </p:cSld>
  <p:clrMapOvr>
    <a:masterClrMapping/>
  </p:clrMapOvr>
  <p:transition spd="med"/>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1"/>
          </p:nvPr>
        </p:nvSpPr>
        <p:spPr/>
        <p:txBody>
          <a:bodyPr/>
          <a:lstStyle/>
          <a:p>
            <a:fld id="{0406EFE6-501A-4D8B-B0E3-2E6A21CE3D9E}" type="slidenum">
              <a:rPr lang="zh-CN" altLang="en-US"/>
              <a:pPr/>
              <a:t>200</a:t>
            </a:fld>
            <a:endParaRPr lang="en-US" altLang="zh-CN"/>
          </a:p>
        </p:txBody>
      </p:sp>
      <p:sp>
        <p:nvSpPr>
          <p:cNvPr id="1056770" name="Rectangle 2"/>
          <p:cNvSpPr>
            <a:spLocks noGrp="1" noChangeArrowheads="1"/>
          </p:cNvSpPr>
          <p:nvPr>
            <p:ph type="title"/>
          </p:nvPr>
        </p:nvSpPr>
        <p:spPr>
          <a:xfrm>
            <a:off x="323850" y="44530"/>
            <a:ext cx="8353425" cy="1008063"/>
          </a:xfrm>
          <a:noFill/>
          <a:ln/>
        </p:spPr>
        <p:txBody>
          <a:bodyPr anchor="t"/>
          <a:lstStyle/>
          <a:p>
            <a:r>
              <a:rPr lang="en-US" altLang="zh-CN" sz="2800" b="1" dirty="0" smtClean="0">
                <a:solidFill>
                  <a:schemeClr val="bg2"/>
                </a:solidFill>
                <a:ea typeface="黑体" pitchFamily="2" charset="-122"/>
              </a:rPr>
              <a:t>6.4 </a:t>
            </a:r>
            <a:r>
              <a:rPr lang="zh-CN" altLang="en-US" sz="2800" b="1" dirty="0">
                <a:solidFill>
                  <a:schemeClr val="bg2"/>
                </a:solidFill>
                <a:ea typeface="黑体" pitchFamily="2" charset="-122"/>
              </a:rPr>
              <a:t>直接存储器存取（</a:t>
            </a:r>
            <a:r>
              <a:rPr lang="en-US" altLang="zh-CN" sz="2800" b="1" dirty="0">
                <a:solidFill>
                  <a:schemeClr val="bg2"/>
                </a:solidFill>
                <a:ea typeface="黑体" pitchFamily="2" charset="-122"/>
              </a:rPr>
              <a:t>DMA</a:t>
            </a:r>
            <a:r>
              <a:rPr lang="zh-CN" altLang="en-US" sz="2800" b="1" dirty="0">
                <a:solidFill>
                  <a:schemeClr val="bg2"/>
                </a:solidFill>
                <a:ea typeface="黑体" pitchFamily="2" charset="-122"/>
              </a:rPr>
              <a:t>）方式</a:t>
            </a:r>
            <a:br>
              <a:rPr lang="zh-CN" altLang="en-US" sz="2800" b="1" dirty="0">
                <a:solidFill>
                  <a:schemeClr val="bg2"/>
                </a:solidFill>
                <a:ea typeface="黑体" pitchFamily="2" charset="-122"/>
              </a:rPr>
            </a:br>
            <a:r>
              <a:rPr lang="zh-CN" altLang="en-US" sz="2800" b="1" dirty="0">
                <a:solidFill>
                  <a:schemeClr val="bg2"/>
                </a:solidFill>
                <a:ea typeface="黑体" pitchFamily="2" charset="-122"/>
              </a:rPr>
              <a:t>   </a:t>
            </a:r>
            <a:r>
              <a:rPr lang="zh-CN" altLang="en-US" sz="2800" b="1" dirty="0">
                <a:solidFill>
                  <a:srgbClr val="006600"/>
                </a:solidFill>
                <a:ea typeface="黑体" pitchFamily="2" charset="-122"/>
              </a:rPr>
              <a:t>一、</a:t>
            </a:r>
            <a:r>
              <a:rPr lang="en-US" altLang="zh-CN" sz="2800" b="1" dirty="0">
                <a:solidFill>
                  <a:srgbClr val="006600"/>
                </a:solidFill>
                <a:ea typeface="黑体" pitchFamily="2" charset="-122"/>
              </a:rPr>
              <a:t>DMA</a:t>
            </a:r>
            <a:r>
              <a:rPr lang="zh-CN" altLang="en-US" sz="2800" b="1" dirty="0">
                <a:solidFill>
                  <a:srgbClr val="006600"/>
                </a:solidFill>
                <a:ea typeface="黑体" pitchFamily="2" charset="-122"/>
              </a:rPr>
              <a:t>工作过程</a:t>
            </a:r>
          </a:p>
        </p:txBody>
      </p:sp>
      <p:sp>
        <p:nvSpPr>
          <p:cNvPr id="1056771" name="Rectangle 3"/>
          <p:cNvSpPr>
            <a:spLocks noGrp="1" noChangeArrowheads="1"/>
          </p:cNvSpPr>
          <p:nvPr>
            <p:ph type="body" idx="1"/>
          </p:nvPr>
        </p:nvSpPr>
        <p:spPr>
          <a:xfrm>
            <a:off x="250825" y="980660"/>
            <a:ext cx="8713788" cy="5473700"/>
          </a:xfrm>
        </p:spPr>
        <p:txBody>
          <a:bodyPr/>
          <a:lstStyle/>
          <a:p>
            <a:pPr marL="444500" indent="-444500">
              <a:buSzTx/>
              <a:buFont typeface="Wingdings" pitchFamily="2" charset="2"/>
              <a:buAutoNum type="arabicPeriod"/>
            </a:pPr>
            <a:r>
              <a:rPr lang="zh-CN" altLang="en-US" sz="2800" b="1">
                <a:latin typeface="Times New Roman" pitchFamily="18" charset="0"/>
              </a:rPr>
              <a:t>当外设准备好，可以进行</a:t>
            </a:r>
            <a:r>
              <a:rPr lang="en-US" altLang="zh-CN" sz="2800" b="1">
                <a:latin typeface="Times New Roman" pitchFamily="18" charset="0"/>
              </a:rPr>
              <a:t>DMA</a:t>
            </a:r>
            <a:r>
              <a:rPr lang="zh-CN" altLang="en-US" sz="2800" b="1">
                <a:latin typeface="Times New Roman" pitchFamily="18" charset="0"/>
              </a:rPr>
              <a:t>传送时，</a:t>
            </a:r>
            <a:r>
              <a:rPr lang="zh-CN" altLang="en-US" sz="2800" b="1">
                <a:solidFill>
                  <a:srgbClr val="FF0000"/>
                </a:solidFill>
                <a:latin typeface="Times New Roman" pitchFamily="18" charset="0"/>
              </a:rPr>
              <a:t>外设</a:t>
            </a:r>
            <a:r>
              <a:rPr lang="zh-CN" altLang="en-US" sz="2800" b="1">
                <a:latin typeface="Times New Roman" pitchFamily="18" charset="0"/>
              </a:rPr>
              <a:t>向</a:t>
            </a:r>
            <a:r>
              <a:rPr lang="en-US" altLang="zh-CN" sz="2800" b="1">
                <a:latin typeface="Times New Roman" pitchFamily="18" charset="0"/>
              </a:rPr>
              <a:t>DMA</a:t>
            </a:r>
            <a:r>
              <a:rPr lang="zh-CN" altLang="en-US" sz="2800" b="1">
                <a:latin typeface="Times New Roman" pitchFamily="18" charset="0"/>
              </a:rPr>
              <a:t>控制器发出“</a:t>
            </a:r>
            <a:r>
              <a:rPr lang="en-US" altLang="zh-CN" sz="2800" b="1">
                <a:latin typeface="Times New Roman" pitchFamily="18" charset="0"/>
              </a:rPr>
              <a:t>DMA</a:t>
            </a:r>
            <a:r>
              <a:rPr lang="zh-CN" altLang="en-US" sz="2800" b="1">
                <a:latin typeface="Times New Roman" pitchFamily="18" charset="0"/>
              </a:rPr>
              <a:t>传送请求”信号（</a:t>
            </a:r>
            <a:r>
              <a:rPr lang="en-US" altLang="zh-CN" sz="2800" b="1">
                <a:solidFill>
                  <a:srgbClr val="0000FF"/>
                </a:solidFill>
                <a:latin typeface="Times New Roman" pitchFamily="18" charset="0"/>
              </a:rPr>
              <a:t>DRQ</a:t>
            </a:r>
            <a:r>
              <a:rPr lang="zh-CN" altLang="en-US" sz="2800" b="1">
                <a:latin typeface="Times New Roman" pitchFamily="18" charset="0"/>
              </a:rPr>
              <a:t>）；</a:t>
            </a:r>
          </a:p>
          <a:p>
            <a:pPr marL="444500" indent="-444500">
              <a:buSzTx/>
              <a:buFont typeface="Wingdings" pitchFamily="2" charset="2"/>
              <a:buAutoNum type="arabicPeriod"/>
            </a:pPr>
            <a:r>
              <a:rPr lang="en-US" altLang="zh-CN" sz="2800" b="1">
                <a:solidFill>
                  <a:srgbClr val="FF0000"/>
                </a:solidFill>
                <a:latin typeface="Times New Roman" pitchFamily="18" charset="0"/>
              </a:rPr>
              <a:t>DMA</a:t>
            </a:r>
            <a:r>
              <a:rPr lang="zh-CN" altLang="en-US" sz="2800" b="1">
                <a:solidFill>
                  <a:srgbClr val="FF0000"/>
                </a:solidFill>
                <a:latin typeface="Times New Roman" pitchFamily="18" charset="0"/>
              </a:rPr>
              <a:t>控制器</a:t>
            </a:r>
            <a:r>
              <a:rPr lang="zh-CN" altLang="en-US" sz="2800" b="1">
                <a:latin typeface="Times New Roman" pitchFamily="18" charset="0"/>
              </a:rPr>
              <a:t>收到请求后，向</a:t>
            </a:r>
            <a:r>
              <a:rPr lang="en-US" altLang="zh-CN" sz="2800" b="1">
                <a:latin typeface="Times New Roman" pitchFamily="18" charset="0"/>
              </a:rPr>
              <a:t>CPU</a:t>
            </a:r>
            <a:r>
              <a:rPr lang="zh-CN" altLang="en-US" sz="2800" b="1">
                <a:latin typeface="Times New Roman" pitchFamily="18" charset="0"/>
              </a:rPr>
              <a:t>发出“总线请求”信号</a:t>
            </a:r>
            <a:r>
              <a:rPr lang="en-US" altLang="zh-CN" sz="2800" b="1">
                <a:solidFill>
                  <a:srgbClr val="0000FF"/>
                </a:solidFill>
                <a:latin typeface="Times New Roman" pitchFamily="18" charset="0"/>
              </a:rPr>
              <a:t>HOLD</a:t>
            </a:r>
            <a:r>
              <a:rPr lang="zh-CN" altLang="en-US" sz="2800" b="1">
                <a:latin typeface="Times New Roman" pitchFamily="18" charset="0"/>
              </a:rPr>
              <a:t>，表示希望占用总线；</a:t>
            </a:r>
          </a:p>
          <a:p>
            <a:pPr marL="444500" indent="-444500">
              <a:buSzTx/>
              <a:buFont typeface="Wingdings" pitchFamily="2" charset="2"/>
              <a:buAutoNum type="arabicPeriod"/>
            </a:pPr>
            <a:r>
              <a:rPr lang="en-US" altLang="zh-CN" sz="2800" b="1">
                <a:solidFill>
                  <a:srgbClr val="FF0000"/>
                </a:solidFill>
                <a:latin typeface="Times New Roman" pitchFamily="18" charset="0"/>
              </a:rPr>
              <a:t>CPU</a:t>
            </a:r>
            <a:r>
              <a:rPr lang="zh-CN" altLang="en-US" sz="2800" b="1">
                <a:latin typeface="Times New Roman" pitchFamily="18" charset="0"/>
              </a:rPr>
              <a:t>在完成当前</a:t>
            </a:r>
            <a:r>
              <a:rPr lang="zh-CN" altLang="en-US" sz="2800" b="1">
                <a:solidFill>
                  <a:srgbClr val="CC0066"/>
                </a:solidFill>
                <a:latin typeface="Times New Roman" pitchFamily="18" charset="0"/>
              </a:rPr>
              <a:t>总线周期</a:t>
            </a:r>
            <a:r>
              <a:rPr lang="zh-CN" altLang="en-US" sz="2800" b="1">
                <a:latin typeface="Times New Roman" pitchFamily="18" charset="0"/>
              </a:rPr>
              <a:t>后，</a:t>
            </a:r>
            <a:r>
              <a:rPr lang="zh-CN" altLang="en-US" sz="2800" b="1">
                <a:solidFill>
                  <a:srgbClr val="CC0066"/>
                </a:solidFill>
                <a:latin typeface="Times New Roman" pitchFamily="18" charset="0"/>
              </a:rPr>
              <a:t>非总线封锁</a:t>
            </a:r>
            <a:r>
              <a:rPr lang="zh-CN" altLang="en-US" sz="2800" b="1">
                <a:latin typeface="Times New Roman" pitchFamily="18" charset="0"/>
              </a:rPr>
              <a:t>条件下，立即对</a:t>
            </a:r>
            <a:r>
              <a:rPr lang="en-US" altLang="zh-CN" sz="2800" b="1">
                <a:latin typeface="Times New Roman" pitchFamily="18" charset="0"/>
              </a:rPr>
              <a:t>HOLD</a:t>
            </a:r>
            <a:r>
              <a:rPr lang="zh-CN" altLang="en-US" sz="2800" b="1">
                <a:latin typeface="Times New Roman" pitchFamily="18" charset="0"/>
              </a:rPr>
              <a:t>信号进行响应。响应包括两个动作：一是</a:t>
            </a:r>
            <a:r>
              <a:rPr lang="en-US" altLang="zh-CN" sz="2800" b="1">
                <a:latin typeface="Times New Roman" pitchFamily="18" charset="0"/>
              </a:rPr>
              <a:t>CPU</a:t>
            </a:r>
            <a:r>
              <a:rPr lang="zh-CN" altLang="en-US" sz="2800" b="1">
                <a:latin typeface="Times New Roman" pitchFamily="18" charset="0"/>
              </a:rPr>
              <a:t>将</a:t>
            </a:r>
            <a:r>
              <a:rPr lang="zh-CN" altLang="en-US" sz="2800" b="1">
                <a:solidFill>
                  <a:srgbClr val="0000FF"/>
                </a:solidFill>
                <a:latin typeface="Times New Roman" pitchFamily="18" charset="0"/>
              </a:rPr>
              <a:t>数据总线</a:t>
            </a:r>
            <a:r>
              <a:rPr lang="zh-CN" altLang="en-US" sz="2800" b="1">
                <a:latin typeface="Times New Roman" pitchFamily="18" charset="0"/>
              </a:rPr>
              <a:t>、</a:t>
            </a:r>
            <a:r>
              <a:rPr lang="zh-CN" altLang="en-US" sz="2800" b="1">
                <a:solidFill>
                  <a:srgbClr val="0000FF"/>
                </a:solidFill>
                <a:latin typeface="Times New Roman" pitchFamily="18" charset="0"/>
              </a:rPr>
              <a:t>地址总线</a:t>
            </a:r>
            <a:r>
              <a:rPr lang="zh-CN" altLang="en-US" sz="2800" b="1">
                <a:latin typeface="Times New Roman" pitchFamily="18" charset="0"/>
              </a:rPr>
              <a:t>和相应的</a:t>
            </a:r>
            <a:r>
              <a:rPr lang="zh-CN" altLang="en-US" sz="2800" b="1">
                <a:solidFill>
                  <a:srgbClr val="0000FF"/>
                </a:solidFill>
                <a:latin typeface="Times New Roman" pitchFamily="18" charset="0"/>
              </a:rPr>
              <a:t>控制信号</a:t>
            </a:r>
            <a:r>
              <a:rPr lang="zh-CN" altLang="en-US" sz="2800" b="1">
                <a:latin typeface="Times New Roman" pitchFamily="18" charset="0"/>
              </a:rPr>
              <a:t>线均置为</a:t>
            </a:r>
            <a:r>
              <a:rPr lang="zh-CN" altLang="en-US" sz="2800" b="1">
                <a:solidFill>
                  <a:srgbClr val="0000FF"/>
                </a:solidFill>
                <a:latin typeface="Times New Roman" pitchFamily="18" charset="0"/>
              </a:rPr>
              <a:t>高阻态</a:t>
            </a:r>
            <a:r>
              <a:rPr lang="zh-CN" altLang="en-US" sz="2800" b="1">
                <a:latin typeface="Times New Roman" pitchFamily="18" charset="0"/>
              </a:rPr>
              <a:t>，由此放弃对总线的控制权。另一方面，</a:t>
            </a:r>
            <a:r>
              <a:rPr lang="en-US" altLang="zh-CN" sz="2800" b="1">
                <a:latin typeface="Times New Roman" pitchFamily="18" charset="0"/>
              </a:rPr>
              <a:t>CPU</a:t>
            </a:r>
            <a:r>
              <a:rPr lang="zh-CN" altLang="en-US" sz="2800" b="1">
                <a:latin typeface="Times New Roman" pitchFamily="18" charset="0"/>
              </a:rPr>
              <a:t>向</a:t>
            </a:r>
            <a:r>
              <a:rPr lang="en-US" altLang="zh-CN" sz="2800" b="1">
                <a:latin typeface="Times New Roman" pitchFamily="18" charset="0"/>
              </a:rPr>
              <a:t>DMA</a:t>
            </a:r>
            <a:r>
              <a:rPr lang="zh-CN" altLang="en-US" sz="2800" b="1">
                <a:latin typeface="Times New Roman" pitchFamily="18" charset="0"/>
              </a:rPr>
              <a:t>控制器发出“总线响应”信号（</a:t>
            </a:r>
            <a:r>
              <a:rPr lang="en-US" altLang="zh-CN" sz="2800" b="1">
                <a:solidFill>
                  <a:srgbClr val="0000FF"/>
                </a:solidFill>
                <a:latin typeface="Times New Roman" pitchFamily="18" charset="0"/>
              </a:rPr>
              <a:t>HLDA</a:t>
            </a:r>
            <a:r>
              <a:rPr lang="zh-CN" altLang="en-US" sz="2800" b="1">
                <a:latin typeface="Times New Roman" pitchFamily="18" charset="0"/>
              </a:rPr>
              <a:t>）。</a:t>
            </a:r>
          </a:p>
          <a:p>
            <a:pPr marL="444500" indent="-444500">
              <a:buSzTx/>
              <a:buFont typeface="Wingdings" pitchFamily="2" charset="2"/>
              <a:buAutoNum type="arabicPeriod"/>
            </a:pPr>
            <a:r>
              <a:rPr lang="en-US" altLang="zh-CN" sz="2800" b="1">
                <a:solidFill>
                  <a:srgbClr val="FF0000"/>
                </a:solidFill>
                <a:latin typeface="Times New Roman" pitchFamily="18" charset="0"/>
              </a:rPr>
              <a:t>DMA</a:t>
            </a:r>
            <a:r>
              <a:rPr lang="zh-CN" altLang="en-US" sz="2800" b="1">
                <a:solidFill>
                  <a:srgbClr val="FF0000"/>
                </a:solidFill>
                <a:latin typeface="Times New Roman" pitchFamily="18" charset="0"/>
              </a:rPr>
              <a:t>控制器</a:t>
            </a:r>
            <a:r>
              <a:rPr lang="zh-CN" altLang="en-US" sz="2800" b="1">
                <a:latin typeface="Times New Roman" pitchFamily="18" charset="0"/>
              </a:rPr>
              <a:t>收到</a:t>
            </a:r>
            <a:r>
              <a:rPr lang="en-US" altLang="zh-CN" sz="2800" b="1">
                <a:latin typeface="Times New Roman" pitchFamily="18" charset="0"/>
              </a:rPr>
              <a:t>HLDA</a:t>
            </a:r>
            <a:r>
              <a:rPr lang="zh-CN" altLang="en-US" sz="2800" b="1">
                <a:latin typeface="Times New Roman" pitchFamily="18" charset="0"/>
              </a:rPr>
              <a:t>信号后，就开始控制总线，并向外设发出</a:t>
            </a:r>
            <a:r>
              <a:rPr lang="en-US" altLang="zh-CN" sz="2800" b="1">
                <a:latin typeface="Times New Roman" pitchFamily="18" charset="0"/>
              </a:rPr>
              <a:t>DMA</a:t>
            </a:r>
            <a:r>
              <a:rPr lang="zh-CN" altLang="en-US" sz="2800" b="1">
                <a:latin typeface="Times New Roman" pitchFamily="18" charset="0"/>
              </a:rPr>
              <a:t>响应信号</a:t>
            </a:r>
            <a:r>
              <a:rPr lang="en-US" altLang="zh-CN" sz="2800" b="1">
                <a:solidFill>
                  <a:srgbClr val="0000FF"/>
                </a:solidFill>
                <a:latin typeface="Times New Roman" pitchFamily="18" charset="0"/>
              </a:rPr>
              <a:t>DACK</a:t>
            </a:r>
            <a:r>
              <a:rPr lang="zh-CN" altLang="en-US" sz="2800" b="1">
                <a:latin typeface="Times New Roman" pitchFamily="18" charset="0"/>
              </a:rPr>
              <a:t>；</a:t>
            </a:r>
          </a:p>
        </p:txBody>
      </p:sp>
    </p:spTree>
    <p:extLst>
      <p:ext uri="{BB962C8B-B14F-4D97-AF65-F5344CB8AC3E}">
        <p14:creationId xmlns:p14="http://schemas.microsoft.com/office/powerpoint/2010/main" val="773377778"/>
      </p:ext>
    </p:extLst>
  </p:cSld>
  <p:clrMapOvr>
    <a:masterClrMapping/>
  </p:clrMapOvr>
  <p:transition spd="med"/>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1"/>
          </p:nvPr>
        </p:nvSpPr>
        <p:spPr/>
        <p:txBody>
          <a:bodyPr/>
          <a:lstStyle/>
          <a:p>
            <a:fld id="{DAE25B89-EA09-465E-A0E6-4C433EC7A86E}" type="slidenum">
              <a:rPr lang="zh-CN" altLang="en-US"/>
              <a:pPr/>
              <a:t>201</a:t>
            </a:fld>
            <a:endParaRPr lang="en-US" altLang="zh-CN"/>
          </a:p>
        </p:txBody>
      </p:sp>
      <p:sp>
        <p:nvSpPr>
          <p:cNvPr id="1057794" name="Rectangle 2"/>
          <p:cNvSpPr>
            <a:spLocks noGrp="1" noChangeArrowheads="1"/>
          </p:cNvSpPr>
          <p:nvPr>
            <p:ph type="title"/>
          </p:nvPr>
        </p:nvSpPr>
        <p:spPr>
          <a:xfrm>
            <a:off x="323850" y="44530"/>
            <a:ext cx="8353425" cy="1008063"/>
          </a:xfrm>
          <a:noFill/>
          <a:ln/>
        </p:spPr>
        <p:txBody>
          <a:bodyPr anchor="t"/>
          <a:lstStyle/>
          <a:p>
            <a:r>
              <a:rPr lang="en-US" altLang="zh-CN" sz="2800" b="1" dirty="0" smtClean="0">
                <a:solidFill>
                  <a:schemeClr val="bg2"/>
                </a:solidFill>
                <a:ea typeface="黑体" pitchFamily="2" charset="-122"/>
              </a:rPr>
              <a:t>6.4 </a:t>
            </a:r>
            <a:r>
              <a:rPr lang="zh-CN" altLang="en-US" sz="2800" b="1" dirty="0">
                <a:solidFill>
                  <a:schemeClr val="bg2"/>
                </a:solidFill>
                <a:ea typeface="黑体" pitchFamily="2" charset="-122"/>
              </a:rPr>
              <a:t>直接存储器存取（</a:t>
            </a:r>
            <a:r>
              <a:rPr lang="en-US" altLang="zh-CN" sz="2800" b="1" dirty="0">
                <a:solidFill>
                  <a:schemeClr val="bg2"/>
                </a:solidFill>
                <a:ea typeface="黑体" pitchFamily="2" charset="-122"/>
              </a:rPr>
              <a:t>DMA</a:t>
            </a:r>
            <a:r>
              <a:rPr lang="zh-CN" altLang="en-US" sz="2800" b="1" dirty="0">
                <a:solidFill>
                  <a:schemeClr val="bg2"/>
                </a:solidFill>
                <a:ea typeface="黑体" pitchFamily="2" charset="-122"/>
              </a:rPr>
              <a:t>）方式</a:t>
            </a:r>
            <a:br>
              <a:rPr lang="zh-CN" altLang="en-US" sz="2800" b="1" dirty="0">
                <a:solidFill>
                  <a:schemeClr val="bg2"/>
                </a:solidFill>
                <a:ea typeface="黑体" pitchFamily="2" charset="-122"/>
              </a:rPr>
            </a:br>
            <a:r>
              <a:rPr lang="zh-CN" altLang="en-US" sz="2800" b="1" dirty="0">
                <a:solidFill>
                  <a:schemeClr val="bg2"/>
                </a:solidFill>
                <a:ea typeface="黑体" pitchFamily="2" charset="-122"/>
              </a:rPr>
              <a:t>   </a:t>
            </a:r>
            <a:r>
              <a:rPr lang="zh-CN" altLang="en-US" sz="2800" b="1" dirty="0">
                <a:solidFill>
                  <a:srgbClr val="006600"/>
                </a:solidFill>
                <a:ea typeface="黑体" pitchFamily="2" charset="-122"/>
              </a:rPr>
              <a:t>一、</a:t>
            </a:r>
            <a:r>
              <a:rPr lang="en-US" altLang="zh-CN" sz="2800" b="1" dirty="0">
                <a:solidFill>
                  <a:srgbClr val="006600"/>
                </a:solidFill>
                <a:ea typeface="黑体" pitchFamily="2" charset="-122"/>
              </a:rPr>
              <a:t>DMA</a:t>
            </a:r>
            <a:r>
              <a:rPr lang="zh-CN" altLang="en-US" sz="2800" b="1" dirty="0">
                <a:solidFill>
                  <a:srgbClr val="006600"/>
                </a:solidFill>
                <a:ea typeface="黑体" pitchFamily="2" charset="-122"/>
              </a:rPr>
              <a:t>工作过程</a:t>
            </a:r>
          </a:p>
        </p:txBody>
      </p:sp>
      <p:sp>
        <p:nvSpPr>
          <p:cNvPr id="1057795" name="Rectangle 3"/>
          <p:cNvSpPr>
            <a:spLocks noGrp="1" noChangeArrowheads="1"/>
          </p:cNvSpPr>
          <p:nvPr>
            <p:ph type="body" idx="1"/>
          </p:nvPr>
        </p:nvSpPr>
        <p:spPr>
          <a:xfrm>
            <a:off x="250825" y="1196690"/>
            <a:ext cx="8713788" cy="5257800"/>
          </a:xfrm>
        </p:spPr>
        <p:txBody>
          <a:bodyPr/>
          <a:lstStyle/>
          <a:p>
            <a:pPr marL="444500" indent="-444500">
              <a:buSzTx/>
              <a:buFont typeface="Wingdings" pitchFamily="2" charset="2"/>
              <a:buAutoNum type="arabicPeriod" startAt="5"/>
            </a:pPr>
            <a:r>
              <a:rPr lang="en-GB" altLang="zh-CN" sz="2800" b="1" dirty="0">
                <a:solidFill>
                  <a:srgbClr val="FF0000"/>
                </a:solidFill>
                <a:latin typeface="Times New Roman" pitchFamily="18" charset="0"/>
              </a:rPr>
              <a:t>DMA</a:t>
            </a:r>
            <a:r>
              <a:rPr lang="zh-CN" altLang="en-US" sz="2800" b="1" dirty="0">
                <a:solidFill>
                  <a:srgbClr val="FF0000"/>
                </a:solidFill>
                <a:latin typeface="Times New Roman" pitchFamily="18" charset="0"/>
              </a:rPr>
              <a:t>控制器</a:t>
            </a:r>
            <a:r>
              <a:rPr lang="zh-CN" altLang="en-US" sz="2800" b="1" dirty="0">
                <a:latin typeface="Times New Roman" pitchFamily="18" charset="0"/>
              </a:rPr>
              <a:t>送出</a:t>
            </a:r>
            <a:r>
              <a:rPr lang="zh-CN" altLang="en-US" sz="2800" b="1" dirty="0">
                <a:solidFill>
                  <a:srgbClr val="0000FF"/>
                </a:solidFill>
                <a:latin typeface="Times New Roman" pitchFamily="18" charset="0"/>
              </a:rPr>
              <a:t>地址信号</a:t>
            </a:r>
            <a:r>
              <a:rPr lang="zh-CN" altLang="en-US" sz="2800" b="1" dirty="0">
                <a:latin typeface="Times New Roman" pitchFamily="18" charset="0"/>
              </a:rPr>
              <a:t>和相应的</a:t>
            </a:r>
            <a:r>
              <a:rPr lang="zh-CN" altLang="en-US" sz="2800" b="1" dirty="0">
                <a:solidFill>
                  <a:srgbClr val="0000FF"/>
                </a:solidFill>
                <a:latin typeface="Times New Roman" pitchFamily="18" charset="0"/>
              </a:rPr>
              <a:t>控制信号</a:t>
            </a:r>
            <a:r>
              <a:rPr lang="zh-CN" altLang="en-US" sz="2800" b="1" dirty="0">
                <a:latin typeface="Times New Roman" pitchFamily="18" charset="0"/>
              </a:rPr>
              <a:t>，实现</a:t>
            </a:r>
            <a:r>
              <a:rPr lang="zh-CN" altLang="en-US" sz="2800" b="1" dirty="0">
                <a:solidFill>
                  <a:srgbClr val="008000"/>
                </a:solidFill>
                <a:latin typeface="Times New Roman" pitchFamily="18" charset="0"/>
              </a:rPr>
              <a:t>外设与内存</a:t>
            </a:r>
            <a:r>
              <a:rPr lang="zh-CN" altLang="en-US" sz="2800" b="1" dirty="0">
                <a:latin typeface="Times New Roman" pitchFamily="18" charset="0"/>
              </a:rPr>
              <a:t>或</a:t>
            </a:r>
            <a:r>
              <a:rPr lang="zh-CN" altLang="en-US" sz="2800" b="1" dirty="0">
                <a:solidFill>
                  <a:srgbClr val="008000"/>
                </a:solidFill>
                <a:latin typeface="Times New Roman" pitchFamily="18" charset="0"/>
              </a:rPr>
              <a:t>内存与内存</a:t>
            </a:r>
            <a:r>
              <a:rPr lang="zh-CN" altLang="en-US" sz="2800" b="1" dirty="0">
                <a:latin typeface="Times New Roman" pitchFamily="18" charset="0"/>
              </a:rPr>
              <a:t>之间的直接数据传送。</a:t>
            </a:r>
            <a:r>
              <a:rPr lang="zh-CN" altLang="en-US" sz="2800" b="1" dirty="0">
                <a:solidFill>
                  <a:schemeClr val="bg2"/>
                </a:solidFill>
                <a:latin typeface="Times New Roman" pitchFamily="18" charset="0"/>
              </a:rPr>
              <a:t/>
            </a:r>
            <a:br>
              <a:rPr lang="zh-CN" altLang="en-US" sz="2800" b="1" dirty="0">
                <a:solidFill>
                  <a:schemeClr val="bg2"/>
                </a:solidFill>
                <a:latin typeface="Times New Roman" pitchFamily="18" charset="0"/>
              </a:rPr>
            </a:br>
            <a:r>
              <a:rPr lang="zh-CN" altLang="en-US" sz="2800" b="1" dirty="0">
                <a:solidFill>
                  <a:srgbClr val="990000"/>
                </a:solidFill>
                <a:latin typeface="Times New Roman" pitchFamily="18" charset="0"/>
              </a:rPr>
              <a:t>例如，向</a:t>
            </a:r>
            <a:r>
              <a:rPr lang="en-US" altLang="zh-CN" sz="2800" b="1" dirty="0">
                <a:solidFill>
                  <a:srgbClr val="0000FF"/>
                </a:solidFill>
                <a:latin typeface="Times New Roman" pitchFamily="18" charset="0"/>
              </a:rPr>
              <a:t>I/O</a:t>
            </a:r>
            <a:r>
              <a:rPr lang="zh-CN" altLang="en-US" sz="2800" b="1" dirty="0">
                <a:solidFill>
                  <a:srgbClr val="990000"/>
                </a:solidFill>
                <a:latin typeface="Times New Roman" pitchFamily="18" charset="0"/>
              </a:rPr>
              <a:t>接口发出</a:t>
            </a:r>
            <a:r>
              <a:rPr lang="zh-CN" altLang="en-US" sz="2800" b="1" dirty="0">
                <a:solidFill>
                  <a:srgbClr val="0000FF"/>
                </a:solidFill>
                <a:latin typeface="Times New Roman" pitchFamily="18" charset="0"/>
              </a:rPr>
              <a:t>读</a:t>
            </a:r>
            <a:r>
              <a:rPr lang="zh-CN" altLang="en-US" sz="2800" b="1" dirty="0">
                <a:solidFill>
                  <a:srgbClr val="990000"/>
                </a:solidFill>
                <a:latin typeface="Times New Roman" pitchFamily="18" charset="0"/>
              </a:rPr>
              <a:t>信号，同时往地址总线上发出</a:t>
            </a:r>
            <a:r>
              <a:rPr lang="zh-CN" altLang="en-US" sz="2800" b="1" dirty="0">
                <a:solidFill>
                  <a:srgbClr val="0000FF"/>
                </a:solidFill>
                <a:latin typeface="Times New Roman" pitchFamily="18" charset="0"/>
              </a:rPr>
              <a:t>存储器地址</a:t>
            </a:r>
            <a:r>
              <a:rPr lang="zh-CN" altLang="en-US" sz="2800" b="1" dirty="0">
                <a:solidFill>
                  <a:srgbClr val="990000"/>
                </a:solidFill>
                <a:latin typeface="Times New Roman" pitchFamily="18" charset="0"/>
              </a:rPr>
              <a:t>、</a:t>
            </a:r>
            <a:r>
              <a:rPr lang="zh-CN" altLang="en-US" sz="2800" b="1" dirty="0">
                <a:solidFill>
                  <a:srgbClr val="0000FF"/>
                </a:solidFill>
                <a:latin typeface="Times New Roman" pitchFamily="18" charset="0"/>
              </a:rPr>
              <a:t>存储器写信号</a:t>
            </a:r>
            <a:r>
              <a:rPr lang="zh-CN" altLang="en-US" sz="2800" b="1" dirty="0">
                <a:solidFill>
                  <a:srgbClr val="990000"/>
                </a:solidFill>
                <a:latin typeface="Times New Roman" pitchFamily="18" charset="0"/>
              </a:rPr>
              <a:t>和</a:t>
            </a:r>
            <a:r>
              <a:rPr lang="en-GB" altLang="zh-CN" sz="2800" b="1" dirty="0">
                <a:solidFill>
                  <a:srgbClr val="0000FF"/>
                </a:solidFill>
                <a:latin typeface="Times New Roman" pitchFamily="18" charset="0"/>
              </a:rPr>
              <a:t>AEN</a:t>
            </a:r>
            <a:r>
              <a:rPr lang="zh-CN" altLang="en-US" sz="2800" b="1" dirty="0">
                <a:solidFill>
                  <a:srgbClr val="0000FF"/>
                </a:solidFill>
                <a:latin typeface="Times New Roman" pitchFamily="18" charset="0"/>
              </a:rPr>
              <a:t>信号</a:t>
            </a:r>
            <a:r>
              <a:rPr lang="zh-CN" altLang="en-US" sz="2800" b="1" dirty="0">
                <a:solidFill>
                  <a:srgbClr val="990000"/>
                </a:solidFill>
                <a:latin typeface="Times New Roman" pitchFamily="18" charset="0"/>
              </a:rPr>
              <a:t>，即可从外设向内存传送一个字节。</a:t>
            </a:r>
            <a:endParaRPr lang="zh-CN" altLang="en-GB" sz="2800" b="1" dirty="0">
              <a:solidFill>
                <a:srgbClr val="990000"/>
              </a:solidFill>
              <a:latin typeface="Times New Roman" pitchFamily="18" charset="0"/>
            </a:endParaRPr>
          </a:p>
          <a:p>
            <a:pPr marL="444500" indent="-444500">
              <a:buSzTx/>
              <a:buFont typeface="Wingdings" pitchFamily="2" charset="2"/>
              <a:buAutoNum type="arabicPeriod" startAt="5"/>
            </a:pPr>
            <a:r>
              <a:rPr lang="en-GB" altLang="zh-CN" sz="2800" b="1" dirty="0">
                <a:solidFill>
                  <a:srgbClr val="FF0000"/>
                </a:solidFill>
                <a:latin typeface="Times New Roman" pitchFamily="18" charset="0"/>
              </a:rPr>
              <a:t>DMA</a:t>
            </a:r>
            <a:r>
              <a:rPr lang="zh-CN" altLang="en-GB" sz="2800" b="1" dirty="0">
                <a:solidFill>
                  <a:srgbClr val="FF0000"/>
                </a:solidFill>
                <a:latin typeface="Times New Roman" pitchFamily="18" charset="0"/>
              </a:rPr>
              <a:t>控制器</a:t>
            </a:r>
            <a:r>
              <a:rPr lang="zh-CN" altLang="en-GB" sz="2800" b="1" dirty="0">
                <a:latin typeface="Times New Roman" pitchFamily="18" charset="0"/>
              </a:rPr>
              <a:t>自动修改地址和字节计数器，并判断是否需要重复传送操作。当规定的数据传送完后，</a:t>
            </a:r>
            <a:r>
              <a:rPr lang="en-GB" altLang="zh-CN" sz="2800" b="1" dirty="0">
                <a:latin typeface="Times New Roman" pitchFamily="18" charset="0"/>
              </a:rPr>
              <a:t>DMA</a:t>
            </a:r>
            <a:r>
              <a:rPr lang="zh-CN" altLang="en-GB" sz="2800" b="1" dirty="0">
                <a:latin typeface="Times New Roman" pitchFamily="18" charset="0"/>
              </a:rPr>
              <a:t>控制器就</a:t>
            </a:r>
            <a:r>
              <a:rPr lang="zh-CN" altLang="en-GB" sz="2800" b="1" dirty="0">
                <a:solidFill>
                  <a:srgbClr val="0000FF"/>
                </a:solidFill>
                <a:latin typeface="Times New Roman" pitchFamily="18" charset="0"/>
              </a:rPr>
              <a:t>撤销</a:t>
            </a:r>
            <a:r>
              <a:rPr lang="zh-CN" altLang="en-GB" sz="2800" b="1" dirty="0">
                <a:latin typeface="Times New Roman" pitchFamily="18" charset="0"/>
              </a:rPr>
              <a:t>发往</a:t>
            </a:r>
            <a:r>
              <a:rPr lang="en-GB" altLang="zh-CN" sz="2800" b="1" dirty="0">
                <a:latin typeface="Times New Roman" pitchFamily="18" charset="0"/>
              </a:rPr>
              <a:t>CPU</a:t>
            </a:r>
            <a:r>
              <a:rPr lang="zh-CN" altLang="en-GB" sz="2800" b="1" dirty="0">
                <a:latin typeface="Times New Roman" pitchFamily="18" charset="0"/>
              </a:rPr>
              <a:t>的</a:t>
            </a:r>
            <a:r>
              <a:rPr lang="en-GB" altLang="zh-CN" sz="2800" b="1" dirty="0">
                <a:solidFill>
                  <a:srgbClr val="0000FF"/>
                </a:solidFill>
                <a:latin typeface="Times New Roman" pitchFamily="18" charset="0"/>
              </a:rPr>
              <a:t>HOLD</a:t>
            </a:r>
            <a:r>
              <a:rPr lang="zh-CN" altLang="en-GB" sz="2800" b="1" dirty="0">
                <a:latin typeface="Times New Roman" pitchFamily="18" charset="0"/>
              </a:rPr>
              <a:t>信号。</a:t>
            </a:r>
          </a:p>
          <a:p>
            <a:pPr marL="444500" indent="-444500">
              <a:buSzTx/>
              <a:buFont typeface="Wingdings" pitchFamily="2" charset="2"/>
              <a:buAutoNum type="arabicPeriod" startAt="5"/>
            </a:pPr>
            <a:r>
              <a:rPr lang="en-GB" altLang="zh-CN" sz="2800" b="1" dirty="0">
                <a:solidFill>
                  <a:srgbClr val="FF0000"/>
                </a:solidFill>
                <a:latin typeface="Times New Roman" pitchFamily="18" charset="0"/>
              </a:rPr>
              <a:t>CPU</a:t>
            </a:r>
            <a:r>
              <a:rPr lang="zh-CN" altLang="en-GB" sz="2800" b="1" dirty="0">
                <a:latin typeface="Times New Roman" pitchFamily="18" charset="0"/>
              </a:rPr>
              <a:t>检测到</a:t>
            </a:r>
            <a:r>
              <a:rPr lang="en-GB" altLang="zh-CN" sz="2800" b="1" dirty="0">
                <a:latin typeface="Times New Roman" pitchFamily="18" charset="0"/>
              </a:rPr>
              <a:t>HOLD</a:t>
            </a:r>
            <a:r>
              <a:rPr lang="zh-CN" altLang="en-GB" sz="2800" b="1" dirty="0">
                <a:latin typeface="Times New Roman" pitchFamily="18" charset="0"/>
              </a:rPr>
              <a:t>失效后，紧接着</a:t>
            </a:r>
            <a:r>
              <a:rPr lang="zh-CN" altLang="en-GB" sz="2800" b="1" dirty="0">
                <a:solidFill>
                  <a:srgbClr val="0000FF"/>
                </a:solidFill>
                <a:latin typeface="Times New Roman" pitchFamily="18" charset="0"/>
              </a:rPr>
              <a:t>撤销</a:t>
            </a:r>
            <a:r>
              <a:rPr lang="en-GB" altLang="zh-CN" sz="2800" b="1" dirty="0">
                <a:solidFill>
                  <a:srgbClr val="0000FF"/>
                </a:solidFill>
                <a:latin typeface="Times New Roman" pitchFamily="18" charset="0"/>
              </a:rPr>
              <a:t>HLDA</a:t>
            </a:r>
            <a:r>
              <a:rPr lang="zh-CN" altLang="en-GB" sz="2800" b="1" dirty="0">
                <a:latin typeface="Times New Roman" pitchFamily="18" charset="0"/>
              </a:rPr>
              <a:t>信号，并在</a:t>
            </a:r>
            <a:r>
              <a:rPr lang="zh-CN" altLang="en-GB" sz="2800" b="1" dirty="0">
                <a:solidFill>
                  <a:srgbClr val="008000"/>
                </a:solidFill>
                <a:latin typeface="Times New Roman" pitchFamily="18" charset="0"/>
              </a:rPr>
              <a:t>下一时钟周期</a:t>
            </a:r>
            <a:r>
              <a:rPr lang="zh-CN" altLang="en-GB" sz="2800" b="1" dirty="0">
                <a:latin typeface="Times New Roman" pitchFamily="18" charset="0"/>
              </a:rPr>
              <a:t>重新开始</a:t>
            </a:r>
            <a:r>
              <a:rPr lang="zh-CN" altLang="en-GB" sz="2800" b="1" dirty="0">
                <a:solidFill>
                  <a:srgbClr val="008000"/>
                </a:solidFill>
                <a:latin typeface="Times New Roman" pitchFamily="18" charset="0"/>
              </a:rPr>
              <a:t>控制总线</a:t>
            </a:r>
            <a:r>
              <a:rPr lang="zh-CN" altLang="en-GB" sz="2800" b="1" dirty="0">
                <a:latin typeface="Times New Roman" pitchFamily="18" charset="0"/>
              </a:rPr>
              <a:t>。</a:t>
            </a:r>
            <a:r>
              <a:rPr lang="zh-CN" altLang="en-US" sz="2800" b="1" dirty="0">
                <a:latin typeface="Times New Roman" pitchFamily="18" charset="0"/>
              </a:rPr>
              <a:t> </a:t>
            </a:r>
          </a:p>
        </p:txBody>
      </p:sp>
    </p:spTree>
    <p:extLst>
      <p:ext uri="{BB962C8B-B14F-4D97-AF65-F5344CB8AC3E}">
        <p14:creationId xmlns:p14="http://schemas.microsoft.com/office/powerpoint/2010/main" val="1972816381"/>
      </p:ext>
    </p:extLst>
  </p:cSld>
  <p:clrMapOvr>
    <a:masterClrMapping/>
  </p:clrMapOvr>
  <p:transition spd="med"/>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1"/>
          </p:nvPr>
        </p:nvSpPr>
        <p:spPr/>
        <p:txBody>
          <a:bodyPr/>
          <a:lstStyle/>
          <a:p>
            <a:fld id="{DCE0CEF9-1E81-40B1-ADFF-E305D8110CBF}" type="slidenum">
              <a:rPr lang="zh-CN" altLang="en-US"/>
              <a:pPr/>
              <a:t>202</a:t>
            </a:fld>
            <a:endParaRPr lang="en-US" altLang="zh-CN"/>
          </a:p>
        </p:txBody>
      </p:sp>
      <p:sp>
        <p:nvSpPr>
          <p:cNvPr id="1055746" name="Rectangle 2"/>
          <p:cNvSpPr>
            <a:spLocks noGrp="1" noChangeArrowheads="1"/>
          </p:cNvSpPr>
          <p:nvPr>
            <p:ph type="title"/>
          </p:nvPr>
        </p:nvSpPr>
        <p:spPr>
          <a:xfrm>
            <a:off x="323850" y="44530"/>
            <a:ext cx="8353425" cy="1008063"/>
          </a:xfrm>
          <a:noFill/>
          <a:ln/>
        </p:spPr>
        <p:txBody>
          <a:bodyPr anchor="t"/>
          <a:lstStyle/>
          <a:p>
            <a:r>
              <a:rPr lang="en-US" altLang="zh-CN" sz="2800" b="1" dirty="0" smtClean="0">
                <a:solidFill>
                  <a:schemeClr val="bg2"/>
                </a:solidFill>
                <a:ea typeface="黑体" pitchFamily="2" charset="-122"/>
              </a:rPr>
              <a:t>6.4 </a:t>
            </a:r>
            <a:r>
              <a:rPr lang="zh-CN" altLang="en-US" sz="2800" b="1" dirty="0">
                <a:solidFill>
                  <a:schemeClr val="bg2"/>
                </a:solidFill>
                <a:ea typeface="黑体" pitchFamily="2" charset="-122"/>
              </a:rPr>
              <a:t>直接存储器存取（</a:t>
            </a:r>
            <a:r>
              <a:rPr lang="en-US" altLang="zh-CN" sz="2800" b="1" dirty="0">
                <a:solidFill>
                  <a:schemeClr val="bg2"/>
                </a:solidFill>
                <a:ea typeface="黑体" pitchFamily="2" charset="-122"/>
              </a:rPr>
              <a:t>DMA</a:t>
            </a:r>
            <a:r>
              <a:rPr lang="zh-CN" altLang="en-US" sz="2800" b="1" dirty="0">
                <a:solidFill>
                  <a:schemeClr val="bg2"/>
                </a:solidFill>
                <a:ea typeface="黑体" pitchFamily="2" charset="-122"/>
              </a:rPr>
              <a:t>）方式</a:t>
            </a:r>
            <a:br>
              <a:rPr lang="zh-CN" altLang="en-US" sz="2800" b="1" dirty="0">
                <a:solidFill>
                  <a:schemeClr val="bg2"/>
                </a:solidFill>
                <a:ea typeface="黑体" pitchFamily="2" charset="-122"/>
              </a:rPr>
            </a:br>
            <a:r>
              <a:rPr lang="zh-CN" altLang="en-US" sz="2800" b="1" dirty="0">
                <a:solidFill>
                  <a:schemeClr val="bg2"/>
                </a:solidFill>
                <a:ea typeface="黑体" pitchFamily="2" charset="-122"/>
              </a:rPr>
              <a:t>   </a:t>
            </a:r>
            <a:r>
              <a:rPr lang="zh-CN" altLang="en-US" sz="2800" b="1" dirty="0">
                <a:solidFill>
                  <a:srgbClr val="006600"/>
                </a:solidFill>
                <a:ea typeface="黑体" pitchFamily="2" charset="-122"/>
              </a:rPr>
              <a:t>二、</a:t>
            </a:r>
            <a:r>
              <a:rPr lang="en-US" altLang="zh-CN" sz="2800" b="1" dirty="0">
                <a:solidFill>
                  <a:srgbClr val="006600"/>
                </a:solidFill>
                <a:ea typeface="黑体" pitchFamily="2" charset="-122"/>
              </a:rPr>
              <a:t>DMA</a:t>
            </a:r>
            <a:r>
              <a:rPr lang="zh-CN" altLang="en-US" sz="2800" b="1" dirty="0">
                <a:solidFill>
                  <a:srgbClr val="006600"/>
                </a:solidFill>
                <a:ea typeface="黑体" pitchFamily="2" charset="-122"/>
              </a:rPr>
              <a:t>控制器</a:t>
            </a:r>
            <a:r>
              <a:rPr lang="en-US" altLang="zh-CN" sz="2800" b="1" dirty="0">
                <a:solidFill>
                  <a:srgbClr val="006600"/>
                </a:solidFill>
                <a:ea typeface="黑体" pitchFamily="2" charset="-122"/>
              </a:rPr>
              <a:t>8237</a:t>
            </a:r>
          </a:p>
        </p:txBody>
      </p:sp>
      <p:sp>
        <p:nvSpPr>
          <p:cNvPr id="1055747" name="Rectangle 3"/>
          <p:cNvSpPr>
            <a:spLocks noGrp="1" noChangeArrowheads="1"/>
          </p:cNvSpPr>
          <p:nvPr>
            <p:ph type="body" idx="1"/>
          </p:nvPr>
        </p:nvSpPr>
        <p:spPr>
          <a:xfrm>
            <a:off x="215900" y="1700213"/>
            <a:ext cx="8820150" cy="4968875"/>
          </a:xfrm>
        </p:spPr>
        <p:txBody>
          <a:bodyPr/>
          <a:lstStyle/>
          <a:p>
            <a:pPr marL="352425" indent="-352425">
              <a:spcAft>
                <a:spcPct val="10000"/>
              </a:spcAft>
            </a:pPr>
            <a:r>
              <a:rPr lang="en-US" altLang="zh-CN" sz="2800" b="1" dirty="0">
                <a:latin typeface="Times New Roman" pitchFamily="18" charset="0"/>
              </a:rPr>
              <a:t>DMAC</a:t>
            </a:r>
            <a:r>
              <a:rPr lang="zh-CN" altLang="en-US" sz="2800" b="1" dirty="0">
                <a:latin typeface="Times New Roman" pitchFamily="18" charset="0"/>
              </a:rPr>
              <a:t>：</a:t>
            </a:r>
            <a:r>
              <a:rPr lang="en-US" altLang="zh-CN" sz="2800" b="1" dirty="0">
                <a:solidFill>
                  <a:srgbClr val="FF0000"/>
                </a:solidFill>
                <a:latin typeface="Times New Roman" pitchFamily="18" charset="0"/>
              </a:rPr>
              <a:t>D</a:t>
            </a:r>
            <a:r>
              <a:rPr lang="en-US" altLang="zh-CN" sz="2800" b="1" dirty="0">
                <a:latin typeface="Times New Roman" pitchFamily="18" charset="0"/>
              </a:rPr>
              <a:t>irect </a:t>
            </a:r>
            <a:r>
              <a:rPr lang="en-US" altLang="zh-CN" sz="2800" b="1" dirty="0">
                <a:solidFill>
                  <a:srgbClr val="FF0000"/>
                </a:solidFill>
                <a:latin typeface="Times New Roman" pitchFamily="18" charset="0"/>
              </a:rPr>
              <a:t>M</a:t>
            </a:r>
            <a:r>
              <a:rPr lang="en-US" altLang="zh-CN" sz="2800" b="1" dirty="0">
                <a:latin typeface="Times New Roman" pitchFamily="18" charset="0"/>
              </a:rPr>
              <a:t>emory </a:t>
            </a:r>
            <a:r>
              <a:rPr lang="en-US" altLang="zh-CN" sz="2800" b="1" dirty="0">
                <a:solidFill>
                  <a:srgbClr val="FF0000"/>
                </a:solidFill>
                <a:latin typeface="Times New Roman" pitchFamily="18" charset="0"/>
              </a:rPr>
              <a:t>A</a:t>
            </a:r>
            <a:r>
              <a:rPr lang="en-US" altLang="zh-CN" sz="2800" b="1" dirty="0">
                <a:latin typeface="Times New Roman" pitchFamily="18" charset="0"/>
              </a:rPr>
              <a:t>ccess </a:t>
            </a:r>
            <a:r>
              <a:rPr lang="en-US" altLang="zh-CN" sz="2800" b="1" dirty="0">
                <a:latin typeface="宋体" pitchFamily="2" charset="-122"/>
              </a:rPr>
              <a:t>(</a:t>
            </a:r>
            <a:r>
              <a:rPr lang="en-US" altLang="zh-CN" sz="2800" b="1" dirty="0">
                <a:latin typeface="Times New Roman" pitchFamily="18" charset="0"/>
              </a:rPr>
              <a:t>DMA</a:t>
            </a:r>
            <a:r>
              <a:rPr lang="en-US" altLang="zh-CN" sz="2800" b="1" dirty="0">
                <a:latin typeface="宋体" pitchFamily="2" charset="-122"/>
              </a:rPr>
              <a:t>)</a:t>
            </a:r>
            <a:r>
              <a:rPr lang="en-US" altLang="zh-CN" sz="2800" b="1" dirty="0">
                <a:latin typeface="Times New Roman" pitchFamily="18" charset="0"/>
              </a:rPr>
              <a:t> </a:t>
            </a:r>
            <a:r>
              <a:rPr lang="en-US" altLang="zh-CN" sz="2800" b="1" dirty="0">
                <a:solidFill>
                  <a:srgbClr val="FF0000"/>
                </a:solidFill>
                <a:latin typeface="Times New Roman" pitchFamily="18" charset="0"/>
              </a:rPr>
              <a:t>C</a:t>
            </a:r>
            <a:r>
              <a:rPr lang="en-US" altLang="zh-CN" sz="2800" b="1" dirty="0">
                <a:latin typeface="Times New Roman" pitchFamily="18" charset="0"/>
              </a:rPr>
              <a:t>ontroller</a:t>
            </a:r>
            <a:r>
              <a:rPr lang="zh-CN" altLang="en-US" sz="2800" b="1" dirty="0">
                <a:latin typeface="Times New Roman" pitchFamily="18" charset="0"/>
              </a:rPr>
              <a:t>，</a:t>
            </a:r>
            <a:br>
              <a:rPr lang="zh-CN" altLang="en-US" sz="2800" b="1" dirty="0">
                <a:latin typeface="Times New Roman" pitchFamily="18" charset="0"/>
              </a:rPr>
            </a:br>
            <a:r>
              <a:rPr lang="zh-CN" altLang="en-US" sz="2800" b="1" dirty="0">
                <a:latin typeface="Times New Roman" pitchFamily="18" charset="0"/>
              </a:rPr>
              <a:t>		</a:t>
            </a:r>
            <a:r>
              <a:rPr lang="en-US" altLang="zh-CN" sz="2800" b="1" dirty="0">
                <a:latin typeface="Times New Roman" pitchFamily="18" charset="0"/>
              </a:rPr>
              <a:t>DMA</a:t>
            </a:r>
            <a:r>
              <a:rPr lang="zh-CN" altLang="en-US" sz="2800" b="1" dirty="0">
                <a:latin typeface="Times New Roman" pitchFamily="18" charset="0"/>
              </a:rPr>
              <a:t>控制器。</a:t>
            </a:r>
          </a:p>
          <a:p>
            <a:pPr marL="352425" indent="-352425">
              <a:spcAft>
                <a:spcPct val="10000"/>
              </a:spcAft>
            </a:pPr>
            <a:r>
              <a:rPr lang="en-US" altLang="zh-CN" sz="2800" b="1" dirty="0">
                <a:latin typeface="Times New Roman" pitchFamily="18" charset="0"/>
              </a:rPr>
              <a:t>4</a:t>
            </a:r>
            <a:r>
              <a:rPr lang="zh-CN" altLang="en-US" sz="2800" b="1" dirty="0">
                <a:latin typeface="Times New Roman" pitchFamily="18" charset="0"/>
              </a:rPr>
              <a:t>个独立的</a:t>
            </a:r>
            <a:r>
              <a:rPr lang="en-US" altLang="zh-CN" sz="2800" b="1" dirty="0">
                <a:latin typeface="Times New Roman" pitchFamily="18" charset="0"/>
              </a:rPr>
              <a:t>DMA</a:t>
            </a:r>
            <a:r>
              <a:rPr lang="zh-CN" altLang="en-US" sz="2800" b="1" dirty="0">
                <a:latin typeface="Times New Roman" pitchFamily="18" charset="0"/>
              </a:rPr>
              <a:t>通道。</a:t>
            </a:r>
          </a:p>
          <a:p>
            <a:pPr marL="352425" indent="-352425">
              <a:spcAft>
                <a:spcPct val="10000"/>
              </a:spcAft>
            </a:pPr>
            <a:r>
              <a:rPr lang="zh-CN" altLang="en-US" sz="2800" b="1" dirty="0">
                <a:latin typeface="Times New Roman" pitchFamily="18" charset="0"/>
              </a:rPr>
              <a:t>内存</a:t>
            </a:r>
            <a:r>
              <a:rPr lang="zh-CN" altLang="en-US" sz="2800" b="1" dirty="0">
                <a:latin typeface="+mn-ea"/>
              </a:rPr>
              <a:t>→</a:t>
            </a:r>
            <a:r>
              <a:rPr lang="zh-CN" altLang="en-US" sz="2800" b="1" dirty="0">
                <a:latin typeface="Times New Roman" pitchFamily="18" charset="0"/>
              </a:rPr>
              <a:t>接口、接口</a:t>
            </a:r>
            <a:r>
              <a:rPr lang="zh-CN" altLang="en-US" sz="2800" b="1" dirty="0">
                <a:latin typeface="+mn-ea"/>
              </a:rPr>
              <a:t>→</a:t>
            </a:r>
            <a:r>
              <a:rPr lang="zh-CN" altLang="en-US" sz="2800" b="1" dirty="0">
                <a:latin typeface="Times New Roman" pitchFamily="18" charset="0"/>
              </a:rPr>
              <a:t>内存、内存</a:t>
            </a:r>
            <a:r>
              <a:rPr lang="zh-CN" altLang="en-US" sz="2800" b="1" dirty="0">
                <a:latin typeface="+mn-ea"/>
              </a:rPr>
              <a:t>→</a:t>
            </a:r>
            <a:r>
              <a:rPr lang="zh-CN" altLang="en-US" sz="2800" b="1" dirty="0">
                <a:latin typeface="Times New Roman" pitchFamily="18" charset="0"/>
              </a:rPr>
              <a:t>内存。</a:t>
            </a:r>
          </a:p>
          <a:p>
            <a:pPr marL="352425" indent="-352425">
              <a:spcAft>
                <a:spcPct val="10000"/>
              </a:spcAft>
            </a:pPr>
            <a:r>
              <a:rPr lang="zh-CN" altLang="en-US" sz="2800" b="1" dirty="0">
                <a:latin typeface="Times New Roman" pitchFamily="18" charset="0"/>
              </a:rPr>
              <a:t>多种工作方式。</a:t>
            </a:r>
          </a:p>
          <a:p>
            <a:pPr marL="352425" indent="-352425">
              <a:spcAft>
                <a:spcPct val="10000"/>
              </a:spcAft>
            </a:pPr>
            <a:r>
              <a:rPr lang="zh-CN" altLang="en-US" sz="2800" b="1" dirty="0">
                <a:latin typeface="Times New Roman" pitchFamily="18" charset="0"/>
              </a:rPr>
              <a:t>利用级联方式，可将</a:t>
            </a:r>
            <a:r>
              <a:rPr lang="en-US" altLang="zh-CN" sz="2800" b="1" dirty="0">
                <a:latin typeface="Times New Roman" pitchFamily="18" charset="0"/>
              </a:rPr>
              <a:t>DMA</a:t>
            </a:r>
            <a:r>
              <a:rPr lang="zh-CN" altLang="en-US" sz="2800" b="1" dirty="0">
                <a:latin typeface="Times New Roman" pitchFamily="18" charset="0"/>
              </a:rPr>
              <a:t>通道扩充为</a:t>
            </a:r>
            <a:r>
              <a:rPr lang="en-US" altLang="zh-CN" sz="2800" b="1" dirty="0">
                <a:latin typeface="Times New Roman" pitchFamily="18" charset="0"/>
              </a:rPr>
              <a:t>16</a:t>
            </a:r>
            <a:r>
              <a:rPr lang="zh-CN" altLang="en-US" sz="2800" b="1" dirty="0">
                <a:latin typeface="Times New Roman" pitchFamily="18" charset="0"/>
              </a:rPr>
              <a:t>个。</a:t>
            </a:r>
          </a:p>
        </p:txBody>
      </p:sp>
    </p:spTree>
    <p:extLst>
      <p:ext uri="{BB962C8B-B14F-4D97-AF65-F5344CB8AC3E}">
        <p14:creationId xmlns:p14="http://schemas.microsoft.com/office/powerpoint/2010/main" val="1845499457"/>
      </p:ext>
    </p:extLst>
  </p:cSld>
  <p:clrMapOvr>
    <a:masterClrMapping/>
  </p:clrMapOvr>
  <p:transition spd="med"/>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灯片编号占位符 4"/>
          <p:cNvSpPr>
            <a:spLocks noGrp="1"/>
          </p:cNvSpPr>
          <p:nvPr>
            <p:ph type="sldNum" sz="quarter" idx="11"/>
          </p:nvPr>
        </p:nvSpPr>
        <p:spPr/>
        <p:txBody>
          <a:bodyPr/>
          <a:lstStyle/>
          <a:p>
            <a:fld id="{12DEEAF1-96F1-4E9F-B528-C2BB8B2828EE}" type="slidenum">
              <a:rPr lang="zh-CN" altLang="en-US"/>
              <a:pPr/>
              <a:t>203</a:t>
            </a:fld>
            <a:endParaRPr lang="en-US" altLang="zh-CN"/>
          </a:p>
        </p:txBody>
      </p:sp>
      <p:sp>
        <p:nvSpPr>
          <p:cNvPr id="1058818" name="Rectangle 2"/>
          <p:cNvSpPr>
            <a:spLocks noGrp="1" noChangeArrowheads="1"/>
          </p:cNvSpPr>
          <p:nvPr>
            <p:ph type="title"/>
          </p:nvPr>
        </p:nvSpPr>
        <p:spPr>
          <a:xfrm>
            <a:off x="323850" y="44530"/>
            <a:ext cx="8424863" cy="1511300"/>
          </a:xfrm>
          <a:noFill/>
          <a:ln/>
        </p:spPr>
        <p:txBody>
          <a:bodyPr anchor="t"/>
          <a:lstStyle/>
          <a:p>
            <a:r>
              <a:rPr lang="en-US" altLang="zh-CN" sz="2800" b="1" dirty="0" smtClean="0">
                <a:solidFill>
                  <a:schemeClr val="bg2"/>
                </a:solidFill>
                <a:ea typeface="黑体" pitchFamily="2" charset="-122"/>
              </a:rPr>
              <a:t>6.4  </a:t>
            </a:r>
            <a:r>
              <a:rPr lang="en-US" altLang="zh-CN" sz="2800" b="1" dirty="0">
                <a:solidFill>
                  <a:schemeClr val="bg2"/>
                </a:solidFill>
                <a:ea typeface="黑体" pitchFamily="2" charset="-122"/>
              </a:rPr>
              <a:t>DMA</a:t>
            </a:r>
            <a:r>
              <a:rPr lang="zh-CN" altLang="en-US" sz="2800" b="1" dirty="0">
                <a:solidFill>
                  <a:schemeClr val="bg2"/>
                </a:solidFill>
                <a:ea typeface="黑体" pitchFamily="2" charset="-122"/>
              </a:rPr>
              <a:t>方式                   </a:t>
            </a:r>
            <a:r>
              <a:rPr lang="zh-CN" altLang="en-US" sz="2800" b="1" dirty="0">
                <a:solidFill>
                  <a:srgbClr val="006600"/>
                </a:solidFill>
                <a:ea typeface="黑体" pitchFamily="2" charset="-122"/>
              </a:rPr>
              <a:t>二、</a:t>
            </a:r>
            <a:r>
              <a:rPr lang="en-US" altLang="zh-CN" sz="2800" b="1" dirty="0">
                <a:solidFill>
                  <a:srgbClr val="006600"/>
                </a:solidFill>
                <a:ea typeface="黑体" pitchFamily="2" charset="-122"/>
              </a:rPr>
              <a:t>DMA</a:t>
            </a:r>
            <a:r>
              <a:rPr lang="zh-CN" altLang="en-US" sz="2800" b="1" dirty="0">
                <a:solidFill>
                  <a:srgbClr val="006600"/>
                </a:solidFill>
                <a:ea typeface="黑体" pitchFamily="2" charset="-122"/>
              </a:rPr>
              <a:t>控制器</a:t>
            </a:r>
            <a:r>
              <a:rPr lang="en-US" altLang="zh-CN" sz="2800" b="1" dirty="0">
                <a:solidFill>
                  <a:srgbClr val="006600"/>
                </a:solidFill>
                <a:ea typeface="黑体" pitchFamily="2" charset="-122"/>
              </a:rPr>
              <a:t>8237</a:t>
            </a:r>
            <a:br>
              <a:rPr lang="en-US" altLang="zh-CN" sz="2800" b="1" dirty="0">
                <a:solidFill>
                  <a:srgbClr val="006600"/>
                </a:solidFill>
                <a:ea typeface="黑体" pitchFamily="2" charset="-122"/>
              </a:rPr>
            </a:br>
            <a:r>
              <a:rPr lang="en-US" altLang="zh-CN" sz="2800" b="1" dirty="0">
                <a:solidFill>
                  <a:srgbClr val="006600"/>
                </a:solidFill>
                <a:ea typeface="黑体" pitchFamily="2" charset="-122"/>
              </a:rPr>
              <a:t> </a:t>
            </a:r>
            <a:r>
              <a:rPr lang="zh-CN" altLang="en-US" sz="2800" b="1" dirty="0">
                <a:solidFill>
                  <a:srgbClr val="FF6600"/>
                </a:solidFill>
                <a:ea typeface="黑体" pitchFamily="2" charset="-122"/>
              </a:rPr>
              <a:t>（一）</a:t>
            </a:r>
            <a:r>
              <a:rPr lang="en-US" altLang="zh-CN" sz="2800" b="1" dirty="0">
                <a:solidFill>
                  <a:srgbClr val="FF6600"/>
                </a:solidFill>
                <a:ea typeface="黑体" pitchFamily="2" charset="-122"/>
              </a:rPr>
              <a:t>8237</a:t>
            </a:r>
            <a:r>
              <a:rPr lang="zh-CN" altLang="en-US" sz="2800" b="1" dirty="0">
                <a:solidFill>
                  <a:srgbClr val="FF6600"/>
                </a:solidFill>
                <a:ea typeface="黑体" pitchFamily="2" charset="-122"/>
              </a:rPr>
              <a:t>的</a:t>
            </a:r>
            <a:br>
              <a:rPr lang="zh-CN" altLang="en-US" sz="2800" b="1" dirty="0">
                <a:solidFill>
                  <a:srgbClr val="FF6600"/>
                </a:solidFill>
                <a:ea typeface="黑体" pitchFamily="2" charset="-122"/>
              </a:rPr>
            </a:br>
            <a:r>
              <a:rPr lang="zh-CN" altLang="en-US" sz="2800" b="1" dirty="0">
                <a:solidFill>
                  <a:srgbClr val="FF6600"/>
                </a:solidFill>
                <a:ea typeface="黑体" pitchFamily="2" charset="-122"/>
              </a:rPr>
              <a:t>      </a:t>
            </a:r>
            <a:r>
              <a:rPr lang="zh-CN" altLang="en-US" sz="2800" b="1" dirty="0">
                <a:solidFill>
                  <a:srgbClr val="0000FF"/>
                </a:solidFill>
                <a:ea typeface="黑体" pitchFamily="2" charset="-122"/>
              </a:rPr>
              <a:t>引线</a:t>
            </a:r>
            <a:r>
              <a:rPr lang="zh-CN" altLang="en-US" sz="2800" b="1" dirty="0">
                <a:solidFill>
                  <a:srgbClr val="FF6600"/>
                </a:solidFill>
                <a:ea typeface="黑体" pitchFamily="2" charset="-122"/>
              </a:rPr>
              <a:t>及</a:t>
            </a:r>
            <a:r>
              <a:rPr lang="zh-CN" altLang="en-US" sz="2800" b="1" dirty="0">
                <a:solidFill>
                  <a:srgbClr val="008000"/>
                </a:solidFill>
                <a:ea typeface="黑体" pitchFamily="2" charset="-122"/>
              </a:rPr>
              <a:t>功能</a:t>
            </a:r>
          </a:p>
        </p:txBody>
      </p:sp>
      <p:graphicFrame>
        <p:nvGraphicFramePr>
          <p:cNvPr id="1058820" name="Object 4"/>
          <p:cNvGraphicFramePr>
            <a:graphicFrameLocks noChangeAspect="1"/>
          </p:cNvGraphicFramePr>
          <p:nvPr/>
        </p:nvGraphicFramePr>
        <p:xfrm>
          <a:off x="3314700" y="836613"/>
          <a:ext cx="3825875" cy="5832475"/>
        </p:xfrm>
        <a:graphic>
          <a:graphicData uri="http://schemas.openxmlformats.org/presentationml/2006/ole">
            <mc:AlternateContent xmlns:mc="http://schemas.openxmlformats.org/markup-compatibility/2006">
              <mc:Choice xmlns:v="urn:schemas-microsoft-com:vml" Requires="v">
                <p:oleObj spid="_x0000_s34877" name="Image" r:id="rId3" imgW="2234188" imgH="3404623" progId="">
                  <p:embed/>
                </p:oleObj>
              </mc:Choice>
              <mc:Fallback>
                <p:oleObj name="Image" r:id="rId3" imgW="2234188" imgH="3404623"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14700" y="836613"/>
                        <a:ext cx="3825875" cy="5832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0000FF"/>
                            </a:solidFill>
                            <a:miter lim="800000"/>
                            <a:headEnd/>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58821" name="AutoShape 5"/>
          <p:cNvSpPr>
            <a:spLocks noChangeArrowheads="1"/>
          </p:cNvSpPr>
          <p:nvPr/>
        </p:nvSpPr>
        <p:spPr bwMode="auto">
          <a:xfrm>
            <a:off x="6513513" y="908050"/>
            <a:ext cx="328612" cy="1108075"/>
          </a:xfrm>
          <a:prstGeom prst="roundRect">
            <a:avLst>
              <a:gd name="adj" fmla="val 50000"/>
            </a:avLst>
          </a:prstGeom>
          <a:noFill/>
          <a:ln w="28575" algn="ctr">
            <a:solidFill>
              <a:srgbClr val="008000"/>
            </a:solidFill>
            <a:round/>
            <a:headEnd/>
            <a:tailEnd type="none" w="med" len="lg"/>
          </a:ln>
          <a:effectLst/>
        </p:spPr>
        <p:txBody>
          <a:bodyPr wrap="none" anchor="ctr"/>
          <a:lstStyle/>
          <a:p>
            <a:endParaRPr lang="zh-CN" altLang="en-US"/>
          </a:p>
        </p:txBody>
      </p:sp>
      <p:sp>
        <p:nvSpPr>
          <p:cNvPr id="1058822" name="AutoShape 6"/>
          <p:cNvSpPr>
            <a:spLocks noChangeArrowheads="1"/>
          </p:cNvSpPr>
          <p:nvPr/>
        </p:nvSpPr>
        <p:spPr bwMode="auto">
          <a:xfrm>
            <a:off x="6513513" y="2330450"/>
            <a:ext cx="328612" cy="1108075"/>
          </a:xfrm>
          <a:prstGeom prst="roundRect">
            <a:avLst>
              <a:gd name="adj" fmla="val 50000"/>
            </a:avLst>
          </a:prstGeom>
          <a:noFill/>
          <a:ln w="28575" algn="ctr">
            <a:solidFill>
              <a:srgbClr val="008000"/>
            </a:solidFill>
            <a:round/>
            <a:headEnd/>
            <a:tailEnd type="none" w="med" len="lg"/>
          </a:ln>
          <a:effectLst/>
        </p:spPr>
        <p:txBody>
          <a:bodyPr wrap="none" anchor="ctr"/>
          <a:lstStyle/>
          <a:p>
            <a:endParaRPr lang="zh-CN" altLang="en-US"/>
          </a:p>
        </p:txBody>
      </p:sp>
      <p:sp>
        <p:nvSpPr>
          <p:cNvPr id="1058824" name="AutoShape 8"/>
          <p:cNvSpPr>
            <a:spLocks noChangeArrowheads="1"/>
          </p:cNvSpPr>
          <p:nvPr/>
        </p:nvSpPr>
        <p:spPr bwMode="auto">
          <a:xfrm>
            <a:off x="6519863" y="3702050"/>
            <a:ext cx="423862" cy="1393825"/>
          </a:xfrm>
          <a:prstGeom prst="roundRect">
            <a:avLst>
              <a:gd name="adj" fmla="val 36329"/>
            </a:avLst>
          </a:prstGeom>
          <a:noFill/>
          <a:ln w="28575" algn="ctr">
            <a:solidFill>
              <a:srgbClr val="0000FF"/>
            </a:solidFill>
            <a:round/>
            <a:headEnd/>
            <a:tailEnd type="none" w="med" len="lg"/>
          </a:ln>
          <a:effectLst/>
        </p:spPr>
        <p:txBody>
          <a:bodyPr wrap="none" anchor="ctr"/>
          <a:lstStyle/>
          <a:p>
            <a:endParaRPr lang="zh-CN" altLang="en-US"/>
          </a:p>
        </p:txBody>
      </p:sp>
      <p:sp>
        <p:nvSpPr>
          <p:cNvPr id="1058825" name="AutoShape 9"/>
          <p:cNvSpPr>
            <a:spLocks noChangeArrowheads="1"/>
          </p:cNvSpPr>
          <p:nvPr/>
        </p:nvSpPr>
        <p:spPr bwMode="auto">
          <a:xfrm>
            <a:off x="6526213" y="5695950"/>
            <a:ext cx="423862" cy="822325"/>
          </a:xfrm>
          <a:prstGeom prst="roundRect">
            <a:avLst>
              <a:gd name="adj" fmla="val 36329"/>
            </a:avLst>
          </a:prstGeom>
          <a:noFill/>
          <a:ln w="28575" algn="ctr">
            <a:solidFill>
              <a:srgbClr val="0000FF"/>
            </a:solidFill>
            <a:round/>
            <a:headEnd/>
            <a:tailEnd type="none" w="med" len="lg"/>
          </a:ln>
          <a:effectLst/>
        </p:spPr>
        <p:txBody>
          <a:bodyPr wrap="none" anchor="ctr"/>
          <a:lstStyle/>
          <a:p>
            <a:endParaRPr lang="zh-CN" altLang="en-US"/>
          </a:p>
        </p:txBody>
      </p:sp>
      <p:sp>
        <p:nvSpPr>
          <p:cNvPr id="1058826" name="AutoShape 10"/>
          <p:cNvSpPr>
            <a:spLocks noChangeArrowheads="1"/>
          </p:cNvSpPr>
          <p:nvPr/>
        </p:nvSpPr>
        <p:spPr bwMode="auto">
          <a:xfrm>
            <a:off x="3535363" y="2921000"/>
            <a:ext cx="696912" cy="206375"/>
          </a:xfrm>
          <a:prstGeom prst="roundRect">
            <a:avLst>
              <a:gd name="adj" fmla="val 50000"/>
            </a:avLst>
          </a:prstGeom>
          <a:noFill/>
          <a:ln w="28575" algn="ctr">
            <a:solidFill>
              <a:srgbClr val="0000FF"/>
            </a:solidFill>
            <a:round/>
            <a:headEnd/>
            <a:tailEnd type="none" w="med" len="lg"/>
          </a:ln>
          <a:effectLst/>
        </p:spPr>
        <p:txBody>
          <a:bodyPr wrap="none" anchor="ctr"/>
          <a:lstStyle/>
          <a:p>
            <a:endParaRPr lang="zh-CN" altLang="en-US"/>
          </a:p>
        </p:txBody>
      </p:sp>
      <p:sp>
        <p:nvSpPr>
          <p:cNvPr id="1058827" name="Freeform 11"/>
          <p:cNvSpPr>
            <a:spLocks/>
          </p:cNvSpPr>
          <p:nvPr/>
        </p:nvSpPr>
        <p:spPr bwMode="auto">
          <a:xfrm>
            <a:off x="4224338" y="3073400"/>
            <a:ext cx="2298700" cy="2903538"/>
          </a:xfrm>
          <a:custGeom>
            <a:avLst/>
            <a:gdLst/>
            <a:ahLst/>
            <a:cxnLst>
              <a:cxn ang="0">
                <a:pos x="0" y="0"/>
              </a:cxn>
              <a:cxn ang="0">
                <a:pos x="220" y="100"/>
              </a:cxn>
              <a:cxn ang="0">
                <a:pos x="684" y="156"/>
              </a:cxn>
              <a:cxn ang="0">
                <a:pos x="904" y="364"/>
              </a:cxn>
              <a:cxn ang="0">
                <a:pos x="1004" y="852"/>
              </a:cxn>
              <a:cxn ang="0">
                <a:pos x="1024" y="1456"/>
              </a:cxn>
              <a:cxn ang="0">
                <a:pos x="1176" y="1784"/>
              </a:cxn>
              <a:cxn ang="0">
                <a:pos x="1448" y="1844"/>
              </a:cxn>
            </a:cxnLst>
            <a:rect l="0" t="0" r="r" b="b"/>
            <a:pathLst>
              <a:path w="1448" h="1849">
                <a:moveTo>
                  <a:pt x="0" y="0"/>
                </a:moveTo>
                <a:cubicBezTo>
                  <a:pt x="53" y="37"/>
                  <a:pt x="106" y="74"/>
                  <a:pt x="220" y="100"/>
                </a:cubicBezTo>
                <a:cubicBezTo>
                  <a:pt x="334" y="126"/>
                  <a:pt x="570" y="112"/>
                  <a:pt x="684" y="156"/>
                </a:cubicBezTo>
                <a:cubicBezTo>
                  <a:pt x="798" y="200"/>
                  <a:pt x="851" y="248"/>
                  <a:pt x="904" y="364"/>
                </a:cubicBezTo>
                <a:cubicBezTo>
                  <a:pt x="957" y="480"/>
                  <a:pt x="984" y="670"/>
                  <a:pt x="1004" y="852"/>
                </a:cubicBezTo>
                <a:cubicBezTo>
                  <a:pt x="1024" y="1034"/>
                  <a:pt x="995" y="1301"/>
                  <a:pt x="1024" y="1456"/>
                </a:cubicBezTo>
                <a:cubicBezTo>
                  <a:pt x="1053" y="1611"/>
                  <a:pt x="1105" y="1719"/>
                  <a:pt x="1176" y="1784"/>
                </a:cubicBezTo>
                <a:cubicBezTo>
                  <a:pt x="1247" y="1849"/>
                  <a:pt x="1347" y="1846"/>
                  <a:pt x="1448" y="1844"/>
                </a:cubicBezTo>
              </a:path>
            </a:pathLst>
          </a:custGeom>
          <a:noFill/>
          <a:ln w="28575" cap="flat" cmpd="sng">
            <a:solidFill>
              <a:srgbClr val="0000FF"/>
            </a:solidFill>
            <a:prstDash val="solid"/>
            <a:round/>
            <a:headEnd type="none" w="med" len="med"/>
            <a:tailEnd type="none" w="med" len="lg"/>
          </a:ln>
          <a:effectLst/>
        </p:spPr>
        <p:txBody>
          <a:bodyPr anchor="ctr">
            <a:spAutoFit/>
          </a:bodyPr>
          <a:lstStyle/>
          <a:p>
            <a:endParaRPr lang="zh-CN" altLang="en-US"/>
          </a:p>
        </p:txBody>
      </p:sp>
      <p:sp>
        <p:nvSpPr>
          <p:cNvPr id="1058828" name="Freeform 12"/>
          <p:cNvSpPr>
            <a:spLocks/>
          </p:cNvSpPr>
          <p:nvPr/>
        </p:nvSpPr>
        <p:spPr bwMode="auto">
          <a:xfrm>
            <a:off x="5710238" y="3771900"/>
            <a:ext cx="812800" cy="533400"/>
          </a:xfrm>
          <a:custGeom>
            <a:avLst/>
            <a:gdLst/>
            <a:ahLst/>
            <a:cxnLst>
              <a:cxn ang="0">
                <a:pos x="0" y="0"/>
              </a:cxn>
              <a:cxn ang="0">
                <a:pos x="120" y="260"/>
              </a:cxn>
              <a:cxn ang="0">
                <a:pos x="496" y="336"/>
              </a:cxn>
            </a:cxnLst>
            <a:rect l="0" t="0" r="r" b="b"/>
            <a:pathLst>
              <a:path w="496" h="336">
                <a:moveTo>
                  <a:pt x="0" y="0"/>
                </a:moveTo>
                <a:cubicBezTo>
                  <a:pt x="18" y="102"/>
                  <a:pt x="37" y="204"/>
                  <a:pt x="120" y="260"/>
                </a:cubicBezTo>
                <a:cubicBezTo>
                  <a:pt x="203" y="316"/>
                  <a:pt x="434" y="323"/>
                  <a:pt x="496" y="336"/>
                </a:cubicBezTo>
              </a:path>
            </a:pathLst>
          </a:custGeom>
          <a:noFill/>
          <a:ln w="28575" cap="flat" cmpd="sng">
            <a:solidFill>
              <a:srgbClr val="0000FF"/>
            </a:solidFill>
            <a:prstDash val="solid"/>
            <a:round/>
            <a:headEnd type="none" w="med" len="med"/>
            <a:tailEnd type="none" w="med" len="lg"/>
          </a:ln>
          <a:effectLst/>
        </p:spPr>
        <p:txBody>
          <a:bodyPr anchor="ctr">
            <a:spAutoFit/>
          </a:bodyPr>
          <a:lstStyle/>
          <a:p>
            <a:endParaRPr lang="zh-CN" altLang="en-US"/>
          </a:p>
        </p:txBody>
      </p:sp>
      <p:sp>
        <p:nvSpPr>
          <p:cNvPr id="1058829" name="AutoShape 13"/>
          <p:cNvSpPr>
            <a:spLocks noChangeArrowheads="1"/>
          </p:cNvSpPr>
          <p:nvPr/>
        </p:nvSpPr>
        <p:spPr bwMode="auto">
          <a:xfrm>
            <a:off x="6513513" y="5162550"/>
            <a:ext cx="722312" cy="473075"/>
          </a:xfrm>
          <a:prstGeom prst="roundRect">
            <a:avLst>
              <a:gd name="adj" fmla="val 26847"/>
            </a:avLst>
          </a:prstGeom>
          <a:noFill/>
          <a:ln w="28575" algn="ctr">
            <a:solidFill>
              <a:srgbClr val="FF6600"/>
            </a:solidFill>
            <a:round/>
            <a:headEnd/>
            <a:tailEnd type="none" w="med" len="lg"/>
          </a:ln>
          <a:effectLst/>
        </p:spPr>
        <p:txBody>
          <a:bodyPr wrap="none" anchor="ctr"/>
          <a:lstStyle/>
          <a:p>
            <a:endParaRPr lang="zh-CN" altLang="en-US"/>
          </a:p>
        </p:txBody>
      </p:sp>
      <p:sp>
        <p:nvSpPr>
          <p:cNvPr id="1058830" name="AutoShape 14"/>
          <p:cNvSpPr>
            <a:spLocks noChangeArrowheads="1"/>
          </p:cNvSpPr>
          <p:nvPr/>
        </p:nvSpPr>
        <p:spPr bwMode="auto">
          <a:xfrm>
            <a:off x="3516313" y="4603750"/>
            <a:ext cx="722312" cy="473075"/>
          </a:xfrm>
          <a:prstGeom prst="roundRect">
            <a:avLst>
              <a:gd name="adj" fmla="val 26847"/>
            </a:avLst>
          </a:prstGeom>
          <a:noFill/>
          <a:ln w="28575" algn="ctr">
            <a:solidFill>
              <a:srgbClr val="FF6600"/>
            </a:solidFill>
            <a:round/>
            <a:headEnd/>
            <a:tailEnd type="none" w="med" len="lg"/>
          </a:ln>
          <a:effectLst/>
        </p:spPr>
        <p:txBody>
          <a:bodyPr wrap="none" anchor="ctr"/>
          <a:lstStyle/>
          <a:p>
            <a:endParaRPr lang="zh-CN" altLang="en-US"/>
          </a:p>
        </p:txBody>
      </p:sp>
      <p:sp>
        <p:nvSpPr>
          <p:cNvPr id="1058831" name="AutoShape 15"/>
          <p:cNvSpPr>
            <a:spLocks noChangeArrowheads="1"/>
          </p:cNvSpPr>
          <p:nvPr/>
        </p:nvSpPr>
        <p:spPr bwMode="auto">
          <a:xfrm>
            <a:off x="3503613" y="5156200"/>
            <a:ext cx="696912" cy="1069975"/>
          </a:xfrm>
          <a:prstGeom prst="roundRect">
            <a:avLst>
              <a:gd name="adj" fmla="val 26847"/>
            </a:avLst>
          </a:prstGeom>
          <a:noFill/>
          <a:ln w="28575" algn="ctr">
            <a:solidFill>
              <a:srgbClr val="FF6600"/>
            </a:solidFill>
            <a:round/>
            <a:headEnd/>
            <a:tailEnd type="none" w="med" len="lg"/>
          </a:ln>
          <a:effectLst/>
        </p:spPr>
        <p:txBody>
          <a:bodyPr wrap="none" anchor="ctr"/>
          <a:lstStyle/>
          <a:p>
            <a:endParaRPr lang="zh-CN" altLang="en-US"/>
          </a:p>
        </p:txBody>
      </p:sp>
      <p:sp>
        <p:nvSpPr>
          <p:cNvPr id="1058832" name="Freeform 16"/>
          <p:cNvSpPr>
            <a:spLocks/>
          </p:cNvSpPr>
          <p:nvPr/>
        </p:nvSpPr>
        <p:spPr bwMode="auto">
          <a:xfrm>
            <a:off x="4237038" y="4838700"/>
            <a:ext cx="2273300" cy="571500"/>
          </a:xfrm>
          <a:custGeom>
            <a:avLst/>
            <a:gdLst/>
            <a:ahLst/>
            <a:cxnLst>
              <a:cxn ang="0">
                <a:pos x="0" y="0"/>
              </a:cxn>
              <a:cxn ang="0">
                <a:pos x="464" y="80"/>
              </a:cxn>
              <a:cxn ang="0">
                <a:pos x="824" y="304"/>
              </a:cxn>
              <a:cxn ang="0">
                <a:pos x="1432" y="352"/>
              </a:cxn>
            </a:cxnLst>
            <a:rect l="0" t="0" r="r" b="b"/>
            <a:pathLst>
              <a:path w="1432" h="352">
                <a:moveTo>
                  <a:pt x="0" y="0"/>
                </a:moveTo>
                <a:cubicBezTo>
                  <a:pt x="163" y="14"/>
                  <a:pt x="327" y="29"/>
                  <a:pt x="464" y="80"/>
                </a:cubicBezTo>
                <a:cubicBezTo>
                  <a:pt x="601" y="131"/>
                  <a:pt x="663" y="259"/>
                  <a:pt x="824" y="304"/>
                </a:cubicBezTo>
                <a:cubicBezTo>
                  <a:pt x="985" y="349"/>
                  <a:pt x="1208" y="350"/>
                  <a:pt x="1432" y="352"/>
                </a:cubicBezTo>
              </a:path>
            </a:pathLst>
          </a:custGeom>
          <a:noFill/>
          <a:ln w="28575" cap="flat" cmpd="sng">
            <a:solidFill>
              <a:srgbClr val="FF6600"/>
            </a:solidFill>
            <a:prstDash val="solid"/>
            <a:round/>
            <a:headEnd type="none" w="med" len="med"/>
            <a:tailEnd type="none" w="med" len="lg"/>
          </a:ln>
          <a:effectLst/>
        </p:spPr>
        <p:txBody>
          <a:bodyPr anchor="ctr">
            <a:spAutoFit/>
          </a:bodyPr>
          <a:lstStyle/>
          <a:p>
            <a:endParaRPr lang="zh-CN" altLang="en-US"/>
          </a:p>
        </p:txBody>
      </p:sp>
      <p:sp>
        <p:nvSpPr>
          <p:cNvPr id="1058833" name="Freeform 17"/>
          <p:cNvSpPr>
            <a:spLocks/>
          </p:cNvSpPr>
          <p:nvPr/>
        </p:nvSpPr>
        <p:spPr bwMode="auto">
          <a:xfrm>
            <a:off x="4211638" y="5364163"/>
            <a:ext cx="1587500" cy="339725"/>
          </a:xfrm>
          <a:custGeom>
            <a:avLst/>
            <a:gdLst/>
            <a:ahLst/>
            <a:cxnLst>
              <a:cxn ang="0">
                <a:pos x="0" y="205"/>
              </a:cxn>
              <a:cxn ang="0">
                <a:pos x="424" y="185"/>
              </a:cxn>
              <a:cxn ang="0">
                <a:pos x="740" y="29"/>
              </a:cxn>
              <a:cxn ang="0">
                <a:pos x="1000" y="13"/>
              </a:cxn>
            </a:cxnLst>
            <a:rect l="0" t="0" r="r" b="b"/>
            <a:pathLst>
              <a:path w="1000" h="214">
                <a:moveTo>
                  <a:pt x="0" y="205"/>
                </a:moveTo>
                <a:cubicBezTo>
                  <a:pt x="150" y="209"/>
                  <a:pt x="301" y="214"/>
                  <a:pt x="424" y="185"/>
                </a:cubicBezTo>
                <a:cubicBezTo>
                  <a:pt x="547" y="156"/>
                  <a:pt x="644" y="58"/>
                  <a:pt x="740" y="29"/>
                </a:cubicBezTo>
                <a:cubicBezTo>
                  <a:pt x="836" y="0"/>
                  <a:pt x="918" y="6"/>
                  <a:pt x="1000" y="13"/>
                </a:cubicBezTo>
              </a:path>
            </a:pathLst>
          </a:custGeom>
          <a:noFill/>
          <a:ln w="28575" cap="flat" cmpd="sng">
            <a:solidFill>
              <a:srgbClr val="FF6600"/>
            </a:solidFill>
            <a:prstDash val="solid"/>
            <a:round/>
            <a:headEnd type="none" w="med" len="med"/>
            <a:tailEnd type="none" w="med" len="lg"/>
          </a:ln>
          <a:effectLst/>
        </p:spPr>
        <p:txBody>
          <a:bodyPr anchor="ctr">
            <a:spAutoFit/>
          </a:bodyPr>
          <a:lstStyle/>
          <a:p>
            <a:endParaRPr lang="zh-CN" altLang="en-US"/>
          </a:p>
        </p:txBody>
      </p:sp>
      <p:sp>
        <p:nvSpPr>
          <p:cNvPr id="1058834" name="AutoShape 18"/>
          <p:cNvSpPr>
            <a:spLocks noChangeArrowheads="1"/>
          </p:cNvSpPr>
          <p:nvPr/>
        </p:nvSpPr>
        <p:spPr bwMode="auto">
          <a:xfrm>
            <a:off x="3535363" y="2641600"/>
            <a:ext cx="696912" cy="206375"/>
          </a:xfrm>
          <a:prstGeom prst="roundRect">
            <a:avLst>
              <a:gd name="adj" fmla="val 50000"/>
            </a:avLst>
          </a:prstGeom>
          <a:noFill/>
          <a:ln w="28575" algn="ctr">
            <a:solidFill>
              <a:srgbClr val="D60093"/>
            </a:solidFill>
            <a:round/>
            <a:headEnd/>
            <a:tailEnd type="none" w="med" len="lg"/>
          </a:ln>
          <a:effectLst/>
        </p:spPr>
        <p:txBody>
          <a:bodyPr wrap="none" anchor="ctr"/>
          <a:lstStyle/>
          <a:p>
            <a:endParaRPr lang="zh-CN" altLang="en-US"/>
          </a:p>
        </p:txBody>
      </p:sp>
      <p:sp>
        <p:nvSpPr>
          <p:cNvPr id="1058835" name="AutoShape 19"/>
          <p:cNvSpPr>
            <a:spLocks noChangeArrowheads="1"/>
          </p:cNvSpPr>
          <p:nvPr/>
        </p:nvSpPr>
        <p:spPr bwMode="auto">
          <a:xfrm>
            <a:off x="3529013" y="3473450"/>
            <a:ext cx="696912" cy="206375"/>
          </a:xfrm>
          <a:prstGeom prst="roundRect">
            <a:avLst>
              <a:gd name="adj" fmla="val 50000"/>
            </a:avLst>
          </a:prstGeom>
          <a:noFill/>
          <a:ln w="28575" algn="ctr">
            <a:solidFill>
              <a:srgbClr val="D60093"/>
            </a:solidFill>
            <a:round/>
            <a:headEnd/>
            <a:tailEnd type="none" w="med" len="lg"/>
          </a:ln>
          <a:effectLst/>
        </p:spPr>
        <p:txBody>
          <a:bodyPr wrap="none" anchor="ctr"/>
          <a:lstStyle/>
          <a:p>
            <a:endParaRPr lang="zh-CN" altLang="en-US"/>
          </a:p>
        </p:txBody>
      </p:sp>
      <p:sp>
        <p:nvSpPr>
          <p:cNvPr id="1058836" name="AutoShape 20"/>
          <p:cNvSpPr>
            <a:spLocks/>
          </p:cNvSpPr>
          <p:nvPr/>
        </p:nvSpPr>
        <p:spPr bwMode="auto">
          <a:xfrm>
            <a:off x="3354388" y="2749550"/>
            <a:ext cx="171450" cy="838200"/>
          </a:xfrm>
          <a:prstGeom prst="leftBracket">
            <a:avLst>
              <a:gd name="adj" fmla="val 116677"/>
            </a:avLst>
          </a:prstGeom>
          <a:noFill/>
          <a:ln w="28575">
            <a:solidFill>
              <a:srgbClr val="D60093"/>
            </a:solidFill>
            <a:round/>
            <a:headEnd/>
            <a:tailEnd type="none" w="med" len="lg"/>
          </a:ln>
          <a:effectLst/>
        </p:spPr>
        <p:txBody>
          <a:bodyPr wrap="none" anchor="ctr">
            <a:spAutoFit/>
          </a:bodyPr>
          <a:lstStyle/>
          <a:p>
            <a:endParaRPr lang="zh-CN" altLang="en-US"/>
          </a:p>
        </p:txBody>
      </p:sp>
      <p:sp>
        <p:nvSpPr>
          <p:cNvPr id="1058837" name="AutoShape 21"/>
          <p:cNvSpPr>
            <a:spLocks noChangeArrowheads="1"/>
          </p:cNvSpPr>
          <p:nvPr/>
        </p:nvSpPr>
        <p:spPr bwMode="auto">
          <a:xfrm>
            <a:off x="3548063" y="933450"/>
            <a:ext cx="665162" cy="479425"/>
          </a:xfrm>
          <a:prstGeom prst="roundRect">
            <a:avLst>
              <a:gd name="adj" fmla="val 26421"/>
            </a:avLst>
          </a:prstGeom>
          <a:noFill/>
          <a:ln w="28575" algn="ctr">
            <a:solidFill>
              <a:srgbClr val="FF0000"/>
            </a:solidFill>
            <a:round/>
            <a:headEnd/>
            <a:tailEnd type="none" w="med" len="lg"/>
          </a:ln>
          <a:effectLst/>
        </p:spPr>
        <p:txBody>
          <a:bodyPr wrap="none" anchor="ctr"/>
          <a:lstStyle/>
          <a:p>
            <a:endParaRPr lang="zh-CN" altLang="en-US"/>
          </a:p>
        </p:txBody>
      </p:sp>
      <p:sp>
        <p:nvSpPr>
          <p:cNvPr id="1058838" name="AutoShape 22"/>
          <p:cNvSpPr>
            <a:spLocks noChangeArrowheads="1"/>
          </p:cNvSpPr>
          <p:nvPr/>
        </p:nvSpPr>
        <p:spPr bwMode="auto">
          <a:xfrm>
            <a:off x="3535363" y="2324100"/>
            <a:ext cx="665162" cy="250825"/>
          </a:xfrm>
          <a:prstGeom prst="roundRect">
            <a:avLst>
              <a:gd name="adj" fmla="val 50000"/>
            </a:avLst>
          </a:prstGeom>
          <a:noFill/>
          <a:ln w="28575" algn="ctr">
            <a:solidFill>
              <a:srgbClr val="0099FF"/>
            </a:solidFill>
            <a:round/>
            <a:headEnd/>
            <a:tailEnd type="none" w="med" len="lg"/>
          </a:ln>
          <a:effectLst/>
        </p:spPr>
        <p:txBody>
          <a:bodyPr wrap="none" anchor="ctr"/>
          <a:lstStyle/>
          <a:p>
            <a:endParaRPr lang="zh-CN" altLang="en-US"/>
          </a:p>
        </p:txBody>
      </p:sp>
      <p:sp>
        <p:nvSpPr>
          <p:cNvPr id="1058839" name="AutoShape 23"/>
          <p:cNvSpPr>
            <a:spLocks noChangeArrowheads="1"/>
          </p:cNvSpPr>
          <p:nvPr/>
        </p:nvSpPr>
        <p:spPr bwMode="auto">
          <a:xfrm>
            <a:off x="3706813" y="3175000"/>
            <a:ext cx="519112" cy="250825"/>
          </a:xfrm>
          <a:prstGeom prst="roundRect">
            <a:avLst>
              <a:gd name="adj" fmla="val 50000"/>
            </a:avLst>
          </a:prstGeom>
          <a:noFill/>
          <a:ln w="28575" algn="ctr">
            <a:solidFill>
              <a:srgbClr val="FF6600"/>
            </a:solidFill>
            <a:round/>
            <a:headEnd/>
            <a:tailEnd type="none" w="med" len="lg"/>
          </a:ln>
          <a:effectLst/>
        </p:spPr>
        <p:txBody>
          <a:bodyPr wrap="none" anchor="ctr"/>
          <a:lstStyle/>
          <a:p>
            <a:endParaRPr lang="zh-CN" altLang="en-US"/>
          </a:p>
        </p:txBody>
      </p:sp>
      <p:sp>
        <p:nvSpPr>
          <p:cNvPr id="1058840" name="AutoShape 24"/>
          <p:cNvSpPr>
            <a:spLocks noChangeArrowheads="1"/>
          </p:cNvSpPr>
          <p:nvPr/>
        </p:nvSpPr>
        <p:spPr bwMode="auto">
          <a:xfrm>
            <a:off x="3751263" y="3727450"/>
            <a:ext cx="500062" cy="250825"/>
          </a:xfrm>
          <a:prstGeom prst="roundRect">
            <a:avLst>
              <a:gd name="adj" fmla="val 50000"/>
            </a:avLst>
          </a:prstGeom>
          <a:noFill/>
          <a:ln w="28575" algn="ctr">
            <a:solidFill>
              <a:srgbClr val="FF0000"/>
            </a:solidFill>
            <a:round/>
            <a:headEnd/>
            <a:tailEnd type="none" w="med" len="lg"/>
          </a:ln>
          <a:effectLst/>
        </p:spPr>
        <p:txBody>
          <a:bodyPr wrap="none" anchor="ctr"/>
          <a:lstStyle/>
          <a:p>
            <a:endParaRPr lang="zh-CN" altLang="en-US"/>
          </a:p>
        </p:txBody>
      </p:sp>
      <p:sp>
        <p:nvSpPr>
          <p:cNvPr id="1058841" name="AutoShape 25"/>
          <p:cNvSpPr>
            <a:spLocks noChangeArrowheads="1"/>
          </p:cNvSpPr>
          <p:nvPr/>
        </p:nvSpPr>
        <p:spPr bwMode="auto">
          <a:xfrm>
            <a:off x="3503613" y="4032250"/>
            <a:ext cx="709612" cy="504825"/>
          </a:xfrm>
          <a:prstGeom prst="roundRect">
            <a:avLst>
              <a:gd name="adj" fmla="val 38681"/>
            </a:avLst>
          </a:prstGeom>
          <a:noFill/>
          <a:ln w="28575" algn="ctr">
            <a:solidFill>
              <a:srgbClr val="0099FF"/>
            </a:solidFill>
            <a:round/>
            <a:headEnd/>
            <a:tailEnd type="none" w="med" len="lg"/>
          </a:ln>
          <a:effectLst/>
        </p:spPr>
        <p:txBody>
          <a:bodyPr wrap="none" anchor="ctr"/>
          <a:lstStyle/>
          <a:p>
            <a:endParaRPr lang="zh-CN" altLang="en-US"/>
          </a:p>
        </p:txBody>
      </p:sp>
      <p:sp>
        <p:nvSpPr>
          <p:cNvPr id="1058842" name="AutoShape 26"/>
          <p:cNvSpPr>
            <a:spLocks noChangeArrowheads="1"/>
          </p:cNvSpPr>
          <p:nvPr/>
        </p:nvSpPr>
        <p:spPr bwMode="auto">
          <a:xfrm>
            <a:off x="6475413" y="2063750"/>
            <a:ext cx="569912" cy="219075"/>
          </a:xfrm>
          <a:prstGeom prst="roundRect">
            <a:avLst>
              <a:gd name="adj" fmla="val 50000"/>
            </a:avLst>
          </a:prstGeom>
          <a:noFill/>
          <a:ln w="28575" algn="ctr">
            <a:solidFill>
              <a:srgbClr val="0099FF"/>
            </a:solidFill>
            <a:round/>
            <a:headEnd/>
            <a:tailEnd type="none" w="med" len="lg"/>
          </a:ln>
          <a:effectLst/>
        </p:spPr>
        <p:txBody>
          <a:bodyPr wrap="none" anchor="ctr"/>
          <a:lstStyle/>
          <a:p>
            <a:endParaRPr lang="zh-CN" altLang="en-US"/>
          </a:p>
        </p:txBody>
      </p:sp>
      <p:sp>
        <p:nvSpPr>
          <p:cNvPr id="1058844" name="AutoShape 28"/>
          <p:cNvSpPr>
            <a:spLocks noChangeArrowheads="1"/>
          </p:cNvSpPr>
          <p:nvPr/>
        </p:nvSpPr>
        <p:spPr bwMode="auto">
          <a:xfrm rot="1446294">
            <a:off x="6307138" y="3333750"/>
            <a:ext cx="906462" cy="506413"/>
          </a:xfrm>
          <a:prstGeom prst="irregularSeal2">
            <a:avLst/>
          </a:prstGeom>
          <a:noFill/>
          <a:ln w="28575" algn="ctr">
            <a:solidFill>
              <a:srgbClr val="FF9900"/>
            </a:solidFill>
            <a:miter lim="800000"/>
            <a:headEnd/>
            <a:tailEnd type="none" w="med" len="lg"/>
          </a:ln>
          <a:effectLst/>
        </p:spPr>
        <p:txBody>
          <a:bodyPr wrap="none" anchor="ctr"/>
          <a:lstStyle/>
          <a:p>
            <a:endParaRPr lang="zh-CN" altLang="en-US"/>
          </a:p>
        </p:txBody>
      </p:sp>
      <p:sp>
        <p:nvSpPr>
          <p:cNvPr id="1058845" name="AutoShape 29"/>
          <p:cNvSpPr>
            <a:spLocks noChangeArrowheads="1"/>
          </p:cNvSpPr>
          <p:nvPr/>
        </p:nvSpPr>
        <p:spPr bwMode="auto">
          <a:xfrm rot="878555">
            <a:off x="3162300" y="6135688"/>
            <a:ext cx="920750" cy="515937"/>
          </a:xfrm>
          <a:prstGeom prst="irregularSeal2">
            <a:avLst/>
          </a:prstGeom>
          <a:noFill/>
          <a:ln w="28575" algn="ctr">
            <a:solidFill>
              <a:srgbClr val="FF9900"/>
            </a:solidFill>
            <a:miter lim="800000"/>
            <a:headEnd/>
            <a:tailEnd type="none" w="med" len="lg"/>
          </a:ln>
          <a:effectLst/>
        </p:spPr>
        <p:txBody>
          <a:bodyPr wrap="none" anchor="ctr"/>
          <a:lstStyle/>
          <a:p>
            <a:endParaRPr lang="zh-CN" altLang="en-US"/>
          </a:p>
        </p:txBody>
      </p:sp>
      <p:sp>
        <p:nvSpPr>
          <p:cNvPr id="1058850" name="AutoShape 34"/>
          <p:cNvSpPr>
            <a:spLocks noChangeArrowheads="1"/>
          </p:cNvSpPr>
          <p:nvPr/>
        </p:nvSpPr>
        <p:spPr bwMode="auto">
          <a:xfrm>
            <a:off x="7524750" y="2493963"/>
            <a:ext cx="1439863" cy="863600"/>
          </a:xfrm>
          <a:prstGeom prst="wedgeRoundRectCallout">
            <a:avLst>
              <a:gd name="adj1" fmla="val -100167"/>
              <a:gd name="adj2" fmla="val 27389"/>
              <a:gd name="adj3" fmla="val 16667"/>
            </a:avLst>
          </a:prstGeom>
          <a:solidFill>
            <a:srgbClr val="FFFFCC"/>
          </a:solidFill>
          <a:ln w="28575" algn="ctr">
            <a:solidFill>
              <a:srgbClr val="9900FF"/>
            </a:solidFill>
            <a:miter lim="800000"/>
            <a:headEnd/>
            <a:tailEnd type="none" w="med" len="lg"/>
          </a:ln>
          <a:effectLst/>
        </p:spPr>
        <p:txBody>
          <a:bodyPr/>
          <a:lstStyle/>
          <a:p>
            <a:pPr algn="l">
              <a:spcBef>
                <a:spcPts val="0"/>
              </a:spcBef>
            </a:pPr>
            <a:r>
              <a:rPr lang="zh-CN" altLang="en-US" sz="2000"/>
              <a:t>三态、</a:t>
            </a:r>
            <a:r>
              <a:rPr lang="zh-CN" altLang="en-US" sz="2000">
                <a:solidFill>
                  <a:srgbClr val="FF0000"/>
                </a:solidFill>
              </a:rPr>
              <a:t>双向</a:t>
            </a:r>
            <a:r>
              <a:rPr lang="zh-CN" altLang="en-US" sz="2000"/>
              <a:t>地址</a:t>
            </a:r>
          </a:p>
        </p:txBody>
      </p:sp>
      <p:sp>
        <p:nvSpPr>
          <p:cNvPr id="1058851" name="AutoShape 35"/>
          <p:cNvSpPr>
            <a:spLocks noChangeArrowheads="1"/>
          </p:cNvSpPr>
          <p:nvPr/>
        </p:nvSpPr>
        <p:spPr bwMode="auto">
          <a:xfrm>
            <a:off x="7524750" y="836613"/>
            <a:ext cx="1439863" cy="863600"/>
          </a:xfrm>
          <a:prstGeom prst="wedgeRoundRectCallout">
            <a:avLst>
              <a:gd name="adj1" fmla="val -100167"/>
              <a:gd name="adj2" fmla="val 27389"/>
              <a:gd name="adj3" fmla="val 16667"/>
            </a:avLst>
          </a:prstGeom>
          <a:solidFill>
            <a:srgbClr val="FFFFCC"/>
          </a:solidFill>
          <a:ln w="28575" algn="ctr">
            <a:solidFill>
              <a:srgbClr val="9900FF"/>
            </a:solidFill>
            <a:miter lim="800000"/>
            <a:headEnd/>
            <a:tailEnd type="none" w="med" len="lg"/>
          </a:ln>
          <a:effectLst/>
        </p:spPr>
        <p:txBody>
          <a:bodyPr/>
          <a:lstStyle/>
          <a:p>
            <a:pPr algn="l">
              <a:spcBef>
                <a:spcPts val="0"/>
              </a:spcBef>
            </a:pPr>
            <a:r>
              <a:rPr lang="zh-CN" altLang="en-US" sz="2000"/>
              <a:t>三态、输出地址</a:t>
            </a:r>
          </a:p>
        </p:txBody>
      </p:sp>
      <p:sp>
        <p:nvSpPr>
          <p:cNvPr id="1058852" name="AutoShape 36"/>
          <p:cNvSpPr>
            <a:spLocks noChangeArrowheads="1"/>
          </p:cNvSpPr>
          <p:nvPr/>
        </p:nvSpPr>
        <p:spPr bwMode="auto">
          <a:xfrm>
            <a:off x="7524750" y="3789363"/>
            <a:ext cx="1439863" cy="1439862"/>
          </a:xfrm>
          <a:prstGeom prst="wedgeRoundRectCallout">
            <a:avLst>
              <a:gd name="adj1" fmla="val -102042"/>
              <a:gd name="adj2" fmla="val -16815"/>
              <a:gd name="adj3" fmla="val 16667"/>
            </a:avLst>
          </a:prstGeom>
          <a:solidFill>
            <a:srgbClr val="FFFFCC"/>
          </a:solidFill>
          <a:ln w="28575" algn="ctr">
            <a:solidFill>
              <a:srgbClr val="9900FF"/>
            </a:solidFill>
            <a:miter lim="800000"/>
            <a:headEnd/>
            <a:tailEnd type="none" w="med" len="lg"/>
          </a:ln>
          <a:effectLst/>
        </p:spPr>
        <p:txBody>
          <a:bodyPr/>
          <a:lstStyle/>
          <a:p>
            <a:pPr algn="l">
              <a:spcBef>
                <a:spcPts val="0"/>
              </a:spcBef>
            </a:pPr>
            <a:r>
              <a:rPr lang="zh-CN" altLang="en-US" sz="2000"/>
              <a:t>三态、</a:t>
            </a:r>
            <a:r>
              <a:rPr lang="zh-CN" altLang="en-US" sz="2000">
                <a:solidFill>
                  <a:srgbClr val="FF0000"/>
                </a:solidFill>
              </a:rPr>
              <a:t>双向</a:t>
            </a:r>
            <a:r>
              <a:rPr lang="zh-CN" altLang="en-US" sz="2000"/>
              <a:t>数据；</a:t>
            </a:r>
            <a:r>
              <a:rPr lang="en-US" altLang="zh-CN" sz="2000"/>
              <a:t>A8</a:t>
            </a:r>
            <a:r>
              <a:rPr lang="zh-CN" altLang="en-US" sz="2000"/>
              <a:t>～</a:t>
            </a:r>
            <a:r>
              <a:rPr lang="en-US" altLang="zh-CN" sz="2000"/>
              <a:t>A15</a:t>
            </a:r>
            <a:r>
              <a:rPr lang="zh-CN" altLang="en-US" sz="2000"/>
              <a:t>输出</a:t>
            </a:r>
          </a:p>
        </p:txBody>
      </p:sp>
      <p:sp>
        <p:nvSpPr>
          <p:cNvPr id="1058853" name="AutoShape 37"/>
          <p:cNvSpPr>
            <a:spLocks noChangeArrowheads="1"/>
          </p:cNvSpPr>
          <p:nvPr/>
        </p:nvSpPr>
        <p:spPr bwMode="auto">
          <a:xfrm>
            <a:off x="3563938" y="1484313"/>
            <a:ext cx="665162" cy="576262"/>
          </a:xfrm>
          <a:prstGeom prst="roundRect">
            <a:avLst>
              <a:gd name="adj" fmla="val 26421"/>
            </a:avLst>
          </a:prstGeom>
          <a:noFill/>
          <a:ln w="28575" algn="ctr">
            <a:solidFill>
              <a:srgbClr val="FF6600"/>
            </a:solidFill>
            <a:round/>
            <a:headEnd/>
            <a:tailEnd type="none" w="med" len="lg"/>
          </a:ln>
          <a:effectLst/>
        </p:spPr>
        <p:txBody>
          <a:bodyPr wrap="none" anchor="ctr"/>
          <a:lstStyle/>
          <a:p>
            <a:endParaRPr lang="zh-CN" altLang="en-US"/>
          </a:p>
        </p:txBody>
      </p:sp>
      <p:sp>
        <p:nvSpPr>
          <p:cNvPr id="1058857" name="AutoShape 41"/>
          <p:cNvSpPr>
            <a:spLocks noChangeArrowheads="1"/>
          </p:cNvSpPr>
          <p:nvPr/>
        </p:nvSpPr>
        <p:spPr bwMode="auto">
          <a:xfrm>
            <a:off x="827088" y="4868863"/>
            <a:ext cx="1800225" cy="792162"/>
          </a:xfrm>
          <a:prstGeom prst="wedgeRoundRectCallout">
            <a:avLst>
              <a:gd name="adj1" fmla="val 101060"/>
              <a:gd name="adj2" fmla="val -20139"/>
              <a:gd name="adj3" fmla="val 16667"/>
            </a:avLst>
          </a:prstGeom>
          <a:solidFill>
            <a:srgbClr val="FFFFCC"/>
          </a:solidFill>
          <a:ln w="28575" algn="ctr">
            <a:solidFill>
              <a:srgbClr val="9900FF"/>
            </a:solidFill>
            <a:miter lim="800000"/>
            <a:headEnd/>
            <a:tailEnd type="none" w="med" len="lg"/>
          </a:ln>
          <a:effectLst/>
        </p:spPr>
        <p:txBody>
          <a:bodyPr/>
          <a:lstStyle/>
          <a:p>
            <a:pPr algn="l">
              <a:spcBef>
                <a:spcPts val="0"/>
              </a:spcBef>
            </a:pPr>
            <a:r>
              <a:rPr lang="zh-CN" altLang="en-US" sz="2000"/>
              <a:t>接口的</a:t>
            </a:r>
            <a:r>
              <a:rPr lang="en-US" altLang="zh-CN" sz="2000"/>
              <a:t>DMA</a:t>
            </a:r>
            <a:r>
              <a:rPr lang="zh-CN" altLang="en-US" sz="2000"/>
              <a:t>请求及应答</a:t>
            </a:r>
          </a:p>
        </p:txBody>
      </p:sp>
      <p:sp>
        <p:nvSpPr>
          <p:cNvPr id="1058860" name="Text Box 44"/>
          <p:cNvSpPr txBox="1">
            <a:spLocks noChangeArrowheads="1"/>
          </p:cNvSpPr>
          <p:nvPr/>
        </p:nvSpPr>
        <p:spPr bwMode="auto">
          <a:xfrm>
            <a:off x="4498975" y="2079625"/>
            <a:ext cx="1152525" cy="701675"/>
          </a:xfrm>
          <a:prstGeom prst="rect">
            <a:avLst/>
          </a:prstGeom>
          <a:noFill/>
          <a:ln w="28575" algn="ctr">
            <a:noFill/>
            <a:miter lim="800000"/>
            <a:headEnd/>
            <a:tailEnd type="none" w="med" len="lg"/>
          </a:ln>
          <a:effectLst/>
        </p:spPr>
        <p:txBody>
          <a:bodyPr>
            <a:spAutoFit/>
          </a:bodyPr>
          <a:lstStyle/>
          <a:p>
            <a:pPr algn="l">
              <a:spcBef>
                <a:spcPct val="50000"/>
              </a:spcBef>
            </a:pPr>
            <a:r>
              <a:rPr lang="zh-CN" altLang="en-US" sz="2000">
                <a:solidFill>
                  <a:srgbClr val="0099FF"/>
                </a:solidFill>
              </a:rPr>
              <a:t>接口准备好？</a:t>
            </a:r>
          </a:p>
        </p:txBody>
      </p:sp>
      <p:sp>
        <p:nvSpPr>
          <p:cNvPr id="1058861" name="Text Box 45"/>
          <p:cNvSpPr txBox="1">
            <a:spLocks noChangeArrowheads="1"/>
          </p:cNvSpPr>
          <p:nvPr/>
        </p:nvSpPr>
        <p:spPr bwMode="auto">
          <a:xfrm>
            <a:off x="7019925" y="1952625"/>
            <a:ext cx="1439863" cy="396875"/>
          </a:xfrm>
          <a:prstGeom prst="rect">
            <a:avLst/>
          </a:prstGeom>
          <a:noFill/>
          <a:ln w="28575" algn="ctr">
            <a:noFill/>
            <a:miter lim="800000"/>
            <a:headEnd/>
            <a:tailEnd type="none" w="med" len="lg"/>
          </a:ln>
          <a:effectLst/>
        </p:spPr>
        <p:txBody>
          <a:bodyPr>
            <a:spAutoFit/>
          </a:bodyPr>
          <a:lstStyle/>
          <a:p>
            <a:pPr algn="l">
              <a:spcBef>
                <a:spcPct val="50000"/>
              </a:spcBef>
            </a:pPr>
            <a:r>
              <a:rPr lang="zh-CN" altLang="en-US" sz="2000">
                <a:solidFill>
                  <a:srgbClr val="0099FF"/>
                </a:solidFill>
              </a:rPr>
              <a:t>双向，</a:t>
            </a:r>
            <a:r>
              <a:rPr lang="en-US" altLang="zh-CN" sz="2000">
                <a:solidFill>
                  <a:srgbClr val="0099FF"/>
                </a:solidFill>
              </a:rPr>
              <a:t>OC</a:t>
            </a:r>
          </a:p>
        </p:txBody>
      </p:sp>
      <p:sp>
        <p:nvSpPr>
          <p:cNvPr id="1058862" name="Text Box 46"/>
          <p:cNvSpPr txBox="1">
            <a:spLocks noChangeArrowheads="1"/>
          </p:cNvSpPr>
          <p:nvPr/>
        </p:nvSpPr>
        <p:spPr bwMode="auto">
          <a:xfrm rot="2839854">
            <a:off x="4264819" y="1466056"/>
            <a:ext cx="1944688" cy="396875"/>
          </a:xfrm>
          <a:prstGeom prst="rect">
            <a:avLst/>
          </a:prstGeom>
          <a:noFill/>
          <a:ln w="28575" algn="ctr">
            <a:noFill/>
            <a:miter lim="800000"/>
            <a:headEnd/>
            <a:tailEnd type="none" w="med" len="lg"/>
          </a:ln>
          <a:effectLst/>
        </p:spPr>
        <p:txBody>
          <a:bodyPr>
            <a:spAutoFit/>
          </a:bodyPr>
          <a:lstStyle/>
          <a:p>
            <a:pPr>
              <a:spcBef>
                <a:spcPct val="50000"/>
              </a:spcBef>
            </a:pPr>
            <a:r>
              <a:rPr lang="en-US" altLang="zh-CN" sz="2000">
                <a:solidFill>
                  <a:schemeClr val="hlink"/>
                </a:solidFill>
              </a:rPr>
              <a:t>Not Connected</a:t>
            </a:r>
          </a:p>
        </p:txBody>
      </p:sp>
      <p:sp>
        <p:nvSpPr>
          <p:cNvPr id="1058864" name="Freeform 48"/>
          <p:cNvSpPr>
            <a:spLocks/>
          </p:cNvSpPr>
          <p:nvPr/>
        </p:nvSpPr>
        <p:spPr bwMode="auto">
          <a:xfrm>
            <a:off x="4211638" y="1628775"/>
            <a:ext cx="720725" cy="576263"/>
          </a:xfrm>
          <a:custGeom>
            <a:avLst/>
            <a:gdLst/>
            <a:ahLst/>
            <a:cxnLst>
              <a:cxn ang="0">
                <a:pos x="0" y="363"/>
              </a:cxn>
              <a:cxn ang="0">
                <a:pos x="318" y="272"/>
              </a:cxn>
              <a:cxn ang="0">
                <a:pos x="454" y="0"/>
              </a:cxn>
            </a:cxnLst>
            <a:rect l="0" t="0" r="r" b="b"/>
            <a:pathLst>
              <a:path w="454" h="363">
                <a:moveTo>
                  <a:pt x="0" y="363"/>
                </a:moveTo>
                <a:cubicBezTo>
                  <a:pt x="121" y="347"/>
                  <a:pt x="242" y="332"/>
                  <a:pt x="318" y="272"/>
                </a:cubicBezTo>
                <a:cubicBezTo>
                  <a:pt x="394" y="212"/>
                  <a:pt x="424" y="106"/>
                  <a:pt x="454" y="0"/>
                </a:cubicBezTo>
              </a:path>
            </a:pathLst>
          </a:custGeom>
          <a:noFill/>
          <a:ln w="28575" cap="flat" cmpd="sng">
            <a:solidFill>
              <a:schemeClr val="hlink"/>
            </a:solidFill>
            <a:prstDash val="solid"/>
            <a:round/>
            <a:headEnd type="none" w="med" len="med"/>
            <a:tailEnd type="triangle" w="med" len="lg"/>
          </a:ln>
          <a:effectLst/>
        </p:spPr>
        <p:txBody>
          <a:bodyPr anchor="ctr">
            <a:spAutoFit/>
          </a:bodyPr>
          <a:lstStyle/>
          <a:p>
            <a:endParaRPr lang="zh-CN" altLang="en-US"/>
          </a:p>
        </p:txBody>
      </p:sp>
      <p:sp>
        <p:nvSpPr>
          <p:cNvPr id="1058866" name="Freeform 50"/>
          <p:cNvSpPr>
            <a:spLocks/>
          </p:cNvSpPr>
          <p:nvPr/>
        </p:nvSpPr>
        <p:spPr bwMode="auto">
          <a:xfrm>
            <a:off x="3132138" y="1196975"/>
            <a:ext cx="647700" cy="2663825"/>
          </a:xfrm>
          <a:custGeom>
            <a:avLst/>
            <a:gdLst/>
            <a:ahLst/>
            <a:cxnLst>
              <a:cxn ang="0">
                <a:pos x="204" y="0"/>
              </a:cxn>
              <a:cxn ang="0">
                <a:pos x="23" y="272"/>
              </a:cxn>
              <a:cxn ang="0">
                <a:pos x="68" y="1497"/>
              </a:cxn>
              <a:cxn ang="0">
                <a:pos x="340" y="1724"/>
              </a:cxn>
            </a:cxnLst>
            <a:rect l="0" t="0" r="r" b="b"/>
            <a:pathLst>
              <a:path w="340" h="1739">
                <a:moveTo>
                  <a:pt x="204" y="0"/>
                </a:moveTo>
                <a:cubicBezTo>
                  <a:pt x="125" y="11"/>
                  <a:pt x="46" y="23"/>
                  <a:pt x="23" y="272"/>
                </a:cubicBezTo>
                <a:cubicBezTo>
                  <a:pt x="0" y="521"/>
                  <a:pt x="15" y="1255"/>
                  <a:pt x="68" y="1497"/>
                </a:cubicBezTo>
                <a:cubicBezTo>
                  <a:pt x="121" y="1739"/>
                  <a:pt x="230" y="1731"/>
                  <a:pt x="340" y="1724"/>
                </a:cubicBezTo>
              </a:path>
            </a:pathLst>
          </a:custGeom>
          <a:noFill/>
          <a:ln w="28575" cap="flat" cmpd="sng">
            <a:solidFill>
              <a:srgbClr val="FF0000"/>
            </a:solidFill>
            <a:prstDash val="solid"/>
            <a:round/>
            <a:headEnd type="none" w="med" len="med"/>
            <a:tailEnd type="none" w="med" len="lg"/>
          </a:ln>
          <a:effectLst/>
        </p:spPr>
        <p:txBody>
          <a:bodyPr anchor="ctr">
            <a:spAutoFit/>
          </a:bodyPr>
          <a:lstStyle/>
          <a:p>
            <a:endParaRPr lang="zh-CN" altLang="en-US"/>
          </a:p>
        </p:txBody>
      </p:sp>
      <p:sp>
        <p:nvSpPr>
          <p:cNvPr id="1058854" name="AutoShape 38"/>
          <p:cNvSpPr>
            <a:spLocks noChangeArrowheads="1"/>
          </p:cNvSpPr>
          <p:nvPr/>
        </p:nvSpPr>
        <p:spPr bwMode="auto">
          <a:xfrm>
            <a:off x="611188" y="1700213"/>
            <a:ext cx="1728787" cy="576262"/>
          </a:xfrm>
          <a:prstGeom prst="wedgeRoundRectCallout">
            <a:avLst>
              <a:gd name="adj1" fmla="val 118227"/>
              <a:gd name="adj2" fmla="val -108403"/>
              <a:gd name="adj3" fmla="val 16667"/>
            </a:avLst>
          </a:prstGeom>
          <a:solidFill>
            <a:srgbClr val="FFFFCC"/>
          </a:solidFill>
          <a:ln w="28575" algn="ctr">
            <a:solidFill>
              <a:srgbClr val="9900FF"/>
            </a:solidFill>
            <a:miter lim="800000"/>
            <a:headEnd/>
            <a:tailEnd type="none" w="med" len="lg"/>
          </a:ln>
          <a:effectLst/>
        </p:spPr>
        <p:txBody>
          <a:bodyPr/>
          <a:lstStyle/>
          <a:p>
            <a:pPr algn="l">
              <a:spcBef>
                <a:spcPts val="0"/>
              </a:spcBef>
            </a:pPr>
            <a:r>
              <a:rPr lang="zh-CN" altLang="en-US" sz="2000" dirty="0"/>
              <a:t>三态、</a:t>
            </a:r>
            <a:r>
              <a:rPr lang="zh-CN" altLang="en-US" sz="2000" dirty="0">
                <a:solidFill>
                  <a:srgbClr val="FF0000"/>
                </a:solidFill>
              </a:rPr>
              <a:t>双向</a:t>
            </a:r>
          </a:p>
        </p:txBody>
      </p:sp>
      <p:sp>
        <p:nvSpPr>
          <p:cNvPr id="1058855" name="AutoShape 39"/>
          <p:cNvSpPr>
            <a:spLocks noChangeArrowheads="1"/>
          </p:cNvSpPr>
          <p:nvPr/>
        </p:nvSpPr>
        <p:spPr bwMode="auto">
          <a:xfrm>
            <a:off x="611188" y="2349500"/>
            <a:ext cx="1728787" cy="576263"/>
          </a:xfrm>
          <a:prstGeom prst="wedgeRoundRectCallout">
            <a:avLst>
              <a:gd name="adj1" fmla="val 118227"/>
              <a:gd name="adj2" fmla="val -131269"/>
              <a:gd name="adj3" fmla="val 16667"/>
            </a:avLst>
          </a:prstGeom>
          <a:solidFill>
            <a:srgbClr val="FFFFCC"/>
          </a:solidFill>
          <a:ln w="28575" algn="ctr">
            <a:solidFill>
              <a:srgbClr val="9900FF"/>
            </a:solidFill>
            <a:miter lim="800000"/>
            <a:headEnd/>
            <a:tailEnd type="none" w="med" len="lg"/>
          </a:ln>
          <a:effectLst/>
        </p:spPr>
        <p:txBody>
          <a:bodyPr/>
          <a:lstStyle/>
          <a:p>
            <a:pPr algn="l">
              <a:spcBef>
                <a:spcPts val="0"/>
              </a:spcBef>
            </a:pPr>
            <a:r>
              <a:rPr lang="zh-CN" altLang="en-US" sz="2000"/>
              <a:t>三态、输出</a:t>
            </a:r>
          </a:p>
        </p:txBody>
      </p:sp>
      <p:sp>
        <p:nvSpPr>
          <p:cNvPr id="1058856" name="AutoShape 40"/>
          <p:cNvSpPr>
            <a:spLocks noChangeArrowheads="1"/>
          </p:cNvSpPr>
          <p:nvPr/>
        </p:nvSpPr>
        <p:spPr bwMode="auto">
          <a:xfrm>
            <a:off x="179388" y="2997200"/>
            <a:ext cx="2447925" cy="792163"/>
          </a:xfrm>
          <a:prstGeom prst="wedgeRoundRectCallout">
            <a:avLst>
              <a:gd name="adj1" fmla="val 90208"/>
              <a:gd name="adj2" fmla="val -13528"/>
              <a:gd name="adj3" fmla="val 16667"/>
            </a:avLst>
          </a:prstGeom>
          <a:solidFill>
            <a:srgbClr val="FFFFCC"/>
          </a:solidFill>
          <a:ln w="28575" algn="ctr">
            <a:solidFill>
              <a:srgbClr val="9900FF"/>
            </a:solidFill>
            <a:miter lim="800000"/>
            <a:headEnd/>
            <a:tailEnd type="none" w="med" len="lg"/>
          </a:ln>
          <a:effectLst/>
        </p:spPr>
        <p:txBody>
          <a:bodyPr/>
          <a:lstStyle/>
          <a:p>
            <a:pPr algn="l">
              <a:spcBef>
                <a:spcPts val="0"/>
              </a:spcBef>
            </a:pPr>
            <a:r>
              <a:rPr lang="en-US" altLang="zh-CN" sz="2000" dirty="0"/>
              <a:t>1</a:t>
            </a:r>
            <a:r>
              <a:rPr lang="zh-CN" altLang="en-US" sz="2000" dirty="0"/>
              <a:t>：</a:t>
            </a:r>
            <a:r>
              <a:rPr lang="en-US" altLang="zh-CN" sz="2000" dirty="0"/>
              <a:t>Master (DMA)</a:t>
            </a:r>
          </a:p>
          <a:p>
            <a:pPr algn="l">
              <a:spcBef>
                <a:spcPts val="0"/>
              </a:spcBef>
            </a:pPr>
            <a:r>
              <a:rPr lang="en-US" altLang="zh-CN" sz="2000" dirty="0"/>
              <a:t>0</a:t>
            </a:r>
            <a:r>
              <a:rPr lang="zh-CN" altLang="en-US" sz="2000" dirty="0"/>
              <a:t>：</a:t>
            </a:r>
            <a:r>
              <a:rPr lang="en-US" altLang="zh-CN" sz="2000" dirty="0"/>
              <a:t>Slave</a:t>
            </a:r>
          </a:p>
        </p:txBody>
      </p:sp>
      <p:sp>
        <p:nvSpPr>
          <p:cNvPr id="1058858" name="AutoShape 42"/>
          <p:cNvSpPr>
            <a:spLocks noChangeArrowheads="1"/>
          </p:cNvSpPr>
          <p:nvPr/>
        </p:nvSpPr>
        <p:spPr bwMode="auto">
          <a:xfrm>
            <a:off x="684213" y="3933825"/>
            <a:ext cx="1943100" cy="503238"/>
          </a:xfrm>
          <a:prstGeom prst="wedgeRoundRectCallout">
            <a:avLst>
              <a:gd name="adj1" fmla="val 90361"/>
              <a:gd name="adj2" fmla="val -109620"/>
              <a:gd name="adj3" fmla="val 16667"/>
            </a:avLst>
          </a:prstGeom>
          <a:solidFill>
            <a:srgbClr val="FFFFCC"/>
          </a:solidFill>
          <a:ln w="28575" algn="ctr">
            <a:solidFill>
              <a:srgbClr val="9900FF"/>
            </a:solidFill>
            <a:miter lim="800000"/>
            <a:headEnd/>
            <a:tailEnd type="none" w="med" len="lg"/>
          </a:ln>
          <a:effectLst/>
        </p:spPr>
        <p:txBody>
          <a:bodyPr/>
          <a:lstStyle/>
          <a:p>
            <a:pPr algn="l">
              <a:spcBef>
                <a:spcPts val="0"/>
              </a:spcBef>
            </a:pPr>
            <a:r>
              <a:rPr lang="zh-CN" altLang="en-US" sz="2000"/>
              <a:t>给</a:t>
            </a:r>
            <a:r>
              <a:rPr lang="en-US" altLang="zh-CN" sz="2000"/>
              <a:t>/</a:t>
            </a:r>
            <a:r>
              <a:rPr lang="zh-CN" altLang="en-US" sz="2000"/>
              <a:t>来自 </a:t>
            </a:r>
            <a:r>
              <a:rPr lang="en-US" altLang="zh-CN" sz="2000"/>
              <a:t>CPU</a:t>
            </a:r>
          </a:p>
        </p:txBody>
      </p:sp>
    </p:spTree>
    <p:extLst>
      <p:ext uri="{BB962C8B-B14F-4D97-AF65-F5344CB8AC3E}">
        <p14:creationId xmlns:p14="http://schemas.microsoft.com/office/powerpoint/2010/main" val="1216691919"/>
      </p:ext>
    </p:extLst>
  </p:cSld>
  <p:clrMapOvr>
    <a:masterClrMapping/>
  </p:clrMapOvr>
  <p:transition spd="med"/>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1"/>
          </p:nvPr>
        </p:nvSpPr>
        <p:spPr/>
        <p:txBody>
          <a:bodyPr/>
          <a:lstStyle/>
          <a:p>
            <a:fld id="{C96CCE58-589A-4C97-AB09-086562E8CBDB}" type="slidenum">
              <a:rPr lang="zh-CN" altLang="en-US"/>
              <a:pPr/>
              <a:t>204</a:t>
            </a:fld>
            <a:endParaRPr lang="en-US" altLang="zh-CN"/>
          </a:p>
        </p:txBody>
      </p:sp>
      <p:sp>
        <p:nvSpPr>
          <p:cNvPr id="1059842" name="Rectangle 2"/>
          <p:cNvSpPr>
            <a:spLocks noGrp="1" noChangeArrowheads="1"/>
          </p:cNvSpPr>
          <p:nvPr>
            <p:ph type="title"/>
          </p:nvPr>
        </p:nvSpPr>
        <p:spPr>
          <a:xfrm>
            <a:off x="323850" y="44530"/>
            <a:ext cx="8424863" cy="935038"/>
          </a:xfrm>
          <a:noFill/>
          <a:ln/>
        </p:spPr>
        <p:txBody>
          <a:bodyPr anchor="t"/>
          <a:lstStyle/>
          <a:p>
            <a:r>
              <a:rPr lang="en-US" altLang="zh-CN" sz="2800" b="1" dirty="0" smtClean="0">
                <a:solidFill>
                  <a:schemeClr val="bg2"/>
                </a:solidFill>
                <a:ea typeface="黑体" pitchFamily="2" charset="-122"/>
              </a:rPr>
              <a:t>6.4  </a:t>
            </a:r>
            <a:r>
              <a:rPr lang="en-US" altLang="zh-CN" sz="2800" b="1" dirty="0">
                <a:solidFill>
                  <a:schemeClr val="bg2"/>
                </a:solidFill>
                <a:ea typeface="黑体" pitchFamily="2" charset="-122"/>
              </a:rPr>
              <a:t>DMA</a:t>
            </a:r>
            <a:r>
              <a:rPr lang="zh-CN" altLang="en-US" sz="2800" b="1" dirty="0">
                <a:solidFill>
                  <a:schemeClr val="bg2"/>
                </a:solidFill>
                <a:ea typeface="黑体" pitchFamily="2" charset="-122"/>
              </a:rPr>
              <a:t>方式                   </a:t>
            </a:r>
            <a:r>
              <a:rPr lang="zh-CN" altLang="en-US" sz="2800" b="1" dirty="0">
                <a:solidFill>
                  <a:srgbClr val="006600"/>
                </a:solidFill>
                <a:ea typeface="黑体" pitchFamily="2" charset="-122"/>
              </a:rPr>
              <a:t>二、</a:t>
            </a:r>
            <a:r>
              <a:rPr lang="en-US" altLang="zh-CN" sz="2800" b="1" dirty="0">
                <a:solidFill>
                  <a:srgbClr val="006600"/>
                </a:solidFill>
                <a:ea typeface="黑体" pitchFamily="2" charset="-122"/>
              </a:rPr>
              <a:t>DMA</a:t>
            </a:r>
            <a:r>
              <a:rPr lang="zh-CN" altLang="en-US" sz="2800" b="1" dirty="0">
                <a:solidFill>
                  <a:srgbClr val="006600"/>
                </a:solidFill>
                <a:ea typeface="黑体" pitchFamily="2" charset="-122"/>
              </a:rPr>
              <a:t>控制器</a:t>
            </a:r>
            <a:r>
              <a:rPr lang="en-US" altLang="zh-CN" sz="2800" b="1" dirty="0">
                <a:solidFill>
                  <a:srgbClr val="006600"/>
                </a:solidFill>
                <a:ea typeface="黑体" pitchFamily="2" charset="-122"/>
              </a:rPr>
              <a:t>8237</a:t>
            </a:r>
            <a:br>
              <a:rPr lang="en-US" altLang="zh-CN" sz="2800" b="1" dirty="0">
                <a:solidFill>
                  <a:srgbClr val="006600"/>
                </a:solidFill>
                <a:ea typeface="黑体" pitchFamily="2" charset="-122"/>
              </a:rPr>
            </a:br>
            <a:r>
              <a:rPr lang="en-US" altLang="zh-CN" sz="2800" b="1" dirty="0">
                <a:solidFill>
                  <a:srgbClr val="006600"/>
                </a:solidFill>
                <a:ea typeface="黑体" pitchFamily="2" charset="-122"/>
              </a:rPr>
              <a:t> </a:t>
            </a:r>
            <a:r>
              <a:rPr lang="zh-CN" altLang="en-US" sz="2800" b="1" dirty="0">
                <a:solidFill>
                  <a:srgbClr val="FF6600"/>
                </a:solidFill>
                <a:ea typeface="黑体" pitchFamily="2" charset="-122"/>
              </a:rPr>
              <a:t>（二）</a:t>
            </a:r>
            <a:r>
              <a:rPr lang="en-US" altLang="zh-CN" sz="2800" b="1" dirty="0">
                <a:solidFill>
                  <a:srgbClr val="FF6600"/>
                </a:solidFill>
                <a:ea typeface="黑体" pitchFamily="2" charset="-122"/>
              </a:rPr>
              <a:t>8237</a:t>
            </a:r>
            <a:r>
              <a:rPr lang="zh-CN" altLang="en-US" sz="2800" b="1" dirty="0">
                <a:solidFill>
                  <a:srgbClr val="FF6600"/>
                </a:solidFill>
                <a:ea typeface="黑体" pitchFamily="2" charset="-122"/>
              </a:rPr>
              <a:t>的</a:t>
            </a:r>
            <a:r>
              <a:rPr lang="zh-CN" altLang="en-US" sz="2800" b="1" dirty="0">
                <a:solidFill>
                  <a:srgbClr val="0000FF"/>
                </a:solidFill>
                <a:ea typeface="黑体" pitchFamily="2" charset="-122"/>
              </a:rPr>
              <a:t>工作时序</a:t>
            </a:r>
            <a:endParaRPr lang="zh-CN" altLang="en-US" sz="2800" b="1" dirty="0">
              <a:solidFill>
                <a:srgbClr val="FF6600"/>
              </a:solidFill>
              <a:ea typeface="黑体" pitchFamily="2" charset="-122"/>
            </a:endParaRPr>
          </a:p>
        </p:txBody>
      </p:sp>
      <p:sp>
        <p:nvSpPr>
          <p:cNvPr id="1059843" name="Rectangle 3"/>
          <p:cNvSpPr>
            <a:spLocks noGrp="1" noChangeArrowheads="1"/>
          </p:cNvSpPr>
          <p:nvPr>
            <p:ph type="body" idx="1"/>
          </p:nvPr>
        </p:nvSpPr>
        <p:spPr>
          <a:xfrm>
            <a:off x="250825" y="1341438"/>
            <a:ext cx="8713788" cy="5327650"/>
          </a:xfrm>
        </p:spPr>
        <p:txBody>
          <a:bodyPr/>
          <a:lstStyle/>
          <a:p>
            <a:pPr marL="352425" indent="-352425">
              <a:spcAft>
                <a:spcPct val="10000"/>
              </a:spcAft>
            </a:pPr>
            <a:endParaRPr lang="en-US" altLang="zh-CN" sz="2800" b="1" dirty="0">
              <a:latin typeface="Times New Roman" pitchFamily="18" charset="0"/>
            </a:endParaRPr>
          </a:p>
        </p:txBody>
      </p:sp>
    </p:spTree>
    <p:extLst>
      <p:ext uri="{BB962C8B-B14F-4D97-AF65-F5344CB8AC3E}">
        <p14:creationId xmlns:p14="http://schemas.microsoft.com/office/powerpoint/2010/main" val="811881230"/>
      </p:ext>
    </p:extLst>
  </p:cSld>
  <p:clrMapOvr>
    <a:masterClrMapping/>
  </p:clrMapOvr>
  <p:transition spd="med"/>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95713" name="Object 33"/>
          <p:cNvGraphicFramePr>
            <a:graphicFrameLocks noChangeAspect="1"/>
          </p:cNvGraphicFramePr>
          <p:nvPr/>
        </p:nvGraphicFramePr>
        <p:xfrm>
          <a:off x="250825" y="188913"/>
          <a:ext cx="8208963" cy="6618287"/>
        </p:xfrm>
        <a:graphic>
          <a:graphicData uri="http://schemas.openxmlformats.org/presentationml/2006/ole">
            <mc:AlternateContent xmlns:mc="http://schemas.openxmlformats.org/markup-compatibility/2006">
              <mc:Choice xmlns:v="urn:schemas-microsoft-com:vml" Requires="v">
                <p:oleObj spid="_x0000_s35901" name="Visio" r:id="rId3" imgW="4906366" imgH="3956304" progId="Visio.Drawing.11">
                  <p:embed/>
                </p:oleObj>
              </mc:Choice>
              <mc:Fallback>
                <p:oleObj name="Visio" r:id="rId3" imgW="4906366" imgH="3956304"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0825" y="188913"/>
                        <a:ext cx="8208963" cy="6618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0000FF"/>
                            </a:solidFill>
                            <a:miter lim="800000"/>
                            <a:headEnd/>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95697" name="Rectangle 17"/>
          <p:cNvSpPr>
            <a:spLocks noGrp="1" noChangeArrowheads="1"/>
          </p:cNvSpPr>
          <p:nvPr>
            <p:ph type="body" idx="1"/>
          </p:nvPr>
        </p:nvSpPr>
        <p:spPr>
          <a:xfrm>
            <a:off x="1547813" y="4581525"/>
            <a:ext cx="2232025" cy="1152525"/>
          </a:xfrm>
          <a:solidFill>
            <a:srgbClr val="FFFF00">
              <a:alpha val="39999"/>
            </a:srgbClr>
          </a:solidFill>
          <a:ln/>
        </p:spPr>
        <p:txBody>
          <a:bodyPr/>
          <a:lstStyle/>
          <a:p>
            <a:pPr marL="0" indent="0">
              <a:lnSpc>
                <a:spcPct val="90000"/>
              </a:lnSpc>
              <a:spcAft>
                <a:spcPct val="10000"/>
              </a:spcAft>
              <a:buFont typeface="Wingdings" pitchFamily="2" charset="2"/>
              <a:buNone/>
            </a:pPr>
            <a:r>
              <a:rPr lang="en-US" altLang="zh-CN" sz="2000" b="1">
                <a:solidFill>
                  <a:srgbClr val="0000FF"/>
                </a:solidFill>
                <a:latin typeface="Times New Roman" pitchFamily="18" charset="0"/>
              </a:rPr>
              <a:t>SI: </a:t>
            </a:r>
            <a:r>
              <a:rPr lang="zh-CN" altLang="en-US" sz="2000" b="1">
                <a:solidFill>
                  <a:srgbClr val="0000FF"/>
                </a:solidFill>
                <a:latin typeface="Times New Roman" pitchFamily="18" charset="0"/>
              </a:rPr>
              <a:t>空闲状态</a:t>
            </a:r>
          </a:p>
          <a:p>
            <a:pPr marL="0" indent="0">
              <a:lnSpc>
                <a:spcPct val="90000"/>
              </a:lnSpc>
              <a:spcAft>
                <a:spcPct val="10000"/>
              </a:spcAft>
              <a:buFont typeface="Wingdings" pitchFamily="2" charset="2"/>
              <a:buNone/>
            </a:pPr>
            <a:r>
              <a:rPr lang="en-US" altLang="zh-CN" sz="2000" b="1">
                <a:solidFill>
                  <a:srgbClr val="0000FF"/>
                </a:solidFill>
                <a:latin typeface="Times New Roman" pitchFamily="18" charset="0"/>
              </a:rPr>
              <a:t>SO: </a:t>
            </a:r>
            <a:r>
              <a:rPr lang="zh-CN" altLang="en-US" sz="2000" b="1">
                <a:solidFill>
                  <a:srgbClr val="0000FF"/>
                </a:solidFill>
                <a:latin typeface="Times New Roman" pitchFamily="18" charset="0"/>
              </a:rPr>
              <a:t>请求状态</a:t>
            </a:r>
          </a:p>
          <a:p>
            <a:pPr marL="0" indent="0">
              <a:lnSpc>
                <a:spcPct val="90000"/>
              </a:lnSpc>
              <a:spcAft>
                <a:spcPct val="10000"/>
              </a:spcAft>
              <a:buFont typeface="Wingdings" pitchFamily="2" charset="2"/>
              <a:buNone/>
            </a:pPr>
            <a:r>
              <a:rPr lang="en-US" altLang="zh-CN" sz="2000" b="1">
                <a:solidFill>
                  <a:srgbClr val="0000FF"/>
                </a:solidFill>
                <a:latin typeface="Times New Roman" pitchFamily="18" charset="0"/>
              </a:rPr>
              <a:t>S1</a:t>
            </a:r>
            <a:r>
              <a:rPr lang="zh-CN" altLang="en-US" sz="2000" b="1">
                <a:solidFill>
                  <a:srgbClr val="0000FF"/>
                </a:solidFill>
                <a:latin typeface="Times New Roman" pitchFamily="18" charset="0"/>
              </a:rPr>
              <a:t>～</a:t>
            </a:r>
            <a:r>
              <a:rPr lang="en-US" altLang="zh-CN" sz="2000" b="1">
                <a:solidFill>
                  <a:srgbClr val="0000FF"/>
                </a:solidFill>
                <a:latin typeface="Times New Roman" pitchFamily="18" charset="0"/>
              </a:rPr>
              <a:t>S4: </a:t>
            </a:r>
            <a:r>
              <a:rPr lang="zh-CN" altLang="en-US" sz="2000" b="1">
                <a:solidFill>
                  <a:srgbClr val="0000FF"/>
                </a:solidFill>
                <a:latin typeface="Times New Roman" pitchFamily="18" charset="0"/>
              </a:rPr>
              <a:t>传送状态</a:t>
            </a:r>
          </a:p>
        </p:txBody>
      </p:sp>
      <p:sp>
        <p:nvSpPr>
          <p:cNvPr id="1095711" name="AutoShape 31">
            <a:hlinkClick r:id="rId5" action="ppaction://hlinksldjump" highlightClick="1"/>
          </p:cNvPr>
          <p:cNvSpPr>
            <a:spLocks noChangeArrowheads="1"/>
          </p:cNvSpPr>
          <p:nvPr/>
        </p:nvSpPr>
        <p:spPr bwMode="auto">
          <a:xfrm>
            <a:off x="8532813" y="188913"/>
            <a:ext cx="431800" cy="431800"/>
          </a:xfrm>
          <a:prstGeom prst="actionButtonInformation">
            <a:avLst/>
          </a:prstGeom>
          <a:ln>
            <a:headEnd/>
            <a:tailEnd type="none" w="med" len="lg"/>
          </a:ln>
        </p:spPr>
        <p:style>
          <a:lnRef idx="1">
            <a:schemeClr val="accent6"/>
          </a:lnRef>
          <a:fillRef idx="2">
            <a:schemeClr val="accent6"/>
          </a:fillRef>
          <a:effectRef idx="1">
            <a:schemeClr val="accent6"/>
          </a:effectRef>
          <a:fontRef idx="minor">
            <a:schemeClr val="dk1"/>
          </a:fontRef>
        </p:style>
        <p:txBody>
          <a:bodyPr wrap="none" anchor="ctr">
            <a:spAutoFit/>
          </a:bodyPr>
          <a:lstStyle/>
          <a:p>
            <a:endParaRPr lang="zh-CN" altLang="en-US"/>
          </a:p>
        </p:txBody>
      </p:sp>
      <p:sp>
        <p:nvSpPr>
          <p:cNvPr id="1095714" name="Line 34"/>
          <p:cNvSpPr>
            <a:spLocks noChangeShapeType="1"/>
          </p:cNvSpPr>
          <p:nvPr/>
        </p:nvSpPr>
        <p:spPr bwMode="auto">
          <a:xfrm>
            <a:off x="1619250" y="549275"/>
            <a:ext cx="0" cy="5832475"/>
          </a:xfrm>
          <a:prstGeom prst="line">
            <a:avLst/>
          </a:prstGeom>
          <a:noFill/>
          <a:ln w="12700">
            <a:solidFill>
              <a:srgbClr val="FF6600"/>
            </a:solidFill>
            <a:prstDash val="dash"/>
            <a:round/>
            <a:headEnd/>
            <a:tailEnd type="none" w="med" len="lg"/>
          </a:ln>
          <a:effectLst/>
        </p:spPr>
        <p:txBody>
          <a:bodyPr anchor="ctr">
            <a:spAutoFit/>
          </a:bodyPr>
          <a:lstStyle/>
          <a:p>
            <a:endParaRPr lang="zh-CN" altLang="en-US"/>
          </a:p>
        </p:txBody>
      </p:sp>
      <p:sp>
        <p:nvSpPr>
          <p:cNvPr id="1095715" name="Line 35"/>
          <p:cNvSpPr>
            <a:spLocks noChangeShapeType="1"/>
          </p:cNvSpPr>
          <p:nvPr/>
        </p:nvSpPr>
        <p:spPr bwMode="auto">
          <a:xfrm>
            <a:off x="2339975" y="549275"/>
            <a:ext cx="0" cy="5832475"/>
          </a:xfrm>
          <a:prstGeom prst="line">
            <a:avLst/>
          </a:prstGeom>
          <a:noFill/>
          <a:ln w="12700">
            <a:solidFill>
              <a:srgbClr val="FF6600"/>
            </a:solidFill>
            <a:prstDash val="dash"/>
            <a:round/>
            <a:headEnd/>
            <a:tailEnd type="none" w="med" len="lg"/>
          </a:ln>
          <a:effectLst/>
        </p:spPr>
        <p:txBody>
          <a:bodyPr anchor="ctr">
            <a:spAutoFit/>
          </a:bodyPr>
          <a:lstStyle/>
          <a:p>
            <a:endParaRPr lang="zh-CN" altLang="en-US"/>
          </a:p>
        </p:txBody>
      </p:sp>
      <p:sp>
        <p:nvSpPr>
          <p:cNvPr id="1095716" name="Line 36"/>
          <p:cNvSpPr>
            <a:spLocks noChangeShapeType="1"/>
          </p:cNvSpPr>
          <p:nvPr/>
        </p:nvSpPr>
        <p:spPr bwMode="auto">
          <a:xfrm>
            <a:off x="3059113" y="549275"/>
            <a:ext cx="0" cy="5832475"/>
          </a:xfrm>
          <a:prstGeom prst="line">
            <a:avLst/>
          </a:prstGeom>
          <a:noFill/>
          <a:ln w="12700">
            <a:solidFill>
              <a:srgbClr val="FF6600"/>
            </a:solidFill>
            <a:prstDash val="dash"/>
            <a:round/>
            <a:headEnd/>
            <a:tailEnd type="none" w="med" len="lg"/>
          </a:ln>
          <a:effectLst/>
        </p:spPr>
        <p:txBody>
          <a:bodyPr anchor="ctr">
            <a:spAutoFit/>
          </a:bodyPr>
          <a:lstStyle/>
          <a:p>
            <a:endParaRPr lang="zh-CN" altLang="en-US"/>
          </a:p>
        </p:txBody>
      </p:sp>
      <p:sp>
        <p:nvSpPr>
          <p:cNvPr id="1095717" name="Line 37"/>
          <p:cNvSpPr>
            <a:spLocks noChangeShapeType="1"/>
          </p:cNvSpPr>
          <p:nvPr/>
        </p:nvSpPr>
        <p:spPr bwMode="auto">
          <a:xfrm>
            <a:off x="3779838" y="549275"/>
            <a:ext cx="0" cy="5832475"/>
          </a:xfrm>
          <a:prstGeom prst="line">
            <a:avLst/>
          </a:prstGeom>
          <a:noFill/>
          <a:ln w="12700">
            <a:solidFill>
              <a:srgbClr val="FF6600"/>
            </a:solidFill>
            <a:prstDash val="dash"/>
            <a:round/>
            <a:headEnd/>
            <a:tailEnd type="none" w="med" len="lg"/>
          </a:ln>
          <a:effectLst/>
        </p:spPr>
        <p:txBody>
          <a:bodyPr anchor="ctr">
            <a:spAutoFit/>
          </a:bodyPr>
          <a:lstStyle/>
          <a:p>
            <a:endParaRPr lang="zh-CN" altLang="en-US"/>
          </a:p>
        </p:txBody>
      </p:sp>
      <p:sp>
        <p:nvSpPr>
          <p:cNvPr id="1095718" name="Line 38"/>
          <p:cNvSpPr>
            <a:spLocks noChangeShapeType="1"/>
          </p:cNvSpPr>
          <p:nvPr/>
        </p:nvSpPr>
        <p:spPr bwMode="auto">
          <a:xfrm>
            <a:off x="4500563" y="549275"/>
            <a:ext cx="0" cy="5832475"/>
          </a:xfrm>
          <a:prstGeom prst="line">
            <a:avLst/>
          </a:prstGeom>
          <a:noFill/>
          <a:ln w="12700">
            <a:solidFill>
              <a:srgbClr val="FF6600"/>
            </a:solidFill>
            <a:prstDash val="dash"/>
            <a:round/>
            <a:headEnd/>
            <a:tailEnd type="none" w="med" len="lg"/>
          </a:ln>
          <a:effectLst/>
        </p:spPr>
        <p:txBody>
          <a:bodyPr anchor="ctr">
            <a:spAutoFit/>
          </a:bodyPr>
          <a:lstStyle/>
          <a:p>
            <a:endParaRPr lang="zh-CN" altLang="en-US"/>
          </a:p>
        </p:txBody>
      </p:sp>
      <p:sp>
        <p:nvSpPr>
          <p:cNvPr id="1095719" name="Line 39"/>
          <p:cNvSpPr>
            <a:spLocks noChangeShapeType="1"/>
          </p:cNvSpPr>
          <p:nvPr/>
        </p:nvSpPr>
        <p:spPr bwMode="auto">
          <a:xfrm>
            <a:off x="5219700" y="549275"/>
            <a:ext cx="0" cy="5832475"/>
          </a:xfrm>
          <a:prstGeom prst="line">
            <a:avLst/>
          </a:prstGeom>
          <a:noFill/>
          <a:ln w="12700">
            <a:solidFill>
              <a:srgbClr val="FF6600"/>
            </a:solidFill>
            <a:prstDash val="dash"/>
            <a:round/>
            <a:headEnd/>
            <a:tailEnd type="none" w="med" len="lg"/>
          </a:ln>
          <a:effectLst/>
        </p:spPr>
        <p:txBody>
          <a:bodyPr anchor="ctr">
            <a:spAutoFit/>
          </a:bodyPr>
          <a:lstStyle/>
          <a:p>
            <a:endParaRPr lang="zh-CN" altLang="en-US"/>
          </a:p>
        </p:txBody>
      </p:sp>
      <p:sp>
        <p:nvSpPr>
          <p:cNvPr id="1095720" name="Line 40"/>
          <p:cNvSpPr>
            <a:spLocks noChangeShapeType="1"/>
          </p:cNvSpPr>
          <p:nvPr/>
        </p:nvSpPr>
        <p:spPr bwMode="auto">
          <a:xfrm>
            <a:off x="5940425" y="549275"/>
            <a:ext cx="0" cy="5832475"/>
          </a:xfrm>
          <a:prstGeom prst="line">
            <a:avLst/>
          </a:prstGeom>
          <a:noFill/>
          <a:ln w="12700">
            <a:solidFill>
              <a:srgbClr val="FF6600"/>
            </a:solidFill>
            <a:prstDash val="dash"/>
            <a:round/>
            <a:headEnd/>
            <a:tailEnd type="none" w="med" len="lg"/>
          </a:ln>
          <a:effectLst/>
        </p:spPr>
        <p:txBody>
          <a:bodyPr anchor="ctr">
            <a:spAutoFit/>
          </a:bodyPr>
          <a:lstStyle/>
          <a:p>
            <a:endParaRPr lang="zh-CN" altLang="en-US"/>
          </a:p>
        </p:txBody>
      </p:sp>
      <p:sp>
        <p:nvSpPr>
          <p:cNvPr id="1095721" name="Line 41"/>
          <p:cNvSpPr>
            <a:spLocks noChangeShapeType="1"/>
          </p:cNvSpPr>
          <p:nvPr/>
        </p:nvSpPr>
        <p:spPr bwMode="auto">
          <a:xfrm>
            <a:off x="6659563" y="549275"/>
            <a:ext cx="0" cy="5832475"/>
          </a:xfrm>
          <a:prstGeom prst="line">
            <a:avLst/>
          </a:prstGeom>
          <a:noFill/>
          <a:ln w="12700">
            <a:solidFill>
              <a:srgbClr val="FF6600"/>
            </a:solidFill>
            <a:prstDash val="dash"/>
            <a:round/>
            <a:headEnd/>
            <a:tailEnd type="none" w="med" len="lg"/>
          </a:ln>
          <a:effectLst/>
        </p:spPr>
        <p:txBody>
          <a:bodyPr anchor="ctr">
            <a:spAutoFit/>
          </a:bodyPr>
          <a:lstStyle/>
          <a:p>
            <a:endParaRPr lang="zh-CN" altLang="en-US"/>
          </a:p>
        </p:txBody>
      </p:sp>
      <p:sp>
        <p:nvSpPr>
          <p:cNvPr id="1095722" name="Line 42"/>
          <p:cNvSpPr>
            <a:spLocks noChangeShapeType="1"/>
          </p:cNvSpPr>
          <p:nvPr/>
        </p:nvSpPr>
        <p:spPr bwMode="auto">
          <a:xfrm>
            <a:off x="7380288" y="549275"/>
            <a:ext cx="0" cy="5832475"/>
          </a:xfrm>
          <a:prstGeom prst="line">
            <a:avLst/>
          </a:prstGeom>
          <a:noFill/>
          <a:ln w="12700">
            <a:solidFill>
              <a:srgbClr val="FF6600"/>
            </a:solidFill>
            <a:prstDash val="dash"/>
            <a:round/>
            <a:headEnd/>
            <a:tailEnd type="none" w="med" len="lg"/>
          </a:ln>
          <a:effectLst/>
        </p:spPr>
        <p:txBody>
          <a:bodyPr anchor="ctr">
            <a:spAutoFit/>
          </a:bodyPr>
          <a:lstStyle/>
          <a:p>
            <a:endParaRPr lang="zh-CN" altLang="en-US"/>
          </a:p>
        </p:txBody>
      </p:sp>
      <p:sp>
        <p:nvSpPr>
          <p:cNvPr id="1095723" name="Line 43"/>
          <p:cNvSpPr>
            <a:spLocks noChangeShapeType="1"/>
          </p:cNvSpPr>
          <p:nvPr/>
        </p:nvSpPr>
        <p:spPr bwMode="auto">
          <a:xfrm>
            <a:off x="8101013" y="549275"/>
            <a:ext cx="0" cy="5832475"/>
          </a:xfrm>
          <a:prstGeom prst="line">
            <a:avLst/>
          </a:prstGeom>
          <a:noFill/>
          <a:ln w="12700">
            <a:solidFill>
              <a:srgbClr val="FF6600"/>
            </a:solidFill>
            <a:prstDash val="dash"/>
            <a:round/>
            <a:headEnd/>
            <a:tailEnd type="none" w="med" len="lg"/>
          </a:ln>
          <a:effectLst/>
        </p:spPr>
        <p:txBody>
          <a:bodyPr anchor="ctr">
            <a:spAutoFit/>
          </a:bodyPr>
          <a:lstStyle/>
          <a:p>
            <a:endParaRPr lang="zh-CN" altLang="en-US"/>
          </a:p>
        </p:txBody>
      </p:sp>
    </p:spTree>
    <p:extLst>
      <p:ext uri="{BB962C8B-B14F-4D97-AF65-F5344CB8AC3E}">
        <p14:creationId xmlns:p14="http://schemas.microsoft.com/office/powerpoint/2010/main" val="427777081"/>
      </p:ext>
    </p:extLst>
  </p:cSld>
  <p:clrMapOvr>
    <a:masterClrMapping/>
  </p:clrMapOvr>
  <p:transition spd="med"/>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061893" name="Object 5"/>
          <p:cNvGraphicFramePr>
            <a:graphicFrameLocks noChangeAspect="1"/>
          </p:cNvGraphicFramePr>
          <p:nvPr/>
        </p:nvGraphicFramePr>
        <p:xfrm>
          <a:off x="466725" y="73025"/>
          <a:ext cx="6184900" cy="6669088"/>
        </p:xfrm>
        <a:graphic>
          <a:graphicData uri="http://schemas.openxmlformats.org/presentationml/2006/ole">
            <mc:AlternateContent xmlns:mc="http://schemas.openxmlformats.org/markup-compatibility/2006">
              <mc:Choice xmlns:v="urn:schemas-microsoft-com:vml" Requires="v">
                <p:oleObj spid="_x0000_s36925" name="Image" r:id="rId3" imgW="17975510" imgH="19386122" progId="">
                  <p:embed/>
                </p:oleObj>
              </mc:Choice>
              <mc:Fallback>
                <p:oleObj name="Image" r:id="rId3" imgW="17975510" imgH="19386122"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6725" y="73025"/>
                        <a:ext cx="6184900" cy="6669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0000FF"/>
                            </a:solidFill>
                            <a:miter lim="800000"/>
                            <a:headEnd/>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61894" name="Line 6"/>
          <p:cNvSpPr>
            <a:spLocks noChangeShapeType="1"/>
          </p:cNvSpPr>
          <p:nvPr/>
        </p:nvSpPr>
        <p:spPr bwMode="auto">
          <a:xfrm>
            <a:off x="1465263" y="115888"/>
            <a:ext cx="0" cy="6669087"/>
          </a:xfrm>
          <a:prstGeom prst="line">
            <a:avLst/>
          </a:prstGeom>
          <a:noFill/>
          <a:ln w="12700">
            <a:solidFill>
              <a:srgbClr val="FF0000"/>
            </a:solidFill>
            <a:prstDash val="dash"/>
            <a:round/>
            <a:headEnd/>
            <a:tailEnd type="none" w="med" len="lg"/>
          </a:ln>
          <a:effectLst/>
        </p:spPr>
        <p:txBody>
          <a:bodyPr anchor="ctr">
            <a:spAutoFit/>
          </a:bodyPr>
          <a:lstStyle/>
          <a:p>
            <a:endParaRPr lang="zh-CN" altLang="en-US"/>
          </a:p>
        </p:txBody>
      </p:sp>
      <p:sp>
        <p:nvSpPr>
          <p:cNvPr id="1061895" name="Line 7"/>
          <p:cNvSpPr>
            <a:spLocks noChangeShapeType="1"/>
          </p:cNvSpPr>
          <p:nvPr/>
        </p:nvSpPr>
        <p:spPr bwMode="auto">
          <a:xfrm>
            <a:off x="1828800" y="115888"/>
            <a:ext cx="0" cy="6669087"/>
          </a:xfrm>
          <a:prstGeom prst="line">
            <a:avLst/>
          </a:prstGeom>
          <a:noFill/>
          <a:ln w="12700">
            <a:solidFill>
              <a:srgbClr val="FF0000"/>
            </a:solidFill>
            <a:prstDash val="dash"/>
            <a:round/>
            <a:headEnd/>
            <a:tailEnd type="none" w="med" len="lg"/>
          </a:ln>
          <a:effectLst/>
        </p:spPr>
        <p:txBody>
          <a:bodyPr anchor="ctr">
            <a:spAutoFit/>
          </a:bodyPr>
          <a:lstStyle/>
          <a:p>
            <a:endParaRPr lang="zh-CN" altLang="en-US"/>
          </a:p>
        </p:txBody>
      </p:sp>
      <p:sp>
        <p:nvSpPr>
          <p:cNvPr id="1061896" name="Line 8"/>
          <p:cNvSpPr>
            <a:spLocks noChangeShapeType="1"/>
          </p:cNvSpPr>
          <p:nvPr/>
        </p:nvSpPr>
        <p:spPr bwMode="auto">
          <a:xfrm>
            <a:off x="2193925" y="115888"/>
            <a:ext cx="0" cy="6669087"/>
          </a:xfrm>
          <a:prstGeom prst="line">
            <a:avLst/>
          </a:prstGeom>
          <a:noFill/>
          <a:ln w="12700">
            <a:solidFill>
              <a:srgbClr val="FF0000"/>
            </a:solidFill>
            <a:prstDash val="dash"/>
            <a:round/>
            <a:headEnd/>
            <a:tailEnd type="none" w="med" len="lg"/>
          </a:ln>
          <a:effectLst/>
        </p:spPr>
        <p:txBody>
          <a:bodyPr anchor="ctr">
            <a:spAutoFit/>
          </a:bodyPr>
          <a:lstStyle/>
          <a:p>
            <a:endParaRPr lang="zh-CN" altLang="en-US"/>
          </a:p>
        </p:txBody>
      </p:sp>
      <p:sp>
        <p:nvSpPr>
          <p:cNvPr id="1061897" name="Line 9"/>
          <p:cNvSpPr>
            <a:spLocks noChangeShapeType="1"/>
          </p:cNvSpPr>
          <p:nvPr/>
        </p:nvSpPr>
        <p:spPr bwMode="auto">
          <a:xfrm>
            <a:off x="2563813" y="115888"/>
            <a:ext cx="0" cy="6669087"/>
          </a:xfrm>
          <a:prstGeom prst="line">
            <a:avLst/>
          </a:prstGeom>
          <a:noFill/>
          <a:ln w="12700">
            <a:solidFill>
              <a:srgbClr val="FF0000"/>
            </a:solidFill>
            <a:prstDash val="dash"/>
            <a:round/>
            <a:headEnd/>
            <a:tailEnd type="none" w="med" len="lg"/>
          </a:ln>
          <a:effectLst/>
        </p:spPr>
        <p:txBody>
          <a:bodyPr anchor="ctr">
            <a:spAutoFit/>
          </a:bodyPr>
          <a:lstStyle/>
          <a:p>
            <a:endParaRPr lang="zh-CN" altLang="en-US"/>
          </a:p>
        </p:txBody>
      </p:sp>
      <p:sp>
        <p:nvSpPr>
          <p:cNvPr id="1061898" name="Line 10"/>
          <p:cNvSpPr>
            <a:spLocks noChangeShapeType="1"/>
          </p:cNvSpPr>
          <p:nvPr/>
        </p:nvSpPr>
        <p:spPr bwMode="auto">
          <a:xfrm>
            <a:off x="2938463" y="115888"/>
            <a:ext cx="0" cy="6669087"/>
          </a:xfrm>
          <a:prstGeom prst="line">
            <a:avLst/>
          </a:prstGeom>
          <a:noFill/>
          <a:ln w="12700">
            <a:solidFill>
              <a:srgbClr val="FF0000"/>
            </a:solidFill>
            <a:prstDash val="dash"/>
            <a:round/>
            <a:headEnd/>
            <a:tailEnd type="none" w="med" len="lg"/>
          </a:ln>
          <a:effectLst/>
        </p:spPr>
        <p:txBody>
          <a:bodyPr anchor="ctr">
            <a:spAutoFit/>
          </a:bodyPr>
          <a:lstStyle/>
          <a:p>
            <a:endParaRPr lang="zh-CN" altLang="en-US"/>
          </a:p>
        </p:txBody>
      </p:sp>
      <p:sp>
        <p:nvSpPr>
          <p:cNvPr id="1061899" name="Line 11"/>
          <p:cNvSpPr>
            <a:spLocks noChangeShapeType="1"/>
          </p:cNvSpPr>
          <p:nvPr/>
        </p:nvSpPr>
        <p:spPr bwMode="auto">
          <a:xfrm>
            <a:off x="3298825" y="115888"/>
            <a:ext cx="0" cy="6669087"/>
          </a:xfrm>
          <a:prstGeom prst="line">
            <a:avLst/>
          </a:prstGeom>
          <a:noFill/>
          <a:ln w="12700">
            <a:solidFill>
              <a:srgbClr val="FF0000"/>
            </a:solidFill>
            <a:prstDash val="dash"/>
            <a:round/>
            <a:headEnd/>
            <a:tailEnd type="none" w="med" len="lg"/>
          </a:ln>
          <a:effectLst/>
        </p:spPr>
        <p:txBody>
          <a:bodyPr anchor="ctr">
            <a:spAutoFit/>
          </a:bodyPr>
          <a:lstStyle/>
          <a:p>
            <a:endParaRPr lang="zh-CN" altLang="en-US"/>
          </a:p>
        </p:txBody>
      </p:sp>
      <p:sp>
        <p:nvSpPr>
          <p:cNvPr id="1061900" name="Line 12"/>
          <p:cNvSpPr>
            <a:spLocks noChangeShapeType="1"/>
          </p:cNvSpPr>
          <p:nvPr/>
        </p:nvSpPr>
        <p:spPr bwMode="auto">
          <a:xfrm>
            <a:off x="3671888" y="115888"/>
            <a:ext cx="0" cy="6669087"/>
          </a:xfrm>
          <a:prstGeom prst="line">
            <a:avLst/>
          </a:prstGeom>
          <a:noFill/>
          <a:ln w="12700">
            <a:solidFill>
              <a:srgbClr val="FF0000"/>
            </a:solidFill>
            <a:prstDash val="dash"/>
            <a:round/>
            <a:headEnd/>
            <a:tailEnd type="none" w="med" len="lg"/>
          </a:ln>
          <a:effectLst/>
        </p:spPr>
        <p:txBody>
          <a:bodyPr anchor="ctr">
            <a:spAutoFit/>
          </a:bodyPr>
          <a:lstStyle/>
          <a:p>
            <a:endParaRPr lang="zh-CN" altLang="en-US"/>
          </a:p>
        </p:txBody>
      </p:sp>
      <p:sp>
        <p:nvSpPr>
          <p:cNvPr id="1061901" name="Line 13"/>
          <p:cNvSpPr>
            <a:spLocks noChangeShapeType="1"/>
          </p:cNvSpPr>
          <p:nvPr/>
        </p:nvSpPr>
        <p:spPr bwMode="auto">
          <a:xfrm>
            <a:off x="4037013" y="115888"/>
            <a:ext cx="0" cy="6669087"/>
          </a:xfrm>
          <a:prstGeom prst="line">
            <a:avLst/>
          </a:prstGeom>
          <a:noFill/>
          <a:ln w="12700">
            <a:solidFill>
              <a:srgbClr val="FF0000"/>
            </a:solidFill>
            <a:prstDash val="dash"/>
            <a:round/>
            <a:headEnd/>
            <a:tailEnd type="none" w="med" len="lg"/>
          </a:ln>
          <a:effectLst/>
        </p:spPr>
        <p:txBody>
          <a:bodyPr anchor="ctr">
            <a:spAutoFit/>
          </a:bodyPr>
          <a:lstStyle/>
          <a:p>
            <a:endParaRPr lang="zh-CN" altLang="en-US"/>
          </a:p>
        </p:txBody>
      </p:sp>
      <p:sp>
        <p:nvSpPr>
          <p:cNvPr id="1061902" name="Line 14"/>
          <p:cNvSpPr>
            <a:spLocks noChangeShapeType="1"/>
          </p:cNvSpPr>
          <p:nvPr/>
        </p:nvSpPr>
        <p:spPr bwMode="auto">
          <a:xfrm>
            <a:off x="4402138" y="115888"/>
            <a:ext cx="0" cy="6669087"/>
          </a:xfrm>
          <a:prstGeom prst="line">
            <a:avLst/>
          </a:prstGeom>
          <a:noFill/>
          <a:ln w="12700">
            <a:solidFill>
              <a:srgbClr val="FF0000"/>
            </a:solidFill>
            <a:prstDash val="dash"/>
            <a:round/>
            <a:headEnd/>
            <a:tailEnd type="none" w="med" len="lg"/>
          </a:ln>
          <a:effectLst/>
        </p:spPr>
        <p:txBody>
          <a:bodyPr anchor="ctr">
            <a:spAutoFit/>
          </a:bodyPr>
          <a:lstStyle/>
          <a:p>
            <a:endParaRPr lang="zh-CN" altLang="en-US"/>
          </a:p>
        </p:txBody>
      </p:sp>
      <p:sp>
        <p:nvSpPr>
          <p:cNvPr id="1061903" name="Line 15"/>
          <p:cNvSpPr>
            <a:spLocks noChangeShapeType="1"/>
          </p:cNvSpPr>
          <p:nvPr/>
        </p:nvSpPr>
        <p:spPr bwMode="auto">
          <a:xfrm>
            <a:off x="4767263" y="115888"/>
            <a:ext cx="0" cy="6669087"/>
          </a:xfrm>
          <a:prstGeom prst="line">
            <a:avLst/>
          </a:prstGeom>
          <a:noFill/>
          <a:ln w="12700">
            <a:solidFill>
              <a:srgbClr val="FF0000"/>
            </a:solidFill>
            <a:prstDash val="dash"/>
            <a:round/>
            <a:headEnd/>
            <a:tailEnd type="none" w="med" len="lg"/>
          </a:ln>
          <a:effectLst/>
        </p:spPr>
        <p:txBody>
          <a:bodyPr anchor="ctr">
            <a:spAutoFit/>
          </a:bodyPr>
          <a:lstStyle/>
          <a:p>
            <a:endParaRPr lang="zh-CN" altLang="en-US"/>
          </a:p>
        </p:txBody>
      </p:sp>
      <p:sp>
        <p:nvSpPr>
          <p:cNvPr id="1061904" name="Line 16"/>
          <p:cNvSpPr>
            <a:spLocks noChangeShapeType="1"/>
          </p:cNvSpPr>
          <p:nvPr/>
        </p:nvSpPr>
        <p:spPr bwMode="auto">
          <a:xfrm>
            <a:off x="5141913" y="111125"/>
            <a:ext cx="0" cy="6669088"/>
          </a:xfrm>
          <a:prstGeom prst="line">
            <a:avLst/>
          </a:prstGeom>
          <a:noFill/>
          <a:ln w="12700">
            <a:solidFill>
              <a:srgbClr val="FF0000"/>
            </a:solidFill>
            <a:prstDash val="dash"/>
            <a:round/>
            <a:headEnd/>
            <a:tailEnd type="none" w="med" len="lg"/>
          </a:ln>
          <a:effectLst/>
        </p:spPr>
        <p:txBody>
          <a:bodyPr anchor="ctr">
            <a:spAutoFit/>
          </a:bodyPr>
          <a:lstStyle/>
          <a:p>
            <a:endParaRPr lang="zh-CN" altLang="en-US"/>
          </a:p>
        </p:txBody>
      </p:sp>
      <p:sp>
        <p:nvSpPr>
          <p:cNvPr id="1061905" name="Line 17"/>
          <p:cNvSpPr>
            <a:spLocks noChangeShapeType="1"/>
          </p:cNvSpPr>
          <p:nvPr/>
        </p:nvSpPr>
        <p:spPr bwMode="auto">
          <a:xfrm>
            <a:off x="5507038" y="115888"/>
            <a:ext cx="0" cy="6669087"/>
          </a:xfrm>
          <a:prstGeom prst="line">
            <a:avLst/>
          </a:prstGeom>
          <a:noFill/>
          <a:ln w="12700">
            <a:solidFill>
              <a:srgbClr val="FF0000"/>
            </a:solidFill>
            <a:prstDash val="dash"/>
            <a:round/>
            <a:headEnd/>
            <a:tailEnd type="none" w="med" len="lg"/>
          </a:ln>
          <a:effectLst/>
        </p:spPr>
        <p:txBody>
          <a:bodyPr anchor="ctr">
            <a:spAutoFit/>
          </a:bodyPr>
          <a:lstStyle/>
          <a:p>
            <a:endParaRPr lang="zh-CN" altLang="en-US"/>
          </a:p>
        </p:txBody>
      </p:sp>
      <p:sp>
        <p:nvSpPr>
          <p:cNvPr id="1061906" name="Line 18"/>
          <p:cNvSpPr>
            <a:spLocks noChangeShapeType="1"/>
          </p:cNvSpPr>
          <p:nvPr/>
        </p:nvSpPr>
        <p:spPr bwMode="auto">
          <a:xfrm>
            <a:off x="5872163" y="115888"/>
            <a:ext cx="0" cy="6669087"/>
          </a:xfrm>
          <a:prstGeom prst="line">
            <a:avLst/>
          </a:prstGeom>
          <a:noFill/>
          <a:ln w="12700">
            <a:solidFill>
              <a:srgbClr val="FF0000"/>
            </a:solidFill>
            <a:prstDash val="dash"/>
            <a:round/>
            <a:headEnd/>
            <a:tailEnd type="none" w="med" len="lg"/>
          </a:ln>
          <a:effectLst/>
        </p:spPr>
        <p:txBody>
          <a:bodyPr anchor="ctr">
            <a:spAutoFit/>
          </a:bodyPr>
          <a:lstStyle/>
          <a:p>
            <a:endParaRPr lang="zh-CN" altLang="en-US"/>
          </a:p>
        </p:txBody>
      </p:sp>
      <p:sp>
        <p:nvSpPr>
          <p:cNvPr id="1061907" name="Line 19"/>
          <p:cNvSpPr>
            <a:spLocks noChangeShapeType="1"/>
          </p:cNvSpPr>
          <p:nvPr/>
        </p:nvSpPr>
        <p:spPr bwMode="auto">
          <a:xfrm>
            <a:off x="6240463" y="115888"/>
            <a:ext cx="0" cy="6669087"/>
          </a:xfrm>
          <a:prstGeom prst="line">
            <a:avLst/>
          </a:prstGeom>
          <a:noFill/>
          <a:ln w="12700">
            <a:solidFill>
              <a:srgbClr val="FF0000"/>
            </a:solidFill>
            <a:prstDash val="dash"/>
            <a:round/>
            <a:headEnd/>
            <a:tailEnd type="none" w="med" len="lg"/>
          </a:ln>
          <a:effectLst/>
        </p:spPr>
        <p:txBody>
          <a:bodyPr anchor="ctr">
            <a:spAutoFit/>
          </a:bodyPr>
          <a:lstStyle/>
          <a:p>
            <a:endParaRPr lang="zh-CN" altLang="en-US"/>
          </a:p>
        </p:txBody>
      </p:sp>
      <p:sp>
        <p:nvSpPr>
          <p:cNvPr id="1061912" name="Rectangle 24"/>
          <p:cNvSpPr>
            <a:spLocks noGrp="1" noChangeArrowheads="1"/>
          </p:cNvSpPr>
          <p:nvPr>
            <p:ph type="body" idx="1"/>
          </p:nvPr>
        </p:nvSpPr>
        <p:spPr>
          <a:xfrm>
            <a:off x="6732588" y="1339850"/>
            <a:ext cx="2232025" cy="1512888"/>
          </a:xfrm>
          <a:noFill/>
          <a:ln/>
        </p:spPr>
        <p:txBody>
          <a:bodyPr/>
          <a:lstStyle/>
          <a:p>
            <a:pPr marL="0" indent="0">
              <a:spcAft>
                <a:spcPct val="10000"/>
              </a:spcAft>
              <a:buFont typeface="Wingdings" pitchFamily="2" charset="2"/>
              <a:buNone/>
            </a:pPr>
            <a:r>
              <a:rPr lang="en-US" altLang="zh-CN" sz="2000" b="1">
                <a:latin typeface="Times New Roman" pitchFamily="18" charset="0"/>
              </a:rPr>
              <a:t>SI: </a:t>
            </a:r>
            <a:r>
              <a:rPr lang="zh-CN" altLang="en-US" sz="2000" b="1">
                <a:latin typeface="Times New Roman" pitchFamily="18" charset="0"/>
              </a:rPr>
              <a:t>空闲状态</a:t>
            </a:r>
          </a:p>
          <a:p>
            <a:pPr marL="0" indent="0">
              <a:spcAft>
                <a:spcPct val="10000"/>
              </a:spcAft>
              <a:buFont typeface="Wingdings" pitchFamily="2" charset="2"/>
              <a:buNone/>
            </a:pPr>
            <a:r>
              <a:rPr lang="en-US" altLang="zh-CN" sz="2000" b="1">
                <a:latin typeface="Times New Roman" pitchFamily="18" charset="0"/>
              </a:rPr>
              <a:t>SO: </a:t>
            </a:r>
            <a:r>
              <a:rPr lang="zh-CN" altLang="en-US" sz="2000" b="1">
                <a:latin typeface="Times New Roman" pitchFamily="18" charset="0"/>
              </a:rPr>
              <a:t>请求状态</a:t>
            </a:r>
          </a:p>
          <a:p>
            <a:pPr marL="0" indent="0">
              <a:spcAft>
                <a:spcPct val="10000"/>
              </a:spcAft>
              <a:buFont typeface="Wingdings" pitchFamily="2" charset="2"/>
              <a:buNone/>
            </a:pPr>
            <a:r>
              <a:rPr lang="en-US" altLang="zh-CN" sz="2000" b="1">
                <a:latin typeface="Times New Roman" pitchFamily="18" charset="0"/>
              </a:rPr>
              <a:t>S1</a:t>
            </a:r>
            <a:r>
              <a:rPr lang="zh-CN" altLang="en-US" sz="2000" b="1">
                <a:latin typeface="Times New Roman" pitchFamily="18" charset="0"/>
              </a:rPr>
              <a:t>～</a:t>
            </a:r>
            <a:r>
              <a:rPr lang="en-US" altLang="zh-CN" sz="2000" b="1">
                <a:latin typeface="Times New Roman" pitchFamily="18" charset="0"/>
              </a:rPr>
              <a:t>S4: </a:t>
            </a:r>
            <a:r>
              <a:rPr lang="zh-CN" altLang="en-US" sz="2000" b="1">
                <a:latin typeface="Times New Roman" pitchFamily="18" charset="0"/>
              </a:rPr>
              <a:t>传送状态</a:t>
            </a:r>
          </a:p>
        </p:txBody>
      </p:sp>
      <p:sp>
        <p:nvSpPr>
          <p:cNvPr id="1061913" name="Rectangle 25"/>
          <p:cNvSpPr>
            <a:spLocks noChangeArrowheads="1"/>
          </p:cNvSpPr>
          <p:nvPr/>
        </p:nvSpPr>
        <p:spPr bwMode="auto">
          <a:xfrm>
            <a:off x="1466850" y="73025"/>
            <a:ext cx="358775" cy="6669088"/>
          </a:xfrm>
          <a:prstGeom prst="rect">
            <a:avLst/>
          </a:prstGeom>
          <a:solidFill>
            <a:srgbClr val="FF66FF">
              <a:alpha val="30000"/>
            </a:srgbClr>
          </a:solidFill>
          <a:ln w="28575" algn="ctr">
            <a:noFill/>
            <a:miter lim="800000"/>
            <a:headEnd/>
            <a:tailEnd type="none" w="med" len="lg"/>
          </a:ln>
          <a:effectLst/>
        </p:spPr>
        <p:txBody>
          <a:bodyPr wrap="none" anchor="ctr">
            <a:spAutoFit/>
          </a:bodyPr>
          <a:lstStyle/>
          <a:p>
            <a:endParaRPr lang="zh-CN" altLang="en-US"/>
          </a:p>
        </p:txBody>
      </p:sp>
      <p:sp>
        <p:nvSpPr>
          <p:cNvPr id="1061914" name="Rectangle 26"/>
          <p:cNvSpPr>
            <a:spLocks noChangeArrowheads="1"/>
          </p:cNvSpPr>
          <p:nvPr/>
        </p:nvSpPr>
        <p:spPr bwMode="auto">
          <a:xfrm>
            <a:off x="1095375" y="73025"/>
            <a:ext cx="358775" cy="6669088"/>
          </a:xfrm>
          <a:prstGeom prst="rect">
            <a:avLst/>
          </a:prstGeom>
          <a:solidFill>
            <a:srgbClr val="FF66FF">
              <a:alpha val="30000"/>
            </a:srgbClr>
          </a:solidFill>
          <a:ln w="28575" algn="ctr">
            <a:noFill/>
            <a:miter lim="800000"/>
            <a:headEnd/>
            <a:tailEnd type="none" w="med" len="lg"/>
          </a:ln>
          <a:effectLst/>
        </p:spPr>
        <p:txBody>
          <a:bodyPr wrap="none" anchor="ctr">
            <a:spAutoFit/>
          </a:bodyPr>
          <a:lstStyle/>
          <a:p>
            <a:endParaRPr lang="zh-CN" altLang="en-US"/>
          </a:p>
        </p:txBody>
      </p:sp>
      <p:sp>
        <p:nvSpPr>
          <p:cNvPr id="1061915" name="Rectangle 27"/>
          <p:cNvSpPr>
            <a:spLocks noChangeArrowheads="1"/>
          </p:cNvSpPr>
          <p:nvPr/>
        </p:nvSpPr>
        <p:spPr bwMode="auto">
          <a:xfrm>
            <a:off x="1833563" y="77788"/>
            <a:ext cx="358775" cy="6669087"/>
          </a:xfrm>
          <a:prstGeom prst="rect">
            <a:avLst/>
          </a:prstGeom>
          <a:solidFill>
            <a:srgbClr val="FF66FF">
              <a:alpha val="30000"/>
            </a:srgbClr>
          </a:solidFill>
          <a:ln w="28575" algn="ctr">
            <a:noFill/>
            <a:miter lim="800000"/>
            <a:headEnd/>
            <a:tailEnd type="none" w="med" len="lg"/>
          </a:ln>
          <a:effectLst/>
        </p:spPr>
        <p:txBody>
          <a:bodyPr wrap="none" anchor="ctr">
            <a:spAutoFit/>
          </a:bodyPr>
          <a:lstStyle/>
          <a:p>
            <a:endParaRPr lang="zh-CN" altLang="en-US"/>
          </a:p>
        </p:txBody>
      </p:sp>
      <p:sp>
        <p:nvSpPr>
          <p:cNvPr id="1061916" name="Rectangle 28"/>
          <p:cNvSpPr>
            <a:spLocks noChangeArrowheads="1"/>
          </p:cNvSpPr>
          <p:nvPr/>
        </p:nvSpPr>
        <p:spPr bwMode="auto">
          <a:xfrm>
            <a:off x="2200275" y="77788"/>
            <a:ext cx="358775" cy="6669087"/>
          </a:xfrm>
          <a:prstGeom prst="rect">
            <a:avLst/>
          </a:prstGeom>
          <a:solidFill>
            <a:srgbClr val="FF66FF">
              <a:alpha val="30000"/>
            </a:srgbClr>
          </a:solidFill>
          <a:ln w="28575" algn="ctr">
            <a:noFill/>
            <a:miter lim="800000"/>
            <a:headEnd/>
            <a:tailEnd type="none" w="med" len="lg"/>
          </a:ln>
          <a:effectLst/>
        </p:spPr>
        <p:txBody>
          <a:bodyPr wrap="none" anchor="ctr">
            <a:spAutoFit/>
          </a:bodyPr>
          <a:lstStyle/>
          <a:p>
            <a:endParaRPr lang="zh-CN" altLang="en-US"/>
          </a:p>
        </p:txBody>
      </p:sp>
      <p:sp>
        <p:nvSpPr>
          <p:cNvPr id="1061917" name="Rectangle 29"/>
          <p:cNvSpPr>
            <a:spLocks noChangeArrowheads="1"/>
          </p:cNvSpPr>
          <p:nvPr/>
        </p:nvSpPr>
        <p:spPr bwMode="auto">
          <a:xfrm>
            <a:off x="2571750" y="77788"/>
            <a:ext cx="358775" cy="6669087"/>
          </a:xfrm>
          <a:prstGeom prst="rect">
            <a:avLst/>
          </a:prstGeom>
          <a:solidFill>
            <a:srgbClr val="FF66FF">
              <a:alpha val="30000"/>
            </a:srgbClr>
          </a:solidFill>
          <a:ln w="28575" algn="ctr">
            <a:noFill/>
            <a:miter lim="800000"/>
            <a:headEnd/>
            <a:tailEnd type="none" w="med" len="lg"/>
          </a:ln>
          <a:effectLst/>
        </p:spPr>
        <p:txBody>
          <a:bodyPr wrap="none" anchor="ctr">
            <a:spAutoFit/>
          </a:bodyPr>
          <a:lstStyle/>
          <a:p>
            <a:endParaRPr lang="zh-CN" altLang="en-US"/>
          </a:p>
        </p:txBody>
      </p:sp>
      <p:sp>
        <p:nvSpPr>
          <p:cNvPr id="1061918" name="Rectangle 30"/>
          <p:cNvSpPr>
            <a:spLocks noChangeArrowheads="1"/>
          </p:cNvSpPr>
          <p:nvPr/>
        </p:nvSpPr>
        <p:spPr bwMode="auto">
          <a:xfrm>
            <a:off x="2943225" y="77788"/>
            <a:ext cx="358775" cy="6669087"/>
          </a:xfrm>
          <a:prstGeom prst="rect">
            <a:avLst/>
          </a:prstGeom>
          <a:solidFill>
            <a:srgbClr val="FF66FF">
              <a:alpha val="30000"/>
            </a:srgbClr>
          </a:solidFill>
          <a:ln w="28575" algn="ctr">
            <a:noFill/>
            <a:miter lim="800000"/>
            <a:headEnd/>
            <a:tailEnd type="none" w="med" len="lg"/>
          </a:ln>
          <a:effectLst/>
        </p:spPr>
        <p:txBody>
          <a:bodyPr wrap="none" anchor="ctr">
            <a:spAutoFit/>
          </a:bodyPr>
          <a:lstStyle/>
          <a:p>
            <a:endParaRPr lang="zh-CN" altLang="en-US"/>
          </a:p>
        </p:txBody>
      </p:sp>
      <p:sp>
        <p:nvSpPr>
          <p:cNvPr id="1061919" name="Rectangle 31"/>
          <p:cNvSpPr>
            <a:spLocks noChangeArrowheads="1"/>
          </p:cNvSpPr>
          <p:nvPr/>
        </p:nvSpPr>
        <p:spPr bwMode="auto">
          <a:xfrm>
            <a:off x="3314700" y="73025"/>
            <a:ext cx="358775" cy="6669088"/>
          </a:xfrm>
          <a:prstGeom prst="rect">
            <a:avLst/>
          </a:prstGeom>
          <a:solidFill>
            <a:srgbClr val="FF66FF">
              <a:alpha val="30000"/>
            </a:srgbClr>
          </a:solidFill>
          <a:ln w="28575" algn="ctr">
            <a:noFill/>
            <a:miter lim="800000"/>
            <a:headEnd/>
            <a:tailEnd type="none" w="med" len="lg"/>
          </a:ln>
          <a:effectLst/>
        </p:spPr>
        <p:txBody>
          <a:bodyPr wrap="none" anchor="ctr">
            <a:spAutoFit/>
          </a:bodyPr>
          <a:lstStyle/>
          <a:p>
            <a:endParaRPr lang="zh-CN" altLang="en-US"/>
          </a:p>
        </p:txBody>
      </p:sp>
      <p:sp>
        <p:nvSpPr>
          <p:cNvPr id="1061920" name="Rectangle 32"/>
          <p:cNvSpPr>
            <a:spLocks noChangeArrowheads="1"/>
          </p:cNvSpPr>
          <p:nvPr/>
        </p:nvSpPr>
        <p:spPr bwMode="auto">
          <a:xfrm>
            <a:off x="3671888" y="77788"/>
            <a:ext cx="358775" cy="6669087"/>
          </a:xfrm>
          <a:prstGeom prst="rect">
            <a:avLst/>
          </a:prstGeom>
          <a:solidFill>
            <a:srgbClr val="FF66FF">
              <a:alpha val="30000"/>
            </a:srgbClr>
          </a:solidFill>
          <a:ln w="28575" algn="ctr">
            <a:noFill/>
            <a:miter lim="800000"/>
            <a:headEnd/>
            <a:tailEnd type="none" w="med" len="lg"/>
          </a:ln>
          <a:effectLst/>
        </p:spPr>
        <p:txBody>
          <a:bodyPr wrap="none" anchor="ctr">
            <a:spAutoFit/>
          </a:bodyPr>
          <a:lstStyle/>
          <a:p>
            <a:endParaRPr lang="zh-CN" altLang="en-US"/>
          </a:p>
        </p:txBody>
      </p:sp>
      <p:sp>
        <p:nvSpPr>
          <p:cNvPr id="1061921" name="Rectangle 33"/>
          <p:cNvSpPr>
            <a:spLocks noChangeArrowheads="1"/>
          </p:cNvSpPr>
          <p:nvPr/>
        </p:nvSpPr>
        <p:spPr bwMode="auto">
          <a:xfrm>
            <a:off x="4038600" y="92075"/>
            <a:ext cx="358775" cy="6669088"/>
          </a:xfrm>
          <a:prstGeom prst="rect">
            <a:avLst/>
          </a:prstGeom>
          <a:solidFill>
            <a:srgbClr val="FF66FF">
              <a:alpha val="30000"/>
            </a:srgbClr>
          </a:solidFill>
          <a:ln w="28575" algn="ctr">
            <a:noFill/>
            <a:miter lim="800000"/>
            <a:headEnd/>
            <a:tailEnd type="none" w="med" len="lg"/>
          </a:ln>
          <a:effectLst/>
        </p:spPr>
        <p:txBody>
          <a:bodyPr wrap="none" anchor="ctr">
            <a:spAutoFit/>
          </a:bodyPr>
          <a:lstStyle/>
          <a:p>
            <a:endParaRPr lang="zh-CN" altLang="en-US"/>
          </a:p>
        </p:txBody>
      </p:sp>
      <p:sp>
        <p:nvSpPr>
          <p:cNvPr id="1061922" name="Rectangle 34"/>
          <p:cNvSpPr>
            <a:spLocks noChangeArrowheads="1"/>
          </p:cNvSpPr>
          <p:nvPr/>
        </p:nvSpPr>
        <p:spPr bwMode="auto">
          <a:xfrm>
            <a:off x="4410075" y="82550"/>
            <a:ext cx="358775" cy="6669088"/>
          </a:xfrm>
          <a:prstGeom prst="rect">
            <a:avLst/>
          </a:prstGeom>
          <a:solidFill>
            <a:srgbClr val="FF66FF">
              <a:alpha val="30000"/>
            </a:srgbClr>
          </a:solidFill>
          <a:ln w="28575" algn="ctr">
            <a:noFill/>
            <a:miter lim="800000"/>
            <a:headEnd/>
            <a:tailEnd type="none" w="med" len="lg"/>
          </a:ln>
          <a:effectLst/>
        </p:spPr>
        <p:txBody>
          <a:bodyPr wrap="none" anchor="ctr">
            <a:spAutoFit/>
          </a:bodyPr>
          <a:lstStyle/>
          <a:p>
            <a:endParaRPr lang="zh-CN" altLang="en-US"/>
          </a:p>
        </p:txBody>
      </p:sp>
      <p:sp>
        <p:nvSpPr>
          <p:cNvPr id="1061923" name="Rectangle 35"/>
          <p:cNvSpPr>
            <a:spLocks noChangeArrowheads="1"/>
          </p:cNvSpPr>
          <p:nvPr/>
        </p:nvSpPr>
        <p:spPr bwMode="auto">
          <a:xfrm>
            <a:off x="4776788" y="87313"/>
            <a:ext cx="358775" cy="6669087"/>
          </a:xfrm>
          <a:prstGeom prst="rect">
            <a:avLst/>
          </a:prstGeom>
          <a:solidFill>
            <a:srgbClr val="FF66FF">
              <a:alpha val="30000"/>
            </a:srgbClr>
          </a:solidFill>
          <a:ln w="28575" algn="ctr">
            <a:noFill/>
            <a:miter lim="800000"/>
            <a:headEnd/>
            <a:tailEnd type="none" w="med" len="lg"/>
          </a:ln>
          <a:effectLst/>
        </p:spPr>
        <p:txBody>
          <a:bodyPr wrap="none" anchor="ctr">
            <a:spAutoFit/>
          </a:bodyPr>
          <a:lstStyle/>
          <a:p>
            <a:endParaRPr lang="zh-CN" altLang="en-US"/>
          </a:p>
        </p:txBody>
      </p:sp>
      <p:sp>
        <p:nvSpPr>
          <p:cNvPr id="1061924" name="Rectangle 36"/>
          <p:cNvSpPr>
            <a:spLocks noChangeArrowheads="1"/>
          </p:cNvSpPr>
          <p:nvPr/>
        </p:nvSpPr>
        <p:spPr bwMode="auto">
          <a:xfrm>
            <a:off x="5143500" y="87313"/>
            <a:ext cx="358775" cy="6669087"/>
          </a:xfrm>
          <a:prstGeom prst="rect">
            <a:avLst/>
          </a:prstGeom>
          <a:solidFill>
            <a:srgbClr val="FF66FF">
              <a:alpha val="30000"/>
            </a:srgbClr>
          </a:solidFill>
          <a:ln w="28575" algn="ctr">
            <a:noFill/>
            <a:miter lim="800000"/>
            <a:headEnd/>
            <a:tailEnd type="none" w="med" len="lg"/>
          </a:ln>
          <a:effectLst/>
        </p:spPr>
        <p:txBody>
          <a:bodyPr wrap="none" anchor="ctr">
            <a:spAutoFit/>
          </a:bodyPr>
          <a:lstStyle/>
          <a:p>
            <a:endParaRPr lang="zh-CN" altLang="en-US"/>
          </a:p>
        </p:txBody>
      </p:sp>
      <p:sp>
        <p:nvSpPr>
          <p:cNvPr id="1061925" name="Rectangle 37"/>
          <p:cNvSpPr>
            <a:spLocks noChangeArrowheads="1"/>
          </p:cNvSpPr>
          <p:nvPr/>
        </p:nvSpPr>
        <p:spPr bwMode="auto">
          <a:xfrm>
            <a:off x="5510213" y="82550"/>
            <a:ext cx="358775" cy="6669088"/>
          </a:xfrm>
          <a:prstGeom prst="rect">
            <a:avLst/>
          </a:prstGeom>
          <a:solidFill>
            <a:srgbClr val="FF66FF">
              <a:alpha val="30000"/>
            </a:srgbClr>
          </a:solidFill>
          <a:ln w="28575" algn="ctr">
            <a:noFill/>
            <a:miter lim="800000"/>
            <a:headEnd/>
            <a:tailEnd type="none" w="med" len="lg"/>
          </a:ln>
          <a:effectLst/>
        </p:spPr>
        <p:txBody>
          <a:bodyPr wrap="none" anchor="ctr">
            <a:spAutoFit/>
          </a:bodyPr>
          <a:lstStyle/>
          <a:p>
            <a:endParaRPr lang="zh-CN" altLang="en-US"/>
          </a:p>
        </p:txBody>
      </p:sp>
      <p:sp>
        <p:nvSpPr>
          <p:cNvPr id="1061927" name="AutoShape 39">
            <a:hlinkClick r:id="rId5" action="ppaction://hlinksldjump" highlightClick="1"/>
          </p:cNvPr>
          <p:cNvSpPr>
            <a:spLocks noChangeArrowheads="1"/>
          </p:cNvSpPr>
          <p:nvPr/>
        </p:nvSpPr>
        <p:spPr bwMode="auto">
          <a:xfrm>
            <a:off x="8172450" y="333375"/>
            <a:ext cx="431800" cy="431800"/>
          </a:xfrm>
          <a:prstGeom prst="actionButtonInformation">
            <a:avLst/>
          </a:prstGeom>
          <a:ln>
            <a:headEnd/>
            <a:tailEnd type="none" w="med" len="lg"/>
          </a:ln>
        </p:spPr>
        <p:style>
          <a:lnRef idx="1">
            <a:schemeClr val="accent6"/>
          </a:lnRef>
          <a:fillRef idx="2">
            <a:schemeClr val="accent6"/>
          </a:fillRef>
          <a:effectRef idx="1">
            <a:schemeClr val="accent6"/>
          </a:effectRef>
          <a:fontRef idx="minor">
            <a:schemeClr val="dk1"/>
          </a:fontRef>
        </p:style>
        <p:txBody>
          <a:bodyPr wrap="none" anchor="ctr">
            <a:spAutoFit/>
          </a:bodyPr>
          <a:lstStyle/>
          <a:p>
            <a:endParaRPr lang="zh-CN" altLang="en-US"/>
          </a:p>
        </p:txBody>
      </p:sp>
    </p:spTree>
    <p:extLst>
      <p:ext uri="{BB962C8B-B14F-4D97-AF65-F5344CB8AC3E}">
        <p14:creationId xmlns:p14="http://schemas.microsoft.com/office/powerpoint/2010/main" val="346952910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8" fill="hold" grpId="0" nodeType="clickEffect">
                                  <p:stCondLst>
                                    <p:cond delay="0"/>
                                  </p:stCondLst>
                                  <p:childTnLst>
                                    <p:set>
                                      <p:cBhvr>
                                        <p:cTn id="6" dur="1" fill="hold">
                                          <p:stCondLst>
                                            <p:cond delay="0"/>
                                          </p:stCondLst>
                                        </p:cTn>
                                        <p:tgtEl>
                                          <p:spTgt spid="1061914"/>
                                        </p:tgtEl>
                                        <p:attrNameLst>
                                          <p:attrName>style.visibility</p:attrName>
                                        </p:attrNameLst>
                                      </p:cBhvr>
                                      <p:to>
                                        <p:strVal val="visible"/>
                                      </p:to>
                                    </p:set>
                                    <p:anim calcmode="lin" valueType="num">
                                      <p:cBhvr>
                                        <p:cTn id="7" dur="500" fill="hold"/>
                                        <p:tgtEl>
                                          <p:spTgt spid="1061914"/>
                                        </p:tgtEl>
                                        <p:attrNameLst>
                                          <p:attrName>ppt_x</p:attrName>
                                        </p:attrNameLst>
                                      </p:cBhvr>
                                      <p:tavLst>
                                        <p:tav tm="0">
                                          <p:val>
                                            <p:strVal val="#ppt_x-#ppt_w/2"/>
                                          </p:val>
                                        </p:tav>
                                        <p:tav tm="100000">
                                          <p:val>
                                            <p:strVal val="#ppt_x"/>
                                          </p:val>
                                        </p:tav>
                                      </p:tavLst>
                                    </p:anim>
                                    <p:anim calcmode="lin" valueType="num">
                                      <p:cBhvr>
                                        <p:cTn id="8" dur="500" fill="hold"/>
                                        <p:tgtEl>
                                          <p:spTgt spid="1061914"/>
                                        </p:tgtEl>
                                        <p:attrNameLst>
                                          <p:attrName>ppt_y</p:attrName>
                                        </p:attrNameLst>
                                      </p:cBhvr>
                                      <p:tavLst>
                                        <p:tav tm="0">
                                          <p:val>
                                            <p:strVal val="#ppt_y"/>
                                          </p:val>
                                        </p:tav>
                                        <p:tav tm="100000">
                                          <p:val>
                                            <p:strVal val="#ppt_y"/>
                                          </p:val>
                                        </p:tav>
                                      </p:tavLst>
                                    </p:anim>
                                    <p:anim calcmode="lin" valueType="num">
                                      <p:cBhvr>
                                        <p:cTn id="9" dur="500" fill="hold"/>
                                        <p:tgtEl>
                                          <p:spTgt spid="1061914"/>
                                        </p:tgtEl>
                                        <p:attrNameLst>
                                          <p:attrName>ppt_w</p:attrName>
                                        </p:attrNameLst>
                                      </p:cBhvr>
                                      <p:tavLst>
                                        <p:tav tm="0">
                                          <p:val>
                                            <p:fltVal val="0"/>
                                          </p:val>
                                        </p:tav>
                                        <p:tav tm="100000">
                                          <p:val>
                                            <p:strVal val="#ppt_w"/>
                                          </p:val>
                                        </p:tav>
                                      </p:tavLst>
                                    </p:anim>
                                    <p:anim calcmode="lin" valueType="num">
                                      <p:cBhvr>
                                        <p:cTn id="10" dur="500" fill="hold"/>
                                        <p:tgtEl>
                                          <p:spTgt spid="1061914"/>
                                        </p:tgtEl>
                                        <p:attrNameLst>
                                          <p:attrName>ppt_h</p:attrName>
                                        </p:attrNameLst>
                                      </p:cBhvr>
                                      <p:tavLst>
                                        <p:tav tm="0">
                                          <p:val>
                                            <p:strVal val="#ppt_h"/>
                                          </p:val>
                                        </p:tav>
                                        <p:tav tm="100000">
                                          <p:val>
                                            <p:strVal val="#ppt_h"/>
                                          </p:val>
                                        </p:tav>
                                      </p:tavLst>
                                    </p:anim>
                                  </p:childTnLst>
                                  <p:subTnLst>
                                    <p:set>
                                      <p:cBhvr override="childStyle">
                                        <p:cTn dur="1" fill="hold" display="0" masterRel="nextClick" afterEffect="1"/>
                                        <p:tgtEl>
                                          <p:spTgt spid="1061914"/>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7" presetClass="entr" presetSubtype="8" fill="hold" grpId="0" nodeType="clickEffect">
                                  <p:stCondLst>
                                    <p:cond delay="0"/>
                                  </p:stCondLst>
                                  <p:childTnLst>
                                    <p:set>
                                      <p:cBhvr>
                                        <p:cTn id="14" dur="1" fill="hold">
                                          <p:stCondLst>
                                            <p:cond delay="0"/>
                                          </p:stCondLst>
                                        </p:cTn>
                                        <p:tgtEl>
                                          <p:spTgt spid="1061913"/>
                                        </p:tgtEl>
                                        <p:attrNameLst>
                                          <p:attrName>style.visibility</p:attrName>
                                        </p:attrNameLst>
                                      </p:cBhvr>
                                      <p:to>
                                        <p:strVal val="visible"/>
                                      </p:to>
                                    </p:set>
                                    <p:anim calcmode="lin" valueType="num">
                                      <p:cBhvr>
                                        <p:cTn id="15" dur="500" fill="hold"/>
                                        <p:tgtEl>
                                          <p:spTgt spid="1061913"/>
                                        </p:tgtEl>
                                        <p:attrNameLst>
                                          <p:attrName>ppt_x</p:attrName>
                                        </p:attrNameLst>
                                      </p:cBhvr>
                                      <p:tavLst>
                                        <p:tav tm="0">
                                          <p:val>
                                            <p:strVal val="#ppt_x-#ppt_w/2"/>
                                          </p:val>
                                        </p:tav>
                                        <p:tav tm="100000">
                                          <p:val>
                                            <p:strVal val="#ppt_x"/>
                                          </p:val>
                                        </p:tav>
                                      </p:tavLst>
                                    </p:anim>
                                    <p:anim calcmode="lin" valueType="num">
                                      <p:cBhvr>
                                        <p:cTn id="16" dur="500" fill="hold"/>
                                        <p:tgtEl>
                                          <p:spTgt spid="1061913"/>
                                        </p:tgtEl>
                                        <p:attrNameLst>
                                          <p:attrName>ppt_y</p:attrName>
                                        </p:attrNameLst>
                                      </p:cBhvr>
                                      <p:tavLst>
                                        <p:tav tm="0">
                                          <p:val>
                                            <p:strVal val="#ppt_y"/>
                                          </p:val>
                                        </p:tav>
                                        <p:tav tm="100000">
                                          <p:val>
                                            <p:strVal val="#ppt_y"/>
                                          </p:val>
                                        </p:tav>
                                      </p:tavLst>
                                    </p:anim>
                                    <p:anim calcmode="lin" valueType="num">
                                      <p:cBhvr>
                                        <p:cTn id="17" dur="500" fill="hold"/>
                                        <p:tgtEl>
                                          <p:spTgt spid="1061913"/>
                                        </p:tgtEl>
                                        <p:attrNameLst>
                                          <p:attrName>ppt_w</p:attrName>
                                        </p:attrNameLst>
                                      </p:cBhvr>
                                      <p:tavLst>
                                        <p:tav tm="0">
                                          <p:val>
                                            <p:fltVal val="0"/>
                                          </p:val>
                                        </p:tav>
                                        <p:tav tm="100000">
                                          <p:val>
                                            <p:strVal val="#ppt_w"/>
                                          </p:val>
                                        </p:tav>
                                      </p:tavLst>
                                    </p:anim>
                                    <p:anim calcmode="lin" valueType="num">
                                      <p:cBhvr>
                                        <p:cTn id="18" dur="500" fill="hold"/>
                                        <p:tgtEl>
                                          <p:spTgt spid="1061913"/>
                                        </p:tgtEl>
                                        <p:attrNameLst>
                                          <p:attrName>ppt_h</p:attrName>
                                        </p:attrNameLst>
                                      </p:cBhvr>
                                      <p:tavLst>
                                        <p:tav tm="0">
                                          <p:val>
                                            <p:strVal val="#ppt_h"/>
                                          </p:val>
                                        </p:tav>
                                        <p:tav tm="100000">
                                          <p:val>
                                            <p:strVal val="#ppt_h"/>
                                          </p:val>
                                        </p:tav>
                                      </p:tavLst>
                                    </p:anim>
                                  </p:childTnLst>
                                  <p:subTnLst>
                                    <p:set>
                                      <p:cBhvr override="childStyle">
                                        <p:cTn dur="1" fill="hold" display="0" masterRel="nextClick" afterEffect="1"/>
                                        <p:tgtEl>
                                          <p:spTgt spid="1061913"/>
                                        </p:tgtEl>
                                        <p:attrNameLst>
                                          <p:attrName>style.visibility</p:attrName>
                                        </p:attrNameLst>
                                      </p:cBhvr>
                                      <p:to>
                                        <p:strVal val="hidden"/>
                                      </p:to>
                                    </p:set>
                                  </p:subTnLst>
                                </p:cTn>
                              </p:par>
                            </p:childTnLst>
                          </p:cTn>
                        </p:par>
                      </p:childTnLst>
                    </p:cTn>
                  </p:par>
                  <p:par>
                    <p:cTn id="19" fill="hold">
                      <p:stCondLst>
                        <p:cond delay="indefinite"/>
                      </p:stCondLst>
                      <p:childTnLst>
                        <p:par>
                          <p:cTn id="20" fill="hold">
                            <p:stCondLst>
                              <p:cond delay="0"/>
                            </p:stCondLst>
                            <p:childTnLst>
                              <p:par>
                                <p:cTn id="21" presetID="17" presetClass="entr" presetSubtype="8" fill="hold" grpId="0" nodeType="clickEffect">
                                  <p:stCondLst>
                                    <p:cond delay="0"/>
                                  </p:stCondLst>
                                  <p:childTnLst>
                                    <p:set>
                                      <p:cBhvr>
                                        <p:cTn id="22" dur="1" fill="hold">
                                          <p:stCondLst>
                                            <p:cond delay="0"/>
                                          </p:stCondLst>
                                        </p:cTn>
                                        <p:tgtEl>
                                          <p:spTgt spid="1061915"/>
                                        </p:tgtEl>
                                        <p:attrNameLst>
                                          <p:attrName>style.visibility</p:attrName>
                                        </p:attrNameLst>
                                      </p:cBhvr>
                                      <p:to>
                                        <p:strVal val="visible"/>
                                      </p:to>
                                    </p:set>
                                    <p:anim calcmode="lin" valueType="num">
                                      <p:cBhvr>
                                        <p:cTn id="23" dur="500" fill="hold"/>
                                        <p:tgtEl>
                                          <p:spTgt spid="1061915"/>
                                        </p:tgtEl>
                                        <p:attrNameLst>
                                          <p:attrName>ppt_x</p:attrName>
                                        </p:attrNameLst>
                                      </p:cBhvr>
                                      <p:tavLst>
                                        <p:tav tm="0">
                                          <p:val>
                                            <p:strVal val="#ppt_x-#ppt_w/2"/>
                                          </p:val>
                                        </p:tav>
                                        <p:tav tm="100000">
                                          <p:val>
                                            <p:strVal val="#ppt_x"/>
                                          </p:val>
                                        </p:tav>
                                      </p:tavLst>
                                    </p:anim>
                                    <p:anim calcmode="lin" valueType="num">
                                      <p:cBhvr>
                                        <p:cTn id="24" dur="500" fill="hold"/>
                                        <p:tgtEl>
                                          <p:spTgt spid="1061915"/>
                                        </p:tgtEl>
                                        <p:attrNameLst>
                                          <p:attrName>ppt_y</p:attrName>
                                        </p:attrNameLst>
                                      </p:cBhvr>
                                      <p:tavLst>
                                        <p:tav tm="0">
                                          <p:val>
                                            <p:strVal val="#ppt_y"/>
                                          </p:val>
                                        </p:tav>
                                        <p:tav tm="100000">
                                          <p:val>
                                            <p:strVal val="#ppt_y"/>
                                          </p:val>
                                        </p:tav>
                                      </p:tavLst>
                                    </p:anim>
                                    <p:anim calcmode="lin" valueType="num">
                                      <p:cBhvr>
                                        <p:cTn id="25" dur="500" fill="hold"/>
                                        <p:tgtEl>
                                          <p:spTgt spid="1061915"/>
                                        </p:tgtEl>
                                        <p:attrNameLst>
                                          <p:attrName>ppt_w</p:attrName>
                                        </p:attrNameLst>
                                      </p:cBhvr>
                                      <p:tavLst>
                                        <p:tav tm="0">
                                          <p:val>
                                            <p:fltVal val="0"/>
                                          </p:val>
                                        </p:tav>
                                        <p:tav tm="100000">
                                          <p:val>
                                            <p:strVal val="#ppt_w"/>
                                          </p:val>
                                        </p:tav>
                                      </p:tavLst>
                                    </p:anim>
                                    <p:anim calcmode="lin" valueType="num">
                                      <p:cBhvr>
                                        <p:cTn id="26" dur="500" fill="hold"/>
                                        <p:tgtEl>
                                          <p:spTgt spid="1061915"/>
                                        </p:tgtEl>
                                        <p:attrNameLst>
                                          <p:attrName>ppt_h</p:attrName>
                                        </p:attrNameLst>
                                      </p:cBhvr>
                                      <p:tavLst>
                                        <p:tav tm="0">
                                          <p:val>
                                            <p:strVal val="#ppt_h"/>
                                          </p:val>
                                        </p:tav>
                                        <p:tav tm="100000">
                                          <p:val>
                                            <p:strVal val="#ppt_h"/>
                                          </p:val>
                                        </p:tav>
                                      </p:tavLst>
                                    </p:anim>
                                  </p:childTnLst>
                                  <p:subTnLst>
                                    <p:set>
                                      <p:cBhvr override="childStyle">
                                        <p:cTn dur="1" fill="hold" display="0" masterRel="nextClick" afterEffect="1"/>
                                        <p:tgtEl>
                                          <p:spTgt spid="1061915"/>
                                        </p:tgtEl>
                                        <p:attrNameLst>
                                          <p:attrName>style.visibility</p:attrName>
                                        </p:attrNameLst>
                                      </p:cBhvr>
                                      <p:to>
                                        <p:strVal val="hidden"/>
                                      </p:to>
                                    </p:set>
                                  </p:subTnLst>
                                </p:cTn>
                              </p:par>
                            </p:childTnLst>
                          </p:cTn>
                        </p:par>
                      </p:childTnLst>
                    </p:cTn>
                  </p:par>
                  <p:par>
                    <p:cTn id="27" fill="hold">
                      <p:stCondLst>
                        <p:cond delay="indefinite"/>
                      </p:stCondLst>
                      <p:childTnLst>
                        <p:par>
                          <p:cTn id="28" fill="hold">
                            <p:stCondLst>
                              <p:cond delay="0"/>
                            </p:stCondLst>
                            <p:childTnLst>
                              <p:par>
                                <p:cTn id="29" presetID="17" presetClass="entr" presetSubtype="8" fill="hold" grpId="0" nodeType="clickEffect">
                                  <p:stCondLst>
                                    <p:cond delay="0"/>
                                  </p:stCondLst>
                                  <p:childTnLst>
                                    <p:set>
                                      <p:cBhvr>
                                        <p:cTn id="30" dur="1" fill="hold">
                                          <p:stCondLst>
                                            <p:cond delay="0"/>
                                          </p:stCondLst>
                                        </p:cTn>
                                        <p:tgtEl>
                                          <p:spTgt spid="1061916"/>
                                        </p:tgtEl>
                                        <p:attrNameLst>
                                          <p:attrName>style.visibility</p:attrName>
                                        </p:attrNameLst>
                                      </p:cBhvr>
                                      <p:to>
                                        <p:strVal val="visible"/>
                                      </p:to>
                                    </p:set>
                                    <p:anim calcmode="lin" valueType="num">
                                      <p:cBhvr>
                                        <p:cTn id="31" dur="500" fill="hold"/>
                                        <p:tgtEl>
                                          <p:spTgt spid="1061916"/>
                                        </p:tgtEl>
                                        <p:attrNameLst>
                                          <p:attrName>ppt_x</p:attrName>
                                        </p:attrNameLst>
                                      </p:cBhvr>
                                      <p:tavLst>
                                        <p:tav tm="0">
                                          <p:val>
                                            <p:strVal val="#ppt_x-#ppt_w/2"/>
                                          </p:val>
                                        </p:tav>
                                        <p:tav tm="100000">
                                          <p:val>
                                            <p:strVal val="#ppt_x"/>
                                          </p:val>
                                        </p:tav>
                                      </p:tavLst>
                                    </p:anim>
                                    <p:anim calcmode="lin" valueType="num">
                                      <p:cBhvr>
                                        <p:cTn id="32" dur="500" fill="hold"/>
                                        <p:tgtEl>
                                          <p:spTgt spid="1061916"/>
                                        </p:tgtEl>
                                        <p:attrNameLst>
                                          <p:attrName>ppt_y</p:attrName>
                                        </p:attrNameLst>
                                      </p:cBhvr>
                                      <p:tavLst>
                                        <p:tav tm="0">
                                          <p:val>
                                            <p:strVal val="#ppt_y"/>
                                          </p:val>
                                        </p:tav>
                                        <p:tav tm="100000">
                                          <p:val>
                                            <p:strVal val="#ppt_y"/>
                                          </p:val>
                                        </p:tav>
                                      </p:tavLst>
                                    </p:anim>
                                    <p:anim calcmode="lin" valueType="num">
                                      <p:cBhvr>
                                        <p:cTn id="33" dur="500" fill="hold"/>
                                        <p:tgtEl>
                                          <p:spTgt spid="1061916"/>
                                        </p:tgtEl>
                                        <p:attrNameLst>
                                          <p:attrName>ppt_w</p:attrName>
                                        </p:attrNameLst>
                                      </p:cBhvr>
                                      <p:tavLst>
                                        <p:tav tm="0">
                                          <p:val>
                                            <p:fltVal val="0"/>
                                          </p:val>
                                        </p:tav>
                                        <p:tav tm="100000">
                                          <p:val>
                                            <p:strVal val="#ppt_w"/>
                                          </p:val>
                                        </p:tav>
                                      </p:tavLst>
                                    </p:anim>
                                    <p:anim calcmode="lin" valueType="num">
                                      <p:cBhvr>
                                        <p:cTn id="34" dur="500" fill="hold"/>
                                        <p:tgtEl>
                                          <p:spTgt spid="1061916"/>
                                        </p:tgtEl>
                                        <p:attrNameLst>
                                          <p:attrName>ppt_h</p:attrName>
                                        </p:attrNameLst>
                                      </p:cBhvr>
                                      <p:tavLst>
                                        <p:tav tm="0">
                                          <p:val>
                                            <p:strVal val="#ppt_h"/>
                                          </p:val>
                                        </p:tav>
                                        <p:tav tm="100000">
                                          <p:val>
                                            <p:strVal val="#ppt_h"/>
                                          </p:val>
                                        </p:tav>
                                      </p:tavLst>
                                    </p:anim>
                                  </p:childTnLst>
                                  <p:subTnLst>
                                    <p:set>
                                      <p:cBhvr override="childStyle">
                                        <p:cTn dur="1" fill="hold" display="0" masterRel="nextClick" afterEffect="1"/>
                                        <p:tgtEl>
                                          <p:spTgt spid="1061916"/>
                                        </p:tgtEl>
                                        <p:attrNameLst>
                                          <p:attrName>style.visibility</p:attrName>
                                        </p:attrNameLst>
                                      </p:cBhvr>
                                      <p:to>
                                        <p:strVal val="hidden"/>
                                      </p:to>
                                    </p:set>
                                  </p:subTnLst>
                                </p:cTn>
                              </p:par>
                            </p:childTnLst>
                          </p:cTn>
                        </p:par>
                      </p:childTnLst>
                    </p:cTn>
                  </p:par>
                  <p:par>
                    <p:cTn id="35" fill="hold">
                      <p:stCondLst>
                        <p:cond delay="indefinite"/>
                      </p:stCondLst>
                      <p:childTnLst>
                        <p:par>
                          <p:cTn id="36" fill="hold">
                            <p:stCondLst>
                              <p:cond delay="0"/>
                            </p:stCondLst>
                            <p:childTnLst>
                              <p:par>
                                <p:cTn id="37" presetID="17" presetClass="entr" presetSubtype="8" fill="hold" grpId="0" nodeType="clickEffect">
                                  <p:stCondLst>
                                    <p:cond delay="0"/>
                                  </p:stCondLst>
                                  <p:childTnLst>
                                    <p:set>
                                      <p:cBhvr>
                                        <p:cTn id="38" dur="1" fill="hold">
                                          <p:stCondLst>
                                            <p:cond delay="0"/>
                                          </p:stCondLst>
                                        </p:cTn>
                                        <p:tgtEl>
                                          <p:spTgt spid="1061917"/>
                                        </p:tgtEl>
                                        <p:attrNameLst>
                                          <p:attrName>style.visibility</p:attrName>
                                        </p:attrNameLst>
                                      </p:cBhvr>
                                      <p:to>
                                        <p:strVal val="visible"/>
                                      </p:to>
                                    </p:set>
                                    <p:anim calcmode="lin" valueType="num">
                                      <p:cBhvr>
                                        <p:cTn id="39" dur="500" fill="hold"/>
                                        <p:tgtEl>
                                          <p:spTgt spid="1061917"/>
                                        </p:tgtEl>
                                        <p:attrNameLst>
                                          <p:attrName>ppt_x</p:attrName>
                                        </p:attrNameLst>
                                      </p:cBhvr>
                                      <p:tavLst>
                                        <p:tav tm="0">
                                          <p:val>
                                            <p:strVal val="#ppt_x-#ppt_w/2"/>
                                          </p:val>
                                        </p:tav>
                                        <p:tav tm="100000">
                                          <p:val>
                                            <p:strVal val="#ppt_x"/>
                                          </p:val>
                                        </p:tav>
                                      </p:tavLst>
                                    </p:anim>
                                    <p:anim calcmode="lin" valueType="num">
                                      <p:cBhvr>
                                        <p:cTn id="40" dur="500" fill="hold"/>
                                        <p:tgtEl>
                                          <p:spTgt spid="1061917"/>
                                        </p:tgtEl>
                                        <p:attrNameLst>
                                          <p:attrName>ppt_y</p:attrName>
                                        </p:attrNameLst>
                                      </p:cBhvr>
                                      <p:tavLst>
                                        <p:tav tm="0">
                                          <p:val>
                                            <p:strVal val="#ppt_y"/>
                                          </p:val>
                                        </p:tav>
                                        <p:tav tm="100000">
                                          <p:val>
                                            <p:strVal val="#ppt_y"/>
                                          </p:val>
                                        </p:tav>
                                      </p:tavLst>
                                    </p:anim>
                                    <p:anim calcmode="lin" valueType="num">
                                      <p:cBhvr>
                                        <p:cTn id="41" dur="500" fill="hold"/>
                                        <p:tgtEl>
                                          <p:spTgt spid="1061917"/>
                                        </p:tgtEl>
                                        <p:attrNameLst>
                                          <p:attrName>ppt_w</p:attrName>
                                        </p:attrNameLst>
                                      </p:cBhvr>
                                      <p:tavLst>
                                        <p:tav tm="0">
                                          <p:val>
                                            <p:fltVal val="0"/>
                                          </p:val>
                                        </p:tav>
                                        <p:tav tm="100000">
                                          <p:val>
                                            <p:strVal val="#ppt_w"/>
                                          </p:val>
                                        </p:tav>
                                      </p:tavLst>
                                    </p:anim>
                                    <p:anim calcmode="lin" valueType="num">
                                      <p:cBhvr>
                                        <p:cTn id="42" dur="500" fill="hold"/>
                                        <p:tgtEl>
                                          <p:spTgt spid="1061917"/>
                                        </p:tgtEl>
                                        <p:attrNameLst>
                                          <p:attrName>ppt_h</p:attrName>
                                        </p:attrNameLst>
                                      </p:cBhvr>
                                      <p:tavLst>
                                        <p:tav tm="0">
                                          <p:val>
                                            <p:strVal val="#ppt_h"/>
                                          </p:val>
                                        </p:tav>
                                        <p:tav tm="100000">
                                          <p:val>
                                            <p:strVal val="#ppt_h"/>
                                          </p:val>
                                        </p:tav>
                                      </p:tavLst>
                                    </p:anim>
                                  </p:childTnLst>
                                  <p:subTnLst>
                                    <p:set>
                                      <p:cBhvr override="childStyle">
                                        <p:cTn dur="1" fill="hold" display="0" masterRel="nextClick" afterEffect="1"/>
                                        <p:tgtEl>
                                          <p:spTgt spid="1061917"/>
                                        </p:tgtEl>
                                        <p:attrNameLst>
                                          <p:attrName>style.visibility</p:attrName>
                                        </p:attrNameLst>
                                      </p:cBhvr>
                                      <p:to>
                                        <p:strVal val="hidden"/>
                                      </p:to>
                                    </p:set>
                                  </p:subTnLst>
                                </p:cTn>
                              </p:par>
                            </p:childTnLst>
                          </p:cTn>
                        </p:par>
                      </p:childTnLst>
                    </p:cTn>
                  </p:par>
                  <p:par>
                    <p:cTn id="43" fill="hold">
                      <p:stCondLst>
                        <p:cond delay="indefinite"/>
                      </p:stCondLst>
                      <p:childTnLst>
                        <p:par>
                          <p:cTn id="44" fill="hold">
                            <p:stCondLst>
                              <p:cond delay="0"/>
                            </p:stCondLst>
                            <p:childTnLst>
                              <p:par>
                                <p:cTn id="45" presetID="17" presetClass="entr" presetSubtype="8" fill="hold" grpId="0" nodeType="clickEffect">
                                  <p:stCondLst>
                                    <p:cond delay="0"/>
                                  </p:stCondLst>
                                  <p:childTnLst>
                                    <p:set>
                                      <p:cBhvr>
                                        <p:cTn id="46" dur="1" fill="hold">
                                          <p:stCondLst>
                                            <p:cond delay="0"/>
                                          </p:stCondLst>
                                        </p:cTn>
                                        <p:tgtEl>
                                          <p:spTgt spid="1061918"/>
                                        </p:tgtEl>
                                        <p:attrNameLst>
                                          <p:attrName>style.visibility</p:attrName>
                                        </p:attrNameLst>
                                      </p:cBhvr>
                                      <p:to>
                                        <p:strVal val="visible"/>
                                      </p:to>
                                    </p:set>
                                    <p:anim calcmode="lin" valueType="num">
                                      <p:cBhvr>
                                        <p:cTn id="47" dur="500" fill="hold"/>
                                        <p:tgtEl>
                                          <p:spTgt spid="1061918"/>
                                        </p:tgtEl>
                                        <p:attrNameLst>
                                          <p:attrName>ppt_x</p:attrName>
                                        </p:attrNameLst>
                                      </p:cBhvr>
                                      <p:tavLst>
                                        <p:tav tm="0">
                                          <p:val>
                                            <p:strVal val="#ppt_x-#ppt_w/2"/>
                                          </p:val>
                                        </p:tav>
                                        <p:tav tm="100000">
                                          <p:val>
                                            <p:strVal val="#ppt_x"/>
                                          </p:val>
                                        </p:tav>
                                      </p:tavLst>
                                    </p:anim>
                                    <p:anim calcmode="lin" valueType="num">
                                      <p:cBhvr>
                                        <p:cTn id="48" dur="500" fill="hold"/>
                                        <p:tgtEl>
                                          <p:spTgt spid="1061918"/>
                                        </p:tgtEl>
                                        <p:attrNameLst>
                                          <p:attrName>ppt_y</p:attrName>
                                        </p:attrNameLst>
                                      </p:cBhvr>
                                      <p:tavLst>
                                        <p:tav tm="0">
                                          <p:val>
                                            <p:strVal val="#ppt_y"/>
                                          </p:val>
                                        </p:tav>
                                        <p:tav tm="100000">
                                          <p:val>
                                            <p:strVal val="#ppt_y"/>
                                          </p:val>
                                        </p:tav>
                                      </p:tavLst>
                                    </p:anim>
                                    <p:anim calcmode="lin" valueType="num">
                                      <p:cBhvr>
                                        <p:cTn id="49" dur="500" fill="hold"/>
                                        <p:tgtEl>
                                          <p:spTgt spid="1061918"/>
                                        </p:tgtEl>
                                        <p:attrNameLst>
                                          <p:attrName>ppt_w</p:attrName>
                                        </p:attrNameLst>
                                      </p:cBhvr>
                                      <p:tavLst>
                                        <p:tav tm="0">
                                          <p:val>
                                            <p:fltVal val="0"/>
                                          </p:val>
                                        </p:tav>
                                        <p:tav tm="100000">
                                          <p:val>
                                            <p:strVal val="#ppt_w"/>
                                          </p:val>
                                        </p:tav>
                                      </p:tavLst>
                                    </p:anim>
                                    <p:anim calcmode="lin" valueType="num">
                                      <p:cBhvr>
                                        <p:cTn id="50" dur="500" fill="hold"/>
                                        <p:tgtEl>
                                          <p:spTgt spid="1061918"/>
                                        </p:tgtEl>
                                        <p:attrNameLst>
                                          <p:attrName>ppt_h</p:attrName>
                                        </p:attrNameLst>
                                      </p:cBhvr>
                                      <p:tavLst>
                                        <p:tav tm="0">
                                          <p:val>
                                            <p:strVal val="#ppt_h"/>
                                          </p:val>
                                        </p:tav>
                                        <p:tav tm="100000">
                                          <p:val>
                                            <p:strVal val="#ppt_h"/>
                                          </p:val>
                                        </p:tav>
                                      </p:tavLst>
                                    </p:anim>
                                  </p:childTnLst>
                                  <p:subTnLst>
                                    <p:set>
                                      <p:cBhvr override="childStyle">
                                        <p:cTn dur="1" fill="hold" display="0" masterRel="nextClick" afterEffect="1"/>
                                        <p:tgtEl>
                                          <p:spTgt spid="1061918"/>
                                        </p:tgtEl>
                                        <p:attrNameLst>
                                          <p:attrName>style.visibility</p:attrName>
                                        </p:attrNameLst>
                                      </p:cBhvr>
                                      <p:to>
                                        <p:strVal val="hidden"/>
                                      </p:to>
                                    </p:set>
                                  </p:subTnLst>
                                </p:cTn>
                              </p:par>
                            </p:childTnLst>
                          </p:cTn>
                        </p:par>
                      </p:childTnLst>
                    </p:cTn>
                  </p:par>
                  <p:par>
                    <p:cTn id="51" fill="hold">
                      <p:stCondLst>
                        <p:cond delay="indefinite"/>
                      </p:stCondLst>
                      <p:childTnLst>
                        <p:par>
                          <p:cTn id="52" fill="hold">
                            <p:stCondLst>
                              <p:cond delay="0"/>
                            </p:stCondLst>
                            <p:childTnLst>
                              <p:par>
                                <p:cTn id="53" presetID="17" presetClass="entr" presetSubtype="8" fill="hold" grpId="0" nodeType="clickEffect">
                                  <p:stCondLst>
                                    <p:cond delay="0"/>
                                  </p:stCondLst>
                                  <p:childTnLst>
                                    <p:set>
                                      <p:cBhvr>
                                        <p:cTn id="54" dur="1" fill="hold">
                                          <p:stCondLst>
                                            <p:cond delay="0"/>
                                          </p:stCondLst>
                                        </p:cTn>
                                        <p:tgtEl>
                                          <p:spTgt spid="1061919"/>
                                        </p:tgtEl>
                                        <p:attrNameLst>
                                          <p:attrName>style.visibility</p:attrName>
                                        </p:attrNameLst>
                                      </p:cBhvr>
                                      <p:to>
                                        <p:strVal val="visible"/>
                                      </p:to>
                                    </p:set>
                                    <p:anim calcmode="lin" valueType="num">
                                      <p:cBhvr>
                                        <p:cTn id="55" dur="500" fill="hold"/>
                                        <p:tgtEl>
                                          <p:spTgt spid="1061919"/>
                                        </p:tgtEl>
                                        <p:attrNameLst>
                                          <p:attrName>ppt_x</p:attrName>
                                        </p:attrNameLst>
                                      </p:cBhvr>
                                      <p:tavLst>
                                        <p:tav tm="0">
                                          <p:val>
                                            <p:strVal val="#ppt_x-#ppt_w/2"/>
                                          </p:val>
                                        </p:tav>
                                        <p:tav tm="100000">
                                          <p:val>
                                            <p:strVal val="#ppt_x"/>
                                          </p:val>
                                        </p:tav>
                                      </p:tavLst>
                                    </p:anim>
                                    <p:anim calcmode="lin" valueType="num">
                                      <p:cBhvr>
                                        <p:cTn id="56" dur="500" fill="hold"/>
                                        <p:tgtEl>
                                          <p:spTgt spid="1061919"/>
                                        </p:tgtEl>
                                        <p:attrNameLst>
                                          <p:attrName>ppt_y</p:attrName>
                                        </p:attrNameLst>
                                      </p:cBhvr>
                                      <p:tavLst>
                                        <p:tav tm="0">
                                          <p:val>
                                            <p:strVal val="#ppt_y"/>
                                          </p:val>
                                        </p:tav>
                                        <p:tav tm="100000">
                                          <p:val>
                                            <p:strVal val="#ppt_y"/>
                                          </p:val>
                                        </p:tav>
                                      </p:tavLst>
                                    </p:anim>
                                    <p:anim calcmode="lin" valueType="num">
                                      <p:cBhvr>
                                        <p:cTn id="57" dur="500" fill="hold"/>
                                        <p:tgtEl>
                                          <p:spTgt spid="1061919"/>
                                        </p:tgtEl>
                                        <p:attrNameLst>
                                          <p:attrName>ppt_w</p:attrName>
                                        </p:attrNameLst>
                                      </p:cBhvr>
                                      <p:tavLst>
                                        <p:tav tm="0">
                                          <p:val>
                                            <p:fltVal val="0"/>
                                          </p:val>
                                        </p:tav>
                                        <p:tav tm="100000">
                                          <p:val>
                                            <p:strVal val="#ppt_w"/>
                                          </p:val>
                                        </p:tav>
                                      </p:tavLst>
                                    </p:anim>
                                    <p:anim calcmode="lin" valueType="num">
                                      <p:cBhvr>
                                        <p:cTn id="58" dur="500" fill="hold"/>
                                        <p:tgtEl>
                                          <p:spTgt spid="1061919"/>
                                        </p:tgtEl>
                                        <p:attrNameLst>
                                          <p:attrName>ppt_h</p:attrName>
                                        </p:attrNameLst>
                                      </p:cBhvr>
                                      <p:tavLst>
                                        <p:tav tm="0">
                                          <p:val>
                                            <p:strVal val="#ppt_h"/>
                                          </p:val>
                                        </p:tav>
                                        <p:tav tm="100000">
                                          <p:val>
                                            <p:strVal val="#ppt_h"/>
                                          </p:val>
                                        </p:tav>
                                      </p:tavLst>
                                    </p:anim>
                                  </p:childTnLst>
                                  <p:subTnLst>
                                    <p:set>
                                      <p:cBhvr override="childStyle">
                                        <p:cTn dur="1" fill="hold" display="0" masterRel="nextClick" afterEffect="1"/>
                                        <p:tgtEl>
                                          <p:spTgt spid="1061919"/>
                                        </p:tgtEl>
                                        <p:attrNameLst>
                                          <p:attrName>style.visibility</p:attrName>
                                        </p:attrNameLst>
                                      </p:cBhvr>
                                      <p:to>
                                        <p:strVal val="hidden"/>
                                      </p:to>
                                    </p:set>
                                  </p:subTnLst>
                                </p:cTn>
                              </p:par>
                            </p:childTnLst>
                          </p:cTn>
                        </p:par>
                      </p:childTnLst>
                    </p:cTn>
                  </p:par>
                  <p:par>
                    <p:cTn id="59" fill="hold">
                      <p:stCondLst>
                        <p:cond delay="indefinite"/>
                      </p:stCondLst>
                      <p:childTnLst>
                        <p:par>
                          <p:cTn id="60" fill="hold">
                            <p:stCondLst>
                              <p:cond delay="0"/>
                            </p:stCondLst>
                            <p:childTnLst>
                              <p:par>
                                <p:cTn id="61" presetID="17" presetClass="entr" presetSubtype="8" fill="hold" grpId="0" nodeType="clickEffect">
                                  <p:stCondLst>
                                    <p:cond delay="0"/>
                                  </p:stCondLst>
                                  <p:childTnLst>
                                    <p:set>
                                      <p:cBhvr>
                                        <p:cTn id="62" dur="1" fill="hold">
                                          <p:stCondLst>
                                            <p:cond delay="0"/>
                                          </p:stCondLst>
                                        </p:cTn>
                                        <p:tgtEl>
                                          <p:spTgt spid="1061920"/>
                                        </p:tgtEl>
                                        <p:attrNameLst>
                                          <p:attrName>style.visibility</p:attrName>
                                        </p:attrNameLst>
                                      </p:cBhvr>
                                      <p:to>
                                        <p:strVal val="visible"/>
                                      </p:to>
                                    </p:set>
                                    <p:anim calcmode="lin" valueType="num">
                                      <p:cBhvr>
                                        <p:cTn id="63" dur="500" fill="hold"/>
                                        <p:tgtEl>
                                          <p:spTgt spid="1061920"/>
                                        </p:tgtEl>
                                        <p:attrNameLst>
                                          <p:attrName>ppt_x</p:attrName>
                                        </p:attrNameLst>
                                      </p:cBhvr>
                                      <p:tavLst>
                                        <p:tav tm="0">
                                          <p:val>
                                            <p:strVal val="#ppt_x-#ppt_w/2"/>
                                          </p:val>
                                        </p:tav>
                                        <p:tav tm="100000">
                                          <p:val>
                                            <p:strVal val="#ppt_x"/>
                                          </p:val>
                                        </p:tav>
                                      </p:tavLst>
                                    </p:anim>
                                    <p:anim calcmode="lin" valueType="num">
                                      <p:cBhvr>
                                        <p:cTn id="64" dur="500" fill="hold"/>
                                        <p:tgtEl>
                                          <p:spTgt spid="1061920"/>
                                        </p:tgtEl>
                                        <p:attrNameLst>
                                          <p:attrName>ppt_y</p:attrName>
                                        </p:attrNameLst>
                                      </p:cBhvr>
                                      <p:tavLst>
                                        <p:tav tm="0">
                                          <p:val>
                                            <p:strVal val="#ppt_y"/>
                                          </p:val>
                                        </p:tav>
                                        <p:tav tm="100000">
                                          <p:val>
                                            <p:strVal val="#ppt_y"/>
                                          </p:val>
                                        </p:tav>
                                      </p:tavLst>
                                    </p:anim>
                                    <p:anim calcmode="lin" valueType="num">
                                      <p:cBhvr>
                                        <p:cTn id="65" dur="500" fill="hold"/>
                                        <p:tgtEl>
                                          <p:spTgt spid="1061920"/>
                                        </p:tgtEl>
                                        <p:attrNameLst>
                                          <p:attrName>ppt_w</p:attrName>
                                        </p:attrNameLst>
                                      </p:cBhvr>
                                      <p:tavLst>
                                        <p:tav tm="0">
                                          <p:val>
                                            <p:fltVal val="0"/>
                                          </p:val>
                                        </p:tav>
                                        <p:tav tm="100000">
                                          <p:val>
                                            <p:strVal val="#ppt_w"/>
                                          </p:val>
                                        </p:tav>
                                      </p:tavLst>
                                    </p:anim>
                                    <p:anim calcmode="lin" valueType="num">
                                      <p:cBhvr>
                                        <p:cTn id="66" dur="500" fill="hold"/>
                                        <p:tgtEl>
                                          <p:spTgt spid="1061920"/>
                                        </p:tgtEl>
                                        <p:attrNameLst>
                                          <p:attrName>ppt_h</p:attrName>
                                        </p:attrNameLst>
                                      </p:cBhvr>
                                      <p:tavLst>
                                        <p:tav tm="0">
                                          <p:val>
                                            <p:strVal val="#ppt_h"/>
                                          </p:val>
                                        </p:tav>
                                        <p:tav tm="100000">
                                          <p:val>
                                            <p:strVal val="#ppt_h"/>
                                          </p:val>
                                        </p:tav>
                                      </p:tavLst>
                                    </p:anim>
                                  </p:childTnLst>
                                  <p:subTnLst>
                                    <p:set>
                                      <p:cBhvr override="childStyle">
                                        <p:cTn dur="1" fill="hold" display="0" masterRel="nextClick" afterEffect="1"/>
                                        <p:tgtEl>
                                          <p:spTgt spid="1061920"/>
                                        </p:tgtEl>
                                        <p:attrNameLst>
                                          <p:attrName>style.visibility</p:attrName>
                                        </p:attrNameLst>
                                      </p:cBhvr>
                                      <p:to>
                                        <p:strVal val="hidden"/>
                                      </p:to>
                                    </p:set>
                                  </p:subTnLst>
                                </p:cTn>
                              </p:par>
                            </p:childTnLst>
                          </p:cTn>
                        </p:par>
                      </p:childTnLst>
                    </p:cTn>
                  </p:par>
                  <p:par>
                    <p:cTn id="67" fill="hold">
                      <p:stCondLst>
                        <p:cond delay="indefinite"/>
                      </p:stCondLst>
                      <p:childTnLst>
                        <p:par>
                          <p:cTn id="68" fill="hold">
                            <p:stCondLst>
                              <p:cond delay="0"/>
                            </p:stCondLst>
                            <p:childTnLst>
                              <p:par>
                                <p:cTn id="69" presetID="17" presetClass="entr" presetSubtype="8" fill="hold" grpId="0" nodeType="clickEffect">
                                  <p:stCondLst>
                                    <p:cond delay="0"/>
                                  </p:stCondLst>
                                  <p:childTnLst>
                                    <p:set>
                                      <p:cBhvr>
                                        <p:cTn id="70" dur="1" fill="hold">
                                          <p:stCondLst>
                                            <p:cond delay="0"/>
                                          </p:stCondLst>
                                        </p:cTn>
                                        <p:tgtEl>
                                          <p:spTgt spid="1061921"/>
                                        </p:tgtEl>
                                        <p:attrNameLst>
                                          <p:attrName>style.visibility</p:attrName>
                                        </p:attrNameLst>
                                      </p:cBhvr>
                                      <p:to>
                                        <p:strVal val="visible"/>
                                      </p:to>
                                    </p:set>
                                    <p:anim calcmode="lin" valueType="num">
                                      <p:cBhvr>
                                        <p:cTn id="71" dur="500" fill="hold"/>
                                        <p:tgtEl>
                                          <p:spTgt spid="1061921"/>
                                        </p:tgtEl>
                                        <p:attrNameLst>
                                          <p:attrName>ppt_x</p:attrName>
                                        </p:attrNameLst>
                                      </p:cBhvr>
                                      <p:tavLst>
                                        <p:tav tm="0">
                                          <p:val>
                                            <p:strVal val="#ppt_x-#ppt_w/2"/>
                                          </p:val>
                                        </p:tav>
                                        <p:tav tm="100000">
                                          <p:val>
                                            <p:strVal val="#ppt_x"/>
                                          </p:val>
                                        </p:tav>
                                      </p:tavLst>
                                    </p:anim>
                                    <p:anim calcmode="lin" valueType="num">
                                      <p:cBhvr>
                                        <p:cTn id="72" dur="500" fill="hold"/>
                                        <p:tgtEl>
                                          <p:spTgt spid="1061921"/>
                                        </p:tgtEl>
                                        <p:attrNameLst>
                                          <p:attrName>ppt_y</p:attrName>
                                        </p:attrNameLst>
                                      </p:cBhvr>
                                      <p:tavLst>
                                        <p:tav tm="0">
                                          <p:val>
                                            <p:strVal val="#ppt_y"/>
                                          </p:val>
                                        </p:tav>
                                        <p:tav tm="100000">
                                          <p:val>
                                            <p:strVal val="#ppt_y"/>
                                          </p:val>
                                        </p:tav>
                                      </p:tavLst>
                                    </p:anim>
                                    <p:anim calcmode="lin" valueType="num">
                                      <p:cBhvr>
                                        <p:cTn id="73" dur="500" fill="hold"/>
                                        <p:tgtEl>
                                          <p:spTgt spid="1061921"/>
                                        </p:tgtEl>
                                        <p:attrNameLst>
                                          <p:attrName>ppt_w</p:attrName>
                                        </p:attrNameLst>
                                      </p:cBhvr>
                                      <p:tavLst>
                                        <p:tav tm="0">
                                          <p:val>
                                            <p:fltVal val="0"/>
                                          </p:val>
                                        </p:tav>
                                        <p:tav tm="100000">
                                          <p:val>
                                            <p:strVal val="#ppt_w"/>
                                          </p:val>
                                        </p:tav>
                                      </p:tavLst>
                                    </p:anim>
                                    <p:anim calcmode="lin" valueType="num">
                                      <p:cBhvr>
                                        <p:cTn id="74" dur="500" fill="hold"/>
                                        <p:tgtEl>
                                          <p:spTgt spid="1061921"/>
                                        </p:tgtEl>
                                        <p:attrNameLst>
                                          <p:attrName>ppt_h</p:attrName>
                                        </p:attrNameLst>
                                      </p:cBhvr>
                                      <p:tavLst>
                                        <p:tav tm="0">
                                          <p:val>
                                            <p:strVal val="#ppt_h"/>
                                          </p:val>
                                        </p:tav>
                                        <p:tav tm="100000">
                                          <p:val>
                                            <p:strVal val="#ppt_h"/>
                                          </p:val>
                                        </p:tav>
                                      </p:tavLst>
                                    </p:anim>
                                  </p:childTnLst>
                                  <p:subTnLst>
                                    <p:set>
                                      <p:cBhvr override="childStyle">
                                        <p:cTn dur="1" fill="hold" display="0" masterRel="nextClick" afterEffect="1"/>
                                        <p:tgtEl>
                                          <p:spTgt spid="1061921"/>
                                        </p:tgtEl>
                                        <p:attrNameLst>
                                          <p:attrName>style.visibility</p:attrName>
                                        </p:attrNameLst>
                                      </p:cBhvr>
                                      <p:to>
                                        <p:strVal val="hidden"/>
                                      </p:to>
                                    </p:set>
                                  </p:subTnLst>
                                </p:cTn>
                              </p:par>
                            </p:childTnLst>
                          </p:cTn>
                        </p:par>
                      </p:childTnLst>
                    </p:cTn>
                  </p:par>
                  <p:par>
                    <p:cTn id="75" fill="hold">
                      <p:stCondLst>
                        <p:cond delay="indefinite"/>
                      </p:stCondLst>
                      <p:childTnLst>
                        <p:par>
                          <p:cTn id="76" fill="hold">
                            <p:stCondLst>
                              <p:cond delay="0"/>
                            </p:stCondLst>
                            <p:childTnLst>
                              <p:par>
                                <p:cTn id="77" presetID="17" presetClass="entr" presetSubtype="8" fill="hold" grpId="0" nodeType="clickEffect">
                                  <p:stCondLst>
                                    <p:cond delay="0"/>
                                  </p:stCondLst>
                                  <p:childTnLst>
                                    <p:set>
                                      <p:cBhvr>
                                        <p:cTn id="78" dur="1" fill="hold">
                                          <p:stCondLst>
                                            <p:cond delay="0"/>
                                          </p:stCondLst>
                                        </p:cTn>
                                        <p:tgtEl>
                                          <p:spTgt spid="1061922"/>
                                        </p:tgtEl>
                                        <p:attrNameLst>
                                          <p:attrName>style.visibility</p:attrName>
                                        </p:attrNameLst>
                                      </p:cBhvr>
                                      <p:to>
                                        <p:strVal val="visible"/>
                                      </p:to>
                                    </p:set>
                                    <p:anim calcmode="lin" valueType="num">
                                      <p:cBhvr>
                                        <p:cTn id="79" dur="500" fill="hold"/>
                                        <p:tgtEl>
                                          <p:spTgt spid="1061922"/>
                                        </p:tgtEl>
                                        <p:attrNameLst>
                                          <p:attrName>ppt_x</p:attrName>
                                        </p:attrNameLst>
                                      </p:cBhvr>
                                      <p:tavLst>
                                        <p:tav tm="0">
                                          <p:val>
                                            <p:strVal val="#ppt_x-#ppt_w/2"/>
                                          </p:val>
                                        </p:tav>
                                        <p:tav tm="100000">
                                          <p:val>
                                            <p:strVal val="#ppt_x"/>
                                          </p:val>
                                        </p:tav>
                                      </p:tavLst>
                                    </p:anim>
                                    <p:anim calcmode="lin" valueType="num">
                                      <p:cBhvr>
                                        <p:cTn id="80" dur="500" fill="hold"/>
                                        <p:tgtEl>
                                          <p:spTgt spid="1061922"/>
                                        </p:tgtEl>
                                        <p:attrNameLst>
                                          <p:attrName>ppt_y</p:attrName>
                                        </p:attrNameLst>
                                      </p:cBhvr>
                                      <p:tavLst>
                                        <p:tav tm="0">
                                          <p:val>
                                            <p:strVal val="#ppt_y"/>
                                          </p:val>
                                        </p:tav>
                                        <p:tav tm="100000">
                                          <p:val>
                                            <p:strVal val="#ppt_y"/>
                                          </p:val>
                                        </p:tav>
                                      </p:tavLst>
                                    </p:anim>
                                    <p:anim calcmode="lin" valueType="num">
                                      <p:cBhvr>
                                        <p:cTn id="81" dur="500" fill="hold"/>
                                        <p:tgtEl>
                                          <p:spTgt spid="1061922"/>
                                        </p:tgtEl>
                                        <p:attrNameLst>
                                          <p:attrName>ppt_w</p:attrName>
                                        </p:attrNameLst>
                                      </p:cBhvr>
                                      <p:tavLst>
                                        <p:tav tm="0">
                                          <p:val>
                                            <p:fltVal val="0"/>
                                          </p:val>
                                        </p:tav>
                                        <p:tav tm="100000">
                                          <p:val>
                                            <p:strVal val="#ppt_w"/>
                                          </p:val>
                                        </p:tav>
                                      </p:tavLst>
                                    </p:anim>
                                    <p:anim calcmode="lin" valueType="num">
                                      <p:cBhvr>
                                        <p:cTn id="82" dur="500" fill="hold"/>
                                        <p:tgtEl>
                                          <p:spTgt spid="1061922"/>
                                        </p:tgtEl>
                                        <p:attrNameLst>
                                          <p:attrName>ppt_h</p:attrName>
                                        </p:attrNameLst>
                                      </p:cBhvr>
                                      <p:tavLst>
                                        <p:tav tm="0">
                                          <p:val>
                                            <p:strVal val="#ppt_h"/>
                                          </p:val>
                                        </p:tav>
                                        <p:tav tm="100000">
                                          <p:val>
                                            <p:strVal val="#ppt_h"/>
                                          </p:val>
                                        </p:tav>
                                      </p:tavLst>
                                    </p:anim>
                                  </p:childTnLst>
                                  <p:subTnLst>
                                    <p:set>
                                      <p:cBhvr override="childStyle">
                                        <p:cTn dur="1" fill="hold" display="0" masterRel="nextClick" afterEffect="1"/>
                                        <p:tgtEl>
                                          <p:spTgt spid="1061922"/>
                                        </p:tgtEl>
                                        <p:attrNameLst>
                                          <p:attrName>style.visibility</p:attrName>
                                        </p:attrNameLst>
                                      </p:cBhvr>
                                      <p:to>
                                        <p:strVal val="hidden"/>
                                      </p:to>
                                    </p:set>
                                  </p:subTnLst>
                                </p:cTn>
                              </p:par>
                            </p:childTnLst>
                          </p:cTn>
                        </p:par>
                      </p:childTnLst>
                    </p:cTn>
                  </p:par>
                  <p:par>
                    <p:cTn id="83" fill="hold">
                      <p:stCondLst>
                        <p:cond delay="indefinite"/>
                      </p:stCondLst>
                      <p:childTnLst>
                        <p:par>
                          <p:cTn id="84" fill="hold">
                            <p:stCondLst>
                              <p:cond delay="0"/>
                            </p:stCondLst>
                            <p:childTnLst>
                              <p:par>
                                <p:cTn id="85" presetID="17" presetClass="entr" presetSubtype="8" fill="hold" grpId="0" nodeType="clickEffect">
                                  <p:stCondLst>
                                    <p:cond delay="0"/>
                                  </p:stCondLst>
                                  <p:childTnLst>
                                    <p:set>
                                      <p:cBhvr>
                                        <p:cTn id="86" dur="1" fill="hold">
                                          <p:stCondLst>
                                            <p:cond delay="0"/>
                                          </p:stCondLst>
                                        </p:cTn>
                                        <p:tgtEl>
                                          <p:spTgt spid="1061923"/>
                                        </p:tgtEl>
                                        <p:attrNameLst>
                                          <p:attrName>style.visibility</p:attrName>
                                        </p:attrNameLst>
                                      </p:cBhvr>
                                      <p:to>
                                        <p:strVal val="visible"/>
                                      </p:to>
                                    </p:set>
                                    <p:anim calcmode="lin" valueType="num">
                                      <p:cBhvr>
                                        <p:cTn id="87" dur="500" fill="hold"/>
                                        <p:tgtEl>
                                          <p:spTgt spid="1061923"/>
                                        </p:tgtEl>
                                        <p:attrNameLst>
                                          <p:attrName>ppt_x</p:attrName>
                                        </p:attrNameLst>
                                      </p:cBhvr>
                                      <p:tavLst>
                                        <p:tav tm="0">
                                          <p:val>
                                            <p:strVal val="#ppt_x-#ppt_w/2"/>
                                          </p:val>
                                        </p:tav>
                                        <p:tav tm="100000">
                                          <p:val>
                                            <p:strVal val="#ppt_x"/>
                                          </p:val>
                                        </p:tav>
                                      </p:tavLst>
                                    </p:anim>
                                    <p:anim calcmode="lin" valueType="num">
                                      <p:cBhvr>
                                        <p:cTn id="88" dur="500" fill="hold"/>
                                        <p:tgtEl>
                                          <p:spTgt spid="1061923"/>
                                        </p:tgtEl>
                                        <p:attrNameLst>
                                          <p:attrName>ppt_y</p:attrName>
                                        </p:attrNameLst>
                                      </p:cBhvr>
                                      <p:tavLst>
                                        <p:tav tm="0">
                                          <p:val>
                                            <p:strVal val="#ppt_y"/>
                                          </p:val>
                                        </p:tav>
                                        <p:tav tm="100000">
                                          <p:val>
                                            <p:strVal val="#ppt_y"/>
                                          </p:val>
                                        </p:tav>
                                      </p:tavLst>
                                    </p:anim>
                                    <p:anim calcmode="lin" valueType="num">
                                      <p:cBhvr>
                                        <p:cTn id="89" dur="500" fill="hold"/>
                                        <p:tgtEl>
                                          <p:spTgt spid="1061923"/>
                                        </p:tgtEl>
                                        <p:attrNameLst>
                                          <p:attrName>ppt_w</p:attrName>
                                        </p:attrNameLst>
                                      </p:cBhvr>
                                      <p:tavLst>
                                        <p:tav tm="0">
                                          <p:val>
                                            <p:fltVal val="0"/>
                                          </p:val>
                                        </p:tav>
                                        <p:tav tm="100000">
                                          <p:val>
                                            <p:strVal val="#ppt_w"/>
                                          </p:val>
                                        </p:tav>
                                      </p:tavLst>
                                    </p:anim>
                                    <p:anim calcmode="lin" valueType="num">
                                      <p:cBhvr>
                                        <p:cTn id="90" dur="500" fill="hold"/>
                                        <p:tgtEl>
                                          <p:spTgt spid="1061923"/>
                                        </p:tgtEl>
                                        <p:attrNameLst>
                                          <p:attrName>ppt_h</p:attrName>
                                        </p:attrNameLst>
                                      </p:cBhvr>
                                      <p:tavLst>
                                        <p:tav tm="0">
                                          <p:val>
                                            <p:strVal val="#ppt_h"/>
                                          </p:val>
                                        </p:tav>
                                        <p:tav tm="100000">
                                          <p:val>
                                            <p:strVal val="#ppt_h"/>
                                          </p:val>
                                        </p:tav>
                                      </p:tavLst>
                                    </p:anim>
                                  </p:childTnLst>
                                  <p:subTnLst>
                                    <p:set>
                                      <p:cBhvr override="childStyle">
                                        <p:cTn dur="1" fill="hold" display="0" masterRel="nextClick" afterEffect="1"/>
                                        <p:tgtEl>
                                          <p:spTgt spid="1061923"/>
                                        </p:tgtEl>
                                        <p:attrNameLst>
                                          <p:attrName>style.visibility</p:attrName>
                                        </p:attrNameLst>
                                      </p:cBhvr>
                                      <p:to>
                                        <p:strVal val="hidden"/>
                                      </p:to>
                                    </p:set>
                                  </p:subTnLst>
                                </p:cTn>
                              </p:par>
                            </p:childTnLst>
                          </p:cTn>
                        </p:par>
                      </p:childTnLst>
                    </p:cTn>
                  </p:par>
                  <p:par>
                    <p:cTn id="91" fill="hold">
                      <p:stCondLst>
                        <p:cond delay="indefinite"/>
                      </p:stCondLst>
                      <p:childTnLst>
                        <p:par>
                          <p:cTn id="92" fill="hold">
                            <p:stCondLst>
                              <p:cond delay="0"/>
                            </p:stCondLst>
                            <p:childTnLst>
                              <p:par>
                                <p:cTn id="93" presetID="17" presetClass="entr" presetSubtype="8" fill="hold" grpId="0" nodeType="clickEffect">
                                  <p:stCondLst>
                                    <p:cond delay="0"/>
                                  </p:stCondLst>
                                  <p:childTnLst>
                                    <p:set>
                                      <p:cBhvr>
                                        <p:cTn id="94" dur="1" fill="hold">
                                          <p:stCondLst>
                                            <p:cond delay="0"/>
                                          </p:stCondLst>
                                        </p:cTn>
                                        <p:tgtEl>
                                          <p:spTgt spid="1061924"/>
                                        </p:tgtEl>
                                        <p:attrNameLst>
                                          <p:attrName>style.visibility</p:attrName>
                                        </p:attrNameLst>
                                      </p:cBhvr>
                                      <p:to>
                                        <p:strVal val="visible"/>
                                      </p:to>
                                    </p:set>
                                    <p:anim calcmode="lin" valueType="num">
                                      <p:cBhvr>
                                        <p:cTn id="95" dur="500" fill="hold"/>
                                        <p:tgtEl>
                                          <p:spTgt spid="1061924"/>
                                        </p:tgtEl>
                                        <p:attrNameLst>
                                          <p:attrName>ppt_x</p:attrName>
                                        </p:attrNameLst>
                                      </p:cBhvr>
                                      <p:tavLst>
                                        <p:tav tm="0">
                                          <p:val>
                                            <p:strVal val="#ppt_x-#ppt_w/2"/>
                                          </p:val>
                                        </p:tav>
                                        <p:tav tm="100000">
                                          <p:val>
                                            <p:strVal val="#ppt_x"/>
                                          </p:val>
                                        </p:tav>
                                      </p:tavLst>
                                    </p:anim>
                                    <p:anim calcmode="lin" valueType="num">
                                      <p:cBhvr>
                                        <p:cTn id="96" dur="500" fill="hold"/>
                                        <p:tgtEl>
                                          <p:spTgt spid="1061924"/>
                                        </p:tgtEl>
                                        <p:attrNameLst>
                                          <p:attrName>ppt_y</p:attrName>
                                        </p:attrNameLst>
                                      </p:cBhvr>
                                      <p:tavLst>
                                        <p:tav tm="0">
                                          <p:val>
                                            <p:strVal val="#ppt_y"/>
                                          </p:val>
                                        </p:tav>
                                        <p:tav tm="100000">
                                          <p:val>
                                            <p:strVal val="#ppt_y"/>
                                          </p:val>
                                        </p:tav>
                                      </p:tavLst>
                                    </p:anim>
                                    <p:anim calcmode="lin" valueType="num">
                                      <p:cBhvr>
                                        <p:cTn id="97" dur="500" fill="hold"/>
                                        <p:tgtEl>
                                          <p:spTgt spid="1061924"/>
                                        </p:tgtEl>
                                        <p:attrNameLst>
                                          <p:attrName>ppt_w</p:attrName>
                                        </p:attrNameLst>
                                      </p:cBhvr>
                                      <p:tavLst>
                                        <p:tav tm="0">
                                          <p:val>
                                            <p:fltVal val="0"/>
                                          </p:val>
                                        </p:tav>
                                        <p:tav tm="100000">
                                          <p:val>
                                            <p:strVal val="#ppt_w"/>
                                          </p:val>
                                        </p:tav>
                                      </p:tavLst>
                                    </p:anim>
                                    <p:anim calcmode="lin" valueType="num">
                                      <p:cBhvr>
                                        <p:cTn id="98" dur="500" fill="hold"/>
                                        <p:tgtEl>
                                          <p:spTgt spid="1061924"/>
                                        </p:tgtEl>
                                        <p:attrNameLst>
                                          <p:attrName>ppt_h</p:attrName>
                                        </p:attrNameLst>
                                      </p:cBhvr>
                                      <p:tavLst>
                                        <p:tav tm="0">
                                          <p:val>
                                            <p:strVal val="#ppt_h"/>
                                          </p:val>
                                        </p:tav>
                                        <p:tav tm="100000">
                                          <p:val>
                                            <p:strVal val="#ppt_h"/>
                                          </p:val>
                                        </p:tav>
                                      </p:tavLst>
                                    </p:anim>
                                  </p:childTnLst>
                                  <p:subTnLst>
                                    <p:set>
                                      <p:cBhvr override="childStyle">
                                        <p:cTn dur="1" fill="hold" display="0" masterRel="nextClick" afterEffect="1"/>
                                        <p:tgtEl>
                                          <p:spTgt spid="1061924"/>
                                        </p:tgtEl>
                                        <p:attrNameLst>
                                          <p:attrName>style.visibility</p:attrName>
                                        </p:attrNameLst>
                                      </p:cBhvr>
                                      <p:to>
                                        <p:strVal val="hidden"/>
                                      </p:to>
                                    </p:set>
                                  </p:subTnLst>
                                </p:cTn>
                              </p:par>
                            </p:childTnLst>
                          </p:cTn>
                        </p:par>
                      </p:childTnLst>
                    </p:cTn>
                  </p:par>
                  <p:par>
                    <p:cTn id="99" fill="hold">
                      <p:stCondLst>
                        <p:cond delay="indefinite"/>
                      </p:stCondLst>
                      <p:childTnLst>
                        <p:par>
                          <p:cTn id="100" fill="hold">
                            <p:stCondLst>
                              <p:cond delay="0"/>
                            </p:stCondLst>
                            <p:childTnLst>
                              <p:par>
                                <p:cTn id="101" presetID="17" presetClass="entr" presetSubtype="8" fill="hold" grpId="0" nodeType="clickEffect">
                                  <p:stCondLst>
                                    <p:cond delay="0"/>
                                  </p:stCondLst>
                                  <p:childTnLst>
                                    <p:set>
                                      <p:cBhvr>
                                        <p:cTn id="102" dur="1" fill="hold">
                                          <p:stCondLst>
                                            <p:cond delay="0"/>
                                          </p:stCondLst>
                                        </p:cTn>
                                        <p:tgtEl>
                                          <p:spTgt spid="1061925"/>
                                        </p:tgtEl>
                                        <p:attrNameLst>
                                          <p:attrName>style.visibility</p:attrName>
                                        </p:attrNameLst>
                                      </p:cBhvr>
                                      <p:to>
                                        <p:strVal val="visible"/>
                                      </p:to>
                                    </p:set>
                                    <p:anim calcmode="lin" valueType="num">
                                      <p:cBhvr>
                                        <p:cTn id="103" dur="500" fill="hold"/>
                                        <p:tgtEl>
                                          <p:spTgt spid="1061925"/>
                                        </p:tgtEl>
                                        <p:attrNameLst>
                                          <p:attrName>ppt_x</p:attrName>
                                        </p:attrNameLst>
                                      </p:cBhvr>
                                      <p:tavLst>
                                        <p:tav tm="0">
                                          <p:val>
                                            <p:strVal val="#ppt_x-#ppt_w/2"/>
                                          </p:val>
                                        </p:tav>
                                        <p:tav tm="100000">
                                          <p:val>
                                            <p:strVal val="#ppt_x"/>
                                          </p:val>
                                        </p:tav>
                                      </p:tavLst>
                                    </p:anim>
                                    <p:anim calcmode="lin" valueType="num">
                                      <p:cBhvr>
                                        <p:cTn id="104" dur="500" fill="hold"/>
                                        <p:tgtEl>
                                          <p:spTgt spid="1061925"/>
                                        </p:tgtEl>
                                        <p:attrNameLst>
                                          <p:attrName>ppt_y</p:attrName>
                                        </p:attrNameLst>
                                      </p:cBhvr>
                                      <p:tavLst>
                                        <p:tav tm="0">
                                          <p:val>
                                            <p:strVal val="#ppt_y"/>
                                          </p:val>
                                        </p:tav>
                                        <p:tav tm="100000">
                                          <p:val>
                                            <p:strVal val="#ppt_y"/>
                                          </p:val>
                                        </p:tav>
                                      </p:tavLst>
                                    </p:anim>
                                    <p:anim calcmode="lin" valueType="num">
                                      <p:cBhvr>
                                        <p:cTn id="105" dur="500" fill="hold"/>
                                        <p:tgtEl>
                                          <p:spTgt spid="1061925"/>
                                        </p:tgtEl>
                                        <p:attrNameLst>
                                          <p:attrName>ppt_w</p:attrName>
                                        </p:attrNameLst>
                                      </p:cBhvr>
                                      <p:tavLst>
                                        <p:tav tm="0">
                                          <p:val>
                                            <p:fltVal val="0"/>
                                          </p:val>
                                        </p:tav>
                                        <p:tav tm="100000">
                                          <p:val>
                                            <p:strVal val="#ppt_w"/>
                                          </p:val>
                                        </p:tav>
                                      </p:tavLst>
                                    </p:anim>
                                    <p:anim calcmode="lin" valueType="num">
                                      <p:cBhvr>
                                        <p:cTn id="106" dur="500" fill="hold"/>
                                        <p:tgtEl>
                                          <p:spTgt spid="1061925"/>
                                        </p:tgtEl>
                                        <p:attrNameLst>
                                          <p:attrName>ppt_h</p:attrName>
                                        </p:attrNameLst>
                                      </p:cBhvr>
                                      <p:tavLst>
                                        <p:tav tm="0">
                                          <p:val>
                                            <p:strVal val="#ppt_h"/>
                                          </p:val>
                                        </p:tav>
                                        <p:tav tm="100000">
                                          <p:val>
                                            <p:strVal val="#ppt_h"/>
                                          </p:val>
                                        </p:tav>
                                      </p:tavLst>
                                    </p:anim>
                                  </p:childTnLst>
                                  <p:subTnLst>
                                    <p:set>
                                      <p:cBhvr override="childStyle">
                                        <p:cTn dur="1" fill="hold" display="0" masterRel="nextClick" afterEffect="1"/>
                                        <p:tgtEl>
                                          <p:spTgt spid="1061925"/>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1913" grpId="0" animBg="1"/>
      <p:bldP spid="1061914" grpId="0" animBg="1"/>
      <p:bldP spid="1061915" grpId="0" animBg="1"/>
      <p:bldP spid="1061916" grpId="0" animBg="1"/>
      <p:bldP spid="1061917" grpId="0" animBg="1"/>
      <p:bldP spid="1061918" grpId="0" animBg="1"/>
      <p:bldP spid="1061919" grpId="0" animBg="1"/>
      <p:bldP spid="1061920" grpId="0" animBg="1"/>
      <p:bldP spid="1061921" grpId="0" animBg="1"/>
      <p:bldP spid="1061922" grpId="0" animBg="1"/>
      <p:bldP spid="1061923" grpId="0" animBg="1"/>
      <p:bldP spid="1061924" grpId="0" animBg="1"/>
      <p:bldP spid="1061925" grpId="0" animBg="1"/>
    </p:bld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4"/>
          <p:cNvSpPr>
            <a:spLocks noGrp="1"/>
          </p:cNvSpPr>
          <p:nvPr>
            <p:ph type="sldNum" sz="quarter" idx="11"/>
          </p:nvPr>
        </p:nvSpPr>
        <p:spPr/>
        <p:txBody>
          <a:bodyPr/>
          <a:lstStyle/>
          <a:p>
            <a:fld id="{D07C09CB-57AD-4F52-BF90-D42989EAE3E4}" type="slidenum">
              <a:rPr lang="zh-CN" altLang="en-US"/>
              <a:pPr/>
              <a:t>207</a:t>
            </a:fld>
            <a:endParaRPr lang="en-US" altLang="zh-CN"/>
          </a:p>
        </p:txBody>
      </p:sp>
      <p:sp>
        <p:nvSpPr>
          <p:cNvPr id="1089538" name="Rectangle 2"/>
          <p:cNvSpPr>
            <a:spLocks noGrp="1" noChangeArrowheads="1"/>
          </p:cNvSpPr>
          <p:nvPr>
            <p:ph type="title"/>
          </p:nvPr>
        </p:nvSpPr>
        <p:spPr>
          <a:xfrm>
            <a:off x="323850" y="44530"/>
            <a:ext cx="8424863" cy="935038"/>
          </a:xfrm>
          <a:noFill/>
          <a:ln/>
        </p:spPr>
        <p:txBody>
          <a:bodyPr anchor="t"/>
          <a:lstStyle/>
          <a:p>
            <a:r>
              <a:rPr lang="en-US" altLang="zh-CN" sz="2800" b="1" dirty="0" smtClean="0">
                <a:solidFill>
                  <a:schemeClr val="bg2"/>
                </a:solidFill>
                <a:ea typeface="黑体" pitchFamily="2" charset="-122"/>
              </a:rPr>
              <a:t>6.4  </a:t>
            </a:r>
            <a:r>
              <a:rPr lang="en-US" altLang="zh-CN" sz="2800" b="1" dirty="0">
                <a:solidFill>
                  <a:schemeClr val="bg2"/>
                </a:solidFill>
                <a:ea typeface="黑体" pitchFamily="2" charset="-122"/>
              </a:rPr>
              <a:t>DMA</a:t>
            </a:r>
            <a:r>
              <a:rPr lang="zh-CN" altLang="en-US" sz="2800" b="1" dirty="0">
                <a:solidFill>
                  <a:schemeClr val="bg2"/>
                </a:solidFill>
                <a:ea typeface="黑体" pitchFamily="2" charset="-122"/>
              </a:rPr>
              <a:t>方式                   </a:t>
            </a:r>
            <a:r>
              <a:rPr lang="zh-CN" altLang="en-US" sz="2800" b="1" dirty="0">
                <a:solidFill>
                  <a:srgbClr val="006600"/>
                </a:solidFill>
                <a:ea typeface="黑体" pitchFamily="2" charset="-122"/>
              </a:rPr>
              <a:t>二、</a:t>
            </a:r>
            <a:r>
              <a:rPr lang="en-US" altLang="zh-CN" sz="2800" b="1" dirty="0">
                <a:solidFill>
                  <a:srgbClr val="006600"/>
                </a:solidFill>
                <a:ea typeface="黑体" pitchFamily="2" charset="-122"/>
              </a:rPr>
              <a:t>DMA</a:t>
            </a:r>
            <a:r>
              <a:rPr lang="zh-CN" altLang="en-US" sz="2800" b="1" dirty="0">
                <a:solidFill>
                  <a:srgbClr val="006600"/>
                </a:solidFill>
                <a:ea typeface="黑体" pitchFamily="2" charset="-122"/>
              </a:rPr>
              <a:t>控制器</a:t>
            </a:r>
            <a:r>
              <a:rPr lang="en-US" altLang="zh-CN" sz="2800" b="1" dirty="0">
                <a:solidFill>
                  <a:srgbClr val="006600"/>
                </a:solidFill>
                <a:ea typeface="黑体" pitchFamily="2" charset="-122"/>
              </a:rPr>
              <a:t>8237</a:t>
            </a:r>
            <a:br>
              <a:rPr lang="en-US" altLang="zh-CN" sz="2800" b="1" dirty="0">
                <a:solidFill>
                  <a:srgbClr val="006600"/>
                </a:solidFill>
                <a:ea typeface="黑体" pitchFamily="2" charset="-122"/>
              </a:rPr>
            </a:br>
            <a:r>
              <a:rPr lang="en-US" altLang="zh-CN" sz="2800" b="1" dirty="0">
                <a:solidFill>
                  <a:srgbClr val="006600"/>
                </a:solidFill>
                <a:ea typeface="黑体" pitchFamily="2" charset="-122"/>
              </a:rPr>
              <a:t> </a:t>
            </a:r>
            <a:r>
              <a:rPr lang="zh-CN" altLang="en-US" sz="2800" b="1" dirty="0">
                <a:solidFill>
                  <a:srgbClr val="FF6600"/>
                </a:solidFill>
                <a:ea typeface="黑体" pitchFamily="2" charset="-122"/>
              </a:rPr>
              <a:t>（二）</a:t>
            </a:r>
            <a:r>
              <a:rPr lang="en-US" altLang="zh-CN" sz="2800" b="1" dirty="0">
                <a:solidFill>
                  <a:srgbClr val="FF6600"/>
                </a:solidFill>
                <a:ea typeface="黑体" pitchFamily="2" charset="-122"/>
              </a:rPr>
              <a:t>8237</a:t>
            </a:r>
            <a:r>
              <a:rPr lang="zh-CN" altLang="en-US" sz="2800" b="1" dirty="0">
                <a:solidFill>
                  <a:srgbClr val="FF6600"/>
                </a:solidFill>
                <a:ea typeface="黑体" pitchFamily="2" charset="-122"/>
              </a:rPr>
              <a:t>的</a:t>
            </a:r>
            <a:r>
              <a:rPr lang="zh-CN" altLang="en-US" sz="2800" b="1" dirty="0">
                <a:solidFill>
                  <a:srgbClr val="0000FF"/>
                </a:solidFill>
                <a:ea typeface="黑体" pitchFamily="2" charset="-122"/>
              </a:rPr>
              <a:t>工作时序</a:t>
            </a:r>
            <a:endParaRPr lang="zh-CN" altLang="en-US" sz="2800" b="1" dirty="0">
              <a:solidFill>
                <a:srgbClr val="FF6600"/>
              </a:solidFill>
              <a:ea typeface="黑体" pitchFamily="2" charset="-122"/>
            </a:endParaRPr>
          </a:p>
        </p:txBody>
      </p:sp>
      <p:sp>
        <p:nvSpPr>
          <p:cNvPr id="1089539" name="Rectangle 3"/>
          <p:cNvSpPr>
            <a:spLocks noGrp="1" noChangeArrowheads="1"/>
          </p:cNvSpPr>
          <p:nvPr>
            <p:ph type="body" idx="1"/>
          </p:nvPr>
        </p:nvSpPr>
        <p:spPr>
          <a:xfrm>
            <a:off x="611188" y="1916113"/>
            <a:ext cx="8353425" cy="4752975"/>
          </a:xfrm>
        </p:spPr>
        <p:txBody>
          <a:bodyPr/>
          <a:lstStyle/>
          <a:p>
            <a:pPr marL="352425" indent="-352425">
              <a:spcAft>
                <a:spcPct val="10000"/>
              </a:spcAft>
            </a:pPr>
            <a:r>
              <a:rPr lang="en-US" altLang="zh-CN" sz="2800" b="1">
                <a:latin typeface="Times New Roman" pitchFamily="18" charset="0"/>
              </a:rPr>
              <a:t>S</a:t>
            </a:r>
            <a:r>
              <a:rPr lang="en-US" altLang="zh-CN" sz="2800" b="1" baseline="-25000">
                <a:latin typeface="Times New Roman" pitchFamily="18" charset="0"/>
              </a:rPr>
              <a:t>1</a:t>
            </a:r>
            <a:r>
              <a:rPr lang="zh-CN" altLang="en-US" sz="2800" b="1">
                <a:latin typeface="Times New Roman" pitchFamily="18" charset="0"/>
              </a:rPr>
              <a:t>状态只在</a:t>
            </a:r>
            <a:r>
              <a:rPr lang="en-US" altLang="zh-CN" sz="2800" b="1">
                <a:latin typeface="Times New Roman" pitchFamily="18" charset="0"/>
              </a:rPr>
              <a:t>A15</a:t>
            </a:r>
            <a:r>
              <a:rPr lang="zh-CN" altLang="en-US" sz="2800" b="1">
                <a:latin typeface="Times New Roman" pitchFamily="18" charset="0"/>
              </a:rPr>
              <a:t>～</a:t>
            </a:r>
            <a:r>
              <a:rPr lang="en-US" altLang="zh-CN" sz="2800" b="1">
                <a:latin typeface="Times New Roman" pitchFamily="18" charset="0"/>
              </a:rPr>
              <a:t>A8</a:t>
            </a:r>
            <a:r>
              <a:rPr lang="zh-CN" altLang="en-US" sz="2800" b="1">
                <a:latin typeface="Times New Roman" pitchFamily="18" charset="0"/>
              </a:rPr>
              <a:t>更新时才执行；</a:t>
            </a:r>
          </a:p>
          <a:p>
            <a:pPr marL="352425" indent="-352425">
              <a:spcAft>
                <a:spcPct val="10000"/>
              </a:spcAft>
            </a:pPr>
            <a:r>
              <a:rPr lang="zh-CN" altLang="en-US" sz="2800" b="1">
                <a:latin typeface="Times New Roman" pitchFamily="18" charset="0"/>
              </a:rPr>
              <a:t>可根据</a:t>
            </a:r>
            <a:r>
              <a:rPr lang="en-US" altLang="zh-CN" sz="2800" b="1">
                <a:latin typeface="Times New Roman" pitchFamily="18" charset="0"/>
              </a:rPr>
              <a:t>Ready</a:t>
            </a:r>
            <a:r>
              <a:rPr lang="zh-CN" altLang="en-US" sz="2800" b="1">
                <a:latin typeface="Times New Roman" pitchFamily="18" charset="0"/>
              </a:rPr>
              <a:t>信号状态在</a:t>
            </a:r>
            <a:r>
              <a:rPr lang="en-US" altLang="zh-CN" sz="2800" b="1">
                <a:latin typeface="Times New Roman" pitchFamily="18" charset="0"/>
              </a:rPr>
              <a:t>S</a:t>
            </a:r>
            <a:r>
              <a:rPr lang="en-US" altLang="zh-CN" sz="2800" b="1" baseline="-25000">
                <a:latin typeface="Times New Roman" pitchFamily="18" charset="0"/>
              </a:rPr>
              <a:t>3</a:t>
            </a:r>
            <a:r>
              <a:rPr lang="zh-CN" altLang="en-US" sz="2800" b="1">
                <a:latin typeface="Times New Roman" pitchFamily="18" charset="0"/>
              </a:rPr>
              <a:t>与</a:t>
            </a:r>
            <a:r>
              <a:rPr lang="en-US" altLang="zh-CN" sz="2800" b="1">
                <a:latin typeface="Times New Roman" pitchFamily="18" charset="0"/>
              </a:rPr>
              <a:t>S</a:t>
            </a:r>
            <a:r>
              <a:rPr lang="en-US" altLang="zh-CN" sz="2800" b="1" baseline="-25000">
                <a:latin typeface="Times New Roman" pitchFamily="18" charset="0"/>
              </a:rPr>
              <a:t>4</a:t>
            </a:r>
            <a:r>
              <a:rPr lang="zh-CN" altLang="en-US" sz="2800" b="1">
                <a:latin typeface="Times New Roman" pitchFamily="18" charset="0"/>
              </a:rPr>
              <a:t>之间插入</a:t>
            </a:r>
            <a:r>
              <a:rPr lang="en-US" altLang="zh-CN" sz="2800" b="1">
                <a:latin typeface="Times New Roman" pitchFamily="18" charset="0"/>
              </a:rPr>
              <a:t>S</a:t>
            </a:r>
            <a:r>
              <a:rPr lang="en-US" altLang="zh-CN" sz="2800" b="1" baseline="-25000">
                <a:latin typeface="Times New Roman" pitchFamily="18" charset="0"/>
              </a:rPr>
              <a:t>W</a:t>
            </a:r>
            <a:r>
              <a:rPr lang="zh-CN" altLang="en-US" sz="2800" b="1">
                <a:latin typeface="Times New Roman" pitchFamily="18" charset="0"/>
              </a:rPr>
              <a:t>；</a:t>
            </a:r>
          </a:p>
          <a:p>
            <a:pPr marL="352425" indent="-352425">
              <a:spcAft>
                <a:spcPct val="10000"/>
              </a:spcAft>
            </a:pPr>
            <a:r>
              <a:rPr lang="zh-CN" altLang="en-US" sz="2800" b="1">
                <a:latin typeface="Times New Roman" pitchFamily="18" charset="0"/>
              </a:rPr>
              <a:t>在数据块传送方式下，大多数总线周期</a:t>
            </a:r>
            <a:br>
              <a:rPr lang="zh-CN" altLang="en-US" sz="2800" b="1">
                <a:latin typeface="Times New Roman" pitchFamily="18" charset="0"/>
              </a:rPr>
            </a:br>
            <a:r>
              <a:rPr lang="zh-CN" altLang="en-US" sz="2800" b="1">
                <a:latin typeface="Times New Roman" pitchFamily="18" charset="0"/>
              </a:rPr>
              <a:t>正常时序：</a:t>
            </a:r>
            <a:r>
              <a:rPr lang="en-US" altLang="zh-CN" sz="2800" b="1">
                <a:latin typeface="Times New Roman" pitchFamily="18" charset="0"/>
              </a:rPr>
              <a:t>S2</a:t>
            </a:r>
            <a:r>
              <a:rPr lang="zh-CN" altLang="en-US" sz="2800" b="1">
                <a:latin typeface="Times New Roman" pitchFamily="18" charset="0"/>
              </a:rPr>
              <a:t>、</a:t>
            </a:r>
            <a:r>
              <a:rPr lang="en-US" altLang="zh-CN" sz="2800" b="1">
                <a:latin typeface="Times New Roman" pitchFamily="18" charset="0"/>
              </a:rPr>
              <a:t>S3</a:t>
            </a:r>
            <a:r>
              <a:rPr lang="zh-CN" altLang="en-US" sz="2800" b="1">
                <a:latin typeface="Times New Roman" pitchFamily="18" charset="0"/>
              </a:rPr>
              <a:t>、</a:t>
            </a:r>
            <a:r>
              <a:rPr lang="en-US" altLang="zh-CN" sz="2800" b="1">
                <a:latin typeface="Times New Roman" pitchFamily="18" charset="0"/>
              </a:rPr>
              <a:t>S4</a:t>
            </a:r>
            <a:br>
              <a:rPr lang="en-US" altLang="zh-CN" sz="2800" b="1">
                <a:latin typeface="Times New Roman" pitchFamily="18" charset="0"/>
              </a:rPr>
            </a:br>
            <a:r>
              <a:rPr lang="zh-CN" altLang="en-US" sz="2800" b="1">
                <a:latin typeface="Times New Roman" pitchFamily="18" charset="0"/>
              </a:rPr>
              <a:t>压缩时序：</a:t>
            </a:r>
            <a:r>
              <a:rPr lang="en-US" altLang="zh-CN" sz="2800" b="1">
                <a:latin typeface="Times New Roman" pitchFamily="18" charset="0"/>
              </a:rPr>
              <a:t>S2</a:t>
            </a:r>
            <a:r>
              <a:rPr lang="zh-CN" altLang="en-US" sz="2800" b="1">
                <a:latin typeface="Times New Roman" pitchFamily="18" charset="0"/>
              </a:rPr>
              <a:t>、</a:t>
            </a:r>
            <a:r>
              <a:rPr lang="en-US" altLang="zh-CN" sz="2800" b="1">
                <a:latin typeface="Times New Roman" pitchFamily="18" charset="0"/>
              </a:rPr>
              <a:t>S4</a:t>
            </a:r>
          </a:p>
        </p:txBody>
      </p:sp>
      <p:sp>
        <p:nvSpPr>
          <p:cNvPr id="1089540" name="AutoShape 4">
            <a:hlinkClick r:id="rId2" action="ppaction://hlinksldjump" highlightClick="1"/>
          </p:cNvPr>
          <p:cNvSpPr>
            <a:spLocks noChangeArrowheads="1"/>
          </p:cNvSpPr>
          <p:nvPr/>
        </p:nvSpPr>
        <p:spPr bwMode="auto">
          <a:xfrm>
            <a:off x="8172450" y="3789363"/>
            <a:ext cx="431800" cy="431800"/>
          </a:xfrm>
          <a:prstGeom prst="actionButtonInformation">
            <a:avLst/>
          </a:prstGeom>
          <a:ln>
            <a:headEnd/>
            <a:tailEnd type="none" w="med" len="lg"/>
          </a:ln>
        </p:spPr>
        <p:style>
          <a:lnRef idx="1">
            <a:schemeClr val="accent6"/>
          </a:lnRef>
          <a:fillRef idx="2">
            <a:schemeClr val="accent6"/>
          </a:fillRef>
          <a:effectRef idx="1">
            <a:schemeClr val="accent6"/>
          </a:effectRef>
          <a:fontRef idx="minor">
            <a:schemeClr val="dk1"/>
          </a:fontRef>
        </p:style>
        <p:txBody>
          <a:bodyPr wrap="none" anchor="ctr">
            <a:spAutoFit/>
          </a:bodyPr>
          <a:lstStyle/>
          <a:p>
            <a:endParaRPr lang="zh-CN" altLang="en-US"/>
          </a:p>
        </p:txBody>
      </p:sp>
    </p:spTree>
    <p:extLst>
      <p:ext uri="{BB962C8B-B14F-4D97-AF65-F5344CB8AC3E}">
        <p14:creationId xmlns:p14="http://schemas.microsoft.com/office/powerpoint/2010/main" val="3404917190"/>
      </p:ext>
    </p:extLst>
  </p:cSld>
  <p:clrMapOvr>
    <a:masterClrMapping/>
  </p:clrMapOvr>
  <p:transition spd="med"/>
  <p:timing>
    <p:tnLst>
      <p:par>
        <p:cT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3" name="灯片编号占位符 4"/>
          <p:cNvSpPr>
            <a:spLocks noGrp="1"/>
          </p:cNvSpPr>
          <p:nvPr>
            <p:ph type="sldNum" sz="quarter" idx="11"/>
          </p:nvPr>
        </p:nvSpPr>
        <p:spPr/>
        <p:txBody>
          <a:bodyPr/>
          <a:lstStyle/>
          <a:p>
            <a:fld id="{5F35CF9C-8BDC-4E42-AA4F-23C5C09A2C7B}" type="slidenum">
              <a:rPr lang="zh-CN" altLang="en-US"/>
              <a:pPr/>
              <a:t>208</a:t>
            </a:fld>
            <a:endParaRPr lang="en-US" altLang="zh-CN"/>
          </a:p>
        </p:txBody>
      </p:sp>
      <p:sp>
        <p:nvSpPr>
          <p:cNvPr id="1091586" name="Line 2"/>
          <p:cNvSpPr>
            <a:spLocks noChangeShapeType="1"/>
          </p:cNvSpPr>
          <p:nvPr/>
        </p:nvSpPr>
        <p:spPr bwMode="auto">
          <a:xfrm>
            <a:off x="3422650" y="1593850"/>
            <a:ext cx="0" cy="2193925"/>
          </a:xfrm>
          <a:prstGeom prst="line">
            <a:avLst/>
          </a:prstGeom>
          <a:noFill/>
          <a:ln w="19050">
            <a:solidFill>
              <a:srgbClr val="FF0000"/>
            </a:solidFill>
            <a:round/>
            <a:headEnd/>
            <a:tailEnd type="none" w="med" len="lg"/>
          </a:ln>
          <a:effectLst/>
        </p:spPr>
        <p:txBody>
          <a:bodyPr wrap="none" anchor="ctr"/>
          <a:lstStyle/>
          <a:p>
            <a:endParaRPr lang="zh-CN" altLang="en-US"/>
          </a:p>
        </p:txBody>
      </p:sp>
      <p:sp>
        <p:nvSpPr>
          <p:cNvPr id="1091587" name="Rectangle 3"/>
          <p:cNvSpPr>
            <a:spLocks noGrp="1" noChangeArrowheads="1"/>
          </p:cNvSpPr>
          <p:nvPr>
            <p:ph type="title"/>
          </p:nvPr>
        </p:nvSpPr>
        <p:spPr>
          <a:xfrm>
            <a:off x="323850" y="97567"/>
            <a:ext cx="8351838" cy="1027113"/>
          </a:xfrm>
          <a:noFill/>
          <a:ln/>
        </p:spPr>
        <p:txBody>
          <a:bodyPr anchor="t"/>
          <a:lstStyle/>
          <a:p>
            <a:r>
              <a:rPr lang="en-US" altLang="zh-CN" sz="2800" b="1" dirty="0">
                <a:solidFill>
                  <a:schemeClr val="bg2"/>
                </a:solidFill>
                <a:ea typeface="黑体" pitchFamily="2" charset="-122"/>
              </a:rPr>
              <a:t>2.1 8088 CPU        </a:t>
            </a:r>
            <a:r>
              <a:rPr lang="en-US" altLang="zh-CN" sz="2400" b="1" dirty="0">
                <a:solidFill>
                  <a:srgbClr val="006600"/>
                </a:solidFill>
                <a:ea typeface="黑体" pitchFamily="2" charset="-122"/>
              </a:rPr>
              <a:t>2.1.5 </a:t>
            </a:r>
            <a:r>
              <a:rPr lang="zh-CN" altLang="en-US" sz="2400" b="1" dirty="0">
                <a:solidFill>
                  <a:srgbClr val="006600"/>
                </a:solidFill>
                <a:ea typeface="黑体" pitchFamily="2" charset="-122"/>
              </a:rPr>
              <a:t>典型时序分析：内存读时序</a:t>
            </a:r>
            <a:endParaRPr lang="zh-CN" altLang="en-US" sz="2400" b="1" dirty="0">
              <a:solidFill>
                <a:srgbClr val="FF6600"/>
              </a:solidFill>
              <a:ea typeface="黑体" pitchFamily="2" charset="-122"/>
            </a:endParaRPr>
          </a:p>
        </p:txBody>
      </p:sp>
      <p:sp>
        <p:nvSpPr>
          <p:cNvPr id="1091588" name="Line 4"/>
          <p:cNvSpPr>
            <a:spLocks noChangeShapeType="1"/>
          </p:cNvSpPr>
          <p:nvPr/>
        </p:nvSpPr>
        <p:spPr bwMode="auto">
          <a:xfrm flipV="1">
            <a:off x="2266950" y="1166813"/>
            <a:ext cx="71438" cy="288925"/>
          </a:xfrm>
          <a:prstGeom prst="line">
            <a:avLst/>
          </a:prstGeom>
          <a:noFill/>
          <a:ln w="28575">
            <a:solidFill>
              <a:schemeClr val="tx1"/>
            </a:solidFill>
            <a:round/>
            <a:headEnd/>
            <a:tailEnd type="none" w="med" len="lg"/>
          </a:ln>
          <a:effectLst/>
        </p:spPr>
        <p:txBody>
          <a:bodyPr wrap="none" anchor="ctr"/>
          <a:lstStyle/>
          <a:p>
            <a:endParaRPr lang="zh-CN" altLang="en-US"/>
          </a:p>
        </p:txBody>
      </p:sp>
      <p:sp>
        <p:nvSpPr>
          <p:cNvPr id="1091589" name="Line 5"/>
          <p:cNvSpPr>
            <a:spLocks noChangeShapeType="1"/>
          </p:cNvSpPr>
          <p:nvPr/>
        </p:nvSpPr>
        <p:spPr bwMode="auto">
          <a:xfrm>
            <a:off x="2338388" y="1166813"/>
            <a:ext cx="433387" cy="0"/>
          </a:xfrm>
          <a:prstGeom prst="line">
            <a:avLst/>
          </a:prstGeom>
          <a:noFill/>
          <a:ln w="28575">
            <a:solidFill>
              <a:schemeClr val="tx1"/>
            </a:solidFill>
            <a:round/>
            <a:headEnd/>
            <a:tailEnd type="none" w="med" len="lg"/>
          </a:ln>
          <a:effectLst/>
        </p:spPr>
        <p:txBody>
          <a:bodyPr wrap="none" anchor="ctr"/>
          <a:lstStyle/>
          <a:p>
            <a:endParaRPr lang="zh-CN" altLang="en-US"/>
          </a:p>
        </p:txBody>
      </p:sp>
      <p:sp>
        <p:nvSpPr>
          <p:cNvPr id="1091590" name="Line 6"/>
          <p:cNvSpPr>
            <a:spLocks noChangeShapeType="1"/>
          </p:cNvSpPr>
          <p:nvPr/>
        </p:nvSpPr>
        <p:spPr bwMode="auto">
          <a:xfrm>
            <a:off x="2771775" y="1166813"/>
            <a:ext cx="71438" cy="288925"/>
          </a:xfrm>
          <a:prstGeom prst="line">
            <a:avLst/>
          </a:prstGeom>
          <a:noFill/>
          <a:ln w="28575">
            <a:solidFill>
              <a:schemeClr val="tx1"/>
            </a:solidFill>
            <a:round/>
            <a:headEnd/>
            <a:tailEnd type="none" w="med" len="lg"/>
          </a:ln>
          <a:effectLst/>
        </p:spPr>
        <p:txBody>
          <a:bodyPr wrap="none" anchor="ctr"/>
          <a:lstStyle/>
          <a:p>
            <a:endParaRPr lang="zh-CN" altLang="en-US"/>
          </a:p>
        </p:txBody>
      </p:sp>
      <p:sp>
        <p:nvSpPr>
          <p:cNvPr id="1091591" name="Line 7"/>
          <p:cNvSpPr>
            <a:spLocks noChangeShapeType="1"/>
          </p:cNvSpPr>
          <p:nvPr/>
        </p:nvSpPr>
        <p:spPr bwMode="auto">
          <a:xfrm>
            <a:off x="1835150" y="1455738"/>
            <a:ext cx="433388" cy="0"/>
          </a:xfrm>
          <a:prstGeom prst="line">
            <a:avLst/>
          </a:prstGeom>
          <a:noFill/>
          <a:ln w="28575">
            <a:solidFill>
              <a:schemeClr val="tx1"/>
            </a:solidFill>
            <a:round/>
            <a:headEnd/>
            <a:tailEnd type="none" w="med" len="lg"/>
          </a:ln>
          <a:effectLst/>
        </p:spPr>
        <p:txBody>
          <a:bodyPr wrap="none" anchor="ctr"/>
          <a:lstStyle/>
          <a:p>
            <a:endParaRPr lang="zh-CN" altLang="en-US"/>
          </a:p>
        </p:txBody>
      </p:sp>
      <p:sp>
        <p:nvSpPr>
          <p:cNvPr id="1091592" name="Line 8"/>
          <p:cNvSpPr>
            <a:spLocks noChangeShapeType="1"/>
          </p:cNvSpPr>
          <p:nvPr/>
        </p:nvSpPr>
        <p:spPr bwMode="auto">
          <a:xfrm>
            <a:off x="2843213" y="1455738"/>
            <a:ext cx="433387" cy="0"/>
          </a:xfrm>
          <a:prstGeom prst="line">
            <a:avLst/>
          </a:prstGeom>
          <a:noFill/>
          <a:ln w="28575">
            <a:solidFill>
              <a:schemeClr val="tx1"/>
            </a:solidFill>
            <a:round/>
            <a:headEnd/>
            <a:tailEnd type="none" w="med" len="lg"/>
          </a:ln>
          <a:effectLst/>
        </p:spPr>
        <p:txBody>
          <a:bodyPr wrap="none" anchor="ctr"/>
          <a:lstStyle/>
          <a:p>
            <a:endParaRPr lang="zh-CN" altLang="en-US"/>
          </a:p>
        </p:txBody>
      </p:sp>
      <p:sp>
        <p:nvSpPr>
          <p:cNvPr id="1091593" name="Line 9"/>
          <p:cNvSpPr>
            <a:spLocks noChangeShapeType="1"/>
          </p:cNvSpPr>
          <p:nvPr/>
        </p:nvSpPr>
        <p:spPr bwMode="auto">
          <a:xfrm flipV="1">
            <a:off x="3276600" y="1166813"/>
            <a:ext cx="71438" cy="288925"/>
          </a:xfrm>
          <a:prstGeom prst="line">
            <a:avLst/>
          </a:prstGeom>
          <a:noFill/>
          <a:ln w="28575">
            <a:solidFill>
              <a:schemeClr val="tx1"/>
            </a:solidFill>
            <a:round/>
            <a:headEnd/>
            <a:tailEnd type="none" w="med" len="lg"/>
          </a:ln>
          <a:effectLst/>
        </p:spPr>
        <p:txBody>
          <a:bodyPr wrap="none" anchor="ctr"/>
          <a:lstStyle/>
          <a:p>
            <a:endParaRPr lang="zh-CN" altLang="en-US"/>
          </a:p>
        </p:txBody>
      </p:sp>
      <p:sp>
        <p:nvSpPr>
          <p:cNvPr id="1091594" name="Line 10"/>
          <p:cNvSpPr>
            <a:spLocks noChangeShapeType="1"/>
          </p:cNvSpPr>
          <p:nvPr/>
        </p:nvSpPr>
        <p:spPr bwMode="auto">
          <a:xfrm>
            <a:off x="3348038" y="1166813"/>
            <a:ext cx="433387" cy="0"/>
          </a:xfrm>
          <a:prstGeom prst="line">
            <a:avLst/>
          </a:prstGeom>
          <a:noFill/>
          <a:ln w="28575">
            <a:solidFill>
              <a:schemeClr val="tx1"/>
            </a:solidFill>
            <a:round/>
            <a:headEnd/>
            <a:tailEnd type="none" w="med" len="lg"/>
          </a:ln>
          <a:effectLst/>
        </p:spPr>
        <p:txBody>
          <a:bodyPr wrap="none" anchor="ctr"/>
          <a:lstStyle/>
          <a:p>
            <a:endParaRPr lang="zh-CN" altLang="en-US"/>
          </a:p>
        </p:txBody>
      </p:sp>
      <p:sp>
        <p:nvSpPr>
          <p:cNvPr id="1091595" name="Line 11"/>
          <p:cNvSpPr>
            <a:spLocks noChangeShapeType="1"/>
          </p:cNvSpPr>
          <p:nvPr/>
        </p:nvSpPr>
        <p:spPr bwMode="auto">
          <a:xfrm>
            <a:off x="3781425" y="1166813"/>
            <a:ext cx="71438" cy="288925"/>
          </a:xfrm>
          <a:prstGeom prst="line">
            <a:avLst/>
          </a:prstGeom>
          <a:noFill/>
          <a:ln w="28575">
            <a:solidFill>
              <a:schemeClr val="tx1"/>
            </a:solidFill>
            <a:round/>
            <a:headEnd/>
            <a:tailEnd type="none" w="med" len="lg"/>
          </a:ln>
          <a:effectLst/>
        </p:spPr>
        <p:txBody>
          <a:bodyPr wrap="none" anchor="ctr"/>
          <a:lstStyle/>
          <a:p>
            <a:endParaRPr lang="zh-CN" altLang="en-US"/>
          </a:p>
        </p:txBody>
      </p:sp>
      <p:sp>
        <p:nvSpPr>
          <p:cNvPr id="1091596" name="Line 12"/>
          <p:cNvSpPr>
            <a:spLocks noChangeShapeType="1"/>
          </p:cNvSpPr>
          <p:nvPr/>
        </p:nvSpPr>
        <p:spPr bwMode="auto">
          <a:xfrm>
            <a:off x="3852863" y="1455738"/>
            <a:ext cx="433387" cy="0"/>
          </a:xfrm>
          <a:prstGeom prst="line">
            <a:avLst/>
          </a:prstGeom>
          <a:noFill/>
          <a:ln w="28575">
            <a:solidFill>
              <a:schemeClr val="tx1"/>
            </a:solidFill>
            <a:round/>
            <a:headEnd/>
            <a:tailEnd type="none" w="med" len="lg"/>
          </a:ln>
          <a:effectLst/>
        </p:spPr>
        <p:txBody>
          <a:bodyPr wrap="none" anchor="ctr"/>
          <a:lstStyle/>
          <a:p>
            <a:endParaRPr lang="zh-CN" altLang="en-US"/>
          </a:p>
        </p:txBody>
      </p:sp>
      <p:sp>
        <p:nvSpPr>
          <p:cNvPr id="1091597" name="Line 13"/>
          <p:cNvSpPr>
            <a:spLocks noChangeShapeType="1"/>
          </p:cNvSpPr>
          <p:nvPr/>
        </p:nvSpPr>
        <p:spPr bwMode="auto">
          <a:xfrm flipV="1">
            <a:off x="4284663" y="1166813"/>
            <a:ext cx="71437" cy="288925"/>
          </a:xfrm>
          <a:prstGeom prst="line">
            <a:avLst/>
          </a:prstGeom>
          <a:noFill/>
          <a:ln w="28575">
            <a:solidFill>
              <a:schemeClr val="tx1"/>
            </a:solidFill>
            <a:round/>
            <a:headEnd/>
            <a:tailEnd type="none" w="med" len="lg"/>
          </a:ln>
          <a:effectLst/>
        </p:spPr>
        <p:txBody>
          <a:bodyPr wrap="none" anchor="ctr"/>
          <a:lstStyle/>
          <a:p>
            <a:endParaRPr lang="zh-CN" altLang="en-US"/>
          </a:p>
        </p:txBody>
      </p:sp>
      <p:sp>
        <p:nvSpPr>
          <p:cNvPr id="1091598" name="Line 14"/>
          <p:cNvSpPr>
            <a:spLocks noChangeShapeType="1"/>
          </p:cNvSpPr>
          <p:nvPr/>
        </p:nvSpPr>
        <p:spPr bwMode="auto">
          <a:xfrm>
            <a:off x="4356100" y="1166813"/>
            <a:ext cx="433388" cy="0"/>
          </a:xfrm>
          <a:prstGeom prst="line">
            <a:avLst/>
          </a:prstGeom>
          <a:noFill/>
          <a:ln w="28575">
            <a:solidFill>
              <a:schemeClr val="tx1"/>
            </a:solidFill>
            <a:round/>
            <a:headEnd/>
            <a:tailEnd type="none" w="med" len="lg"/>
          </a:ln>
          <a:effectLst/>
        </p:spPr>
        <p:txBody>
          <a:bodyPr wrap="none" anchor="ctr"/>
          <a:lstStyle/>
          <a:p>
            <a:endParaRPr lang="zh-CN" altLang="en-US"/>
          </a:p>
        </p:txBody>
      </p:sp>
      <p:sp>
        <p:nvSpPr>
          <p:cNvPr id="1091599" name="Line 15"/>
          <p:cNvSpPr>
            <a:spLocks noChangeShapeType="1"/>
          </p:cNvSpPr>
          <p:nvPr/>
        </p:nvSpPr>
        <p:spPr bwMode="auto">
          <a:xfrm>
            <a:off x="4789488" y="1166813"/>
            <a:ext cx="71437" cy="288925"/>
          </a:xfrm>
          <a:prstGeom prst="line">
            <a:avLst/>
          </a:prstGeom>
          <a:noFill/>
          <a:ln w="28575">
            <a:solidFill>
              <a:schemeClr val="tx1"/>
            </a:solidFill>
            <a:round/>
            <a:headEnd/>
            <a:tailEnd type="none" w="med" len="lg"/>
          </a:ln>
          <a:effectLst/>
        </p:spPr>
        <p:txBody>
          <a:bodyPr wrap="none" anchor="ctr"/>
          <a:lstStyle/>
          <a:p>
            <a:endParaRPr lang="zh-CN" altLang="en-US"/>
          </a:p>
        </p:txBody>
      </p:sp>
      <p:sp>
        <p:nvSpPr>
          <p:cNvPr id="1091600" name="Line 16"/>
          <p:cNvSpPr>
            <a:spLocks noChangeShapeType="1"/>
          </p:cNvSpPr>
          <p:nvPr/>
        </p:nvSpPr>
        <p:spPr bwMode="auto">
          <a:xfrm>
            <a:off x="4860925" y="1455738"/>
            <a:ext cx="433388" cy="0"/>
          </a:xfrm>
          <a:prstGeom prst="line">
            <a:avLst/>
          </a:prstGeom>
          <a:noFill/>
          <a:ln w="28575">
            <a:solidFill>
              <a:schemeClr val="tx1"/>
            </a:solidFill>
            <a:round/>
            <a:headEnd/>
            <a:tailEnd type="none" w="med" len="lg"/>
          </a:ln>
          <a:effectLst/>
        </p:spPr>
        <p:txBody>
          <a:bodyPr wrap="none" anchor="ctr"/>
          <a:lstStyle/>
          <a:p>
            <a:endParaRPr lang="zh-CN" altLang="en-US"/>
          </a:p>
        </p:txBody>
      </p:sp>
      <p:sp>
        <p:nvSpPr>
          <p:cNvPr id="1091601" name="Line 17"/>
          <p:cNvSpPr>
            <a:spLocks noChangeShapeType="1"/>
          </p:cNvSpPr>
          <p:nvPr/>
        </p:nvSpPr>
        <p:spPr bwMode="auto">
          <a:xfrm flipV="1">
            <a:off x="5292725" y="1166813"/>
            <a:ext cx="71438" cy="288925"/>
          </a:xfrm>
          <a:prstGeom prst="line">
            <a:avLst/>
          </a:prstGeom>
          <a:noFill/>
          <a:ln w="28575">
            <a:solidFill>
              <a:schemeClr val="tx1"/>
            </a:solidFill>
            <a:round/>
            <a:headEnd/>
            <a:tailEnd type="none" w="med" len="lg"/>
          </a:ln>
          <a:effectLst/>
        </p:spPr>
        <p:txBody>
          <a:bodyPr wrap="none" anchor="ctr"/>
          <a:lstStyle/>
          <a:p>
            <a:endParaRPr lang="zh-CN" altLang="en-US"/>
          </a:p>
        </p:txBody>
      </p:sp>
      <p:sp>
        <p:nvSpPr>
          <p:cNvPr id="1091602" name="Line 18"/>
          <p:cNvSpPr>
            <a:spLocks noChangeShapeType="1"/>
          </p:cNvSpPr>
          <p:nvPr/>
        </p:nvSpPr>
        <p:spPr bwMode="auto">
          <a:xfrm>
            <a:off x="5364163" y="1166813"/>
            <a:ext cx="433387" cy="0"/>
          </a:xfrm>
          <a:prstGeom prst="line">
            <a:avLst/>
          </a:prstGeom>
          <a:noFill/>
          <a:ln w="28575">
            <a:solidFill>
              <a:schemeClr val="tx1"/>
            </a:solidFill>
            <a:round/>
            <a:headEnd/>
            <a:tailEnd type="none" w="med" len="lg"/>
          </a:ln>
          <a:effectLst/>
        </p:spPr>
        <p:txBody>
          <a:bodyPr wrap="none" anchor="ctr"/>
          <a:lstStyle/>
          <a:p>
            <a:endParaRPr lang="zh-CN" altLang="en-US"/>
          </a:p>
        </p:txBody>
      </p:sp>
      <p:sp>
        <p:nvSpPr>
          <p:cNvPr id="1091603" name="Line 19"/>
          <p:cNvSpPr>
            <a:spLocks noChangeShapeType="1"/>
          </p:cNvSpPr>
          <p:nvPr/>
        </p:nvSpPr>
        <p:spPr bwMode="auto">
          <a:xfrm>
            <a:off x="5797550" y="1166813"/>
            <a:ext cx="71438" cy="288925"/>
          </a:xfrm>
          <a:prstGeom prst="line">
            <a:avLst/>
          </a:prstGeom>
          <a:noFill/>
          <a:ln w="28575">
            <a:solidFill>
              <a:schemeClr val="tx1"/>
            </a:solidFill>
            <a:round/>
            <a:headEnd/>
            <a:tailEnd type="none" w="med" len="lg"/>
          </a:ln>
          <a:effectLst/>
        </p:spPr>
        <p:txBody>
          <a:bodyPr wrap="none" anchor="ctr"/>
          <a:lstStyle/>
          <a:p>
            <a:endParaRPr lang="zh-CN" altLang="en-US"/>
          </a:p>
        </p:txBody>
      </p:sp>
      <p:sp>
        <p:nvSpPr>
          <p:cNvPr id="1091604" name="Line 20"/>
          <p:cNvSpPr>
            <a:spLocks noChangeShapeType="1"/>
          </p:cNvSpPr>
          <p:nvPr/>
        </p:nvSpPr>
        <p:spPr bwMode="auto">
          <a:xfrm>
            <a:off x="5868988" y="1455738"/>
            <a:ext cx="433387" cy="0"/>
          </a:xfrm>
          <a:prstGeom prst="line">
            <a:avLst/>
          </a:prstGeom>
          <a:noFill/>
          <a:ln w="28575">
            <a:solidFill>
              <a:schemeClr val="tx1"/>
            </a:solidFill>
            <a:round/>
            <a:headEnd/>
            <a:tailEnd type="none" w="med" len="lg"/>
          </a:ln>
          <a:effectLst/>
        </p:spPr>
        <p:txBody>
          <a:bodyPr wrap="none" anchor="ctr"/>
          <a:lstStyle/>
          <a:p>
            <a:endParaRPr lang="zh-CN" altLang="en-US"/>
          </a:p>
        </p:txBody>
      </p:sp>
      <p:sp>
        <p:nvSpPr>
          <p:cNvPr id="1091605" name="Line 21"/>
          <p:cNvSpPr>
            <a:spLocks noChangeShapeType="1"/>
          </p:cNvSpPr>
          <p:nvPr/>
        </p:nvSpPr>
        <p:spPr bwMode="auto">
          <a:xfrm flipV="1">
            <a:off x="6302375" y="1166813"/>
            <a:ext cx="71438" cy="288925"/>
          </a:xfrm>
          <a:prstGeom prst="line">
            <a:avLst/>
          </a:prstGeom>
          <a:noFill/>
          <a:ln w="28575">
            <a:solidFill>
              <a:schemeClr val="tx1"/>
            </a:solidFill>
            <a:round/>
            <a:headEnd/>
            <a:tailEnd type="none" w="med" len="lg"/>
          </a:ln>
          <a:effectLst/>
        </p:spPr>
        <p:txBody>
          <a:bodyPr wrap="none" anchor="ctr"/>
          <a:lstStyle/>
          <a:p>
            <a:endParaRPr lang="zh-CN" altLang="en-US"/>
          </a:p>
        </p:txBody>
      </p:sp>
      <p:sp>
        <p:nvSpPr>
          <p:cNvPr id="1091606" name="Line 22"/>
          <p:cNvSpPr>
            <a:spLocks noChangeShapeType="1"/>
          </p:cNvSpPr>
          <p:nvPr/>
        </p:nvSpPr>
        <p:spPr bwMode="auto">
          <a:xfrm>
            <a:off x="6373813" y="1166813"/>
            <a:ext cx="433387" cy="0"/>
          </a:xfrm>
          <a:prstGeom prst="line">
            <a:avLst/>
          </a:prstGeom>
          <a:noFill/>
          <a:ln w="28575">
            <a:solidFill>
              <a:schemeClr val="tx1"/>
            </a:solidFill>
            <a:round/>
            <a:headEnd/>
            <a:tailEnd type="none" w="med" len="lg"/>
          </a:ln>
          <a:effectLst/>
        </p:spPr>
        <p:txBody>
          <a:bodyPr wrap="none" anchor="ctr"/>
          <a:lstStyle/>
          <a:p>
            <a:endParaRPr lang="zh-CN" altLang="en-US"/>
          </a:p>
        </p:txBody>
      </p:sp>
      <p:sp>
        <p:nvSpPr>
          <p:cNvPr id="1091607" name="Line 23"/>
          <p:cNvSpPr>
            <a:spLocks noChangeShapeType="1"/>
          </p:cNvSpPr>
          <p:nvPr/>
        </p:nvSpPr>
        <p:spPr bwMode="auto">
          <a:xfrm>
            <a:off x="6807200" y="1166813"/>
            <a:ext cx="71438" cy="288925"/>
          </a:xfrm>
          <a:prstGeom prst="line">
            <a:avLst/>
          </a:prstGeom>
          <a:noFill/>
          <a:ln w="28575">
            <a:solidFill>
              <a:schemeClr val="tx1"/>
            </a:solidFill>
            <a:round/>
            <a:headEnd/>
            <a:tailEnd type="none" w="med" len="lg"/>
          </a:ln>
          <a:effectLst/>
        </p:spPr>
        <p:txBody>
          <a:bodyPr wrap="none" anchor="ctr"/>
          <a:lstStyle/>
          <a:p>
            <a:endParaRPr lang="zh-CN" altLang="en-US"/>
          </a:p>
        </p:txBody>
      </p:sp>
      <p:sp>
        <p:nvSpPr>
          <p:cNvPr id="1091608" name="Line 24"/>
          <p:cNvSpPr>
            <a:spLocks noChangeShapeType="1"/>
          </p:cNvSpPr>
          <p:nvPr/>
        </p:nvSpPr>
        <p:spPr bwMode="auto">
          <a:xfrm>
            <a:off x="6878638" y="1455738"/>
            <a:ext cx="433387" cy="0"/>
          </a:xfrm>
          <a:prstGeom prst="line">
            <a:avLst/>
          </a:prstGeom>
          <a:noFill/>
          <a:ln w="28575">
            <a:solidFill>
              <a:schemeClr val="tx1"/>
            </a:solidFill>
            <a:round/>
            <a:headEnd/>
            <a:tailEnd type="none" w="med" len="lg"/>
          </a:ln>
          <a:effectLst/>
        </p:spPr>
        <p:txBody>
          <a:bodyPr wrap="none" anchor="ctr"/>
          <a:lstStyle/>
          <a:p>
            <a:endParaRPr lang="zh-CN" altLang="en-US"/>
          </a:p>
        </p:txBody>
      </p:sp>
      <p:sp>
        <p:nvSpPr>
          <p:cNvPr id="1091609" name="Line 25"/>
          <p:cNvSpPr>
            <a:spLocks noChangeShapeType="1"/>
          </p:cNvSpPr>
          <p:nvPr/>
        </p:nvSpPr>
        <p:spPr bwMode="auto">
          <a:xfrm flipV="1">
            <a:off x="7310438" y="1166813"/>
            <a:ext cx="71437" cy="288925"/>
          </a:xfrm>
          <a:prstGeom prst="line">
            <a:avLst/>
          </a:prstGeom>
          <a:noFill/>
          <a:ln w="28575">
            <a:solidFill>
              <a:srgbClr val="009900"/>
            </a:solidFill>
            <a:round/>
            <a:headEnd/>
            <a:tailEnd type="none" w="med" len="lg"/>
          </a:ln>
          <a:effectLst/>
        </p:spPr>
        <p:txBody>
          <a:bodyPr wrap="none" anchor="ctr"/>
          <a:lstStyle/>
          <a:p>
            <a:endParaRPr lang="zh-CN" altLang="en-US"/>
          </a:p>
        </p:txBody>
      </p:sp>
      <p:sp>
        <p:nvSpPr>
          <p:cNvPr id="1091610" name="Line 26"/>
          <p:cNvSpPr>
            <a:spLocks noChangeShapeType="1"/>
          </p:cNvSpPr>
          <p:nvPr/>
        </p:nvSpPr>
        <p:spPr bwMode="auto">
          <a:xfrm>
            <a:off x="7381875" y="1166813"/>
            <a:ext cx="433388" cy="0"/>
          </a:xfrm>
          <a:prstGeom prst="line">
            <a:avLst/>
          </a:prstGeom>
          <a:noFill/>
          <a:ln w="28575">
            <a:solidFill>
              <a:srgbClr val="009900"/>
            </a:solidFill>
            <a:round/>
            <a:headEnd/>
            <a:tailEnd type="none" w="med" len="lg"/>
          </a:ln>
          <a:effectLst/>
        </p:spPr>
        <p:txBody>
          <a:bodyPr wrap="none" anchor="ctr"/>
          <a:lstStyle/>
          <a:p>
            <a:endParaRPr lang="zh-CN" altLang="en-US"/>
          </a:p>
        </p:txBody>
      </p:sp>
      <p:sp>
        <p:nvSpPr>
          <p:cNvPr id="1091611" name="Line 27"/>
          <p:cNvSpPr>
            <a:spLocks noChangeShapeType="1"/>
          </p:cNvSpPr>
          <p:nvPr/>
        </p:nvSpPr>
        <p:spPr bwMode="auto">
          <a:xfrm>
            <a:off x="7815263" y="1166813"/>
            <a:ext cx="71437" cy="288925"/>
          </a:xfrm>
          <a:prstGeom prst="line">
            <a:avLst/>
          </a:prstGeom>
          <a:noFill/>
          <a:ln w="28575">
            <a:solidFill>
              <a:srgbClr val="009900"/>
            </a:solidFill>
            <a:round/>
            <a:headEnd/>
            <a:tailEnd type="none" w="med" len="lg"/>
          </a:ln>
          <a:effectLst/>
        </p:spPr>
        <p:txBody>
          <a:bodyPr wrap="none" anchor="ctr"/>
          <a:lstStyle/>
          <a:p>
            <a:endParaRPr lang="zh-CN" altLang="en-US"/>
          </a:p>
        </p:txBody>
      </p:sp>
      <p:sp>
        <p:nvSpPr>
          <p:cNvPr id="1091612" name="Line 28"/>
          <p:cNvSpPr>
            <a:spLocks noChangeShapeType="1"/>
          </p:cNvSpPr>
          <p:nvPr/>
        </p:nvSpPr>
        <p:spPr bwMode="auto">
          <a:xfrm>
            <a:off x="7886700" y="1455738"/>
            <a:ext cx="433388" cy="0"/>
          </a:xfrm>
          <a:prstGeom prst="line">
            <a:avLst/>
          </a:prstGeom>
          <a:noFill/>
          <a:ln w="28575">
            <a:solidFill>
              <a:srgbClr val="009900"/>
            </a:solidFill>
            <a:round/>
            <a:headEnd/>
            <a:tailEnd type="none" w="med" len="lg"/>
          </a:ln>
          <a:effectLst/>
        </p:spPr>
        <p:txBody>
          <a:bodyPr wrap="none" anchor="ctr"/>
          <a:lstStyle/>
          <a:p>
            <a:endParaRPr lang="zh-CN" altLang="en-US"/>
          </a:p>
        </p:txBody>
      </p:sp>
      <p:grpSp>
        <p:nvGrpSpPr>
          <p:cNvPr id="1091613" name="Group 29"/>
          <p:cNvGrpSpPr>
            <a:grpSpLocks/>
          </p:cNvGrpSpPr>
          <p:nvPr/>
        </p:nvGrpSpPr>
        <p:grpSpPr bwMode="auto">
          <a:xfrm>
            <a:off x="2803525" y="987425"/>
            <a:ext cx="5041900" cy="5761038"/>
            <a:chOff x="1766" y="572"/>
            <a:chExt cx="3176" cy="3434"/>
          </a:xfrm>
        </p:grpSpPr>
        <p:sp>
          <p:nvSpPr>
            <p:cNvPr id="1091614" name="Line 30"/>
            <p:cNvSpPr>
              <a:spLocks noChangeShapeType="1"/>
            </p:cNvSpPr>
            <p:nvPr/>
          </p:nvSpPr>
          <p:spPr bwMode="auto">
            <a:xfrm>
              <a:off x="1766" y="572"/>
              <a:ext cx="0" cy="3430"/>
            </a:xfrm>
            <a:prstGeom prst="line">
              <a:avLst/>
            </a:prstGeom>
            <a:noFill/>
            <a:ln w="12700">
              <a:solidFill>
                <a:srgbClr val="FF6600"/>
              </a:solidFill>
              <a:prstDash val="dash"/>
              <a:round/>
              <a:headEnd/>
              <a:tailEnd type="none" w="med" len="lg"/>
            </a:ln>
            <a:effectLst/>
          </p:spPr>
          <p:txBody>
            <a:bodyPr wrap="none" anchor="ctr"/>
            <a:lstStyle/>
            <a:p>
              <a:endParaRPr lang="zh-CN" altLang="en-US"/>
            </a:p>
          </p:txBody>
        </p:sp>
        <p:sp>
          <p:nvSpPr>
            <p:cNvPr id="1091615" name="Line 31"/>
            <p:cNvSpPr>
              <a:spLocks noChangeShapeType="1"/>
            </p:cNvSpPr>
            <p:nvPr/>
          </p:nvSpPr>
          <p:spPr bwMode="auto">
            <a:xfrm>
              <a:off x="2402" y="576"/>
              <a:ext cx="0" cy="3430"/>
            </a:xfrm>
            <a:prstGeom prst="line">
              <a:avLst/>
            </a:prstGeom>
            <a:noFill/>
            <a:ln w="12700">
              <a:solidFill>
                <a:srgbClr val="FF6600"/>
              </a:solidFill>
              <a:prstDash val="dash"/>
              <a:round/>
              <a:headEnd/>
              <a:tailEnd type="none" w="med" len="lg"/>
            </a:ln>
            <a:effectLst/>
          </p:spPr>
          <p:txBody>
            <a:bodyPr wrap="none" anchor="ctr"/>
            <a:lstStyle/>
            <a:p>
              <a:endParaRPr lang="zh-CN" altLang="en-US"/>
            </a:p>
          </p:txBody>
        </p:sp>
        <p:sp>
          <p:nvSpPr>
            <p:cNvPr id="1091616" name="Line 32"/>
            <p:cNvSpPr>
              <a:spLocks noChangeShapeType="1"/>
            </p:cNvSpPr>
            <p:nvPr/>
          </p:nvSpPr>
          <p:spPr bwMode="auto">
            <a:xfrm>
              <a:off x="3038" y="576"/>
              <a:ext cx="0" cy="3430"/>
            </a:xfrm>
            <a:prstGeom prst="line">
              <a:avLst/>
            </a:prstGeom>
            <a:noFill/>
            <a:ln w="12700">
              <a:solidFill>
                <a:srgbClr val="FF6600"/>
              </a:solidFill>
              <a:prstDash val="dash"/>
              <a:round/>
              <a:headEnd/>
              <a:tailEnd type="none" w="med" len="lg"/>
            </a:ln>
            <a:effectLst/>
          </p:spPr>
          <p:txBody>
            <a:bodyPr wrap="none" anchor="ctr"/>
            <a:lstStyle/>
            <a:p>
              <a:endParaRPr lang="zh-CN" altLang="en-US"/>
            </a:p>
          </p:txBody>
        </p:sp>
        <p:sp>
          <p:nvSpPr>
            <p:cNvPr id="1091617" name="Line 33"/>
            <p:cNvSpPr>
              <a:spLocks noChangeShapeType="1"/>
            </p:cNvSpPr>
            <p:nvPr/>
          </p:nvSpPr>
          <p:spPr bwMode="auto">
            <a:xfrm>
              <a:off x="3674" y="576"/>
              <a:ext cx="0" cy="3430"/>
            </a:xfrm>
            <a:prstGeom prst="line">
              <a:avLst/>
            </a:prstGeom>
            <a:noFill/>
            <a:ln w="12700">
              <a:solidFill>
                <a:srgbClr val="FF6600"/>
              </a:solidFill>
              <a:prstDash val="dash"/>
              <a:round/>
              <a:headEnd/>
              <a:tailEnd type="none" w="med" len="lg"/>
            </a:ln>
            <a:effectLst/>
          </p:spPr>
          <p:txBody>
            <a:bodyPr wrap="none" anchor="ctr"/>
            <a:lstStyle/>
            <a:p>
              <a:endParaRPr lang="zh-CN" altLang="en-US"/>
            </a:p>
          </p:txBody>
        </p:sp>
        <p:sp>
          <p:nvSpPr>
            <p:cNvPr id="1091618" name="Line 34"/>
            <p:cNvSpPr>
              <a:spLocks noChangeShapeType="1"/>
            </p:cNvSpPr>
            <p:nvPr/>
          </p:nvSpPr>
          <p:spPr bwMode="auto">
            <a:xfrm>
              <a:off x="4310" y="576"/>
              <a:ext cx="0" cy="3430"/>
            </a:xfrm>
            <a:prstGeom prst="line">
              <a:avLst/>
            </a:prstGeom>
            <a:noFill/>
            <a:ln w="12700">
              <a:solidFill>
                <a:srgbClr val="FF6600"/>
              </a:solidFill>
              <a:prstDash val="dash"/>
              <a:round/>
              <a:headEnd/>
              <a:tailEnd type="none" w="med" len="lg"/>
            </a:ln>
            <a:effectLst/>
          </p:spPr>
          <p:txBody>
            <a:bodyPr wrap="none" anchor="ctr"/>
            <a:lstStyle/>
            <a:p>
              <a:endParaRPr lang="zh-CN" altLang="en-US"/>
            </a:p>
          </p:txBody>
        </p:sp>
        <p:sp>
          <p:nvSpPr>
            <p:cNvPr id="1091619" name="Line 35"/>
            <p:cNvSpPr>
              <a:spLocks noChangeShapeType="1"/>
            </p:cNvSpPr>
            <p:nvPr/>
          </p:nvSpPr>
          <p:spPr bwMode="auto">
            <a:xfrm>
              <a:off x="4942" y="576"/>
              <a:ext cx="0" cy="3430"/>
            </a:xfrm>
            <a:prstGeom prst="line">
              <a:avLst/>
            </a:prstGeom>
            <a:noFill/>
            <a:ln w="12700">
              <a:solidFill>
                <a:srgbClr val="FF6600"/>
              </a:solidFill>
              <a:prstDash val="dash"/>
              <a:round/>
              <a:headEnd/>
              <a:tailEnd type="none" w="med" len="lg"/>
            </a:ln>
            <a:effectLst/>
          </p:spPr>
          <p:txBody>
            <a:bodyPr wrap="none" anchor="ctr"/>
            <a:lstStyle/>
            <a:p>
              <a:endParaRPr lang="zh-CN" altLang="en-US"/>
            </a:p>
          </p:txBody>
        </p:sp>
      </p:grpSp>
      <p:sp>
        <p:nvSpPr>
          <p:cNvPr id="1091620" name="Line 36"/>
          <p:cNvSpPr>
            <a:spLocks noChangeShapeType="1"/>
          </p:cNvSpPr>
          <p:nvPr/>
        </p:nvSpPr>
        <p:spPr bwMode="auto">
          <a:xfrm>
            <a:off x="1835150" y="1708150"/>
            <a:ext cx="576263" cy="0"/>
          </a:xfrm>
          <a:prstGeom prst="line">
            <a:avLst/>
          </a:prstGeom>
          <a:noFill/>
          <a:ln w="28575">
            <a:solidFill>
              <a:schemeClr val="tx1"/>
            </a:solidFill>
            <a:round/>
            <a:headEnd/>
            <a:tailEnd type="none" w="med" len="lg"/>
          </a:ln>
          <a:effectLst/>
        </p:spPr>
        <p:txBody>
          <a:bodyPr wrap="none" anchor="ctr"/>
          <a:lstStyle/>
          <a:p>
            <a:endParaRPr lang="zh-CN" altLang="en-US"/>
          </a:p>
        </p:txBody>
      </p:sp>
      <p:sp>
        <p:nvSpPr>
          <p:cNvPr id="1091621" name="Line 37"/>
          <p:cNvSpPr>
            <a:spLocks noChangeShapeType="1"/>
          </p:cNvSpPr>
          <p:nvPr/>
        </p:nvSpPr>
        <p:spPr bwMode="auto">
          <a:xfrm>
            <a:off x="1835150" y="1995488"/>
            <a:ext cx="576263" cy="1587"/>
          </a:xfrm>
          <a:prstGeom prst="line">
            <a:avLst/>
          </a:prstGeom>
          <a:noFill/>
          <a:ln w="28575">
            <a:solidFill>
              <a:schemeClr val="tx1"/>
            </a:solidFill>
            <a:round/>
            <a:headEnd/>
            <a:tailEnd type="none" w="med" len="lg"/>
          </a:ln>
          <a:effectLst/>
        </p:spPr>
        <p:txBody>
          <a:bodyPr wrap="none" anchor="ctr"/>
          <a:lstStyle/>
          <a:p>
            <a:endParaRPr lang="zh-CN" altLang="en-US"/>
          </a:p>
        </p:txBody>
      </p:sp>
      <p:sp>
        <p:nvSpPr>
          <p:cNvPr id="1091622" name="Line 38"/>
          <p:cNvSpPr>
            <a:spLocks noChangeShapeType="1"/>
          </p:cNvSpPr>
          <p:nvPr/>
        </p:nvSpPr>
        <p:spPr bwMode="auto">
          <a:xfrm>
            <a:off x="2411413" y="1708150"/>
            <a:ext cx="144462" cy="144463"/>
          </a:xfrm>
          <a:prstGeom prst="line">
            <a:avLst/>
          </a:prstGeom>
          <a:noFill/>
          <a:ln w="28575">
            <a:solidFill>
              <a:schemeClr val="tx1"/>
            </a:solidFill>
            <a:round/>
            <a:headEnd/>
            <a:tailEnd type="none" w="med" len="lg"/>
          </a:ln>
          <a:effectLst/>
        </p:spPr>
        <p:txBody>
          <a:bodyPr wrap="none" anchor="ctr"/>
          <a:lstStyle/>
          <a:p>
            <a:endParaRPr lang="zh-CN" altLang="en-US"/>
          </a:p>
        </p:txBody>
      </p:sp>
      <p:sp>
        <p:nvSpPr>
          <p:cNvPr id="1091623" name="Line 39"/>
          <p:cNvSpPr>
            <a:spLocks noChangeShapeType="1"/>
          </p:cNvSpPr>
          <p:nvPr/>
        </p:nvSpPr>
        <p:spPr bwMode="auto">
          <a:xfrm flipH="1">
            <a:off x="2411413" y="1852613"/>
            <a:ext cx="144462" cy="144462"/>
          </a:xfrm>
          <a:prstGeom prst="line">
            <a:avLst/>
          </a:prstGeom>
          <a:noFill/>
          <a:ln w="28575">
            <a:solidFill>
              <a:schemeClr val="tx1"/>
            </a:solidFill>
            <a:round/>
            <a:headEnd/>
            <a:tailEnd type="none" w="med" len="lg"/>
          </a:ln>
          <a:effectLst/>
        </p:spPr>
        <p:txBody>
          <a:bodyPr wrap="none" anchor="ctr"/>
          <a:lstStyle/>
          <a:p>
            <a:endParaRPr lang="zh-CN" altLang="en-US"/>
          </a:p>
        </p:txBody>
      </p:sp>
      <p:sp>
        <p:nvSpPr>
          <p:cNvPr id="1091624" name="Line 40"/>
          <p:cNvSpPr>
            <a:spLocks noChangeShapeType="1"/>
          </p:cNvSpPr>
          <p:nvPr/>
        </p:nvSpPr>
        <p:spPr bwMode="auto">
          <a:xfrm>
            <a:off x="2555875" y="1852613"/>
            <a:ext cx="360363" cy="0"/>
          </a:xfrm>
          <a:prstGeom prst="line">
            <a:avLst/>
          </a:prstGeom>
          <a:noFill/>
          <a:ln w="28575">
            <a:solidFill>
              <a:schemeClr val="tx1"/>
            </a:solidFill>
            <a:round/>
            <a:headEnd/>
            <a:tailEnd type="none" w="med" len="lg"/>
          </a:ln>
          <a:effectLst/>
        </p:spPr>
        <p:txBody>
          <a:bodyPr wrap="none" anchor="ctr"/>
          <a:lstStyle/>
          <a:p>
            <a:endParaRPr lang="zh-CN" altLang="en-US"/>
          </a:p>
        </p:txBody>
      </p:sp>
      <p:sp>
        <p:nvSpPr>
          <p:cNvPr id="1091625" name="Line 41"/>
          <p:cNvSpPr>
            <a:spLocks noChangeShapeType="1"/>
          </p:cNvSpPr>
          <p:nvPr/>
        </p:nvSpPr>
        <p:spPr bwMode="auto">
          <a:xfrm flipH="1">
            <a:off x="2914650" y="1708150"/>
            <a:ext cx="144463" cy="144463"/>
          </a:xfrm>
          <a:prstGeom prst="line">
            <a:avLst/>
          </a:prstGeom>
          <a:noFill/>
          <a:ln w="28575">
            <a:solidFill>
              <a:schemeClr val="tx1"/>
            </a:solidFill>
            <a:round/>
            <a:headEnd/>
            <a:tailEnd type="none" w="med" len="lg"/>
          </a:ln>
          <a:effectLst/>
        </p:spPr>
        <p:txBody>
          <a:bodyPr wrap="none" anchor="ctr"/>
          <a:lstStyle/>
          <a:p>
            <a:endParaRPr lang="zh-CN" altLang="en-US"/>
          </a:p>
        </p:txBody>
      </p:sp>
      <p:sp>
        <p:nvSpPr>
          <p:cNvPr id="1091626" name="Line 42"/>
          <p:cNvSpPr>
            <a:spLocks noChangeShapeType="1"/>
          </p:cNvSpPr>
          <p:nvPr/>
        </p:nvSpPr>
        <p:spPr bwMode="auto">
          <a:xfrm>
            <a:off x="2914650" y="1852613"/>
            <a:ext cx="144463" cy="144462"/>
          </a:xfrm>
          <a:prstGeom prst="line">
            <a:avLst/>
          </a:prstGeom>
          <a:noFill/>
          <a:ln w="28575">
            <a:solidFill>
              <a:schemeClr val="tx1"/>
            </a:solidFill>
            <a:round/>
            <a:headEnd/>
            <a:tailEnd type="none" w="med" len="lg"/>
          </a:ln>
          <a:effectLst/>
        </p:spPr>
        <p:txBody>
          <a:bodyPr wrap="none" anchor="ctr"/>
          <a:lstStyle/>
          <a:p>
            <a:endParaRPr lang="zh-CN" altLang="en-US"/>
          </a:p>
        </p:txBody>
      </p:sp>
      <p:sp>
        <p:nvSpPr>
          <p:cNvPr id="1091627" name="Line 43"/>
          <p:cNvSpPr>
            <a:spLocks noChangeShapeType="1"/>
          </p:cNvSpPr>
          <p:nvPr/>
        </p:nvSpPr>
        <p:spPr bwMode="auto">
          <a:xfrm>
            <a:off x="3995738" y="1708150"/>
            <a:ext cx="215900" cy="280988"/>
          </a:xfrm>
          <a:prstGeom prst="line">
            <a:avLst/>
          </a:prstGeom>
          <a:noFill/>
          <a:ln w="28575">
            <a:solidFill>
              <a:schemeClr val="tx1"/>
            </a:solidFill>
            <a:round/>
            <a:headEnd/>
            <a:tailEnd type="none" w="med" len="lg"/>
          </a:ln>
          <a:effectLst/>
        </p:spPr>
        <p:txBody>
          <a:bodyPr wrap="none" anchor="ctr"/>
          <a:lstStyle/>
          <a:p>
            <a:endParaRPr lang="zh-CN" altLang="en-US"/>
          </a:p>
        </p:txBody>
      </p:sp>
      <p:sp>
        <p:nvSpPr>
          <p:cNvPr id="1091628" name="Line 44"/>
          <p:cNvSpPr>
            <a:spLocks noChangeShapeType="1"/>
          </p:cNvSpPr>
          <p:nvPr/>
        </p:nvSpPr>
        <p:spPr bwMode="auto">
          <a:xfrm flipV="1">
            <a:off x="3995738" y="1700213"/>
            <a:ext cx="215900" cy="295275"/>
          </a:xfrm>
          <a:prstGeom prst="line">
            <a:avLst/>
          </a:prstGeom>
          <a:noFill/>
          <a:ln w="28575">
            <a:solidFill>
              <a:schemeClr val="tx1"/>
            </a:solidFill>
            <a:round/>
            <a:headEnd/>
            <a:tailEnd type="none" w="med" len="lg"/>
          </a:ln>
          <a:effectLst/>
        </p:spPr>
        <p:txBody>
          <a:bodyPr wrap="none" anchor="ctr"/>
          <a:lstStyle/>
          <a:p>
            <a:endParaRPr lang="zh-CN" altLang="en-US"/>
          </a:p>
        </p:txBody>
      </p:sp>
      <p:sp>
        <p:nvSpPr>
          <p:cNvPr id="1091629" name="Text Box 45"/>
          <p:cNvSpPr txBox="1">
            <a:spLocks noChangeArrowheads="1"/>
          </p:cNvSpPr>
          <p:nvPr/>
        </p:nvSpPr>
        <p:spPr bwMode="auto">
          <a:xfrm>
            <a:off x="2987675" y="836613"/>
            <a:ext cx="576263" cy="366712"/>
          </a:xfrm>
          <a:prstGeom prst="rect">
            <a:avLst/>
          </a:prstGeom>
          <a:noFill/>
          <a:ln w="28575" algn="ctr">
            <a:noFill/>
            <a:miter lim="800000"/>
            <a:headEnd/>
            <a:tailEnd type="none" w="med" len="lg"/>
          </a:ln>
          <a:effectLst/>
        </p:spPr>
        <p:txBody>
          <a:bodyPr>
            <a:spAutoFit/>
          </a:bodyPr>
          <a:lstStyle/>
          <a:p>
            <a:pPr>
              <a:spcBef>
                <a:spcPct val="50000"/>
              </a:spcBef>
              <a:buClrTx/>
              <a:buFontTx/>
              <a:buNone/>
            </a:pPr>
            <a:r>
              <a:rPr lang="en-US" altLang="zh-CN" sz="1800">
                <a:solidFill>
                  <a:srgbClr val="FF6600"/>
                </a:solidFill>
              </a:rPr>
              <a:t>T1</a:t>
            </a:r>
          </a:p>
        </p:txBody>
      </p:sp>
      <p:sp>
        <p:nvSpPr>
          <p:cNvPr id="1091630" name="Text Box 46"/>
          <p:cNvSpPr txBox="1">
            <a:spLocks noChangeArrowheads="1"/>
          </p:cNvSpPr>
          <p:nvPr/>
        </p:nvSpPr>
        <p:spPr bwMode="auto">
          <a:xfrm>
            <a:off x="3995738" y="844550"/>
            <a:ext cx="576262" cy="366713"/>
          </a:xfrm>
          <a:prstGeom prst="rect">
            <a:avLst/>
          </a:prstGeom>
          <a:noFill/>
          <a:ln w="28575" algn="ctr">
            <a:noFill/>
            <a:miter lim="800000"/>
            <a:headEnd/>
            <a:tailEnd type="none" w="med" len="lg"/>
          </a:ln>
          <a:effectLst/>
        </p:spPr>
        <p:txBody>
          <a:bodyPr>
            <a:spAutoFit/>
          </a:bodyPr>
          <a:lstStyle/>
          <a:p>
            <a:pPr>
              <a:spcBef>
                <a:spcPct val="50000"/>
              </a:spcBef>
              <a:buClrTx/>
              <a:buFontTx/>
              <a:buNone/>
            </a:pPr>
            <a:r>
              <a:rPr lang="en-US" altLang="zh-CN" sz="1800">
                <a:solidFill>
                  <a:srgbClr val="FF6600"/>
                </a:solidFill>
              </a:rPr>
              <a:t>T2</a:t>
            </a:r>
          </a:p>
        </p:txBody>
      </p:sp>
      <p:sp>
        <p:nvSpPr>
          <p:cNvPr id="1091631" name="Text Box 47"/>
          <p:cNvSpPr txBox="1">
            <a:spLocks noChangeArrowheads="1"/>
          </p:cNvSpPr>
          <p:nvPr/>
        </p:nvSpPr>
        <p:spPr bwMode="auto">
          <a:xfrm>
            <a:off x="5003800" y="844550"/>
            <a:ext cx="576263" cy="366713"/>
          </a:xfrm>
          <a:prstGeom prst="rect">
            <a:avLst/>
          </a:prstGeom>
          <a:noFill/>
          <a:ln w="28575" algn="ctr">
            <a:noFill/>
            <a:miter lim="800000"/>
            <a:headEnd/>
            <a:tailEnd type="none" w="med" len="lg"/>
          </a:ln>
          <a:effectLst/>
        </p:spPr>
        <p:txBody>
          <a:bodyPr>
            <a:spAutoFit/>
          </a:bodyPr>
          <a:lstStyle/>
          <a:p>
            <a:pPr>
              <a:spcBef>
                <a:spcPct val="50000"/>
              </a:spcBef>
              <a:buClrTx/>
              <a:buFontTx/>
              <a:buNone/>
            </a:pPr>
            <a:r>
              <a:rPr lang="en-US" altLang="zh-CN" sz="1800">
                <a:solidFill>
                  <a:srgbClr val="FF6600"/>
                </a:solidFill>
              </a:rPr>
              <a:t>T3</a:t>
            </a:r>
          </a:p>
        </p:txBody>
      </p:sp>
      <p:sp>
        <p:nvSpPr>
          <p:cNvPr id="1091632" name="Text Box 48"/>
          <p:cNvSpPr txBox="1">
            <a:spLocks noChangeArrowheads="1"/>
          </p:cNvSpPr>
          <p:nvPr/>
        </p:nvSpPr>
        <p:spPr bwMode="auto">
          <a:xfrm>
            <a:off x="5940425" y="844550"/>
            <a:ext cx="576263" cy="366713"/>
          </a:xfrm>
          <a:prstGeom prst="rect">
            <a:avLst/>
          </a:prstGeom>
          <a:noFill/>
          <a:ln w="28575" algn="ctr">
            <a:noFill/>
            <a:miter lim="800000"/>
            <a:headEnd/>
            <a:tailEnd type="none" w="med" len="lg"/>
          </a:ln>
          <a:effectLst/>
        </p:spPr>
        <p:txBody>
          <a:bodyPr>
            <a:spAutoFit/>
          </a:bodyPr>
          <a:lstStyle/>
          <a:p>
            <a:pPr>
              <a:spcBef>
                <a:spcPct val="50000"/>
              </a:spcBef>
              <a:buClrTx/>
              <a:buFontTx/>
              <a:buNone/>
            </a:pPr>
            <a:r>
              <a:rPr lang="en-US" altLang="zh-CN" sz="1800">
                <a:solidFill>
                  <a:srgbClr val="FF6600"/>
                </a:solidFill>
              </a:rPr>
              <a:t>T4</a:t>
            </a:r>
          </a:p>
        </p:txBody>
      </p:sp>
      <p:sp>
        <p:nvSpPr>
          <p:cNvPr id="1091633" name="Text Box 49"/>
          <p:cNvSpPr txBox="1">
            <a:spLocks noChangeArrowheads="1"/>
          </p:cNvSpPr>
          <p:nvPr/>
        </p:nvSpPr>
        <p:spPr bwMode="auto">
          <a:xfrm>
            <a:off x="6227763" y="765175"/>
            <a:ext cx="576262" cy="366713"/>
          </a:xfrm>
          <a:prstGeom prst="rect">
            <a:avLst/>
          </a:prstGeom>
          <a:noFill/>
          <a:ln w="28575" algn="ctr">
            <a:noFill/>
            <a:miter lim="800000"/>
            <a:headEnd/>
            <a:tailEnd type="none" w="med" len="lg"/>
          </a:ln>
          <a:effectLst/>
        </p:spPr>
        <p:txBody>
          <a:bodyPr>
            <a:spAutoFit/>
          </a:bodyPr>
          <a:lstStyle/>
          <a:p>
            <a:pPr>
              <a:spcBef>
                <a:spcPct val="50000"/>
              </a:spcBef>
              <a:buClrTx/>
              <a:buFontTx/>
              <a:buNone/>
            </a:pPr>
            <a:r>
              <a:rPr lang="en-US" altLang="zh-CN" sz="1800">
                <a:solidFill>
                  <a:srgbClr val="009900"/>
                </a:solidFill>
              </a:rPr>
              <a:t>T</a:t>
            </a:r>
            <a:r>
              <a:rPr lang="en-US" altLang="zh-CN" sz="1200">
                <a:solidFill>
                  <a:srgbClr val="009900"/>
                </a:solidFill>
              </a:rPr>
              <a:t>W</a:t>
            </a:r>
          </a:p>
        </p:txBody>
      </p:sp>
      <p:sp>
        <p:nvSpPr>
          <p:cNvPr id="1091634" name="Text Box 50"/>
          <p:cNvSpPr txBox="1">
            <a:spLocks noChangeArrowheads="1"/>
          </p:cNvSpPr>
          <p:nvPr/>
        </p:nvSpPr>
        <p:spPr bwMode="auto">
          <a:xfrm>
            <a:off x="7019925" y="765175"/>
            <a:ext cx="576263" cy="366713"/>
          </a:xfrm>
          <a:prstGeom prst="rect">
            <a:avLst/>
          </a:prstGeom>
          <a:noFill/>
          <a:ln w="28575" algn="ctr">
            <a:noFill/>
            <a:miter lim="800000"/>
            <a:headEnd/>
            <a:tailEnd type="none" w="med" len="lg"/>
          </a:ln>
          <a:effectLst/>
        </p:spPr>
        <p:txBody>
          <a:bodyPr>
            <a:spAutoFit/>
          </a:bodyPr>
          <a:lstStyle/>
          <a:p>
            <a:pPr>
              <a:spcBef>
                <a:spcPct val="50000"/>
              </a:spcBef>
              <a:buClrTx/>
              <a:buFontTx/>
              <a:buNone/>
            </a:pPr>
            <a:r>
              <a:rPr lang="en-US" altLang="zh-CN" sz="1800">
                <a:solidFill>
                  <a:srgbClr val="009900"/>
                </a:solidFill>
              </a:rPr>
              <a:t>T4</a:t>
            </a:r>
          </a:p>
        </p:txBody>
      </p:sp>
      <p:sp>
        <p:nvSpPr>
          <p:cNvPr id="1091635" name="Line 51"/>
          <p:cNvSpPr>
            <a:spLocks noChangeShapeType="1"/>
          </p:cNvSpPr>
          <p:nvPr/>
        </p:nvSpPr>
        <p:spPr bwMode="auto">
          <a:xfrm>
            <a:off x="6372225" y="1700213"/>
            <a:ext cx="144463" cy="144462"/>
          </a:xfrm>
          <a:prstGeom prst="line">
            <a:avLst/>
          </a:prstGeom>
          <a:noFill/>
          <a:ln w="28575">
            <a:solidFill>
              <a:schemeClr val="tx1"/>
            </a:solidFill>
            <a:round/>
            <a:headEnd/>
            <a:tailEnd type="none" w="med" len="lg"/>
          </a:ln>
          <a:effectLst/>
        </p:spPr>
        <p:txBody>
          <a:bodyPr wrap="none" anchor="ctr"/>
          <a:lstStyle/>
          <a:p>
            <a:endParaRPr lang="zh-CN" altLang="en-US"/>
          </a:p>
        </p:txBody>
      </p:sp>
      <p:sp>
        <p:nvSpPr>
          <p:cNvPr id="1091636" name="Line 52"/>
          <p:cNvSpPr>
            <a:spLocks noChangeShapeType="1"/>
          </p:cNvSpPr>
          <p:nvPr/>
        </p:nvSpPr>
        <p:spPr bwMode="auto">
          <a:xfrm flipH="1">
            <a:off x="6372225" y="1844675"/>
            <a:ext cx="144463" cy="144463"/>
          </a:xfrm>
          <a:prstGeom prst="line">
            <a:avLst/>
          </a:prstGeom>
          <a:noFill/>
          <a:ln w="28575">
            <a:solidFill>
              <a:schemeClr val="tx1"/>
            </a:solidFill>
            <a:round/>
            <a:headEnd/>
            <a:tailEnd type="none" w="med" len="lg"/>
          </a:ln>
          <a:effectLst/>
        </p:spPr>
        <p:txBody>
          <a:bodyPr wrap="none" anchor="ctr"/>
          <a:lstStyle/>
          <a:p>
            <a:endParaRPr lang="zh-CN" altLang="en-US"/>
          </a:p>
        </p:txBody>
      </p:sp>
      <p:sp>
        <p:nvSpPr>
          <p:cNvPr id="1091637" name="Line 53"/>
          <p:cNvSpPr>
            <a:spLocks noChangeShapeType="1"/>
          </p:cNvSpPr>
          <p:nvPr/>
        </p:nvSpPr>
        <p:spPr bwMode="auto">
          <a:xfrm>
            <a:off x="3059113" y="1700213"/>
            <a:ext cx="936625" cy="0"/>
          </a:xfrm>
          <a:prstGeom prst="line">
            <a:avLst/>
          </a:prstGeom>
          <a:noFill/>
          <a:ln w="28575">
            <a:solidFill>
              <a:schemeClr val="tx1"/>
            </a:solidFill>
            <a:round/>
            <a:headEnd/>
            <a:tailEnd type="none" w="med" len="lg"/>
          </a:ln>
          <a:effectLst/>
        </p:spPr>
        <p:txBody>
          <a:bodyPr wrap="none" anchor="ctr"/>
          <a:lstStyle/>
          <a:p>
            <a:endParaRPr lang="zh-CN" altLang="en-US"/>
          </a:p>
        </p:txBody>
      </p:sp>
      <p:sp>
        <p:nvSpPr>
          <p:cNvPr id="1091638" name="Line 54"/>
          <p:cNvSpPr>
            <a:spLocks noChangeShapeType="1"/>
          </p:cNvSpPr>
          <p:nvPr/>
        </p:nvSpPr>
        <p:spPr bwMode="auto">
          <a:xfrm>
            <a:off x="4211638" y="1700213"/>
            <a:ext cx="2160587" cy="0"/>
          </a:xfrm>
          <a:prstGeom prst="line">
            <a:avLst/>
          </a:prstGeom>
          <a:noFill/>
          <a:ln w="28575">
            <a:solidFill>
              <a:schemeClr val="tx1"/>
            </a:solidFill>
            <a:round/>
            <a:headEnd/>
            <a:tailEnd type="none" w="med" len="lg"/>
          </a:ln>
          <a:effectLst/>
        </p:spPr>
        <p:txBody>
          <a:bodyPr wrap="none" anchor="ctr"/>
          <a:lstStyle/>
          <a:p>
            <a:endParaRPr lang="zh-CN" altLang="en-US"/>
          </a:p>
        </p:txBody>
      </p:sp>
      <p:sp>
        <p:nvSpPr>
          <p:cNvPr id="1091639" name="Line 55"/>
          <p:cNvSpPr>
            <a:spLocks noChangeShapeType="1"/>
          </p:cNvSpPr>
          <p:nvPr/>
        </p:nvSpPr>
        <p:spPr bwMode="auto">
          <a:xfrm>
            <a:off x="3059113" y="1989138"/>
            <a:ext cx="936625" cy="0"/>
          </a:xfrm>
          <a:prstGeom prst="line">
            <a:avLst/>
          </a:prstGeom>
          <a:noFill/>
          <a:ln w="28575">
            <a:solidFill>
              <a:schemeClr val="tx1"/>
            </a:solidFill>
            <a:round/>
            <a:headEnd/>
            <a:tailEnd type="none" w="med" len="lg"/>
          </a:ln>
          <a:effectLst/>
        </p:spPr>
        <p:txBody>
          <a:bodyPr wrap="none" anchor="ctr"/>
          <a:lstStyle/>
          <a:p>
            <a:endParaRPr lang="zh-CN" altLang="en-US"/>
          </a:p>
        </p:txBody>
      </p:sp>
      <p:sp>
        <p:nvSpPr>
          <p:cNvPr id="1091640" name="Line 56"/>
          <p:cNvSpPr>
            <a:spLocks noChangeShapeType="1"/>
          </p:cNvSpPr>
          <p:nvPr/>
        </p:nvSpPr>
        <p:spPr bwMode="auto">
          <a:xfrm>
            <a:off x="4211638" y="1989138"/>
            <a:ext cx="2160587" cy="0"/>
          </a:xfrm>
          <a:prstGeom prst="line">
            <a:avLst/>
          </a:prstGeom>
          <a:noFill/>
          <a:ln w="28575">
            <a:solidFill>
              <a:schemeClr val="tx1"/>
            </a:solidFill>
            <a:round/>
            <a:headEnd/>
            <a:tailEnd type="none" w="med" len="lg"/>
          </a:ln>
          <a:effectLst/>
        </p:spPr>
        <p:txBody>
          <a:bodyPr wrap="none" anchor="ctr"/>
          <a:lstStyle/>
          <a:p>
            <a:endParaRPr lang="zh-CN" altLang="en-US"/>
          </a:p>
        </p:txBody>
      </p:sp>
      <p:sp>
        <p:nvSpPr>
          <p:cNvPr id="1091641" name="Line 57"/>
          <p:cNvSpPr>
            <a:spLocks noChangeShapeType="1"/>
          </p:cNvSpPr>
          <p:nvPr/>
        </p:nvSpPr>
        <p:spPr bwMode="auto">
          <a:xfrm>
            <a:off x="6516688" y="1844675"/>
            <a:ext cx="647700" cy="0"/>
          </a:xfrm>
          <a:prstGeom prst="line">
            <a:avLst/>
          </a:prstGeom>
          <a:noFill/>
          <a:ln w="28575">
            <a:solidFill>
              <a:schemeClr val="tx1"/>
            </a:solidFill>
            <a:round/>
            <a:headEnd/>
            <a:tailEnd type="none" w="med" len="lg"/>
          </a:ln>
          <a:effectLst/>
        </p:spPr>
        <p:txBody>
          <a:bodyPr wrap="none" anchor="ctr"/>
          <a:lstStyle/>
          <a:p>
            <a:endParaRPr lang="zh-CN" altLang="en-US"/>
          </a:p>
        </p:txBody>
      </p:sp>
      <p:sp>
        <p:nvSpPr>
          <p:cNvPr id="1091642" name="Line 58"/>
          <p:cNvSpPr>
            <a:spLocks noChangeShapeType="1"/>
          </p:cNvSpPr>
          <p:nvPr/>
        </p:nvSpPr>
        <p:spPr bwMode="auto">
          <a:xfrm>
            <a:off x="1835150" y="2276475"/>
            <a:ext cx="576263" cy="0"/>
          </a:xfrm>
          <a:prstGeom prst="line">
            <a:avLst/>
          </a:prstGeom>
          <a:noFill/>
          <a:ln w="28575">
            <a:solidFill>
              <a:schemeClr val="tx1"/>
            </a:solidFill>
            <a:round/>
            <a:headEnd/>
            <a:tailEnd type="none" w="med" len="lg"/>
          </a:ln>
          <a:effectLst/>
        </p:spPr>
        <p:txBody>
          <a:bodyPr wrap="none" anchor="ctr"/>
          <a:lstStyle/>
          <a:p>
            <a:endParaRPr lang="zh-CN" altLang="en-US"/>
          </a:p>
        </p:txBody>
      </p:sp>
      <p:sp>
        <p:nvSpPr>
          <p:cNvPr id="1091643" name="Line 59"/>
          <p:cNvSpPr>
            <a:spLocks noChangeShapeType="1"/>
          </p:cNvSpPr>
          <p:nvPr/>
        </p:nvSpPr>
        <p:spPr bwMode="auto">
          <a:xfrm>
            <a:off x="1835150" y="2563813"/>
            <a:ext cx="576263" cy="1587"/>
          </a:xfrm>
          <a:prstGeom prst="line">
            <a:avLst/>
          </a:prstGeom>
          <a:noFill/>
          <a:ln w="28575">
            <a:solidFill>
              <a:schemeClr val="tx1"/>
            </a:solidFill>
            <a:round/>
            <a:headEnd/>
            <a:tailEnd type="none" w="med" len="lg"/>
          </a:ln>
          <a:effectLst/>
        </p:spPr>
        <p:txBody>
          <a:bodyPr wrap="none" anchor="ctr"/>
          <a:lstStyle/>
          <a:p>
            <a:endParaRPr lang="zh-CN" altLang="en-US"/>
          </a:p>
        </p:txBody>
      </p:sp>
      <p:sp>
        <p:nvSpPr>
          <p:cNvPr id="1091644" name="Line 60"/>
          <p:cNvSpPr>
            <a:spLocks noChangeShapeType="1"/>
          </p:cNvSpPr>
          <p:nvPr/>
        </p:nvSpPr>
        <p:spPr bwMode="auto">
          <a:xfrm>
            <a:off x="2411413" y="2276475"/>
            <a:ext cx="144462" cy="144463"/>
          </a:xfrm>
          <a:prstGeom prst="line">
            <a:avLst/>
          </a:prstGeom>
          <a:noFill/>
          <a:ln w="28575">
            <a:solidFill>
              <a:schemeClr val="tx1"/>
            </a:solidFill>
            <a:round/>
            <a:headEnd/>
            <a:tailEnd type="none" w="med" len="lg"/>
          </a:ln>
          <a:effectLst/>
        </p:spPr>
        <p:txBody>
          <a:bodyPr wrap="none" anchor="ctr"/>
          <a:lstStyle/>
          <a:p>
            <a:endParaRPr lang="zh-CN" altLang="en-US"/>
          </a:p>
        </p:txBody>
      </p:sp>
      <p:sp>
        <p:nvSpPr>
          <p:cNvPr id="1091645" name="Line 61"/>
          <p:cNvSpPr>
            <a:spLocks noChangeShapeType="1"/>
          </p:cNvSpPr>
          <p:nvPr/>
        </p:nvSpPr>
        <p:spPr bwMode="auto">
          <a:xfrm flipH="1">
            <a:off x="2411413" y="2420938"/>
            <a:ext cx="144462" cy="144462"/>
          </a:xfrm>
          <a:prstGeom prst="line">
            <a:avLst/>
          </a:prstGeom>
          <a:noFill/>
          <a:ln w="28575">
            <a:solidFill>
              <a:schemeClr val="tx1"/>
            </a:solidFill>
            <a:round/>
            <a:headEnd/>
            <a:tailEnd type="none" w="med" len="lg"/>
          </a:ln>
          <a:effectLst/>
        </p:spPr>
        <p:txBody>
          <a:bodyPr wrap="none" anchor="ctr"/>
          <a:lstStyle/>
          <a:p>
            <a:endParaRPr lang="zh-CN" altLang="en-US"/>
          </a:p>
        </p:txBody>
      </p:sp>
      <p:sp>
        <p:nvSpPr>
          <p:cNvPr id="1091646" name="Line 62"/>
          <p:cNvSpPr>
            <a:spLocks noChangeShapeType="1"/>
          </p:cNvSpPr>
          <p:nvPr/>
        </p:nvSpPr>
        <p:spPr bwMode="auto">
          <a:xfrm>
            <a:off x="2555875" y="2420938"/>
            <a:ext cx="360363" cy="0"/>
          </a:xfrm>
          <a:prstGeom prst="line">
            <a:avLst/>
          </a:prstGeom>
          <a:noFill/>
          <a:ln w="28575">
            <a:solidFill>
              <a:schemeClr val="tx1"/>
            </a:solidFill>
            <a:round/>
            <a:headEnd/>
            <a:tailEnd type="none" w="med" len="lg"/>
          </a:ln>
          <a:effectLst/>
        </p:spPr>
        <p:txBody>
          <a:bodyPr wrap="none" anchor="ctr"/>
          <a:lstStyle/>
          <a:p>
            <a:endParaRPr lang="zh-CN" altLang="en-US"/>
          </a:p>
        </p:txBody>
      </p:sp>
      <p:sp>
        <p:nvSpPr>
          <p:cNvPr id="1091647" name="Line 63"/>
          <p:cNvSpPr>
            <a:spLocks noChangeShapeType="1"/>
          </p:cNvSpPr>
          <p:nvPr/>
        </p:nvSpPr>
        <p:spPr bwMode="auto">
          <a:xfrm flipH="1">
            <a:off x="2914650" y="2276475"/>
            <a:ext cx="144463" cy="144463"/>
          </a:xfrm>
          <a:prstGeom prst="line">
            <a:avLst/>
          </a:prstGeom>
          <a:noFill/>
          <a:ln w="28575">
            <a:solidFill>
              <a:schemeClr val="tx1"/>
            </a:solidFill>
            <a:round/>
            <a:headEnd/>
            <a:tailEnd type="none" w="med" len="lg"/>
          </a:ln>
          <a:effectLst/>
        </p:spPr>
        <p:txBody>
          <a:bodyPr wrap="none" anchor="ctr"/>
          <a:lstStyle/>
          <a:p>
            <a:endParaRPr lang="zh-CN" altLang="en-US"/>
          </a:p>
        </p:txBody>
      </p:sp>
      <p:sp>
        <p:nvSpPr>
          <p:cNvPr id="1091648" name="Line 64"/>
          <p:cNvSpPr>
            <a:spLocks noChangeShapeType="1"/>
          </p:cNvSpPr>
          <p:nvPr/>
        </p:nvSpPr>
        <p:spPr bwMode="auto">
          <a:xfrm>
            <a:off x="2914650" y="2420938"/>
            <a:ext cx="144463" cy="144462"/>
          </a:xfrm>
          <a:prstGeom prst="line">
            <a:avLst/>
          </a:prstGeom>
          <a:noFill/>
          <a:ln w="28575">
            <a:solidFill>
              <a:schemeClr val="tx1"/>
            </a:solidFill>
            <a:round/>
            <a:headEnd/>
            <a:tailEnd type="none" w="med" len="lg"/>
          </a:ln>
          <a:effectLst/>
        </p:spPr>
        <p:txBody>
          <a:bodyPr wrap="none" anchor="ctr"/>
          <a:lstStyle/>
          <a:p>
            <a:endParaRPr lang="zh-CN" altLang="en-US"/>
          </a:p>
        </p:txBody>
      </p:sp>
      <p:sp>
        <p:nvSpPr>
          <p:cNvPr id="1091649" name="Line 65"/>
          <p:cNvSpPr>
            <a:spLocks noChangeShapeType="1"/>
          </p:cNvSpPr>
          <p:nvPr/>
        </p:nvSpPr>
        <p:spPr bwMode="auto">
          <a:xfrm>
            <a:off x="6372225" y="2276475"/>
            <a:ext cx="144463" cy="144463"/>
          </a:xfrm>
          <a:prstGeom prst="line">
            <a:avLst/>
          </a:prstGeom>
          <a:noFill/>
          <a:ln w="28575">
            <a:solidFill>
              <a:schemeClr val="tx1"/>
            </a:solidFill>
            <a:round/>
            <a:headEnd/>
            <a:tailEnd type="none" w="med" len="lg"/>
          </a:ln>
          <a:effectLst/>
        </p:spPr>
        <p:txBody>
          <a:bodyPr wrap="none" anchor="ctr"/>
          <a:lstStyle/>
          <a:p>
            <a:endParaRPr lang="zh-CN" altLang="en-US"/>
          </a:p>
        </p:txBody>
      </p:sp>
      <p:sp>
        <p:nvSpPr>
          <p:cNvPr id="1091650" name="Line 66"/>
          <p:cNvSpPr>
            <a:spLocks noChangeShapeType="1"/>
          </p:cNvSpPr>
          <p:nvPr/>
        </p:nvSpPr>
        <p:spPr bwMode="auto">
          <a:xfrm flipH="1">
            <a:off x="6372225" y="2420938"/>
            <a:ext cx="144463" cy="144462"/>
          </a:xfrm>
          <a:prstGeom prst="line">
            <a:avLst/>
          </a:prstGeom>
          <a:noFill/>
          <a:ln w="28575">
            <a:solidFill>
              <a:schemeClr val="tx1"/>
            </a:solidFill>
            <a:round/>
            <a:headEnd/>
            <a:tailEnd type="none" w="med" len="lg"/>
          </a:ln>
          <a:effectLst/>
        </p:spPr>
        <p:txBody>
          <a:bodyPr wrap="none" anchor="ctr"/>
          <a:lstStyle/>
          <a:p>
            <a:endParaRPr lang="zh-CN" altLang="en-US"/>
          </a:p>
        </p:txBody>
      </p:sp>
      <p:sp>
        <p:nvSpPr>
          <p:cNvPr id="1091651" name="Line 67"/>
          <p:cNvSpPr>
            <a:spLocks noChangeShapeType="1"/>
          </p:cNvSpPr>
          <p:nvPr/>
        </p:nvSpPr>
        <p:spPr bwMode="auto">
          <a:xfrm>
            <a:off x="3059113" y="2276475"/>
            <a:ext cx="3313112" cy="0"/>
          </a:xfrm>
          <a:prstGeom prst="line">
            <a:avLst/>
          </a:prstGeom>
          <a:noFill/>
          <a:ln w="28575">
            <a:solidFill>
              <a:schemeClr val="tx1"/>
            </a:solidFill>
            <a:round/>
            <a:headEnd/>
            <a:tailEnd type="none" w="med" len="lg"/>
          </a:ln>
          <a:effectLst/>
        </p:spPr>
        <p:txBody>
          <a:bodyPr wrap="none" anchor="ctr"/>
          <a:lstStyle/>
          <a:p>
            <a:endParaRPr lang="zh-CN" altLang="en-US"/>
          </a:p>
        </p:txBody>
      </p:sp>
      <p:sp>
        <p:nvSpPr>
          <p:cNvPr id="1091652" name="Line 68"/>
          <p:cNvSpPr>
            <a:spLocks noChangeShapeType="1"/>
          </p:cNvSpPr>
          <p:nvPr/>
        </p:nvSpPr>
        <p:spPr bwMode="auto">
          <a:xfrm>
            <a:off x="3059113" y="2565400"/>
            <a:ext cx="3313112" cy="0"/>
          </a:xfrm>
          <a:prstGeom prst="line">
            <a:avLst/>
          </a:prstGeom>
          <a:noFill/>
          <a:ln w="28575">
            <a:solidFill>
              <a:schemeClr val="tx1"/>
            </a:solidFill>
            <a:round/>
            <a:headEnd/>
            <a:tailEnd type="none" w="med" len="lg"/>
          </a:ln>
          <a:effectLst/>
        </p:spPr>
        <p:txBody>
          <a:bodyPr wrap="none" anchor="ctr"/>
          <a:lstStyle/>
          <a:p>
            <a:endParaRPr lang="zh-CN" altLang="en-US"/>
          </a:p>
        </p:txBody>
      </p:sp>
      <p:sp>
        <p:nvSpPr>
          <p:cNvPr id="1091653" name="Line 69"/>
          <p:cNvSpPr>
            <a:spLocks noChangeShapeType="1"/>
          </p:cNvSpPr>
          <p:nvPr/>
        </p:nvSpPr>
        <p:spPr bwMode="auto">
          <a:xfrm>
            <a:off x="6516688" y="2420938"/>
            <a:ext cx="647700" cy="0"/>
          </a:xfrm>
          <a:prstGeom prst="line">
            <a:avLst/>
          </a:prstGeom>
          <a:noFill/>
          <a:ln w="28575">
            <a:solidFill>
              <a:schemeClr val="tx1"/>
            </a:solidFill>
            <a:round/>
            <a:headEnd/>
            <a:tailEnd type="none" w="med" len="lg"/>
          </a:ln>
          <a:effectLst/>
        </p:spPr>
        <p:txBody>
          <a:bodyPr wrap="none" anchor="ctr"/>
          <a:lstStyle/>
          <a:p>
            <a:endParaRPr lang="zh-CN" altLang="en-US"/>
          </a:p>
        </p:txBody>
      </p:sp>
      <p:sp>
        <p:nvSpPr>
          <p:cNvPr id="1091654" name="Line 70"/>
          <p:cNvSpPr>
            <a:spLocks noChangeShapeType="1"/>
          </p:cNvSpPr>
          <p:nvPr/>
        </p:nvSpPr>
        <p:spPr bwMode="auto">
          <a:xfrm>
            <a:off x="1835150" y="2852738"/>
            <a:ext cx="576263" cy="0"/>
          </a:xfrm>
          <a:prstGeom prst="line">
            <a:avLst/>
          </a:prstGeom>
          <a:noFill/>
          <a:ln w="28575">
            <a:solidFill>
              <a:schemeClr val="tx1"/>
            </a:solidFill>
            <a:round/>
            <a:headEnd/>
            <a:tailEnd type="none" w="med" len="lg"/>
          </a:ln>
          <a:effectLst/>
        </p:spPr>
        <p:txBody>
          <a:bodyPr wrap="none" anchor="ctr"/>
          <a:lstStyle/>
          <a:p>
            <a:endParaRPr lang="zh-CN" altLang="en-US"/>
          </a:p>
        </p:txBody>
      </p:sp>
      <p:sp>
        <p:nvSpPr>
          <p:cNvPr id="1091655" name="Line 71"/>
          <p:cNvSpPr>
            <a:spLocks noChangeShapeType="1"/>
          </p:cNvSpPr>
          <p:nvPr/>
        </p:nvSpPr>
        <p:spPr bwMode="auto">
          <a:xfrm>
            <a:off x="1835150" y="3140075"/>
            <a:ext cx="576263" cy="1588"/>
          </a:xfrm>
          <a:prstGeom prst="line">
            <a:avLst/>
          </a:prstGeom>
          <a:noFill/>
          <a:ln w="28575">
            <a:solidFill>
              <a:schemeClr val="tx1"/>
            </a:solidFill>
            <a:round/>
            <a:headEnd/>
            <a:tailEnd type="none" w="med" len="lg"/>
          </a:ln>
          <a:effectLst/>
        </p:spPr>
        <p:txBody>
          <a:bodyPr wrap="none" anchor="ctr"/>
          <a:lstStyle/>
          <a:p>
            <a:endParaRPr lang="zh-CN" altLang="en-US"/>
          </a:p>
        </p:txBody>
      </p:sp>
      <p:sp>
        <p:nvSpPr>
          <p:cNvPr id="1091656" name="Line 72"/>
          <p:cNvSpPr>
            <a:spLocks noChangeShapeType="1"/>
          </p:cNvSpPr>
          <p:nvPr/>
        </p:nvSpPr>
        <p:spPr bwMode="auto">
          <a:xfrm>
            <a:off x="2411413" y="2852738"/>
            <a:ext cx="144462" cy="144462"/>
          </a:xfrm>
          <a:prstGeom prst="line">
            <a:avLst/>
          </a:prstGeom>
          <a:noFill/>
          <a:ln w="28575">
            <a:solidFill>
              <a:schemeClr val="tx1"/>
            </a:solidFill>
            <a:round/>
            <a:headEnd/>
            <a:tailEnd type="none" w="med" len="lg"/>
          </a:ln>
          <a:effectLst/>
        </p:spPr>
        <p:txBody>
          <a:bodyPr wrap="none" anchor="ctr"/>
          <a:lstStyle/>
          <a:p>
            <a:endParaRPr lang="zh-CN" altLang="en-US"/>
          </a:p>
        </p:txBody>
      </p:sp>
      <p:sp>
        <p:nvSpPr>
          <p:cNvPr id="1091657" name="Line 73"/>
          <p:cNvSpPr>
            <a:spLocks noChangeShapeType="1"/>
          </p:cNvSpPr>
          <p:nvPr/>
        </p:nvSpPr>
        <p:spPr bwMode="auto">
          <a:xfrm flipH="1">
            <a:off x="2411413" y="2997200"/>
            <a:ext cx="144462" cy="144463"/>
          </a:xfrm>
          <a:prstGeom prst="line">
            <a:avLst/>
          </a:prstGeom>
          <a:noFill/>
          <a:ln w="28575">
            <a:solidFill>
              <a:schemeClr val="tx1"/>
            </a:solidFill>
            <a:round/>
            <a:headEnd/>
            <a:tailEnd type="none" w="med" len="lg"/>
          </a:ln>
          <a:effectLst/>
        </p:spPr>
        <p:txBody>
          <a:bodyPr wrap="none" anchor="ctr"/>
          <a:lstStyle/>
          <a:p>
            <a:endParaRPr lang="zh-CN" altLang="en-US"/>
          </a:p>
        </p:txBody>
      </p:sp>
      <p:sp>
        <p:nvSpPr>
          <p:cNvPr id="1091658" name="Line 74"/>
          <p:cNvSpPr>
            <a:spLocks noChangeShapeType="1"/>
          </p:cNvSpPr>
          <p:nvPr/>
        </p:nvSpPr>
        <p:spPr bwMode="auto">
          <a:xfrm>
            <a:off x="2555875" y="2997200"/>
            <a:ext cx="360363" cy="0"/>
          </a:xfrm>
          <a:prstGeom prst="line">
            <a:avLst/>
          </a:prstGeom>
          <a:noFill/>
          <a:ln w="28575">
            <a:solidFill>
              <a:schemeClr val="tx1"/>
            </a:solidFill>
            <a:round/>
            <a:headEnd/>
            <a:tailEnd type="none" w="med" len="lg"/>
          </a:ln>
          <a:effectLst/>
        </p:spPr>
        <p:txBody>
          <a:bodyPr wrap="none" anchor="ctr"/>
          <a:lstStyle/>
          <a:p>
            <a:endParaRPr lang="zh-CN" altLang="en-US"/>
          </a:p>
        </p:txBody>
      </p:sp>
      <p:sp>
        <p:nvSpPr>
          <p:cNvPr id="1091659" name="Line 75"/>
          <p:cNvSpPr>
            <a:spLocks noChangeShapeType="1"/>
          </p:cNvSpPr>
          <p:nvPr/>
        </p:nvSpPr>
        <p:spPr bwMode="auto">
          <a:xfrm flipH="1">
            <a:off x="2914650" y="2852738"/>
            <a:ext cx="144463" cy="144462"/>
          </a:xfrm>
          <a:prstGeom prst="line">
            <a:avLst/>
          </a:prstGeom>
          <a:noFill/>
          <a:ln w="28575">
            <a:solidFill>
              <a:schemeClr val="tx1"/>
            </a:solidFill>
            <a:round/>
            <a:headEnd/>
            <a:tailEnd type="none" w="med" len="lg"/>
          </a:ln>
          <a:effectLst/>
        </p:spPr>
        <p:txBody>
          <a:bodyPr wrap="none" anchor="ctr"/>
          <a:lstStyle/>
          <a:p>
            <a:endParaRPr lang="zh-CN" altLang="en-US"/>
          </a:p>
        </p:txBody>
      </p:sp>
      <p:sp>
        <p:nvSpPr>
          <p:cNvPr id="1091660" name="Line 76"/>
          <p:cNvSpPr>
            <a:spLocks noChangeShapeType="1"/>
          </p:cNvSpPr>
          <p:nvPr/>
        </p:nvSpPr>
        <p:spPr bwMode="auto">
          <a:xfrm>
            <a:off x="2914650" y="2997200"/>
            <a:ext cx="144463" cy="144463"/>
          </a:xfrm>
          <a:prstGeom prst="line">
            <a:avLst/>
          </a:prstGeom>
          <a:noFill/>
          <a:ln w="28575">
            <a:solidFill>
              <a:schemeClr val="tx1"/>
            </a:solidFill>
            <a:round/>
            <a:headEnd/>
            <a:tailEnd type="none" w="med" len="lg"/>
          </a:ln>
          <a:effectLst/>
        </p:spPr>
        <p:txBody>
          <a:bodyPr wrap="none" anchor="ctr"/>
          <a:lstStyle/>
          <a:p>
            <a:endParaRPr lang="zh-CN" altLang="en-US"/>
          </a:p>
        </p:txBody>
      </p:sp>
      <p:sp>
        <p:nvSpPr>
          <p:cNvPr id="1091661" name="Line 77"/>
          <p:cNvSpPr>
            <a:spLocks noChangeShapeType="1"/>
          </p:cNvSpPr>
          <p:nvPr/>
        </p:nvSpPr>
        <p:spPr bwMode="auto">
          <a:xfrm>
            <a:off x="3059113" y="2852738"/>
            <a:ext cx="936625" cy="0"/>
          </a:xfrm>
          <a:prstGeom prst="line">
            <a:avLst/>
          </a:prstGeom>
          <a:noFill/>
          <a:ln w="28575">
            <a:solidFill>
              <a:schemeClr val="tx1"/>
            </a:solidFill>
            <a:round/>
            <a:headEnd/>
            <a:tailEnd type="none" w="med" len="lg"/>
          </a:ln>
          <a:effectLst/>
        </p:spPr>
        <p:txBody>
          <a:bodyPr wrap="none" anchor="ctr"/>
          <a:lstStyle/>
          <a:p>
            <a:endParaRPr lang="zh-CN" altLang="en-US"/>
          </a:p>
        </p:txBody>
      </p:sp>
      <p:sp>
        <p:nvSpPr>
          <p:cNvPr id="1091662" name="Line 78"/>
          <p:cNvSpPr>
            <a:spLocks noChangeShapeType="1"/>
          </p:cNvSpPr>
          <p:nvPr/>
        </p:nvSpPr>
        <p:spPr bwMode="auto">
          <a:xfrm>
            <a:off x="3059113" y="3141663"/>
            <a:ext cx="936625" cy="0"/>
          </a:xfrm>
          <a:prstGeom prst="line">
            <a:avLst/>
          </a:prstGeom>
          <a:noFill/>
          <a:ln w="28575">
            <a:solidFill>
              <a:schemeClr val="tx1"/>
            </a:solidFill>
            <a:round/>
            <a:headEnd/>
            <a:tailEnd type="none" w="med" len="lg"/>
          </a:ln>
          <a:effectLst/>
        </p:spPr>
        <p:txBody>
          <a:bodyPr wrap="none" anchor="ctr"/>
          <a:lstStyle/>
          <a:p>
            <a:endParaRPr lang="zh-CN" altLang="en-US"/>
          </a:p>
        </p:txBody>
      </p:sp>
      <p:sp>
        <p:nvSpPr>
          <p:cNvPr id="1091663" name="Line 79"/>
          <p:cNvSpPr>
            <a:spLocks noChangeShapeType="1"/>
          </p:cNvSpPr>
          <p:nvPr/>
        </p:nvSpPr>
        <p:spPr bwMode="auto">
          <a:xfrm>
            <a:off x="3995738" y="2852738"/>
            <a:ext cx="144462" cy="144462"/>
          </a:xfrm>
          <a:prstGeom prst="line">
            <a:avLst/>
          </a:prstGeom>
          <a:noFill/>
          <a:ln w="28575">
            <a:solidFill>
              <a:schemeClr val="tx1"/>
            </a:solidFill>
            <a:round/>
            <a:headEnd/>
            <a:tailEnd type="none" w="med" len="lg"/>
          </a:ln>
          <a:effectLst/>
        </p:spPr>
        <p:txBody>
          <a:bodyPr wrap="none" anchor="ctr"/>
          <a:lstStyle/>
          <a:p>
            <a:endParaRPr lang="zh-CN" altLang="en-US"/>
          </a:p>
        </p:txBody>
      </p:sp>
      <p:sp>
        <p:nvSpPr>
          <p:cNvPr id="1091664" name="Line 80"/>
          <p:cNvSpPr>
            <a:spLocks noChangeShapeType="1"/>
          </p:cNvSpPr>
          <p:nvPr/>
        </p:nvSpPr>
        <p:spPr bwMode="auto">
          <a:xfrm flipH="1">
            <a:off x="3995738" y="2997200"/>
            <a:ext cx="144462" cy="144463"/>
          </a:xfrm>
          <a:prstGeom prst="line">
            <a:avLst/>
          </a:prstGeom>
          <a:noFill/>
          <a:ln w="28575">
            <a:solidFill>
              <a:schemeClr val="tx1"/>
            </a:solidFill>
            <a:round/>
            <a:headEnd/>
            <a:tailEnd type="none" w="med" len="lg"/>
          </a:ln>
          <a:effectLst/>
        </p:spPr>
        <p:txBody>
          <a:bodyPr wrap="none" anchor="ctr"/>
          <a:lstStyle/>
          <a:p>
            <a:endParaRPr lang="zh-CN" altLang="en-US"/>
          </a:p>
        </p:txBody>
      </p:sp>
      <p:sp>
        <p:nvSpPr>
          <p:cNvPr id="1091665" name="Line 81"/>
          <p:cNvSpPr>
            <a:spLocks noChangeShapeType="1"/>
          </p:cNvSpPr>
          <p:nvPr/>
        </p:nvSpPr>
        <p:spPr bwMode="auto">
          <a:xfrm flipH="1">
            <a:off x="4932363" y="2852738"/>
            <a:ext cx="144462" cy="144462"/>
          </a:xfrm>
          <a:prstGeom prst="line">
            <a:avLst/>
          </a:prstGeom>
          <a:noFill/>
          <a:ln w="28575">
            <a:solidFill>
              <a:schemeClr val="tx1"/>
            </a:solidFill>
            <a:round/>
            <a:headEnd/>
            <a:tailEnd type="none" w="med" len="lg"/>
          </a:ln>
          <a:effectLst/>
        </p:spPr>
        <p:txBody>
          <a:bodyPr wrap="none" anchor="ctr"/>
          <a:lstStyle/>
          <a:p>
            <a:endParaRPr lang="zh-CN" altLang="en-US"/>
          </a:p>
        </p:txBody>
      </p:sp>
      <p:sp>
        <p:nvSpPr>
          <p:cNvPr id="1091666" name="Line 82"/>
          <p:cNvSpPr>
            <a:spLocks noChangeShapeType="1"/>
          </p:cNvSpPr>
          <p:nvPr/>
        </p:nvSpPr>
        <p:spPr bwMode="auto">
          <a:xfrm>
            <a:off x="4932363" y="2997200"/>
            <a:ext cx="144462" cy="144463"/>
          </a:xfrm>
          <a:prstGeom prst="line">
            <a:avLst/>
          </a:prstGeom>
          <a:noFill/>
          <a:ln w="28575">
            <a:solidFill>
              <a:schemeClr val="tx1"/>
            </a:solidFill>
            <a:round/>
            <a:headEnd/>
            <a:tailEnd type="none" w="med" len="lg"/>
          </a:ln>
          <a:effectLst/>
        </p:spPr>
        <p:txBody>
          <a:bodyPr wrap="none" anchor="ctr"/>
          <a:lstStyle/>
          <a:p>
            <a:endParaRPr lang="zh-CN" altLang="en-US"/>
          </a:p>
        </p:txBody>
      </p:sp>
      <p:sp>
        <p:nvSpPr>
          <p:cNvPr id="1091667" name="Line 83"/>
          <p:cNvSpPr>
            <a:spLocks noChangeShapeType="1"/>
          </p:cNvSpPr>
          <p:nvPr/>
        </p:nvSpPr>
        <p:spPr bwMode="auto">
          <a:xfrm>
            <a:off x="4140200" y="2997200"/>
            <a:ext cx="792163" cy="0"/>
          </a:xfrm>
          <a:prstGeom prst="line">
            <a:avLst/>
          </a:prstGeom>
          <a:noFill/>
          <a:ln w="28575">
            <a:solidFill>
              <a:schemeClr val="tx1"/>
            </a:solidFill>
            <a:round/>
            <a:headEnd/>
            <a:tailEnd type="none" w="med" len="lg"/>
          </a:ln>
          <a:effectLst/>
        </p:spPr>
        <p:txBody>
          <a:bodyPr wrap="none" anchor="ctr"/>
          <a:lstStyle/>
          <a:p>
            <a:endParaRPr lang="zh-CN" altLang="en-US"/>
          </a:p>
        </p:txBody>
      </p:sp>
      <p:sp>
        <p:nvSpPr>
          <p:cNvPr id="1091668" name="Line 84"/>
          <p:cNvSpPr>
            <a:spLocks noChangeShapeType="1"/>
          </p:cNvSpPr>
          <p:nvPr/>
        </p:nvSpPr>
        <p:spPr bwMode="auto">
          <a:xfrm>
            <a:off x="6372225" y="2852738"/>
            <a:ext cx="144463" cy="144462"/>
          </a:xfrm>
          <a:prstGeom prst="line">
            <a:avLst/>
          </a:prstGeom>
          <a:noFill/>
          <a:ln w="28575">
            <a:solidFill>
              <a:schemeClr val="tx1"/>
            </a:solidFill>
            <a:round/>
            <a:headEnd/>
            <a:tailEnd type="none" w="med" len="lg"/>
          </a:ln>
          <a:effectLst/>
        </p:spPr>
        <p:txBody>
          <a:bodyPr wrap="none" anchor="ctr"/>
          <a:lstStyle/>
          <a:p>
            <a:endParaRPr lang="zh-CN" altLang="en-US"/>
          </a:p>
        </p:txBody>
      </p:sp>
      <p:sp>
        <p:nvSpPr>
          <p:cNvPr id="1091669" name="Line 85"/>
          <p:cNvSpPr>
            <a:spLocks noChangeShapeType="1"/>
          </p:cNvSpPr>
          <p:nvPr/>
        </p:nvSpPr>
        <p:spPr bwMode="auto">
          <a:xfrm flipH="1">
            <a:off x="6372225" y="2997200"/>
            <a:ext cx="144463" cy="144463"/>
          </a:xfrm>
          <a:prstGeom prst="line">
            <a:avLst/>
          </a:prstGeom>
          <a:noFill/>
          <a:ln w="28575">
            <a:solidFill>
              <a:schemeClr val="tx1"/>
            </a:solidFill>
            <a:round/>
            <a:headEnd/>
            <a:tailEnd type="none" w="med" len="lg"/>
          </a:ln>
          <a:effectLst/>
        </p:spPr>
        <p:txBody>
          <a:bodyPr wrap="none" anchor="ctr"/>
          <a:lstStyle/>
          <a:p>
            <a:endParaRPr lang="zh-CN" altLang="en-US"/>
          </a:p>
        </p:txBody>
      </p:sp>
      <p:sp>
        <p:nvSpPr>
          <p:cNvPr id="1091670" name="Line 86"/>
          <p:cNvSpPr>
            <a:spLocks noChangeShapeType="1"/>
          </p:cNvSpPr>
          <p:nvPr/>
        </p:nvSpPr>
        <p:spPr bwMode="auto">
          <a:xfrm>
            <a:off x="5076825" y="2852738"/>
            <a:ext cx="1295400" cy="0"/>
          </a:xfrm>
          <a:prstGeom prst="line">
            <a:avLst/>
          </a:prstGeom>
          <a:noFill/>
          <a:ln w="28575">
            <a:solidFill>
              <a:schemeClr val="tx1"/>
            </a:solidFill>
            <a:round/>
            <a:headEnd/>
            <a:tailEnd type="none" w="med" len="lg"/>
          </a:ln>
          <a:effectLst/>
        </p:spPr>
        <p:txBody>
          <a:bodyPr wrap="none" anchor="ctr"/>
          <a:lstStyle/>
          <a:p>
            <a:endParaRPr lang="zh-CN" altLang="en-US"/>
          </a:p>
        </p:txBody>
      </p:sp>
      <p:sp>
        <p:nvSpPr>
          <p:cNvPr id="1091671" name="Line 87"/>
          <p:cNvSpPr>
            <a:spLocks noChangeShapeType="1"/>
          </p:cNvSpPr>
          <p:nvPr/>
        </p:nvSpPr>
        <p:spPr bwMode="auto">
          <a:xfrm>
            <a:off x="5076825" y="3141663"/>
            <a:ext cx="1295400" cy="0"/>
          </a:xfrm>
          <a:prstGeom prst="line">
            <a:avLst/>
          </a:prstGeom>
          <a:noFill/>
          <a:ln w="28575">
            <a:solidFill>
              <a:schemeClr val="tx1"/>
            </a:solidFill>
            <a:round/>
            <a:headEnd/>
            <a:tailEnd type="none" w="med" len="lg"/>
          </a:ln>
          <a:effectLst/>
        </p:spPr>
        <p:txBody>
          <a:bodyPr wrap="none" anchor="ctr"/>
          <a:lstStyle/>
          <a:p>
            <a:endParaRPr lang="zh-CN" altLang="en-US"/>
          </a:p>
        </p:txBody>
      </p:sp>
      <p:sp>
        <p:nvSpPr>
          <p:cNvPr id="1091672" name="Line 88"/>
          <p:cNvSpPr>
            <a:spLocks noChangeShapeType="1"/>
          </p:cNvSpPr>
          <p:nvPr/>
        </p:nvSpPr>
        <p:spPr bwMode="auto">
          <a:xfrm>
            <a:off x="6516688" y="2997200"/>
            <a:ext cx="647700" cy="0"/>
          </a:xfrm>
          <a:prstGeom prst="line">
            <a:avLst/>
          </a:prstGeom>
          <a:noFill/>
          <a:ln w="28575">
            <a:solidFill>
              <a:schemeClr val="tx1"/>
            </a:solidFill>
            <a:round/>
            <a:headEnd/>
            <a:tailEnd type="none" w="med" len="lg"/>
          </a:ln>
          <a:effectLst/>
        </p:spPr>
        <p:txBody>
          <a:bodyPr wrap="none" anchor="ctr"/>
          <a:lstStyle/>
          <a:p>
            <a:endParaRPr lang="zh-CN" altLang="en-US"/>
          </a:p>
        </p:txBody>
      </p:sp>
      <p:sp>
        <p:nvSpPr>
          <p:cNvPr id="1091673" name="Line 89"/>
          <p:cNvSpPr>
            <a:spLocks noChangeShapeType="1"/>
          </p:cNvSpPr>
          <p:nvPr/>
        </p:nvSpPr>
        <p:spPr bwMode="auto">
          <a:xfrm>
            <a:off x="1835150" y="3716338"/>
            <a:ext cx="1152525" cy="0"/>
          </a:xfrm>
          <a:prstGeom prst="line">
            <a:avLst/>
          </a:prstGeom>
          <a:noFill/>
          <a:ln w="28575">
            <a:solidFill>
              <a:schemeClr val="tx1"/>
            </a:solidFill>
            <a:round/>
            <a:headEnd/>
            <a:tailEnd type="none" w="med" len="lg"/>
          </a:ln>
          <a:effectLst/>
        </p:spPr>
        <p:txBody>
          <a:bodyPr wrap="none" anchor="ctr"/>
          <a:lstStyle/>
          <a:p>
            <a:endParaRPr lang="zh-CN" altLang="en-US"/>
          </a:p>
        </p:txBody>
      </p:sp>
      <p:sp>
        <p:nvSpPr>
          <p:cNvPr id="1091674" name="Line 90"/>
          <p:cNvSpPr>
            <a:spLocks noChangeShapeType="1"/>
          </p:cNvSpPr>
          <p:nvPr/>
        </p:nvSpPr>
        <p:spPr bwMode="auto">
          <a:xfrm flipV="1">
            <a:off x="2987675" y="3429000"/>
            <a:ext cx="144463" cy="287338"/>
          </a:xfrm>
          <a:prstGeom prst="line">
            <a:avLst/>
          </a:prstGeom>
          <a:noFill/>
          <a:ln w="28575">
            <a:solidFill>
              <a:schemeClr val="tx1"/>
            </a:solidFill>
            <a:round/>
            <a:headEnd/>
            <a:tailEnd type="none" w="med" len="lg"/>
          </a:ln>
          <a:effectLst/>
        </p:spPr>
        <p:txBody>
          <a:bodyPr wrap="none" anchor="ctr"/>
          <a:lstStyle/>
          <a:p>
            <a:endParaRPr lang="zh-CN" altLang="en-US"/>
          </a:p>
        </p:txBody>
      </p:sp>
      <p:sp>
        <p:nvSpPr>
          <p:cNvPr id="1091675" name="Line 91"/>
          <p:cNvSpPr>
            <a:spLocks noChangeShapeType="1"/>
          </p:cNvSpPr>
          <p:nvPr/>
        </p:nvSpPr>
        <p:spPr bwMode="auto">
          <a:xfrm>
            <a:off x="3132138" y="3429000"/>
            <a:ext cx="360362" cy="0"/>
          </a:xfrm>
          <a:prstGeom prst="line">
            <a:avLst/>
          </a:prstGeom>
          <a:noFill/>
          <a:ln w="28575">
            <a:solidFill>
              <a:schemeClr val="tx1"/>
            </a:solidFill>
            <a:round/>
            <a:headEnd/>
            <a:tailEnd type="none" w="med" len="lg"/>
          </a:ln>
          <a:effectLst/>
        </p:spPr>
        <p:txBody>
          <a:bodyPr wrap="none" anchor="ctr"/>
          <a:lstStyle/>
          <a:p>
            <a:endParaRPr lang="zh-CN" altLang="en-US"/>
          </a:p>
        </p:txBody>
      </p:sp>
      <p:sp>
        <p:nvSpPr>
          <p:cNvPr id="1091676" name="Line 92"/>
          <p:cNvSpPr>
            <a:spLocks noChangeShapeType="1"/>
          </p:cNvSpPr>
          <p:nvPr/>
        </p:nvSpPr>
        <p:spPr bwMode="auto">
          <a:xfrm>
            <a:off x="3492500" y="3429000"/>
            <a:ext cx="142875" cy="287338"/>
          </a:xfrm>
          <a:prstGeom prst="line">
            <a:avLst/>
          </a:prstGeom>
          <a:noFill/>
          <a:ln w="28575">
            <a:solidFill>
              <a:schemeClr val="tx1"/>
            </a:solidFill>
            <a:round/>
            <a:headEnd/>
            <a:tailEnd type="none" w="med" len="lg"/>
          </a:ln>
          <a:effectLst/>
        </p:spPr>
        <p:txBody>
          <a:bodyPr wrap="none" anchor="ctr"/>
          <a:lstStyle/>
          <a:p>
            <a:endParaRPr lang="zh-CN" altLang="en-US"/>
          </a:p>
        </p:txBody>
      </p:sp>
      <p:sp>
        <p:nvSpPr>
          <p:cNvPr id="1091677" name="Line 93"/>
          <p:cNvSpPr>
            <a:spLocks noChangeShapeType="1"/>
          </p:cNvSpPr>
          <p:nvPr/>
        </p:nvSpPr>
        <p:spPr bwMode="auto">
          <a:xfrm>
            <a:off x="3635375" y="3716338"/>
            <a:ext cx="3529013" cy="0"/>
          </a:xfrm>
          <a:prstGeom prst="line">
            <a:avLst/>
          </a:prstGeom>
          <a:noFill/>
          <a:ln w="28575">
            <a:solidFill>
              <a:schemeClr val="tx1"/>
            </a:solidFill>
            <a:round/>
            <a:headEnd/>
            <a:tailEnd type="none" w="med" len="lg"/>
          </a:ln>
          <a:effectLst/>
        </p:spPr>
        <p:txBody>
          <a:bodyPr wrap="none" anchor="ctr"/>
          <a:lstStyle/>
          <a:p>
            <a:endParaRPr lang="zh-CN" altLang="en-US"/>
          </a:p>
        </p:txBody>
      </p:sp>
      <p:sp>
        <p:nvSpPr>
          <p:cNvPr id="1091678" name="Line 94"/>
          <p:cNvSpPr>
            <a:spLocks noChangeShapeType="1"/>
          </p:cNvSpPr>
          <p:nvPr/>
        </p:nvSpPr>
        <p:spPr bwMode="auto">
          <a:xfrm>
            <a:off x="1835150" y="4005263"/>
            <a:ext cx="1081088" cy="0"/>
          </a:xfrm>
          <a:prstGeom prst="line">
            <a:avLst/>
          </a:prstGeom>
          <a:noFill/>
          <a:ln w="28575">
            <a:solidFill>
              <a:schemeClr val="tx1"/>
            </a:solidFill>
            <a:round/>
            <a:headEnd/>
            <a:tailEnd type="none" w="med" len="lg"/>
          </a:ln>
          <a:effectLst/>
        </p:spPr>
        <p:txBody>
          <a:bodyPr wrap="none" anchor="ctr"/>
          <a:lstStyle/>
          <a:p>
            <a:endParaRPr lang="zh-CN" altLang="en-US"/>
          </a:p>
        </p:txBody>
      </p:sp>
      <p:sp>
        <p:nvSpPr>
          <p:cNvPr id="1091679" name="Line 95"/>
          <p:cNvSpPr>
            <a:spLocks noChangeShapeType="1"/>
          </p:cNvSpPr>
          <p:nvPr/>
        </p:nvSpPr>
        <p:spPr bwMode="auto">
          <a:xfrm>
            <a:off x="2916238" y="4005263"/>
            <a:ext cx="144462" cy="287337"/>
          </a:xfrm>
          <a:prstGeom prst="line">
            <a:avLst/>
          </a:prstGeom>
          <a:noFill/>
          <a:ln w="28575">
            <a:solidFill>
              <a:schemeClr val="tx1"/>
            </a:solidFill>
            <a:round/>
            <a:headEnd/>
            <a:tailEnd type="none" w="med" len="lg"/>
          </a:ln>
          <a:effectLst/>
        </p:spPr>
        <p:txBody>
          <a:bodyPr wrap="none" anchor="ctr"/>
          <a:lstStyle/>
          <a:p>
            <a:endParaRPr lang="zh-CN" altLang="en-US"/>
          </a:p>
        </p:txBody>
      </p:sp>
      <p:sp>
        <p:nvSpPr>
          <p:cNvPr id="1091680" name="Line 96"/>
          <p:cNvSpPr>
            <a:spLocks noChangeShapeType="1"/>
          </p:cNvSpPr>
          <p:nvPr/>
        </p:nvSpPr>
        <p:spPr bwMode="auto">
          <a:xfrm>
            <a:off x="3059113" y="4292600"/>
            <a:ext cx="3673475" cy="0"/>
          </a:xfrm>
          <a:prstGeom prst="line">
            <a:avLst/>
          </a:prstGeom>
          <a:noFill/>
          <a:ln w="28575">
            <a:solidFill>
              <a:schemeClr val="tx1"/>
            </a:solidFill>
            <a:round/>
            <a:headEnd/>
            <a:tailEnd type="none" w="med" len="lg"/>
          </a:ln>
          <a:effectLst/>
        </p:spPr>
        <p:txBody>
          <a:bodyPr wrap="none" anchor="ctr"/>
          <a:lstStyle/>
          <a:p>
            <a:endParaRPr lang="zh-CN" altLang="en-US"/>
          </a:p>
        </p:txBody>
      </p:sp>
      <p:sp>
        <p:nvSpPr>
          <p:cNvPr id="1091681" name="Line 97"/>
          <p:cNvSpPr>
            <a:spLocks noChangeShapeType="1"/>
          </p:cNvSpPr>
          <p:nvPr/>
        </p:nvSpPr>
        <p:spPr bwMode="auto">
          <a:xfrm flipV="1">
            <a:off x="6732588" y="4005263"/>
            <a:ext cx="144462" cy="287337"/>
          </a:xfrm>
          <a:prstGeom prst="line">
            <a:avLst/>
          </a:prstGeom>
          <a:noFill/>
          <a:ln w="28575">
            <a:solidFill>
              <a:schemeClr val="tx1"/>
            </a:solidFill>
            <a:round/>
            <a:headEnd/>
            <a:tailEnd type="none" w="med" len="lg"/>
          </a:ln>
          <a:effectLst/>
        </p:spPr>
        <p:txBody>
          <a:bodyPr wrap="none" anchor="ctr"/>
          <a:lstStyle/>
          <a:p>
            <a:endParaRPr lang="zh-CN" altLang="en-US"/>
          </a:p>
        </p:txBody>
      </p:sp>
      <p:sp>
        <p:nvSpPr>
          <p:cNvPr id="1091682" name="Line 98"/>
          <p:cNvSpPr>
            <a:spLocks noChangeShapeType="1"/>
          </p:cNvSpPr>
          <p:nvPr/>
        </p:nvSpPr>
        <p:spPr bwMode="auto">
          <a:xfrm>
            <a:off x="6877050" y="4005263"/>
            <a:ext cx="358775" cy="0"/>
          </a:xfrm>
          <a:prstGeom prst="line">
            <a:avLst/>
          </a:prstGeom>
          <a:noFill/>
          <a:ln w="28575">
            <a:solidFill>
              <a:schemeClr val="tx1"/>
            </a:solidFill>
            <a:round/>
            <a:headEnd/>
            <a:tailEnd type="none" w="med" len="lg"/>
          </a:ln>
          <a:effectLst/>
        </p:spPr>
        <p:txBody>
          <a:bodyPr wrap="none" anchor="ctr"/>
          <a:lstStyle/>
          <a:p>
            <a:endParaRPr lang="zh-CN" altLang="en-US"/>
          </a:p>
        </p:txBody>
      </p:sp>
      <p:sp>
        <p:nvSpPr>
          <p:cNvPr id="1091683" name="Line 99"/>
          <p:cNvSpPr>
            <a:spLocks noChangeShapeType="1"/>
          </p:cNvSpPr>
          <p:nvPr/>
        </p:nvSpPr>
        <p:spPr bwMode="auto">
          <a:xfrm>
            <a:off x="1835150" y="4581525"/>
            <a:ext cx="2232025" cy="0"/>
          </a:xfrm>
          <a:prstGeom prst="line">
            <a:avLst/>
          </a:prstGeom>
          <a:noFill/>
          <a:ln w="28575">
            <a:solidFill>
              <a:schemeClr val="tx1"/>
            </a:solidFill>
            <a:round/>
            <a:headEnd/>
            <a:tailEnd type="none" w="med" len="lg"/>
          </a:ln>
          <a:effectLst/>
        </p:spPr>
        <p:txBody>
          <a:bodyPr wrap="none" anchor="ctr"/>
          <a:lstStyle/>
          <a:p>
            <a:endParaRPr lang="zh-CN" altLang="en-US"/>
          </a:p>
        </p:txBody>
      </p:sp>
      <p:sp>
        <p:nvSpPr>
          <p:cNvPr id="1091684" name="Line 100"/>
          <p:cNvSpPr>
            <a:spLocks noChangeShapeType="1"/>
          </p:cNvSpPr>
          <p:nvPr/>
        </p:nvSpPr>
        <p:spPr bwMode="auto">
          <a:xfrm>
            <a:off x="4067175" y="4581525"/>
            <a:ext cx="144463" cy="287338"/>
          </a:xfrm>
          <a:prstGeom prst="line">
            <a:avLst/>
          </a:prstGeom>
          <a:noFill/>
          <a:ln w="28575">
            <a:solidFill>
              <a:schemeClr val="tx1"/>
            </a:solidFill>
            <a:round/>
            <a:headEnd/>
            <a:tailEnd type="none" w="med" len="lg"/>
          </a:ln>
          <a:effectLst/>
        </p:spPr>
        <p:txBody>
          <a:bodyPr wrap="none" anchor="ctr"/>
          <a:lstStyle/>
          <a:p>
            <a:endParaRPr lang="zh-CN" altLang="en-US"/>
          </a:p>
        </p:txBody>
      </p:sp>
      <p:sp>
        <p:nvSpPr>
          <p:cNvPr id="1091685" name="Line 101"/>
          <p:cNvSpPr>
            <a:spLocks noChangeShapeType="1"/>
          </p:cNvSpPr>
          <p:nvPr/>
        </p:nvSpPr>
        <p:spPr bwMode="auto">
          <a:xfrm>
            <a:off x="4211638" y="4868863"/>
            <a:ext cx="2016125" cy="0"/>
          </a:xfrm>
          <a:prstGeom prst="line">
            <a:avLst/>
          </a:prstGeom>
          <a:noFill/>
          <a:ln w="28575">
            <a:solidFill>
              <a:schemeClr val="tx1"/>
            </a:solidFill>
            <a:round/>
            <a:headEnd/>
            <a:tailEnd type="none" w="med" len="lg"/>
          </a:ln>
          <a:effectLst/>
        </p:spPr>
        <p:txBody>
          <a:bodyPr wrap="none" anchor="ctr"/>
          <a:lstStyle/>
          <a:p>
            <a:endParaRPr lang="zh-CN" altLang="en-US"/>
          </a:p>
        </p:txBody>
      </p:sp>
      <p:sp>
        <p:nvSpPr>
          <p:cNvPr id="1091686" name="Line 102"/>
          <p:cNvSpPr>
            <a:spLocks noChangeShapeType="1"/>
          </p:cNvSpPr>
          <p:nvPr/>
        </p:nvSpPr>
        <p:spPr bwMode="auto">
          <a:xfrm flipV="1">
            <a:off x="6227763" y="4581525"/>
            <a:ext cx="144462" cy="287338"/>
          </a:xfrm>
          <a:prstGeom prst="line">
            <a:avLst/>
          </a:prstGeom>
          <a:noFill/>
          <a:ln w="28575">
            <a:solidFill>
              <a:schemeClr val="tx1"/>
            </a:solidFill>
            <a:round/>
            <a:headEnd/>
            <a:tailEnd type="none" w="med" len="lg"/>
          </a:ln>
          <a:effectLst/>
        </p:spPr>
        <p:txBody>
          <a:bodyPr wrap="none" anchor="ctr"/>
          <a:lstStyle/>
          <a:p>
            <a:endParaRPr lang="zh-CN" altLang="en-US"/>
          </a:p>
        </p:txBody>
      </p:sp>
      <p:sp>
        <p:nvSpPr>
          <p:cNvPr id="1091687" name="Line 103"/>
          <p:cNvSpPr>
            <a:spLocks noChangeShapeType="1"/>
          </p:cNvSpPr>
          <p:nvPr/>
        </p:nvSpPr>
        <p:spPr bwMode="auto">
          <a:xfrm>
            <a:off x="6372225" y="4581525"/>
            <a:ext cx="863600" cy="0"/>
          </a:xfrm>
          <a:prstGeom prst="line">
            <a:avLst/>
          </a:prstGeom>
          <a:noFill/>
          <a:ln w="28575">
            <a:solidFill>
              <a:schemeClr val="tx1"/>
            </a:solidFill>
            <a:round/>
            <a:headEnd/>
            <a:tailEnd type="none" w="med" len="lg"/>
          </a:ln>
          <a:effectLst/>
        </p:spPr>
        <p:txBody>
          <a:bodyPr wrap="none" anchor="ctr"/>
          <a:lstStyle/>
          <a:p>
            <a:endParaRPr lang="zh-CN" altLang="en-US"/>
          </a:p>
        </p:txBody>
      </p:sp>
      <p:sp>
        <p:nvSpPr>
          <p:cNvPr id="1091688" name="Line 104"/>
          <p:cNvSpPr>
            <a:spLocks noChangeShapeType="1"/>
          </p:cNvSpPr>
          <p:nvPr/>
        </p:nvSpPr>
        <p:spPr bwMode="auto">
          <a:xfrm>
            <a:off x="2843213" y="5445125"/>
            <a:ext cx="3960812" cy="0"/>
          </a:xfrm>
          <a:prstGeom prst="line">
            <a:avLst/>
          </a:prstGeom>
          <a:noFill/>
          <a:ln w="28575">
            <a:solidFill>
              <a:schemeClr val="tx1"/>
            </a:solidFill>
            <a:round/>
            <a:headEnd/>
            <a:tailEnd type="none" w="med" len="lg"/>
          </a:ln>
          <a:effectLst/>
        </p:spPr>
        <p:txBody>
          <a:bodyPr wrap="none" anchor="ctr"/>
          <a:lstStyle/>
          <a:p>
            <a:endParaRPr lang="zh-CN" altLang="en-US"/>
          </a:p>
        </p:txBody>
      </p:sp>
      <p:sp>
        <p:nvSpPr>
          <p:cNvPr id="1091689" name="Line 105"/>
          <p:cNvSpPr>
            <a:spLocks noChangeShapeType="1"/>
          </p:cNvSpPr>
          <p:nvPr/>
        </p:nvSpPr>
        <p:spPr bwMode="auto">
          <a:xfrm>
            <a:off x="1835150" y="5157788"/>
            <a:ext cx="865188" cy="0"/>
          </a:xfrm>
          <a:prstGeom prst="line">
            <a:avLst/>
          </a:prstGeom>
          <a:noFill/>
          <a:ln w="28575">
            <a:solidFill>
              <a:schemeClr val="tx1"/>
            </a:solidFill>
            <a:prstDash val="dash"/>
            <a:round/>
            <a:headEnd/>
            <a:tailEnd type="none" w="med" len="lg"/>
          </a:ln>
          <a:effectLst/>
        </p:spPr>
        <p:txBody>
          <a:bodyPr wrap="none" anchor="ctr"/>
          <a:lstStyle/>
          <a:p>
            <a:endParaRPr lang="zh-CN" altLang="en-US"/>
          </a:p>
        </p:txBody>
      </p:sp>
      <p:sp>
        <p:nvSpPr>
          <p:cNvPr id="1091690" name="Line 106"/>
          <p:cNvSpPr>
            <a:spLocks noChangeShapeType="1"/>
          </p:cNvSpPr>
          <p:nvPr/>
        </p:nvSpPr>
        <p:spPr bwMode="auto">
          <a:xfrm>
            <a:off x="2700338" y="5157788"/>
            <a:ext cx="144462" cy="287337"/>
          </a:xfrm>
          <a:prstGeom prst="line">
            <a:avLst/>
          </a:prstGeom>
          <a:noFill/>
          <a:ln w="28575">
            <a:solidFill>
              <a:schemeClr val="tx1"/>
            </a:solidFill>
            <a:prstDash val="dash"/>
            <a:round/>
            <a:headEnd/>
            <a:tailEnd type="none" w="med" len="lg"/>
          </a:ln>
          <a:effectLst/>
        </p:spPr>
        <p:txBody>
          <a:bodyPr wrap="none" anchor="ctr"/>
          <a:lstStyle/>
          <a:p>
            <a:endParaRPr lang="zh-CN" altLang="en-US"/>
          </a:p>
        </p:txBody>
      </p:sp>
      <p:sp>
        <p:nvSpPr>
          <p:cNvPr id="1091691" name="Line 107"/>
          <p:cNvSpPr>
            <a:spLocks noChangeShapeType="1"/>
          </p:cNvSpPr>
          <p:nvPr/>
        </p:nvSpPr>
        <p:spPr bwMode="auto">
          <a:xfrm>
            <a:off x="1835150" y="5445125"/>
            <a:ext cx="1008063" cy="0"/>
          </a:xfrm>
          <a:prstGeom prst="line">
            <a:avLst/>
          </a:prstGeom>
          <a:noFill/>
          <a:ln w="28575">
            <a:solidFill>
              <a:schemeClr val="tx1"/>
            </a:solidFill>
            <a:prstDash val="dash"/>
            <a:round/>
            <a:headEnd/>
            <a:tailEnd type="none" w="med" len="lg"/>
          </a:ln>
          <a:effectLst/>
        </p:spPr>
        <p:txBody>
          <a:bodyPr wrap="none" anchor="ctr"/>
          <a:lstStyle/>
          <a:p>
            <a:endParaRPr lang="zh-CN" altLang="en-US"/>
          </a:p>
        </p:txBody>
      </p:sp>
      <p:sp>
        <p:nvSpPr>
          <p:cNvPr id="1091692" name="Line 108"/>
          <p:cNvSpPr>
            <a:spLocks noChangeShapeType="1"/>
          </p:cNvSpPr>
          <p:nvPr/>
        </p:nvSpPr>
        <p:spPr bwMode="auto">
          <a:xfrm flipH="1">
            <a:off x="6948488" y="5157788"/>
            <a:ext cx="360362" cy="0"/>
          </a:xfrm>
          <a:prstGeom prst="line">
            <a:avLst/>
          </a:prstGeom>
          <a:noFill/>
          <a:ln w="28575">
            <a:solidFill>
              <a:schemeClr val="tx1"/>
            </a:solidFill>
            <a:prstDash val="dash"/>
            <a:round/>
            <a:headEnd/>
            <a:tailEnd type="none" w="med" len="lg"/>
          </a:ln>
          <a:effectLst/>
        </p:spPr>
        <p:txBody>
          <a:bodyPr wrap="none" anchor="ctr"/>
          <a:lstStyle/>
          <a:p>
            <a:endParaRPr lang="zh-CN" altLang="en-US"/>
          </a:p>
        </p:txBody>
      </p:sp>
      <p:sp>
        <p:nvSpPr>
          <p:cNvPr id="1091693" name="Line 109"/>
          <p:cNvSpPr>
            <a:spLocks noChangeShapeType="1"/>
          </p:cNvSpPr>
          <p:nvPr/>
        </p:nvSpPr>
        <p:spPr bwMode="auto">
          <a:xfrm flipH="1">
            <a:off x="6804025" y="5157788"/>
            <a:ext cx="144463" cy="287337"/>
          </a:xfrm>
          <a:prstGeom prst="line">
            <a:avLst/>
          </a:prstGeom>
          <a:noFill/>
          <a:ln w="28575">
            <a:solidFill>
              <a:schemeClr val="tx1"/>
            </a:solidFill>
            <a:prstDash val="dash"/>
            <a:round/>
            <a:headEnd/>
            <a:tailEnd type="none" w="med" len="lg"/>
          </a:ln>
          <a:effectLst/>
        </p:spPr>
        <p:txBody>
          <a:bodyPr wrap="none" anchor="ctr"/>
          <a:lstStyle/>
          <a:p>
            <a:endParaRPr lang="zh-CN" altLang="en-US"/>
          </a:p>
        </p:txBody>
      </p:sp>
      <p:sp>
        <p:nvSpPr>
          <p:cNvPr id="1091694" name="Line 110"/>
          <p:cNvSpPr>
            <a:spLocks noChangeShapeType="1"/>
          </p:cNvSpPr>
          <p:nvPr/>
        </p:nvSpPr>
        <p:spPr bwMode="auto">
          <a:xfrm>
            <a:off x="2700338" y="5734050"/>
            <a:ext cx="1366837" cy="0"/>
          </a:xfrm>
          <a:prstGeom prst="line">
            <a:avLst/>
          </a:prstGeom>
          <a:noFill/>
          <a:ln w="28575">
            <a:solidFill>
              <a:schemeClr val="tx1"/>
            </a:solidFill>
            <a:round/>
            <a:headEnd/>
            <a:tailEnd type="none" w="med" len="lg"/>
          </a:ln>
          <a:effectLst/>
        </p:spPr>
        <p:txBody>
          <a:bodyPr wrap="none" anchor="ctr"/>
          <a:lstStyle/>
          <a:p>
            <a:endParaRPr lang="zh-CN" altLang="en-US"/>
          </a:p>
        </p:txBody>
      </p:sp>
      <p:sp>
        <p:nvSpPr>
          <p:cNvPr id="1091695" name="Line 111"/>
          <p:cNvSpPr>
            <a:spLocks noChangeShapeType="1"/>
          </p:cNvSpPr>
          <p:nvPr/>
        </p:nvSpPr>
        <p:spPr bwMode="auto">
          <a:xfrm>
            <a:off x="4067175" y="5734050"/>
            <a:ext cx="144463" cy="287338"/>
          </a:xfrm>
          <a:prstGeom prst="line">
            <a:avLst/>
          </a:prstGeom>
          <a:noFill/>
          <a:ln w="28575">
            <a:solidFill>
              <a:schemeClr val="tx1"/>
            </a:solidFill>
            <a:round/>
            <a:headEnd/>
            <a:tailEnd type="none" w="med" len="lg"/>
          </a:ln>
          <a:effectLst/>
        </p:spPr>
        <p:txBody>
          <a:bodyPr wrap="none" anchor="ctr"/>
          <a:lstStyle/>
          <a:p>
            <a:endParaRPr lang="zh-CN" altLang="en-US"/>
          </a:p>
        </p:txBody>
      </p:sp>
      <p:sp>
        <p:nvSpPr>
          <p:cNvPr id="1091696" name="Line 112"/>
          <p:cNvSpPr>
            <a:spLocks noChangeShapeType="1"/>
          </p:cNvSpPr>
          <p:nvPr/>
        </p:nvSpPr>
        <p:spPr bwMode="auto">
          <a:xfrm>
            <a:off x="4211638" y="6021388"/>
            <a:ext cx="2232025" cy="0"/>
          </a:xfrm>
          <a:prstGeom prst="line">
            <a:avLst/>
          </a:prstGeom>
          <a:noFill/>
          <a:ln w="28575">
            <a:solidFill>
              <a:schemeClr val="tx1"/>
            </a:solidFill>
            <a:round/>
            <a:headEnd/>
            <a:tailEnd type="none" w="med" len="lg"/>
          </a:ln>
          <a:effectLst/>
        </p:spPr>
        <p:txBody>
          <a:bodyPr wrap="none" anchor="ctr"/>
          <a:lstStyle/>
          <a:p>
            <a:endParaRPr lang="zh-CN" altLang="en-US"/>
          </a:p>
        </p:txBody>
      </p:sp>
      <p:sp>
        <p:nvSpPr>
          <p:cNvPr id="1091697" name="Line 113"/>
          <p:cNvSpPr>
            <a:spLocks noChangeShapeType="1"/>
          </p:cNvSpPr>
          <p:nvPr/>
        </p:nvSpPr>
        <p:spPr bwMode="auto">
          <a:xfrm flipV="1">
            <a:off x="6443663" y="5734050"/>
            <a:ext cx="144462" cy="287338"/>
          </a:xfrm>
          <a:prstGeom prst="line">
            <a:avLst/>
          </a:prstGeom>
          <a:noFill/>
          <a:ln w="28575">
            <a:solidFill>
              <a:schemeClr val="tx1"/>
            </a:solidFill>
            <a:round/>
            <a:headEnd/>
            <a:tailEnd type="none" w="med" len="lg"/>
          </a:ln>
          <a:effectLst/>
        </p:spPr>
        <p:txBody>
          <a:bodyPr wrap="none" anchor="ctr"/>
          <a:lstStyle/>
          <a:p>
            <a:endParaRPr lang="zh-CN" altLang="en-US"/>
          </a:p>
        </p:txBody>
      </p:sp>
      <p:sp>
        <p:nvSpPr>
          <p:cNvPr id="1091698" name="Line 114"/>
          <p:cNvSpPr>
            <a:spLocks noChangeShapeType="1"/>
          </p:cNvSpPr>
          <p:nvPr/>
        </p:nvSpPr>
        <p:spPr bwMode="auto">
          <a:xfrm>
            <a:off x="6588125" y="5734050"/>
            <a:ext cx="576263" cy="0"/>
          </a:xfrm>
          <a:prstGeom prst="line">
            <a:avLst/>
          </a:prstGeom>
          <a:noFill/>
          <a:ln w="28575">
            <a:solidFill>
              <a:schemeClr val="tx1"/>
            </a:solidFill>
            <a:round/>
            <a:headEnd/>
            <a:tailEnd type="none" w="med" len="lg"/>
          </a:ln>
          <a:effectLst/>
        </p:spPr>
        <p:txBody>
          <a:bodyPr wrap="none" anchor="ctr"/>
          <a:lstStyle/>
          <a:p>
            <a:endParaRPr lang="zh-CN" altLang="en-US"/>
          </a:p>
        </p:txBody>
      </p:sp>
      <p:sp>
        <p:nvSpPr>
          <p:cNvPr id="1091699" name="Line 115"/>
          <p:cNvSpPr>
            <a:spLocks noChangeShapeType="1"/>
          </p:cNvSpPr>
          <p:nvPr/>
        </p:nvSpPr>
        <p:spPr bwMode="auto">
          <a:xfrm flipV="1">
            <a:off x="2555875" y="5734050"/>
            <a:ext cx="144463" cy="287338"/>
          </a:xfrm>
          <a:prstGeom prst="line">
            <a:avLst/>
          </a:prstGeom>
          <a:noFill/>
          <a:ln w="28575">
            <a:solidFill>
              <a:schemeClr val="tx1"/>
            </a:solidFill>
            <a:prstDash val="dash"/>
            <a:round/>
            <a:headEnd/>
            <a:tailEnd type="none" w="med" len="lg"/>
          </a:ln>
          <a:effectLst/>
        </p:spPr>
        <p:txBody>
          <a:bodyPr wrap="none" anchor="ctr"/>
          <a:lstStyle/>
          <a:p>
            <a:endParaRPr lang="zh-CN" altLang="en-US"/>
          </a:p>
        </p:txBody>
      </p:sp>
      <p:sp>
        <p:nvSpPr>
          <p:cNvPr id="1091700" name="Line 116"/>
          <p:cNvSpPr>
            <a:spLocks noChangeShapeType="1"/>
          </p:cNvSpPr>
          <p:nvPr/>
        </p:nvSpPr>
        <p:spPr bwMode="auto">
          <a:xfrm>
            <a:off x="1835150" y="6021388"/>
            <a:ext cx="722313" cy="0"/>
          </a:xfrm>
          <a:prstGeom prst="line">
            <a:avLst/>
          </a:prstGeom>
          <a:noFill/>
          <a:ln w="28575">
            <a:solidFill>
              <a:schemeClr val="tx1"/>
            </a:solidFill>
            <a:prstDash val="dash"/>
            <a:round/>
            <a:headEnd/>
            <a:tailEnd type="none" w="med" len="lg"/>
          </a:ln>
          <a:effectLst/>
        </p:spPr>
        <p:txBody>
          <a:bodyPr wrap="none" anchor="ctr"/>
          <a:lstStyle/>
          <a:p>
            <a:endParaRPr lang="zh-CN" altLang="en-US"/>
          </a:p>
        </p:txBody>
      </p:sp>
      <p:sp>
        <p:nvSpPr>
          <p:cNvPr id="1091701" name="Line 117"/>
          <p:cNvSpPr>
            <a:spLocks noChangeShapeType="1"/>
          </p:cNvSpPr>
          <p:nvPr/>
        </p:nvSpPr>
        <p:spPr bwMode="auto">
          <a:xfrm>
            <a:off x="1835150" y="5734050"/>
            <a:ext cx="865188" cy="0"/>
          </a:xfrm>
          <a:prstGeom prst="line">
            <a:avLst/>
          </a:prstGeom>
          <a:noFill/>
          <a:ln w="28575">
            <a:solidFill>
              <a:schemeClr val="tx1"/>
            </a:solidFill>
            <a:prstDash val="dash"/>
            <a:round/>
            <a:headEnd/>
            <a:tailEnd type="none" w="med" len="lg"/>
          </a:ln>
          <a:effectLst/>
        </p:spPr>
        <p:txBody>
          <a:bodyPr wrap="none" anchor="ctr"/>
          <a:lstStyle/>
          <a:p>
            <a:endParaRPr lang="zh-CN" altLang="en-US"/>
          </a:p>
        </p:txBody>
      </p:sp>
      <p:sp>
        <p:nvSpPr>
          <p:cNvPr id="1091702" name="Line 118"/>
          <p:cNvSpPr>
            <a:spLocks noChangeShapeType="1"/>
          </p:cNvSpPr>
          <p:nvPr/>
        </p:nvSpPr>
        <p:spPr bwMode="auto">
          <a:xfrm>
            <a:off x="1835150" y="6308725"/>
            <a:ext cx="2665413" cy="0"/>
          </a:xfrm>
          <a:prstGeom prst="line">
            <a:avLst/>
          </a:prstGeom>
          <a:noFill/>
          <a:ln w="28575">
            <a:solidFill>
              <a:srgbClr val="009900"/>
            </a:solidFill>
            <a:round/>
            <a:headEnd/>
            <a:tailEnd type="none" w="med" len="lg"/>
          </a:ln>
          <a:effectLst/>
        </p:spPr>
        <p:txBody>
          <a:bodyPr wrap="none" anchor="ctr"/>
          <a:lstStyle/>
          <a:p>
            <a:endParaRPr lang="zh-CN" altLang="en-US"/>
          </a:p>
        </p:txBody>
      </p:sp>
      <p:sp>
        <p:nvSpPr>
          <p:cNvPr id="1091703" name="Line 119"/>
          <p:cNvSpPr>
            <a:spLocks noChangeShapeType="1"/>
          </p:cNvSpPr>
          <p:nvPr/>
        </p:nvSpPr>
        <p:spPr bwMode="auto">
          <a:xfrm>
            <a:off x="4500563" y="6308725"/>
            <a:ext cx="144462" cy="287338"/>
          </a:xfrm>
          <a:prstGeom prst="line">
            <a:avLst/>
          </a:prstGeom>
          <a:noFill/>
          <a:ln w="28575">
            <a:solidFill>
              <a:srgbClr val="009900"/>
            </a:solidFill>
            <a:round/>
            <a:headEnd/>
            <a:tailEnd type="none" w="med" len="lg"/>
          </a:ln>
          <a:effectLst/>
        </p:spPr>
        <p:txBody>
          <a:bodyPr wrap="none" anchor="ctr"/>
          <a:lstStyle/>
          <a:p>
            <a:endParaRPr lang="zh-CN" altLang="en-US"/>
          </a:p>
        </p:txBody>
      </p:sp>
      <p:sp>
        <p:nvSpPr>
          <p:cNvPr id="1091704" name="Line 120"/>
          <p:cNvSpPr>
            <a:spLocks noChangeShapeType="1"/>
          </p:cNvSpPr>
          <p:nvPr/>
        </p:nvSpPr>
        <p:spPr bwMode="auto">
          <a:xfrm flipV="1">
            <a:off x="5580063" y="6308725"/>
            <a:ext cx="144462" cy="287338"/>
          </a:xfrm>
          <a:prstGeom prst="line">
            <a:avLst/>
          </a:prstGeom>
          <a:noFill/>
          <a:ln w="28575">
            <a:solidFill>
              <a:srgbClr val="009900"/>
            </a:solidFill>
            <a:round/>
            <a:headEnd/>
            <a:tailEnd type="none" w="med" len="lg"/>
          </a:ln>
          <a:effectLst/>
        </p:spPr>
        <p:txBody>
          <a:bodyPr wrap="none" anchor="ctr"/>
          <a:lstStyle/>
          <a:p>
            <a:endParaRPr lang="zh-CN" altLang="en-US"/>
          </a:p>
        </p:txBody>
      </p:sp>
      <p:sp>
        <p:nvSpPr>
          <p:cNvPr id="1091705" name="Line 121"/>
          <p:cNvSpPr>
            <a:spLocks noChangeShapeType="1"/>
          </p:cNvSpPr>
          <p:nvPr/>
        </p:nvSpPr>
        <p:spPr bwMode="auto">
          <a:xfrm>
            <a:off x="4643438" y="6597650"/>
            <a:ext cx="936625" cy="0"/>
          </a:xfrm>
          <a:prstGeom prst="line">
            <a:avLst/>
          </a:prstGeom>
          <a:noFill/>
          <a:ln w="28575">
            <a:solidFill>
              <a:srgbClr val="009900"/>
            </a:solidFill>
            <a:round/>
            <a:headEnd/>
            <a:tailEnd type="none" w="med" len="lg"/>
          </a:ln>
          <a:effectLst/>
        </p:spPr>
        <p:txBody>
          <a:bodyPr wrap="none" anchor="ctr"/>
          <a:lstStyle/>
          <a:p>
            <a:endParaRPr lang="zh-CN" altLang="en-US"/>
          </a:p>
        </p:txBody>
      </p:sp>
      <p:sp>
        <p:nvSpPr>
          <p:cNvPr id="1091706" name="Line 122"/>
          <p:cNvSpPr>
            <a:spLocks noChangeShapeType="1"/>
          </p:cNvSpPr>
          <p:nvPr/>
        </p:nvSpPr>
        <p:spPr bwMode="auto">
          <a:xfrm>
            <a:off x="5724525" y="6308725"/>
            <a:ext cx="2592388" cy="0"/>
          </a:xfrm>
          <a:prstGeom prst="line">
            <a:avLst/>
          </a:prstGeom>
          <a:noFill/>
          <a:ln w="28575">
            <a:solidFill>
              <a:srgbClr val="009900"/>
            </a:solidFill>
            <a:round/>
            <a:headEnd/>
            <a:tailEnd type="none" w="med" len="lg"/>
          </a:ln>
          <a:effectLst/>
        </p:spPr>
        <p:txBody>
          <a:bodyPr wrap="none" anchor="ctr"/>
          <a:lstStyle/>
          <a:p>
            <a:endParaRPr lang="zh-CN" altLang="en-US"/>
          </a:p>
        </p:txBody>
      </p:sp>
      <p:sp>
        <p:nvSpPr>
          <p:cNvPr id="1091707" name="Line 123"/>
          <p:cNvSpPr>
            <a:spLocks noChangeShapeType="1"/>
          </p:cNvSpPr>
          <p:nvPr/>
        </p:nvSpPr>
        <p:spPr bwMode="auto">
          <a:xfrm flipV="1">
            <a:off x="7451725" y="5734050"/>
            <a:ext cx="144463" cy="287338"/>
          </a:xfrm>
          <a:prstGeom prst="line">
            <a:avLst/>
          </a:prstGeom>
          <a:noFill/>
          <a:ln w="28575">
            <a:solidFill>
              <a:srgbClr val="009900"/>
            </a:solidFill>
            <a:round/>
            <a:headEnd/>
            <a:tailEnd type="none" w="med" len="lg"/>
          </a:ln>
          <a:effectLst/>
        </p:spPr>
        <p:txBody>
          <a:bodyPr wrap="none" anchor="ctr"/>
          <a:lstStyle/>
          <a:p>
            <a:endParaRPr lang="zh-CN" altLang="en-US"/>
          </a:p>
        </p:txBody>
      </p:sp>
      <p:sp>
        <p:nvSpPr>
          <p:cNvPr id="1091708" name="Line 124"/>
          <p:cNvSpPr>
            <a:spLocks noChangeShapeType="1"/>
          </p:cNvSpPr>
          <p:nvPr/>
        </p:nvSpPr>
        <p:spPr bwMode="auto">
          <a:xfrm>
            <a:off x="7596188" y="5734050"/>
            <a:ext cx="720725" cy="0"/>
          </a:xfrm>
          <a:prstGeom prst="line">
            <a:avLst/>
          </a:prstGeom>
          <a:noFill/>
          <a:ln w="28575">
            <a:solidFill>
              <a:srgbClr val="009900"/>
            </a:solidFill>
            <a:round/>
            <a:headEnd/>
            <a:tailEnd type="none" w="med" len="lg"/>
          </a:ln>
          <a:effectLst/>
        </p:spPr>
        <p:txBody>
          <a:bodyPr wrap="none" anchor="ctr"/>
          <a:lstStyle/>
          <a:p>
            <a:endParaRPr lang="zh-CN" altLang="en-US"/>
          </a:p>
        </p:txBody>
      </p:sp>
      <p:sp>
        <p:nvSpPr>
          <p:cNvPr id="1091709" name="Line 125"/>
          <p:cNvSpPr>
            <a:spLocks noChangeShapeType="1"/>
          </p:cNvSpPr>
          <p:nvPr/>
        </p:nvSpPr>
        <p:spPr bwMode="auto">
          <a:xfrm flipH="1">
            <a:off x="6443663" y="6021388"/>
            <a:ext cx="1008062" cy="0"/>
          </a:xfrm>
          <a:prstGeom prst="line">
            <a:avLst/>
          </a:prstGeom>
          <a:noFill/>
          <a:ln w="28575">
            <a:solidFill>
              <a:srgbClr val="009900"/>
            </a:solidFill>
            <a:round/>
            <a:headEnd/>
            <a:tailEnd type="none" w="med" len="lg"/>
          </a:ln>
          <a:effectLst/>
        </p:spPr>
        <p:txBody>
          <a:bodyPr wrap="none" anchor="ctr"/>
          <a:lstStyle/>
          <a:p>
            <a:endParaRPr lang="zh-CN" altLang="en-US"/>
          </a:p>
        </p:txBody>
      </p:sp>
      <p:sp>
        <p:nvSpPr>
          <p:cNvPr id="1091710" name="Line 126"/>
          <p:cNvSpPr>
            <a:spLocks noChangeShapeType="1"/>
          </p:cNvSpPr>
          <p:nvPr/>
        </p:nvSpPr>
        <p:spPr bwMode="auto">
          <a:xfrm flipH="1">
            <a:off x="6804025" y="5445125"/>
            <a:ext cx="504825" cy="0"/>
          </a:xfrm>
          <a:prstGeom prst="line">
            <a:avLst/>
          </a:prstGeom>
          <a:noFill/>
          <a:ln w="28575">
            <a:solidFill>
              <a:schemeClr val="tx1"/>
            </a:solidFill>
            <a:prstDash val="dash"/>
            <a:round/>
            <a:headEnd/>
            <a:tailEnd type="none" w="med" len="lg"/>
          </a:ln>
          <a:effectLst/>
        </p:spPr>
        <p:txBody>
          <a:bodyPr wrap="none" anchor="ctr"/>
          <a:lstStyle/>
          <a:p>
            <a:endParaRPr lang="zh-CN" altLang="en-US"/>
          </a:p>
        </p:txBody>
      </p:sp>
      <p:sp>
        <p:nvSpPr>
          <p:cNvPr id="1091711" name="Line 127"/>
          <p:cNvSpPr>
            <a:spLocks noChangeShapeType="1"/>
          </p:cNvSpPr>
          <p:nvPr/>
        </p:nvSpPr>
        <p:spPr bwMode="auto">
          <a:xfrm flipV="1">
            <a:off x="7812088" y="5157788"/>
            <a:ext cx="144462" cy="287337"/>
          </a:xfrm>
          <a:prstGeom prst="line">
            <a:avLst/>
          </a:prstGeom>
          <a:noFill/>
          <a:ln w="28575">
            <a:solidFill>
              <a:srgbClr val="009900"/>
            </a:solidFill>
            <a:round/>
            <a:headEnd/>
            <a:tailEnd type="none" w="med" len="lg"/>
          </a:ln>
          <a:effectLst/>
        </p:spPr>
        <p:txBody>
          <a:bodyPr wrap="none" anchor="ctr"/>
          <a:lstStyle/>
          <a:p>
            <a:endParaRPr lang="zh-CN" altLang="en-US"/>
          </a:p>
        </p:txBody>
      </p:sp>
      <p:sp>
        <p:nvSpPr>
          <p:cNvPr id="1091712" name="Line 128"/>
          <p:cNvSpPr>
            <a:spLocks noChangeShapeType="1"/>
          </p:cNvSpPr>
          <p:nvPr/>
        </p:nvSpPr>
        <p:spPr bwMode="auto">
          <a:xfrm>
            <a:off x="7956550" y="5157788"/>
            <a:ext cx="360363" cy="0"/>
          </a:xfrm>
          <a:prstGeom prst="line">
            <a:avLst/>
          </a:prstGeom>
          <a:noFill/>
          <a:ln w="28575">
            <a:solidFill>
              <a:srgbClr val="009900"/>
            </a:solidFill>
            <a:round/>
            <a:headEnd/>
            <a:tailEnd type="none" w="med" len="lg"/>
          </a:ln>
          <a:effectLst/>
        </p:spPr>
        <p:txBody>
          <a:bodyPr wrap="none" anchor="ctr"/>
          <a:lstStyle/>
          <a:p>
            <a:endParaRPr lang="zh-CN" altLang="en-US"/>
          </a:p>
        </p:txBody>
      </p:sp>
      <p:sp>
        <p:nvSpPr>
          <p:cNvPr id="1091713" name="Line 129"/>
          <p:cNvSpPr>
            <a:spLocks noChangeShapeType="1"/>
          </p:cNvSpPr>
          <p:nvPr/>
        </p:nvSpPr>
        <p:spPr bwMode="auto">
          <a:xfrm>
            <a:off x="7308850" y="5445125"/>
            <a:ext cx="503238" cy="0"/>
          </a:xfrm>
          <a:prstGeom prst="line">
            <a:avLst/>
          </a:prstGeom>
          <a:noFill/>
          <a:ln w="28575">
            <a:solidFill>
              <a:srgbClr val="009900"/>
            </a:solidFill>
            <a:round/>
            <a:headEnd/>
            <a:tailEnd type="none" w="med" len="lg"/>
          </a:ln>
          <a:effectLst/>
        </p:spPr>
        <p:txBody>
          <a:bodyPr wrap="none" anchor="ctr"/>
          <a:lstStyle/>
          <a:p>
            <a:endParaRPr lang="zh-CN" altLang="en-US"/>
          </a:p>
        </p:txBody>
      </p:sp>
      <p:sp>
        <p:nvSpPr>
          <p:cNvPr id="1091714" name="Line 130"/>
          <p:cNvSpPr>
            <a:spLocks noChangeShapeType="1"/>
          </p:cNvSpPr>
          <p:nvPr/>
        </p:nvSpPr>
        <p:spPr bwMode="auto">
          <a:xfrm flipV="1">
            <a:off x="7164388" y="4581525"/>
            <a:ext cx="144462" cy="287338"/>
          </a:xfrm>
          <a:prstGeom prst="line">
            <a:avLst/>
          </a:prstGeom>
          <a:noFill/>
          <a:ln w="28575">
            <a:solidFill>
              <a:srgbClr val="009900"/>
            </a:solidFill>
            <a:round/>
            <a:headEnd/>
            <a:tailEnd type="none" w="med" len="lg"/>
          </a:ln>
          <a:effectLst/>
        </p:spPr>
        <p:txBody>
          <a:bodyPr wrap="none" anchor="ctr"/>
          <a:lstStyle/>
          <a:p>
            <a:endParaRPr lang="zh-CN" altLang="en-US"/>
          </a:p>
        </p:txBody>
      </p:sp>
      <p:sp>
        <p:nvSpPr>
          <p:cNvPr id="1091715" name="Line 131"/>
          <p:cNvSpPr>
            <a:spLocks noChangeShapeType="1"/>
          </p:cNvSpPr>
          <p:nvPr/>
        </p:nvSpPr>
        <p:spPr bwMode="auto">
          <a:xfrm>
            <a:off x="7308850" y="4581525"/>
            <a:ext cx="863600" cy="0"/>
          </a:xfrm>
          <a:prstGeom prst="line">
            <a:avLst/>
          </a:prstGeom>
          <a:noFill/>
          <a:ln w="28575">
            <a:solidFill>
              <a:srgbClr val="009900"/>
            </a:solidFill>
            <a:round/>
            <a:headEnd/>
            <a:tailEnd type="none" w="med" len="lg"/>
          </a:ln>
          <a:effectLst/>
        </p:spPr>
        <p:txBody>
          <a:bodyPr wrap="none" anchor="ctr"/>
          <a:lstStyle/>
          <a:p>
            <a:endParaRPr lang="zh-CN" altLang="en-US"/>
          </a:p>
        </p:txBody>
      </p:sp>
      <p:sp>
        <p:nvSpPr>
          <p:cNvPr id="1091716" name="Line 132"/>
          <p:cNvSpPr>
            <a:spLocks noChangeShapeType="1"/>
          </p:cNvSpPr>
          <p:nvPr/>
        </p:nvSpPr>
        <p:spPr bwMode="auto">
          <a:xfrm flipH="1">
            <a:off x="6227763" y="4868863"/>
            <a:ext cx="936625" cy="0"/>
          </a:xfrm>
          <a:prstGeom prst="line">
            <a:avLst/>
          </a:prstGeom>
          <a:noFill/>
          <a:ln w="28575">
            <a:solidFill>
              <a:srgbClr val="009900"/>
            </a:solidFill>
            <a:round/>
            <a:headEnd/>
            <a:tailEnd type="none" w="med" len="lg"/>
          </a:ln>
          <a:effectLst/>
        </p:spPr>
        <p:txBody>
          <a:bodyPr wrap="none" anchor="ctr"/>
          <a:lstStyle/>
          <a:p>
            <a:endParaRPr lang="zh-CN" altLang="en-US"/>
          </a:p>
        </p:txBody>
      </p:sp>
      <p:sp>
        <p:nvSpPr>
          <p:cNvPr id="1091717" name="Line 133"/>
          <p:cNvSpPr>
            <a:spLocks noChangeShapeType="1"/>
          </p:cNvSpPr>
          <p:nvPr/>
        </p:nvSpPr>
        <p:spPr bwMode="auto">
          <a:xfrm flipV="1">
            <a:off x="7740650" y="4005263"/>
            <a:ext cx="144463" cy="287337"/>
          </a:xfrm>
          <a:prstGeom prst="line">
            <a:avLst/>
          </a:prstGeom>
          <a:noFill/>
          <a:ln w="28575">
            <a:solidFill>
              <a:srgbClr val="009900"/>
            </a:solidFill>
            <a:round/>
            <a:headEnd/>
            <a:tailEnd type="none" w="med" len="lg"/>
          </a:ln>
          <a:effectLst/>
        </p:spPr>
        <p:txBody>
          <a:bodyPr wrap="none" anchor="ctr"/>
          <a:lstStyle/>
          <a:p>
            <a:endParaRPr lang="zh-CN" altLang="en-US"/>
          </a:p>
        </p:txBody>
      </p:sp>
      <p:sp>
        <p:nvSpPr>
          <p:cNvPr id="1091718" name="Line 134"/>
          <p:cNvSpPr>
            <a:spLocks noChangeShapeType="1"/>
          </p:cNvSpPr>
          <p:nvPr/>
        </p:nvSpPr>
        <p:spPr bwMode="auto">
          <a:xfrm>
            <a:off x="7885113" y="4005263"/>
            <a:ext cx="358775" cy="0"/>
          </a:xfrm>
          <a:prstGeom prst="line">
            <a:avLst/>
          </a:prstGeom>
          <a:noFill/>
          <a:ln w="28575">
            <a:solidFill>
              <a:srgbClr val="009900"/>
            </a:solidFill>
            <a:round/>
            <a:headEnd/>
            <a:tailEnd type="none" w="med" len="lg"/>
          </a:ln>
          <a:effectLst/>
        </p:spPr>
        <p:txBody>
          <a:bodyPr wrap="none" anchor="ctr"/>
          <a:lstStyle/>
          <a:p>
            <a:endParaRPr lang="zh-CN" altLang="en-US"/>
          </a:p>
        </p:txBody>
      </p:sp>
      <p:sp>
        <p:nvSpPr>
          <p:cNvPr id="1091719" name="Line 135"/>
          <p:cNvSpPr>
            <a:spLocks noChangeShapeType="1"/>
          </p:cNvSpPr>
          <p:nvPr/>
        </p:nvSpPr>
        <p:spPr bwMode="auto">
          <a:xfrm flipH="1">
            <a:off x="6732588" y="4292600"/>
            <a:ext cx="1008062" cy="0"/>
          </a:xfrm>
          <a:prstGeom prst="line">
            <a:avLst/>
          </a:prstGeom>
          <a:noFill/>
          <a:ln w="28575">
            <a:solidFill>
              <a:srgbClr val="009900"/>
            </a:solidFill>
            <a:round/>
            <a:headEnd/>
            <a:tailEnd type="none" w="med" len="lg"/>
          </a:ln>
          <a:effectLst/>
        </p:spPr>
        <p:txBody>
          <a:bodyPr wrap="none" anchor="ctr"/>
          <a:lstStyle/>
          <a:p>
            <a:endParaRPr lang="zh-CN" altLang="en-US"/>
          </a:p>
        </p:txBody>
      </p:sp>
      <p:sp>
        <p:nvSpPr>
          <p:cNvPr id="1091720" name="Line 136"/>
          <p:cNvSpPr>
            <a:spLocks noChangeShapeType="1"/>
          </p:cNvSpPr>
          <p:nvPr/>
        </p:nvSpPr>
        <p:spPr bwMode="auto">
          <a:xfrm flipH="1">
            <a:off x="7092950" y="3716338"/>
            <a:ext cx="1150938" cy="0"/>
          </a:xfrm>
          <a:prstGeom prst="line">
            <a:avLst/>
          </a:prstGeom>
          <a:noFill/>
          <a:ln w="28575">
            <a:solidFill>
              <a:srgbClr val="009900"/>
            </a:solidFill>
            <a:round/>
            <a:headEnd/>
            <a:tailEnd type="none" w="med" len="lg"/>
          </a:ln>
          <a:effectLst/>
        </p:spPr>
        <p:txBody>
          <a:bodyPr wrap="none" anchor="ctr"/>
          <a:lstStyle/>
          <a:p>
            <a:endParaRPr lang="zh-CN" altLang="en-US"/>
          </a:p>
        </p:txBody>
      </p:sp>
      <p:sp>
        <p:nvSpPr>
          <p:cNvPr id="1091721" name="Line 137"/>
          <p:cNvSpPr>
            <a:spLocks noChangeShapeType="1"/>
          </p:cNvSpPr>
          <p:nvPr/>
        </p:nvSpPr>
        <p:spPr bwMode="auto">
          <a:xfrm>
            <a:off x="7380288" y="1700213"/>
            <a:ext cx="144462" cy="144462"/>
          </a:xfrm>
          <a:prstGeom prst="line">
            <a:avLst/>
          </a:prstGeom>
          <a:noFill/>
          <a:ln w="28575">
            <a:solidFill>
              <a:srgbClr val="009900"/>
            </a:solidFill>
            <a:round/>
            <a:headEnd/>
            <a:tailEnd type="none" w="med" len="lg"/>
          </a:ln>
          <a:effectLst/>
        </p:spPr>
        <p:txBody>
          <a:bodyPr wrap="none" anchor="ctr"/>
          <a:lstStyle/>
          <a:p>
            <a:endParaRPr lang="zh-CN" altLang="en-US"/>
          </a:p>
        </p:txBody>
      </p:sp>
      <p:sp>
        <p:nvSpPr>
          <p:cNvPr id="1091722" name="Line 138"/>
          <p:cNvSpPr>
            <a:spLocks noChangeShapeType="1"/>
          </p:cNvSpPr>
          <p:nvPr/>
        </p:nvSpPr>
        <p:spPr bwMode="auto">
          <a:xfrm flipH="1">
            <a:off x="7380288" y="1844675"/>
            <a:ext cx="144462" cy="144463"/>
          </a:xfrm>
          <a:prstGeom prst="line">
            <a:avLst/>
          </a:prstGeom>
          <a:noFill/>
          <a:ln w="28575">
            <a:solidFill>
              <a:srgbClr val="009900"/>
            </a:solidFill>
            <a:round/>
            <a:headEnd/>
            <a:tailEnd type="none" w="med" len="lg"/>
          </a:ln>
          <a:effectLst/>
        </p:spPr>
        <p:txBody>
          <a:bodyPr wrap="none" anchor="ctr"/>
          <a:lstStyle/>
          <a:p>
            <a:endParaRPr lang="zh-CN" altLang="en-US"/>
          </a:p>
        </p:txBody>
      </p:sp>
      <p:sp>
        <p:nvSpPr>
          <p:cNvPr id="1091723" name="Line 139"/>
          <p:cNvSpPr>
            <a:spLocks noChangeShapeType="1"/>
          </p:cNvSpPr>
          <p:nvPr/>
        </p:nvSpPr>
        <p:spPr bwMode="auto">
          <a:xfrm>
            <a:off x="7524750" y="1844675"/>
            <a:ext cx="792163" cy="0"/>
          </a:xfrm>
          <a:prstGeom prst="line">
            <a:avLst/>
          </a:prstGeom>
          <a:noFill/>
          <a:ln w="28575">
            <a:solidFill>
              <a:srgbClr val="009900"/>
            </a:solidFill>
            <a:round/>
            <a:headEnd/>
            <a:tailEnd type="none" w="med" len="lg"/>
          </a:ln>
          <a:effectLst/>
        </p:spPr>
        <p:txBody>
          <a:bodyPr wrap="none" anchor="ctr"/>
          <a:lstStyle/>
          <a:p>
            <a:endParaRPr lang="zh-CN" altLang="en-US"/>
          </a:p>
        </p:txBody>
      </p:sp>
      <p:sp>
        <p:nvSpPr>
          <p:cNvPr id="1091724" name="Line 140"/>
          <p:cNvSpPr>
            <a:spLocks noChangeShapeType="1"/>
          </p:cNvSpPr>
          <p:nvPr/>
        </p:nvSpPr>
        <p:spPr bwMode="auto">
          <a:xfrm>
            <a:off x="7380288" y="2276475"/>
            <a:ext cx="144462" cy="144463"/>
          </a:xfrm>
          <a:prstGeom prst="line">
            <a:avLst/>
          </a:prstGeom>
          <a:noFill/>
          <a:ln w="28575">
            <a:solidFill>
              <a:srgbClr val="009900"/>
            </a:solidFill>
            <a:round/>
            <a:headEnd/>
            <a:tailEnd type="none" w="med" len="lg"/>
          </a:ln>
          <a:effectLst/>
        </p:spPr>
        <p:txBody>
          <a:bodyPr wrap="none" anchor="ctr"/>
          <a:lstStyle/>
          <a:p>
            <a:endParaRPr lang="zh-CN" altLang="en-US"/>
          </a:p>
        </p:txBody>
      </p:sp>
      <p:sp>
        <p:nvSpPr>
          <p:cNvPr id="1091725" name="Line 141"/>
          <p:cNvSpPr>
            <a:spLocks noChangeShapeType="1"/>
          </p:cNvSpPr>
          <p:nvPr/>
        </p:nvSpPr>
        <p:spPr bwMode="auto">
          <a:xfrm flipH="1">
            <a:off x="7380288" y="2420938"/>
            <a:ext cx="144462" cy="144462"/>
          </a:xfrm>
          <a:prstGeom prst="line">
            <a:avLst/>
          </a:prstGeom>
          <a:noFill/>
          <a:ln w="28575">
            <a:solidFill>
              <a:srgbClr val="009900"/>
            </a:solidFill>
            <a:round/>
            <a:headEnd/>
            <a:tailEnd type="none" w="med" len="lg"/>
          </a:ln>
          <a:effectLst/>
        </p:spPr>
        <p:txBody>
          <a:bodyPr wrap="none" anchor="ctr"/>
          <a:lstStyle/>
          <a:p>
            <a:endParaRPr lang="zh-CN" altLang="en-US"/>
          </a:p>
        </p:txBody>
      </p:sp>
      <p:sp>
        <p:nvSpPr>
          <p:cNvPr id="1091726" name="Line 142"/>
          <p:cNvSpPr>
            <a:spLocks noChangeShapeType="1"/>
          </p:cNvSpPr>
          <p:nvPr/>
        </p:nvSpPr>
        <p:spPr bwMode="auto">
          <a:xfrm>
            <a:off x="7524750" y="2420938"/>
            <a:ext cx="863600" cy="0"/>
          </a:xfrm>
          <a:prstGeom prst="line">
            <a:avLst/>
          </a:prstGeom>
          <a:noFill/>
          <a:ln w="28575">
            <a:solidFill>
              <a:srgbClr val="009900"/>
            </a:solidFill>
            <a:round/>
            <a:headEnd/>
            <a:tailEnd type="none" w="med" len="lg"/>
          </a:ln>
          <a:effectLst/>
        </p:spPr>
        <p:txBody>
          <a:bodyPr wrap="none" anchor="ctr"/>
          <a:lstStyle/>
          <a:p>
            <a:endParaRPr lang="zh-CN" altLang="en-US"/>
          </a:p>
        </p:txBody>
      </p:sp>
      <p:sp>
        <p:nvSpPr>
          <p:cNvPr id="1091727" name="Line 143"/>
          <p:cNvSpPr>
            <a:spLocks noChangeShapeType="1"/>
          </p:cNvSpPr>
          <p:nvPr/>
        </p:nvSpPr>
        <p:spPr bwMode="auto">
          <a:xfrm>
            <a:off x="7380288" y="2852738"/>
            <a:ext cx="144462" cy="144462"/>
          </a:xfrm>
          <a:prstGeom prst="line">
            <a:avLst/>
          </a:prstGeom>
          <a:noFill/>
          <a:ln w="28575">
            <a:solidFill>
              <a:srgbClr val="009900"/>
            </a:solidFill>
            <a:round/>
            <a:headEnd/>
            <a:tailEnd type="none" w="med" len="lg"/>
          </a:ln>
          <a:effectLst/>
        </p:spPr>
        <p:txBody>
          <a:bodyPr wrap="none" anchor="ctr"/>
          <a:lstStyle/>
          <a:p>
            <a:endParaRPr lang="zh-CN" altLang="en-US"/>
          </a:p>
        </p:txBody>
      </p:sp>
      <p:sp>
        <p:nvSpPr>
          <p:cNvPr id="1091728" name="Line 144"/>
          <p:cNvSpPr>
            <a:spLocks noChangeShapeType="1"/>
          </p:cNvSpPr>
          <p:nvPr/>
        </p:nvSpPr>
        <p:spPr bwMode="auto">
          <a:xfrm flipH="1">
            <a:off x="7380288" y="2997200"/>
            <a:ext cx="144462" cy="144463"/>
          </a:xfrm>
          <a:prstGeom prst="line">
            <a:avLst/>
          </a:prstGeom>
          <a:noFill/>
          <a:ln w="28575">
            <a:solidFill>
              <a:srgbClr val="009900"/>
            </a:solidFill>
            <a:round/>
            <a:headEnd/>
            <a:tailEnd type="none" w="med" len="lg"/>
          </a:ln>
          <a:effectLst/>
        </p:spPr>
        <p:txBody>
          <a:bodyPr wrap="none" anchor="ctr"/>
          <a:lstStyle/>
          <a:p>
            <a:endParaRPr lang="zh-CN" altLang="en-US"/>
          </a:p>
        </p:txBody>
      </p:sp>
      <p:sp>
        <p:nvSpPr>
          <p:cNvPr id="1091729" name="Line 145"/>
          <p:cNvSpPr>
            <a:spLocks noChangeShapeType="1"/>
          </p:cNvSpPr>
          <p:nvPr/>
        </p:nvSpPr>
        <p:spPr bwMode="auto">
          <a:xfrm>
            <a:off x="7524750" y="2997200"/>
            <a:ext cx="863600" cy="0"/>
          </a:xfrm>
          <a:prstGeom prst="line">
            <a:avLst/>
          </a:prstGeom>
          <a:noFill/>
          <a:ln w="28575">
            <a:solidFill>
              <a:srgbClr val="009900"/>
            </a:solidFill>
            <a:round/>
            <a:headEnd/>
            <a:tailEnd type="none" w="med" len="lg"/>
          </a:ln>
          <a:effectLst/>
        </p:spPr>
        <p:txBody>
          <a:bodyPr wrap="none" anchor="ctr"/>
          <a:lstStyle/>
          <a:p>
            <a:endParaRPr lang="zh-CN" altLang="en-US"/>
          </a:p>
        </p:txBody>
      </p:sp>
      <p:sp>
        <p:nvSpPr>
          <p:cNvPr id="1091730" name="Line 146"/>
          <p:cNvSpPr>
            <a:spLocks noChangeShapeType="1"/>
          </p:cNvSpPr>
          <p:nvPr/>
        </p:nvSpPr>
        <p:spPr bwMode="auto">
          <a:xfrm flipH="1">
            <a:off x="6372225" y="1700213"/>
            <a:ext cx="1008063" cy="0"/>
          </a:xfrm>
          <a:prstGeom prst="line">
            <a:avLst/>
          </a:prstGeom>
          <a:noFill/>
          <a:ln w="28575">
            <a:solidFill>
              <a:srgbClr val="009900"/>
            </a:solidFill>
            <a:round/>
            <a:headEnd/>
            <a:tailEnd type="none" w="med" len="lg"/>
          </a:ln>
          <a:effectLst/>
        </p:spPr>
        <p:txBody>
          <a:bodyPr wrap="none" anchor="ctr"/>
          <a:lstStyle/>
          <a:p>
            <a:endParaRPr lang="zh-CN" altLang="en-US"/>
          </a:p>
        </p:txBody>
      </p:sp>
      <p:sp>
        <p:nvSpPr>
          <p:cNvPr id="1091731" name="Line 147"/>
          <p:cNvSpPr>
            <a:spLocks noChangeShapeType="1"/>
          </p:cNvSpPr>
          <p:nvPr/>
        </p:nvSpPr>
        <p:spPr bwMode="auto">
          <a:xfrm flipH="1">
            <a:off x="6372225" y="1989138"/>
            <a:ext cx="1008063" cy="0"/>
          </a:xfrm>
          <a:prstGeom prst="line">
            <a:avLst/>
          </a:prstGeom>
          <a:noFill/>
          <a:ln w="28575">
            <a:solidFill>
              <a:srgbClr val="009900"/>
            </a:solidFill>
            <a:round/>
            <a:headEnd/>
            <a:tailEnd type="none" w="med" len="lg"/>
          </a:ln>
          <a:effectLst/>
        </p:spPr>
        <p:txBody>
          <a:bodyPr wrap="none" anchor="ctr"/>
          <a:lstStyle/>
          <a:p>
            <a:endParaRPr lang="zh-CN" altLang="en-US"/>
          </a:p>
        </p:txBody>
      </p:sp>
      <p:sp>
        <p:nvSpPr>
          <p:cNvPr id="1091732" name="Line 148"/>
          <p:cNvSpPr>
            <a:spLocks noChangeShapeType="1"/>
          </p:cNvSpPr>
          <p:nvPr/>
        </p:nvSpPr>
        <p:spPr bwMode="auto">
          <a:xfrm flipH="1">
            <a:off x="6372225" y="2276475"/>
            <a:ext cx="1008063" cy="0"/>
          </a:xfrm>
          <a:prstGeom prst="line">
            <a:avLst/>
          </a:prstGeom>
          <a:noFill/>
          <a:ln w="28575">
            <a:solidFill>
              <a:srgbClr val="009900"/>
            </a:solidFill>
            <a:round/>
            <a:headEnd/>
            <a:tailEnd type="none" w="med" len="lg"/>
          </a:ln>
          <a:effectLst/>
        </p:spPr>
        <p:txBody>
          <a:bodyPr wrap="none" anchor="ctr"/>
          <a:lstStyle/>
          <a:p>
            <a:endParaRPr lang="zh-CN" altLang="en-US"/>
          </a:p>
        </p:txBody>
      </p:sp>
      <p:sp>
        <p:nvSpPr>
          <p:cNvPr id="1091733" name="Line 149"/>
          <p:cNvSpPr>
            <a:spLocks noChangeShapeType="1"/>
          </p:cNvSpPr>
          <p:nvPr/>
        </p:nvSpPr>
        <p:spPr bwMode="auto">
          <a:xfrm flipH="1">
            <a:off x="6372225" y="2565400"/>
            <a:ext cx="1008063" cy="0"/>
          </a:xfrm>
          <a:prstGeom prst="line">
            <a:avLst/>
          </a:prstGeom>
          <a:noFill/>
          <a:ln w="28575">
            <a:solidFill>
              <a:srgbClr val="009900"/>
            </a:solidFill>
            <a:round/>
            <a:headEnd/>
            <a:tailEnd type="none" w="med" len="lg"/>
          </a:ln>
          <a:effectLst/>
        </p:spPr>
        <p:txBody>
          <a:bodyPr wrap="none" anchor="ctr"/>
          <a:lstStyle/>
          <a:p>
            <a:endParaRPr lang="zh-CN" altLang="en-US"/>
          </a:p>
        </p:txBody>
      </p:sp>
      <p:sp>
        <p:nvSpPr>
          <p:cNvPr id="1091734" name="Line 150"/>
          <p:cNvSpPr>
            <a:spLocks noChangeShapeType="1"/>
          </p:cNvSpPr>
          <p:nvPr/>
        </p:nvSpPr>
        <p:spPr bwMode="auto">
          <a:xfrm flipH="1">
            <a:off x="6372225" y="2852738"/>
            <a:ext cx="1008063" cy="0"/>
          </a:xfrm>
          <a:prstGeom prst="line">
            <a:avLst/>
          </a:prstGeom>
          <a:noFill/>
          <a:ln w="28575">
            <a:solidFill>
              <a:srgbClr val="009900"/>
            </a:solidFill>
            <a:round/>
            <a:headEnd/>
            <a:tailEnd type="none" w="med" len="lg"/>
          </a:ln>
          <a:effectLst/>
        </p:spPr>
        <p:txBody>
          <a:bodyPr wrap="none" anchor="ctr"/>
          <a:lstStyle/>
          <a:p>
            <a:endParaRPr lang="zh-CN" altLang="en-US"/>
          </a:p>
        </p:txBody>
      </p:sp>
      <p:sp>
        <p:nvSpPr>
          <p:cNvPr id="1091735" name="Line 151"/>
          <p:cNvSpPr>
            <a:spLocks noChangeShapeType="1"/>
          </p:cNvSpPr>
          <p:nvPr/>
        </p:nvSpPr>
        <p:spPr bwMode="auto">
          <a:xfrm flipH="1">
            <a:off x="6372225" y="3141663"/>
            <a:ext cx="1008063" cy="0"/>
          </a:xfrm>
          <a:prstGeom prst="line">
            <a:avLst/>
          </a:prstGeom>
          <a:noFill/>
          <a:ln w="28575">
            <a:solidFill>
              <a:srgbClr val="009900"/>
            </a:solidFill>
            <a:round/>
            <a:headEnd/>
            <a:tailEnd type="none" w="med" len="lg"/>
          </a:ln>
          <a:effectLst/>
        </p:spPr>
        <p:txBody>
          <a:bodyPr wrap="none" anchor="ctr"/>
          <a:lstStyle/>
          <a:p>
            <a:endParaRPr lang="zh-CN" altLang="en-US"/>
          </a:p>
        </p:txBody>
      </p:sp>
      <p:sp>
        <p:nvSpPr>
          <p:cNvPr id="1091736" name="Text Box 152"/>
          <p:cNvSpPr txBox="1">
            <a:spLocks noChangeArrowheads="1"/>
          </p:cNvSpPr>
          <p:nvPr/>
        </p:nvSpPr>
        <p:spPr bwMode="auto">
          <a:xfrm>
            <a:off x="936625" y="1117600"/>
            <a:ext cx="1042988" cy="366713"/>
          </a:xfrm>
          <a:prstGeom prst="rect">
            <a:avLst/>
          </a:prstGeom>
          <a:noFill/>
          <a:ln w="28575" algn="ctr">
            <a:noFill/>
            <a:miter lim="800000"/>
            <a:headEnd/>
            <a:tailEnd type="none" w="med" len="lg"/>
          </a:ln>
          <a:effectLst/>
        </p:spPr>
        <p:txBody>
          <a:bodyPr>
            <a:spAutoFit/>
          </a:bodyPr>
          <a:lstStyle/>
          <a:p>
            <a:pPr>
              <a:spcBef>
                <a:spcPct val="50000"/>
              </a:spcBef>
              <a:buClrTx/>
              <a:buFontTx/>
              <a:buNone/>
            </a:pPr>
            <a:r>
              <a:rPr lang="en-US" altLang="zh-CN" sz="1800"/>
              <a:t>CLK</a:t>
            </a:r>
          </a:p>
        </p:txBody>
      </p:sp>
      <p:sp>
        <p:nvSpPr>
          <p:cNvPr id="1091737" name="Text Box 153"/>
          <p:cNvSpPr txBox="1">
            <a:spLocks noChangeArrowheads="1"/>
          </p:cNvSpPr>
          <p:nvPr/>
        </p:nvSpPr>
        <p:spPr bwMode="auto">
          <a:xfrm>
            <a:off x="38100" y="1693863"/>
            <a:ext cx="1870075" cy="366712"/>
          </a:xfrm>
          <a:prstGeom prst="rect">
            <a:avLst/>
          </a:prstGeom>
          <a:noFill/>
          <a:ln w="28575" algn="ctr">
            <a:noFill/>
            <a:miter lim="800000"/>
            <a:headEnd/>
            <a:tailEnd type="none" w="med" len="lg"/>
          </a:ln>
          <a:effectLst/>
        </p:spPr>
        <p:txBody>
          <a:bodyPr>
            <a:spAutoFit/>
          </a:bodyPr>
          <a:lstStyle/>
          <a:p>
            <a:pPr>
              <a:spcBef>
                <a:spcPct val="50000"/>
              </a:spcBef>
              <a:buClrTx/>
              <a:buFontTx/>
              <a:buNone/>
            </a:pPr>
            <a:r>
              <a:rPr lang="en-US" altLang="zh-CN" sz="1800"/>
              <a:t>A19/S6</a:t>
            </a:r>
            <a:r>
              <a:rPr lang="zh-CN" altLang="en-US" sz="1800"/>
              <a:t>～</a:t>
            </a:r>
            <a:r>
              <a:rPr lang="en-US" altLang="zh-CN" sz="1800"/>
              <a:t>A16/S3</a:t>
            </a:r>
          </a:p>
        </p:txBody>
      </p:sp>
      <p:sp>
        <p:nvSpPr>
          <p:cNvPr id="1091738" name="Text Box 154"/>
          <p:cNvSpPr txBox="1">
            <a:spLocks noChangeArrowheads="1"/>
          </p:cNvSpPr>
          <p:nvPr/>
        </p:nvSpPr>
        <p:spPr bwMode="auto">
          <a:xfrm>
            <a:off x="611188" y="2270125"/>
            <a:ext cx="1296987" cy="366713"/>
          </a:xfrm>
          <a:prstGeom prst="rect">
            <a:avLst/>
          </a:prstGeom>
          <a:noFill/>
          <a:ln w="28575" algn="ctr">
            <a:noFill/>
            <a:miter lim="800000"/>
            <a:headEnd/>
            <a:tailEnd type="none" w="med" len="lg"/>
          </a:ln>
          <a:effectLst/>
        </p:spPr>
        <p:txBody>
          <a:bodyPr>
            <a:spAutoFit/>
          </a:bodyPr>
          <a:lstStyle/>
          <a:p>
            <a:pPr>
              <a:spcBef>
                <a:spcPct val="50000"/>
              </a:spcBef>
              <a:buClrTx/>
              <a:buFontTx/>
              <a:buNone/>
            </a:pPr>
            <a:r>
              <a:rPr lang="en-US" altLang="zh-CN" sz="1800"/>
              <a:t>A15</a:t>
            </a:r>
            <a:r>
              <a:rPr lang="zh-CN" altLang="en-US" sz="1800"/>
              <a:t>～</a:t>
            </a:r>
            <a:r>
              <a:rPr lang="en-US" altLang="zh-CN" sz="1800"/>
              <a:t>A8</a:t>
            </a:r>
          </a:p>
        </p:txBody>
      </p:sp>
      <p:sp>
        <p:nvSpPr>
          <p:cNvPr id="1091739" name="Text Box 155"/>
          <p:cNvSpPr txBox="1">
            <a:spLocks noChangeArrowheads="1"/>
          </p:cNvSpPr>
          <p:nvPr/>
        </p:nvSpPr>
        <p:spPr bwMode="auto">
          <a:xfrm>
            <a:off x="466725" y="2846388"/>
            <a:ext cx="1441450" cy="366712"/>
          </a:xfrm>
          <a:prstGeom prst="rect">
            <a:avLst/>
          </a:prstGeom>
          <a:noFill/>
          <a:ln w="28575" algn="ctr">
            <a:noFill/>
            <a:miter lim="800000"/>
            <a:headEnd/>
            <a:tailEnd type="none" w="med" len="lg"/>
          </a:ln>
          <a:effectLst/>
        </p:spPr>
        <p:txBody>
          <a:bodyPr>
            <a:spAutoFit/>
          </a:bodyPr>
          <a:lstStyle/>
          <a:p>
            <a:pPr>
              <a:spcBef>
                <a:spcPct val="50000"/>
              </a:spcBef>
              <a:buClrTx/>
              <a:buFontTx/>
              <a:buNone/>
            </a:pPr>
            <a:r>
              <a:rPr lang="en-US" altLang="zh-CN" sz="1800"/>
              <a:t>AD7</a:t>
            </a:r>
            <a:r>
              <a:rPr lang="zh-CN" altLang="en-US" sz="1800"/>
              <a:t>～</a:t>
            </a:r>
            <a:r>
              <a:rPr lang="en-US" altLang="zh-CN" sz="1800"/>
              <a:t>AD0</a:t>
            </a:r>
          </a:p>
        </p:txBody>
      </p:sp>
      <p:sp>
        <p:nvSpPr>
          <p:cNvPr id="1091740" name="Text Box 156"/>
          <p:cNvSpPr txBox="1">
            <a:spLocks noChangeArrowheads="1"/>
          </p:cNvSpPr>
          <p:nvPr/>
        </p:nvSpPr>
        <p:spPr bwMode="auto">
          <a:xfrm>
            <a:off x="900113" y="3357563"/>
            <a:ext cx="1042987" cy="366712"/>
          </a:xfrm>
          <a:prstGeom prst="rect">
            <a:avLst/>
          </a:prstGeom>
          <a:noFill/>
          <a:ln w="28575" algn="ctr">
            <a:noFill/>
            <a:miter lim="800000"/>
            <a:headEnd/>
            <a:tailEnd type="none" w="med" len="lg"/>
          </a:ln>
          <a:effectLst/>
        </p:spPr>
        <p:txBody>
          <a:bodyPr>
            <a:spAutoFit/>
          </a:bodyPr>
          <a:lstStyle/>
          <a:p>
            <a:pPr>
              <a:spcBef>
                <a:spcPct val="50000"/>
              </a:spcBef>
              <a:buClrTx/>
              <a:buFontTx/>
              <a:buNone/>
            </a:pPr>
            <a:r>
              <a:rPr lang="en-US" altLang="zh-CN" sz="1800"/>
              <a:t>ALE</a:t>
            </a:r>
          </a:p>
        </p:txBody>
      </p:sp>
      <p:sp>
        <p:nvSpPr>
          <p:cNvPr id="1091741" name="Text Box 157"/>
          <p:cNvSpPr txBox="1">
            <a:spLocks noChangeArrowheads="1"/>
          </p:cNvSpPr>
          <p:nvPr/>
        </p:nvSpPr>
        <p:spPr bwMode="auto">
          <a:xfrm>
            <a:off x="900113" y="3933825"/>
            <a:ext cx="1042987" cy="366713"/>
          </a:xfrm>
          <a:prstGeom prst="rect">
            <a:avLst/>
          </a:prstGeom>
          <a:noFill/>
          <a:ln w="28575" algn="ctr">
            <a:noFill/>
            <a:miter lim="800000"/>
            <a:headEnd/>
            <a:tailEnd type="none" w="med" len="lg"/>
          </a:ln>
          <a:effectLst/>
        </p:spPr>
        <p:txBody>
          <a:bodyPr>
            <a:spAutoFit/>
          </a:bodyPr>
          <a:lstStyle/>
          <a:p>
            <a:pPr>
              <a:spcBef>
                <a:spcPct val="50000"/>
              </a:spcBef>
              <a:buClrTx/>
              <a:buFontTx/>
              <a:buNone/>
            </a:pPr>
            <a:r>
              <a:rPr lang="en-US" altLang="zh-CN" sz="1800"/>
              <a:t>IO/M</a:t>
            </a:r>
          </a:p>
        </p:txBody>
      </p:sp>
      <p:sp>
        <p:nvSpPr>
          <p:cNvPr id="1091742" name="Text Box 158"/>
          <p:cNvSpPr txBox="1">
            <a:spLocks noChangeArrowheads="1"/>
          </p:cNvSpPr>
          <p:nvPr/>
        </p:nvSpPr>
        <p:spPr bwMode="auto">
          <a:xfrm>
            <a:off x="1008063" y="4508500"/>
            <a:ext cx="1042987" cy="366713"/>
          </a:xfrm>
          <a:prstGeom prst="rect">
            <a:avLst/>
          </a:prstGeom>
          <a:noFill/>
          <a:ln w="28575" algn="ctr">
            <a:noFill/>
            <a:miter lim="800000"/>
            <a:headEnd/>
            <a:tailEnd type="none" w="med" len="lg"/>
          </a:ln>
          <a:effectLst/>
        </p:spPr>
        <p:txBody>
          <a:bodyPr>
            <a:spAutoFit/>
          </a:bodyPr>
          <a:lstStyle/>
          <a:p>
            <a:pPr>
              <a:spcBef>
                <a:spcPct val="50000"/>
              </a:spcBef>
              <a:buClrTx/>
              <a:buFontTx/>
              <a:buNone/>
            </a:pPr>
            <a:r>
              <a:rPr lang="en-US" altLang="zh-CN" sz="1800"/>
              <a:t>RD</a:t>
            </a:r>
          </a:p>
        </p:txBody>
      </p:sp>
      <p:sp>
        <p:nvSpPr>
          <p:cNvPr id="1091743" name="Text Box 159"/>
          <p:cNvSpPr txBox="1">
            <a:spLocks noChangeArrowheads="1"/>
          </p:cNvSpPr>
          <p:nvPr/>
        </p:nvSpPr>
        <p:spPr bwMode="auto">
          <a:xfrm>
            <a:off x="936625" y="5149850"/>
            <a:ext cx="1042988" cy="366713"/>
          </a:xfrm>
          <a:prstGeom prst="rect">
            <a:avLst/>
          </a:prstGeom>
          <a:noFill/>
          <a:ln w="28575" algn="ctr">
            <a:noFill/>
            <a:miter lim="800000"/>
            <a:headEnd/>
            <a:tailEnd type="none" w="med" len="lg"/>
          </a:ln>
          <a:effectLst/>
        </p:spPr>
        <p:txBody>
          <a:bodyPr>
            <a:spAutoFit/>
          </a:bodyPr>
          <a:lstStyle/>
          <a:p>
            <a:pPr>
              <a:spcBef>
                <a:spcPct val="50000"/>
              </a:spcBef>
              <a:buClrTx/>
              <a:buFontTx/>
              <a:buNone/>
            </a:pPr>
            <a:r>
              <a:rPr lang="en-US" altLang="zh-CN" sz="1800"/>
              <a:t>DT/R</a:t>
            </a:r>
          </a:p>
        </p:txBody>
      </p:sp>
      <p:sp>
        <p:nvSpPr>
          <p:cNvPr id="1091744" name="Text Box 160"/>
          <p:cNvSpPr txBox="1">
            <a:spLocks noChangeArrowheads="1"/>
          </p:cNvSpPr>
          <p:nvPr/>
        </p:nvSpPr>
        <p:spPr bwMode="auto">
          <a:xfrm>
            <a:off x="936625" y="5726113"/>
            <a:ext cx="1042988" cy="366712"/>
          </a:xfrm>
          <a:prstGeom prst="rect">
            <a:avLst/>
          </a:prstGeom>
          <a:noFill/>
          <a:ln w="28575" algn="ctr">
            <a:noFill/>
            <a:miter lim="800000"/>
            <a:headEnd/>
            <a:tailEnd type="none" w="med" len="lg"/>
          </a:ln>
          <a:effectLst/>
        </p:spPr>
        <p:txBody>
          <a:bodyPr>
            <a:spAutoFit/>
          </a:bodyPr>
          <a:lstStyle/>
          <a:p>
            <a:pPr>
              <a:spcBef>
                <a:spcPct val="50000"/>
              </a:spcBef>
              <a:buClrTx/>
              <a:buFontTx/>
              <a:buNone/>
            </a:pPr>
            <a:r>
              <a:rPr lang="en-US" altLang="zh-CN" sz="1800"/>
              <a:t>DEN</a:t>
            </a:r>
          </a:p>
        </p:txBody>
      </p:sp>
      <p:sp>
        <p:nvSpPr>
          <p:cNvPr id="1091745" name="Text Box 161"/>
          <p:cNvSpPr txBox="1">
            <a:spLocks noChangeArrowheads="1"/>
          </p:cNvSpPr>
          <p:nvPr/>
        </p:nvSpPr>
        <p:spPr bwMode="auto">
          <a:xfrm>
            <a:off x="681038" y="6237288"/>
            <a:ext cx="1370012" cy="457200"/>
          </a:xfrm>
          <a:prstGeom prst="rect">
            <a:avLst/>
          </a:prstGeom>
          <a:noFill/>
          <a:ln w="28575" algn="ctr">
            <a:noFill/>
            <a:miter lim="800000"/>
            <a:headEnd/>
            <a:tailEnd type="none" w="med" len="lg"/>
          </a:ln>
          <a:effectLst/>
        </p:spPr>
        <p:txBody>
          <a:bodyPr>
            <a:spAutoFit/>
          </a:bodyPr>
          <a:lstStyle/>
          <a:p>
            <a:pPr>
              <a:spcBef>
                <a:spcPct val="50000"/>
              </a:spcBef>
              <a:buClrTx/>
              <a:buFontTx/>
              <a:buNone/>
            </a:pPr>
            <a:r>
              <a:rPr lang="en-US" altLang="zh-CN" sz="2400" dirty="0">
                <a:solidFill>
                  <a:srgbClr val="008000"/>
                </a:solidFill>
              </a:rPr>
              <a:t>Ready</a:t>
            </a:r>
          </a:p>
        </p:txBody>
      </p:sp>
      <p:sp>
        <p:nvSpPr>
          <p:cNvPr id="1091746" name="Line 162"/>
          <p:cNvSpPr>
            <a:spLocks noChangeShapeType="1"/>
          </p:cNvSpPr>
          <p:nvPr/>
        </p:nvSpPr>
        <p:spPr bwMode="auto">
          <a:xfrm>
            <a:off x="1476375" y="4005263"/>
            <a:ext cx="215900" cy="0"/>
          </a:xfrm>
          <a:prstGeom prst="line">
            <a:avLst/>
          </a:prstGeom>
          <a:noFill/>
          <a:ln w="19050">
            <a:solidFill>
              <a:schemeClr val="tx1"/>
            </a:solidFill>
            <a:round/>
            <a:headEnd/>
            <a:tailEnd type="none" w="med" len="lg"/>
          </a:ln>
          <a:effectLst/>
        </p:spPr>
        <p:txBody>
          <a:bodyPr wrap="none" anchor="ctr"/>
          <a:lstStyle/>
          <a:p>
            <a:endParaRPr lang="zh-CN" altLang="en-US"/>
          </a:p>
        </p:txBody>
      </p:sp>
      <p:sp>
        <p:nvSpPr>
          <p:cNvPr id="1091747" name="Line 163"/>
          <p:cNvSpPr>
            <a:spLocks noChangeShapeType="1"/>
          </p:cNvSpPr>
          <p:nvPr/>
        </p:nvSpPr>
        <p:spPr bwMode="auto">
          <a:xfrm>
            <a:off x="1344613" y="4581525"/>
            <a:ext cx="360362" cy="0"/>
          </a:xfrm>
          <a:prstGeom prst="line">
            <a:avLst/>
          </a:prstGeom>
          <a:noFill/>
          <a:ln w="19050">
            <a:solidFill>
              <a:schemeClr val="tx1"/>
            </a:solidFill>
            <a:round/>
            <a:headEnd/>
            <a:tailEnd type="none" w="med" len="lg"/>
          </a:ln>
          <a:effectLst/>
        </p:spPr>
        <p:txBody>
          <a:bodyPr wrap="none" anchor="ctr"/>
          <a:lstStyle/>
          <a:p>
            <a:endParaRPr lang="zh-CN" altLang="en-US"/>
          </a:p>
        </p:txBody>
      </p:sp>
      <p:sp>
        <p:nvSpPr>
          <p:cNvPr id="1091748" name="Line 164"/>
          <p:cNvSpPr>
            <a:spLocks noChangeShapeType="1"/>
          </p:cNvSpPr>
          <p:nvPr/>
        </p:nvSpPr>
        <p:spPr bwMode="auto">
          <a:xfrm>
            <a:off x="1560513" y="5222875"/>
            <a:ext cx="144462" cy="0"/>
          </a:xfrm>
          <a:prstGeom prst="line">
            <a:avLst/>
          </a:prstGeom>
          <a:noFill/>
          <a:ln w="19050">
            <a:solidFill>
              <a:schemeClr val="tx1"/>
            </a:solidFill>
            <a:round/>
            <a:headEnd/>
            <a:tailEnd type="none" w="med" len="lg"/>
          </a:ln>
          <a:effectLst/>
        </p:spPr>
        <p:txBody>
          <a:bodyPr wrap="none" anchor="ctr"/>
          <a:lstStyle/>
          <a:p>
            <a:endParaRPr lang="zh-CN" altLang="en-US"/>
          </a:p>
        </p:txBody>
      </p:sp>
      <p:sp>
        <p:nvSpPr>
          <p:cNvPr id="1091749" name="Line 165"/>
          <p:cNvSpPr>
            <a:spLocks noChangeShapeType="1"/>
          </p:cNvSpPr>
          <p:nvPr/>
        </p:nvSpPr>
        <p:spPr bwMode="auto">
          <a:xfrm>
            <a:off x="1206500" y="5786438"/>
            <a:ext cx="504825" cy="0"/>
          </a:xfrm>
          <a:prstGeom prst="line">
            <a:avLst/>
          </a:prstGeom>
          <a:noFill/>
          <a:ln w="19050">
            <a:solidFill>
              <a:schemeClr val="tx1"/>
            </a:solidFill>
            <a:round/>
            <a:headEnd/>
            <a:tailEnd type="none" w="med" len="lg"/>
          </a:ln>
          <a:effectLst/>
        </p:spPr>
        <p:txBody>
          <a:bodyPr wrap="none" anchor="ctr"/>
          <a:lstStyle/>
          <a:p>
            <a:endParaRPr lang="zh-CN" altLang="en-US"/>
          </a:p>
        </p:txBody>
      </p:sp>
      <p:sp>
        <p:nvSpPr>
          <p:cNvPr id="1091750" name="Text Box 166"/>
          <p:cNvSpPr txBox="1">
            <a:spLocks noChangeArrowheads="1"/>
          </p:cNvSpPr>
          <p:nvPr/>
        </p:nvSpPr>
        <p:spPr bwMode="auto">
          <a:xfrm>
            <a:off x="2687638" y="1666875"/>
            <a:ext cx="1655762" cy="336550"/>
          </a:xfrm>
          <a:prstGeom prst="rect">
            <a:avLst/>
          </a:prstGeom>
          <a:noFill/>
          <a:ln w="28575" algn="ctr">
            <a:noFill/>
            <a:miter lim="800000"/>
            <a:headEnd/>
            <a:tailEnd type="none" w="med" len="lg"/>
          </a:ln>
          <a:effectLst/>
        </p:spPr>
        <p:txBody>
          <a:bodyPr>
            <a:spAutoFit/>
          </a:bodyPr>
          <a:lstStyle/>
          <a:p>
            <a:pPr>
              <a:spcBef>
                <a:spcPct val="50000"/>
              </a:spcBef>
              <a:buClrTx/>
              <a:buFontTx/>
              <a:buNone/>
            </a:pPr>
            <a:r>
              <a:rPr lang="zh-CN" altLang="en-US" sz="1600">
                <a:solidFill>
                  <a:srgbClr val="0000FF"/>
                </a:solidFill>
              </a:rPr>
              <a:t>地址输出</a:t>
            </a:r>
          </a:p>
        </p:txBody>
      </p:sp>
      <p:sp>
        <p:nvSpPr>
          <p:cNvPr id="1091751" name="Text Box 167"/>
          <p:cNvSpPr txBox="1">
            <a:spLocks noChangeArrowheads="1"/>
          </p:cNvSpPr>
          <p:nvPr/>
        </p:nvSpPr>
        <p:spPr bwMode="auto">
          <a:xfrm>
            <a:off x="4456113" y="1666875"/>
            <a:ext cx="1655762" cy="336550"/>
          </a:xfrm>
          <a:prstGeom prst="rect">
            <a:avLst/>
          </a:prstGeom>
          <a:noFill/>
          <a:ln w="28575" algn="ctr">
            <a:noFill/>
            <a:miter lim="800000"/>
            <a:headEnd/>
            <a:tailEnd type="none" w="med" len="lg"/>
          </a:ln>
          <a:effectLst/>
        </p:spPr>
        <p:txBody>
          <a:bodyPr>
            <a:spAutoFit/>
          </a:bodyPr>
          <a:lstStyle/>
          <a:p>
            <a:pPr>
              <a:spcBef>
                <a:spcPct val="50000"/>
              </a:spcBef>
              <a:buClrTx/>
              <a:buFontTx/>
              <a:buNone/>
            </a:pPr>
            <a:r>
              <a:rPr lang="zh-CN" altLang="en-US" sz="1600">
                <a:solidFill>
                  <a:srgbClr val="0000FF"/>
                </a:solidFill>
              </a:rPr>
              <a:t>状态输出</a:t>
            </a:r>
          </a:p>
        </p:txBody>
      </p:sp>
      <p:sp>
        <p:nvSpPr>
          <p:cNvPr id="1091752" name="Text Box 168"/>
          <p:cNvSpPr txBox="1">
            <a:spLocks noChangeArrowheads="1"/>
          </p:cNvSpPr>
          <p:nvPr/>
        </p:nvSpPr>
        <p:spPr bwMode="auto">
          <a:xfrm>
            <a:off x="3570288" y="2254250"/>
            <a:ext cx="2360612" cy="336550"/>
          </a:xfrm>
          <a:prstGeom prst="rect">
            <a:avLst/>
          </a:prstGeom>
          <a:noFill/>
          <a:ln w="28575" algn="ctr">
            <a:noFill/>
            <a:miter lim="800000"/>
            <a:headEnd/>
            <a:tailEnd type="none" w="med" len="lg"/>
          </a:ln>
          <a:effectLst/>
        </p:spPr>
        <p:txBody>
          <a:bodyPr>
            <a:spAutoFit/>
          </a:bodyPr>
          <a:lstStyle/>
          <a:p>
            <a:pPr>
              <a:spcBef>
                <a:spcPct val="50000"/>
              </a:spcBef>
              <a:buClrTx/>
              <a:buFontTx/>
              <a:buNone/>
            </a:pPr>
            <a:r>
              <a:rPr lang="zh-CN" altLang="en-US" sz="1600">
                <a:solidFill>
                  <a:srgbClr val="0000FF"/>
                </a:solidFill>
              </a:rPr>
              <a:t>地    址    输    出</a:t>
            </a:r>
          </a:p>
        </p:txBody>
      </p:sp>
      <p:sp>
        <p:nvSpPr>
          <p:cNvPr id="1091753" name="Text Box 169"/>
          <p:cNvSpPr txBox="1">
            <a:spLocks noChangeArrowheads="1"/>
          </p:cNvSpPr>
          <p:nvPr/>
        </p:nvSpPr>
        <p:spPr bwMode="auto">
          <a:xfrm>
            <a:off x="2700338" y="2828925"/>
            <a:ext cx="1655762" cy="336550"/>
          </a:xfrm>
          <a:prstGeom prst="rect">
            <a:avLst/>
          </a:prstGeom>
          <a:noFill/>
          <a:ln w="28575" algn="ctr">
            <a:noFill/>
            <a:miter lim="800000"/>
            <a:headEnd/>
            <a:tailEnd type="none" w="med" len="lg"/>
          </a:ln>
          <a:effectLst/>
        </p:spPr>
        <p:txBody>
          <a:bodyPr>
            <a:spAutoFit/>
          </a:bodyPr>
          <a:lstStyle/>
          <a:p>
            <a:pPr>
              <a:spcBef>
                <a:spcPct val="50000"/>
              </a:spcBef>
              <a:buClrTx/>
              <a:buFontTx/>
              <a:buNone/>
            </a:pPr>
            <a:r>
              <a:rPr lang="zh-CN" altLang="en-US" sz="1600">
                <a:solidFill>
                  <a:srgbClr val="0000FF"/>
                </a:solidFill>
              </a:rPr>
              <a:t>地址输出</a:t>
            </a:r>
          </a:p>
        </p:txBody>
      </p:sp>
      <p:sp>
        <p:nvSpPr>
          <p:cNvPr id="1091754" name="Text Box 170"/>
          <p:cNvSpPr txBox="1">
            <a:spLocks noChangeArrowheads="1"/>
          </p:cNvSpPr>
          <p:nvPr/>
        </p:nvSpPr>
        <p:spPr bwMode="auto">
          <a:xfrm>
            <a:off x="4935538" y="2828925"/>
            <a:ext cx="1655762" cy="336550"/>
          </a:xfrm>
          <a:prstGeom prst="rect">
            <a:avLst/>
          </a:prstGeom>
          <a:noFill/>
          <a:ln w="28575" algn="ctr">
            <a:noFill/>
            <a:miter lim="800000"/>
            <a:headEnd/>
            <a:tailEnd type="none" w="med" len="lg"/>
          </a:ln>
          <a:effectLst/>
        </p:spPr>
        <p:txBody>
          <a:bodyPr>
            <a:spAutoFit/>
          </a:bodyPr>
          <a:lstStyle/>
          <a:p>
            <a:pPr>
              <a:spcBef>
                <a:spcPct val="50000"/>
              </a:spcBef>
              <a:buClrTx/>
              <a:buFontTx/>
              <a:buNone/>
            </a:pPr>
            <a:r>
              <a:rPr lang="zh-CN" altLang="en-US" sz="1600">
                <a:solidFill>
                  <a:srgbClr val="0000FF"/>
                </a:solidFill>
              </a:rPr>
              <a:t>数据输入</a:t>
            </a:r>
          </a:p>
        </p:txBody>
      </p:sp>
      <p:sp>
        <p:nvSpPr>
          <p:cNvPr id="1091755" name="Text Box 171"/>
          <p:cNvSpPr txBox="1">
            <a:spLocks noChangeArrowheads="1"/>
          </p:cNvSpPr>
          <p:nvPr/>
        </p:nvSpPr>
        <p:spPr bwMode="auto">
          <a:xfrm>
            <a:off x="5665788" y="4895850"/>
            <a:ext cx="1655762" cy="336550"/>
          </a:xfrm>
          <a:prstGeom prst="rect">
            <a:avLst/>
          </a:prstGeom>
          <a:noFill/>
          <a:ln w="28575" algn="ctr">
            <a:noFill/>
            <a:miter lim="800000"/>
            <a:headEnd/>
            <a:tailEnd type="none" w="med" len="lg"/>
          </a:ln>
          <a:effectLst/>
        </p:spPr>
        <p:txBody>
          <a:bodyPr>
            <a:spAutoFit/>
          </a:bodyPr>
          <a:lstStyle/>
          <a:p>
            <a:pPr>
              <a:spcBef>
                <a:spcPct val="50000"/>
              </a:spcBef>
              <a:buClrTx/>
              <a:buFontTx/>
              <a:buNone/>
            </a:pPr>
            <a:r>
              <a:rPr lang="zh-CN" altLang="en-US" sz="1600">
                <a:solidFill>
                  <a:srgbClr val="FF0000"/>
                </a:solidFill>
              </a:rPr>
              <a:t>获得数据</a:t>
            </a:r>
          </a:p>
        </p:txBody>
      </p:sp>
      <p:sp>
        <p:nvSpPr>
          <p:cNvPr id="1091756" name="Text Box 172"/>
          <p:cNvSpPr txBox="1">
            <a:spLocks noChangeArrowheads="1"/>
          </p:cNvSpPr>
          <p:nvPr/>
        </p:nvSpPr>
        <p:spPr bwMode="auto">
          <a:xfrm>
            <a:off x="6881813" y="4737100"/>
            <a:ext cx="1655762" cy="336550"/>
          </a:xfrm>
          <a:prstGeom prst="rect">
            <a:avLst/>
          </a:prstGeom>
          <a:noFill/>
          <a:ln w="28575" algn="ctr">
            <a:noFill/>
            <a:miter lim="800000"/>
            <a:headEnd/>
            <a:tailEnd type="none" w="med" len="lg"/>
          </a:ln>
          <a:effectLst/>
        </p:spPr>
        <p:txBody>
          <a:bodyPr>
            <a:spAutoFit/>
          </a:bodyPr>
          <a:lstStyle/>
          <a:p>
            <a:pPr>
              <a:spcBef>
                <a:spcPct val="50000"/>
              </a:spcBef>
              <a:buClrTx/>
              <a:buFontTx/>
              <a:buNone/>
            </a:pPr>
            <a:r>
              <a:rPr lang="zh-CN" altLang="en-US" sz="1600">
                <a:solidFill>
                  <a:srgbClr val="008000"/>
                </a:solidFill>
              </a:rPr>
              <a:t>获得数据</a:t>
            </a:r>
          </a:p>
        </p:txBody>
      </p:sp>
      <p:sp>
        <p:nvSpPr>
          <p:cNvPr id="1091757" name="Freeform 173"/>
          <p:cNvSpPr>
            <a:spLocks/>
          </p:cNvSpPr>
          <p:nvPr/>
        </p:nvSpPr>
        <p:spPr bwMode="auto">
          <a:xfrm>
            <a:off x="6356350" y="4711700"/>
            <a:ext cx="214313" cy="247650"/>
          </a:xfrm>
          <a:custGeom>
            <a:avLst/>
            <a:gdLst/>
            <a:ahLst/>
            <a:cxnLst>
              <a:cxn ang="0">
                <a:pos x="116" y="156"/>
              </a:cxn>
              <a:cxn ang="0">
                <a:pos x="116" y="48"/>
              </a:cxn>
              <a:cxn ang="0">
                <a:pos x="0" y="0"/>
              </a:cxn>
            </a:cxnLst>
            <a:rect l="0" t="0" r="r" b="b"/>
            <a:pathLst>
              <a:path w="135" h="156">
                <a:moveTo>
                  <a:pt x="116" y="156"/>
                </a:moveTo>
                <a:cubicBezTo>
                  <a:pt x="125" y="115"/>
                  <a:pt x="135" y="74"/>
                  <a:pt x="116" y="48"/>
                </a:cubicBezTo>
                <a:cubicBezTo>
                  <a:pt x="97" y="22"/>
                  <a:pt x="48" y="11"/>
                  <a:pt x="0" y="0"/>
                </a:cubicBezTo>
              </a:path>
            </a:pathLst>
          </a:custGeom>
          <a:noFill/>
          <a:ln w="28575" cap="flat" cmpd="sng">
            <a:solidFill>
              <a:srgbClr val="FF0000"/>
            </a:solidFill>
            <a:prstDash val="solid"/>
            <a:round/>
            <a:headEnd type="none" w="med" len="med"/>
            <a:tailEnd type="triangle" w="med" len="lg"/>
          </a:ln>
          <a:effectLst/>
        </p:spPr>
        <p:txBody>
          <a:bodyPr wrap="none" anchor="ctr"/>
          <a:lstStyle/>
          <a:p>
            <a:endParaRPr lang="zh-CN" altLang="en-US"/>
          </a:p>
        </p:txBody>
      </p:sp>
      <p:sp>
        <p:nvSpPr>
          <p:cNvPr id="1091758" name="Freeform 174"/>
          <p:cNvSpPr>
            <a:spLocks/>
          </p:cNvSpPr>
          <p:nvPr/>
        </p:nvSpPr>
        <p:spPr bwMode="auto">
          <a:xfrm>
            <a:off x="7289800" y="4699000"/>
            <a:ext cx="247650" cy="88900"/>
          </a:xfrm>
          <a:custGeom>
            <a:avLst/>
            <a:gdLst/>
            <a:ahLst/>
            <a:cxnLst>
              <a:cxn ang="0">
                <a:pos x="156" y="56"/>
              </a:cxn>
              <a:cxn ang="0">
                <a:pos x="92" y="16"/>
              </a:cxn>
              <a:cxn ang="0">
                <a:pos x="0" y="0"/>
              </a:cxn>
            </a:cxnLst>
            <a:rect l="0" t="0" r="r" b="b"/>
            <a:pathLst>
              <a:path w="156" h="56">
                <a:moveTo>
                  <a:pt x="156" y="56"/>
                </a:moveTo>
                <a:cubicBezTo>
                  <a:pt x="137" y="40"/>
                  <a:pt x="118" y="25"/>
                  <a:pt x="92" y="16"/>
                </a:cubicBezTo>
                <a:cubicBezTo>
                  <a:pt x="66" y="7"/>
                  <a:pt x="33" y="3"/>
                  <a:pt x="0" y="0"/>
                </a:cubicBezTo>
              </a:path>
            </a:pathLst>
          </a:custGeom>
          <a:noFill/>
          <a:ln w="28575" cap="flat" cmpd="sng">
            <a:solidFill>
              <a:srgbClr val="009900"/>
            </a:solidFill>
            <a:prstDash val="solid"/>
            <a:round/>
            <a:headEnd type="none" w="med" len="med"/>
            <a:tailEnd type="triangle" w="med" len="lg"/>
          </a:ln>
          <a:effectLst/>
        </p:spPr>
        <p:txBody>
          <a:bodyPr wrap="none" anchor="ctr"/>
          <a:lstStyle/>
          <a:p>
            <a:endParaRPr lang="zh-CN" altLang="en-US"/>
          </a:p>
        </p:txBody>
      </p:sp>
      <p:sp>
        <p:nvSpPr>
          <p:cNvPr id="1091759" name="Text Box 175"/>
          <p:cNvSpPr txBox="1">
            <a:spLocks noChangeArrowheads="1"/>
          </p:cNvSpPr>
          <p:nvPr/>
        </p:nvSpPr>
        <p:spPr bwMode="auto">
          <a:xfrm>
            <a:off x="4652963" y="6426200"/>
            <a:ext cx="347662" cy="336550"/>
          </a:xfrm>
          <a:prstGeom prst="rect">
            <a:avLst/>
          </a:prstGeom>
          <a:noFill/>
          <a:ln w="28575" algn="ctr">
            <a:noFill/>
            <a:miter lim="800000"/>
            <a:headEnd/>
            <a:tailEnd type="none" w="med" len="lg"/>
          </a:ln>
          <a:effectLst/>
        </p:spPr>
        <p:txBody>
          <a:bodyPr>
            <a:spAutoFit/>
          </a:bodyPr>
          <a:lstStyle/>
          <a:p>
            <a:pPr>
              <a:spcBef>
                <a:spcPct val="50000"/>
              </a:spcBef>
              <a:buClrTx/>
              <a:buFontTx/>
              <a:buNone/>
            </a:pPr>
            <a:r>
              <a:rPr lang="en-US" altLang="zh-CN" sz="1600">
                <a:solidFill>
                  <a:srgbClr val="008000"/>
                </a:solidFill>
                <a:latin typeface="Arial" charset="0"/>
                <a:ea typeface="黑体" pitchFamily="2" charset="-122"/>
              </a:rPr>
              <a:t>X</a:t>
            </a:r>
          </a:p>
        </p:txBody>
      </p:sp>
      <p:sp>
        <p:nvSpPr>
          <p:cNvPr id="1091760" name="Text Box 176"/>
          <p:cNvSpPr txBox="1">
            <a:spLocks noChangeArrowheads="1"/>
          </p:cNvSpPr>
          <p:nvPr/>
        </p:nvSpPr>
        <p:spPr bwMode="auto">
          <a:xfrm>
            <a:off x="5662613" y="6140450"/>
            <a:ext cx="347662" cy="336550"/>
          </a:xfrm>
          <a:prstGeom prst="rect">
            <a:avLst/>
          </a:prstGeom>
          <a:noFill/>
          <a:ln w="28575" algn="ctr">
            <a:noFill/>
            <a:miter lim="800000"/>
            <a:headEnd/>
            <a:tailEnd type="none" w="med" len="lg"/>
          </a:ln>
          <a:effectLst/>
        </p:spPr>
        <p:txBody>
          <a:bodyPr>
            <a:spAutoFit/>
          </a:bodyPr>
          <a:lstStyle/>
          <a:p>
            <a:pPr>
              <a:spcBef>
                <a:spcPct val="50000"/>
              </a:spcBef>
              <a:buClrTx/>
              <a:buFontTx/>
              <a:buNone/>
            </a:pPr>
            <a:r>
              <a:rPr lang="en-US" altLang="zh-CN" sz="1600">
                <a:solidFill>
                  <a:srgbClr val="008000"/>
                </a:solidFill>
                <a:latin typeface="Arial" charset="0"/>
                <a:ea typeface="黑体" pitchFamily="2" charset="-122"/>
              </a:rPr>
              <a:t>X</a:t>
            </a:r>
          </a:p>
        </p:txBody>
      </p:sp>
      <p:sp>
        <p:nvSpPr>
          <p:cNvPr id="1091761" name="Line 177"/>
          <p:cNvSpPr>
            <a:spLocks noChangeShapeType="1"/>
          </p:cNvSpPr>
          <p:nvPr/>
        </p:nvSpPr>
        <p:spPr bwMode="auto">
          <a:xfrm flipH="1">
            <a:off x="3059113" y="3860800"/>
            <a:ext cx="144462" cy="288925"/>
          </a:xfrm>
          <a:prstGeom prst="line">
            <a:avLst/>
          </a:prstGeom>
          <a:noFill/>
          <a:ln w="28575">
            <a:solidFill>
              <a:srgbClr val="FF0000"/>
            </a:solidFill>
            <a:round/>
            <a:headEnd/>
            <a:tailEnd type="triangle" w="med" len="lg"/>
          </a:ln>
          <a:effectLst/>
        </p:spPr>
        <p:txBody>
          <a:bodyPr wrap="none" anchor="ctr"/>
          <a:lstStyle/>
          <a:p>
            <a:endParaRPr lang="zh-CN" altLang="en-US"/>
          </a:p>
        </p:txBody>
      </p:sp>
      <p:sp>
        <p:nvSpPr>
          <p:cNvPr id="1091762" name="Line 178"/>
          <p:cNvSpPr>
            <a:spLocks noChangeShapeType="1"/>
          </p:cNvSpPr>
          <p:nvPr/>
        </p:nvSpPr>
        <p:spPr bwMode="auto">
          <a:xfrm flipH="1">
            <a:off x="4211638" y="4437063"/>
            <a:ext cx="144462" cy="288925"/>
          </a:xfrm>
          <a:prstGeom prst="line">
            <a:avLst/>
          </a:prstGeom>
          <a:noFill/>
          <a:ln w="28575">
            <a:solidFill>
              <a:srgbClr val="FF0000"/>
            </a:solidFill>
            <a:round/>
            <a:headEnd/>
            <a:tailEnd type="triangle" w="med" len="lg"/>
          </a:ln>
          <a:effectLst/>
        </p:spPr>
        <p:txBody>
          <a:bodyPr wrap="none" anchor="ctr"/>
          <a:lstStyle/>
          <a:p>
            <a:endParaRPr lang="zh-CN" altLang="en-US"/>
          </a:p>
        </p:txBody>
      </p:sp>
      <p:sp>
        <p:nvSpPr>
          <p:cNvPr id="1091763" name="Line 179"/>
          <p:cNvSpPr>
            <a:spLocks noChangeShapeType="1"/>
          </p:cNvSpPr>
          <p:nvPr/>
        </p:nvSpPr>
        <p:spPr bwMode="auto">
          <a:xfrm flipH="1">
            <a:off x="2987675" y="5084763"/>
            <a:ext cx="144463" cy="288925"/>
          </a:xfrm>
          <a:prstGeom prst="line">
            <a:avLst/>
          </a:prstGeom>
          <a:noFill/>
          <a:ln w="28575">
            <a:solidFill>
              <a:srgbClr val="FF0000"/>
            </a:solidFill>
            <a:round/>
            <a:headEnd/>
            <a:tailEnd type="triangle" w="med" len="lg"/>
          </a:ln>
          <a:effectLst/>
        </p:spPr>
        <p:txBody>
          <a:bodyPr wrap="none" anchor="ctr"/>
          <a:lstStyle/>
          <a:p>
            <a:endParaRPr lang="zh-CN" altLang="en-US"/>
          </a:p>
        </p:txBody>
      </p:sp>
      <p:sp>
        <p:nvSpPr>
          <p:cNvPr id="1091764" name="Line 180"/>
          <p:cNvSpPr>
            <a:spLocks noChangeShapeType="1"/>
          </p:cNvSpPr>
          <p:nvPr/>
        </p:nvSpPr>
        <p:spPr bwMode="auto">
          <a:xfrm flipH="1">
            <a:off x="4211638" y="5661025"/>
            <a:ext cx="144462" cy="288925"/>
          </a:xfrm>
          <a:prstGeom prst="line">
            <a:avLst/>
          </a:prstGeom>
          <a:noFill/>
          <a:ln w="28575">
            <a:solidFill>
              <a:srgbClr val="FF0000"/>
            </a:solidFill>
            <a:round/>
            <a:headEnd/>
            <a:tailEnd type="triangle" w="med" len="lg"/>
          </a:ln>
          <a:effectLst/>
        </p:spPr>
        <p:txBody>
          <a:bodyPr wrap="none" anchor="ctr"/>
          <a:lstStyle/>
          <a:p>
            <a:endParaRPr lang="zh-CN" altLang="en-US"/>
          </a:p>
        </p:txBody>
      </p:sp>
      <p:sp>
        <p:nvSpPr>
          <p:cNvPr id="1091765" name="AutoShape 181">
            <a:hlinkClick r:id="" action="ppaction://hlinkshowjump?jump=lastslideviewed" highlightClick="1"/>
          </p:cNvPr>
          <p:cNvSpPr>
            <a:spLocks noChangeArrowheads="1"/>
          </p:cNvSpPr>
          <p:nvPr/>
        </p:nvSpPr>
        <p:spPr bwMode="auto">
          <a:xfrm>
            <a:off x="8316913" y="476250"/>
            <a:ext cx="431800" cy="431800"/>
          </a:xfrm>
          <a:prstGeom prst="actionButtonReturn">
            <a:avLst/>
          </a:prstGeom>
          <a:ln>
            <a:headEnd/>
            <a:tailEnd type="none" w="med" len="lg"/>
          </a:ln>
        </p:spPr>
        <p:style>
          <a:lnRef idx="1">
            <a:schemeClr val="accent6"/>
          </a:lnRef>
          <a:fillRef idx="2">
            <a:schemeClr val="accent6"/>
          </a:fillRef>
          <a:effectRef idx="1">
            <a:schemeClr val="accent6"/>
          </a:effectRef>
          <a:fontRef idx="minor">
            <a:schemeClr val="dk1"/>
          </a:fontRef>
        </p:style>
        <p:txBody>
          <a:bodyPr wrap="none" anchor="ctr">
            <a:spAutoFit/>
          </a:bodyPr>
          <a:lstStyle/>
          <a:p>
            <a:endParaRPr lang="zh-CN" altLang="en-US"/>
          </a:p>
        </p:txBody>
      </p:sp>
    </p:spTree>
    <p:extLst>
      <p:ext uri="{BB962C8B-B14F-4D97-AF65-F5344CB8AC3E}">
        <p14:creationId xmlns:p14="http://schemas.microsoft.com/office/powerpoint/2010/main" val="215124793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9170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9170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9170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9170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9170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9174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9175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9176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9170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9170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9170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9171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09171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09171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09171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09171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09171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09175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09175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09171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091717"/>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091718"/>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091720"/>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091735"/>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091734"/>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091727"/>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091728"/>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091729"/>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091732"/>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091733"/>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091725"/>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1091724"/>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1091726"/>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1091731"/>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1091730"/>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1091721"/>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1091722"/>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1091723"/>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1091609"/>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1091610"/>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1091611"/>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1091612"/>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1091634"/>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10916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1609" grpId="0" animBg="1"/>
      <p:bldP spid="1091610" grpId="0" animBg="1"/>
      <p:bldP spid="1091611" grpId="0" animBg="1"/>
      <p:bldP spid="1091612" grpId="0" animBg="1"/>
      <p:bldP spid="1091633" grpId="0"/>
      <p:bldP spid="1091634" grpId="0"/>
      <p:bldP spid="1091702" grpId="0" animBg="1"/>
      <p:bldP spid="1091703" grpId="0" animBg="1"/>
      <p:bldP spid="1091704" grpId="0" animBg="1"/>
      <p:bldP spid="1091705" grpId="0" animBg="1"/>
      <p:bldP spid="1091706" grpId="0" animBg="1"/>
      <p:bldP spid="1091707" grpId="0" animBg="1"/>
      <p:bldP spid="1091708" grpId="0" animBg="1"/>
      <p:bldP spid="1091709" grpId="0" animBg="1"/>
      <p:bldP spid="1091711" grpId="0" animBg="1"/>
      <p:bldP spid="1091712" grpId="0" animBg="1"/>
      <p:bldP spid="1091713" grpId="0" animBg="1"/>
      <p:bldP spid="1091714" grpId="0" animBg="1"/>
      <p:bldP spid="1091715" grpId="0" animBg="1"/>
      <p:bldP spid="1091716" grpId="0" animBg="1"/>
      <p:bldP spid="1091717" grpId="0" animBg="1"/>
      <p:bldP spid="1091718" grpId="0" animBg="1"/>
      <p:bldP spid="1091719" grpId="0" animBg="1"/>
      <p:bldP spid="1091720" grpId="0" animBg="1"/>
      <p:bldP spid="1091721" grpId="0" animBg="1"/>
      <p:bldP spid="1091722" grpId="0" animBg="1"/>
      <p:bldP spid="1091723" grpId="0" animBg="1"/>
      <p:bldP spid="1091724" grpId="0" animBg="1"/>
      <p:bldP spid="1091725" grpId="0" animBg="1"/>
      <p:bldP spid="1091726" grpId="0" animBg="1"/>
      <p:bldP spid="1091727" grpId="0" animBg="1"/>
      <p:bldP spid="1091728" grpId="0" animBg="1"/>
      <p:bldP spid="1091729" grpId="0" animBg="1"/>
      <p:bldP spid="1091730" grpId="0" animBg="1"/>
      <p:bldP spid="1091731" grpId="0" animBg="1"/>
      <p:bldP spid="1091732" grpId="0" animBg="1"/>
      <p:bldP spid="1091733" grpId="0" animBg="1"/>
      <p:bldP spid="1091734" grpId="0" animBg="1"/>
      <p:bldP spid="1091735" grpId="0" animBg="1"/>
      <p:bldP spid="1091745" grpId="0"/>
      <p:bldP spid="1091756" grpId="0"/>
      <p:bldP spid="1091758" grpId="0" animBg="1"/>
      <p:bldP spid="1091759" grpId="0"/>
      <p:bldP spid="1091760" grpId="0"/>
    </p:bld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1"/>
          </p:nvPr>
        </p:nvSpPr>
        <p:spPr/>
        <p:txBody>
          <a:bodyPr/>
          <a:lstStyle/>
          <a:p>
            <a:fld id="{1D781FB0-4C89-4B19-9CC5-0DFC8CFF20FC}" type="slidenum">
              <a:rPr lang="zh-CN" altLang="en-US"/>
              <a:pPr/>
              <a:t>209</a:t>
            </a:fld>
            <a:endParaRPr lang="en-US" altLang="zh-CN"/>
          </a:p>
        </p:txBody>
      </p:sp>
      <p:sp>
        <p:nvSpPr>
          <p:cNvPr id="1060866" name="Rectangle 2"/>
          <p:cNvSpPr>
            <a:spLocks noGrp="1" noChangeArrowheads="1"/>
          </p:cNvSpPr>
          <p:nvPr>
            <p:ph type="title"/>
          </p:nvPr>
        </p:nvSpPr>
        <p:spPr>
          <a:xfrm>
            <a:off x="323850" y="44530"/>
            <a:ext cx="8424863" cy="935038"/>
          </a:xfrm>
          <a:noFill/>
          <a:ln/>
        </p:spPr>
        <p:txBody>
          <a:bodyPr anchor="t"/>
          <a:lstStyle/>
          <a:p>
            <a:r>
              <a:rPr lang="en-US" altLang="zh-CN" sz="2800" b="1" dirty="0" smtClean="0">
                <a:solidFill>
                  <a:schemeClr val="bg2"/>
                </a:solidFill>
                <a:ea typeface="黑体" pitchFamily="2" charset="-122"/>
              </a:rPr>
              <a:t>6.4  </a:t>
            </a:r>
            <a:r>
              <a:rPr lang="en-US" altLang="zh-CN" sz="2800" b="1" dirty="0">
                <a:solidFill>
                  <a:schemeClr val="bg2"/>
                </a:solidFill>
                <a:ea typeface="黑体" pitchFamily="2" charset="-122"/>
              </a:rPr>
              <a:t>DMA</a:t>
            </a:r>
            <a:r>
              <a:rPr lang="zh-CN" altLang="en-US" sz="2800" b="1" dirty="0">
                <a:solidFill>
                  <a:schemeClr val="bg2"/>
                </a:solidFill>
                <a:ea typeface="黑体" pitchFamily="2" charset="-122"/>
              </a:rPr>
              <a:t>方式                   </a:t>
            </a:r>
            <a:r>
              <a:rPr lang="zh-CN" altLang="en-US" sz="2800" b="1" dirty="0">
                <a:solidFill>
                  <a:srgbClr val="006600"/>
                </a:solidFill>
                <a:ea typeface="黑体" pitchFamily="2" charset="-122"/>
              </a:rPr>
              <a:t>二、</a:t>
            </a:r>
            <a:r>
              <a:rPr lang="en-US" altLang="zh-CN" sz="2800" b="1" dirty="0">
                <a:solidFill>
                  <a:srgbClr val="006600"/>
                </a:solidFill>
                <a:ea typeface="黑体" pitchFamily="2" charset="-122"/>
              </a:rPr>
              <a:t>DMA</a:t>
            </a:r>
            <a:r>
              <a:rPr lang="zh-CN" altLang="en-US" sz="2800" b="1" dirty="0">
                <a:solidFill>
                  <a:srgbClr val="006600"/>
                </a:solidFill>
                <a:ea typeface="黑体" pitchFamily="2" charset="-122"/>
              </a:rPr>
              <a:t>控制器</a:t>
            </a:r>
            <a:r>
              <a:rPr lang="en-US" altLang="zh-CN" sz="2800" b="1" dirty="0">
                <a:solidFill>
                  <a:srgbClr val="006600"/>
                </a:solidFill>
                <a:ea typeface="黑体" pitchFamily="2" charset="-122"/>
              </a:rPr>
              <a:t>8237</a:t>
            </a:r>
            <a:br>
              <a:rPr lang="en-US" altLang="zh-CN" sz="2800" b="1" dirty="0">
                <a:solidFill>
                  <a:srgbClr val="006600"/>
                </a:solidFill>
                <a:ea typeface="黑体" pitchFamily="2" charset="-122"/>
              </a:rPr>
            </a:br>
            <a:r>
              <a:rPr lang="en-US" altLang="zh-CN" sz="2800" b="1" dirty="0">
                <a:solidFill>
                  <a:srgbClr val="006600"/>
                </a:solidFill>
                <a:ea typeface="黑体" pitchFamily="2" charset="-122"/>
              </a:rPr>
              <a:t> </a:t>
            </a:r>
            <a:r>
              <a:rPr lang="zh-CN" altLang="en-US" sz="2800" b="1" dirty="0">
                <a:solidFill>
                  <a:srgbClr val="FF6600"/>
                </a:solidFill>
                <a:ea typeface="黑体" pitchFamily="2" charset="-122"/>
              </a:rPr>
              <a:t>（三）</a:t>
            </a:r>
            <a:r>
              <a:rPr lang="en-US" altLang="zh-CN" sz="2800" b="1" dirty="0">
                <a:solidFill>
                  <a:srgbClr val="FF6600"/>
                </a:solidFill>
                <a:ea typeface="黑体" pitchFamily="2" charset="-122"/>
              </a:rPr>
              <a:t>8237</a:t>
            </a:r>
            <a:r>
              <a:rPr lang="zh-CN" altLang="en-US" sz="2800" b="1" dirty="0">
                <a:solidFill>
                  <a:srgbClr val="FF6600"/>
                </a:solidFill>
                <a:ea typeface="黑体" pitchFamily="2" charset="-122"/>
              </a:rPr>
              <a:t>的</a:t>
            </a:r>
            <a:r>
              <a:rPr lang="zh-CN" altLang="en-US" sz="2800" b="1" dirty="0">
                <a:solidFill>
                  <a:srgbClr val="0000FF"/>
                </a:solidFill>
                <a:ea typeface="黑体" pitchFamily="2" charset="-122"/>
              </a:rPr>
              <a:t>工作方式</a:t>
            </a:r>
            <a:endParaRPr lang="zh-CN" altLang="en-US" sz="2800" b="1" dirty="0">
              <a:solidFill>
                <a:srgbClr val="FF6600"/>
              </a:solidFill>
              <a:ea typeface="黑体" pitchFamily="2" charset="-122"/>
            </a:endParaRPr>
          </a:p>
        </p:txBody>
      </p:sp>
      <p:sp>
        <p:nvSpPr>
          <p:cNvPr id="1060867" name="Rectangle 3"/>
          <p:cNvSpPr>
            <a:spLocks noGrp="1" noChangeArrowheads="1"/>
          </p:cNvSpPr>
          <p:nvPr>
            <p:ph type="body" idx="1"/>
          </p:nvPr>
        </p:nvSpPr>
        <p:spPr>
          <a:xfrm>
            <a:off x="250825" y="1341438"/>
            <a:ext cx="8713788" cy="5327650"/>
          </a:xfrm>
        </p:spPr>
        <p:txBody>
          <a:bodyPr/>
          <a:lstStyle/>
          <a:p>
            <a:pPr marL="444500" indent="-444500">
              <a:spcAft>
                <a:spcPct val="10000"/>
              </a:spcAft>
              <a:buSzTx/>
              <a:buFont typeface="Wingdings" pitchFamily="2" charset="2"/>
              <a:buAutoNum type="arabicPeriod"/>
            </a:pPr>
            <a:r>
              <a:rPr lang="zh-CN" altLang="en-US" sz="2800" b="1">
                <a:latin typeface="Times New Roman" pitchFamily="18" charset="0"/>
              </a:rPr>
              <a:t>空闲周期（</a:t>
            </a:r>
            <a:r>
              <a:rPr lang="en-US" altLang="zh-CN" sz="2800" b="1">
                <a:latin typeface="Times New Roman" pitchFamily="18" charset="0"/>
              </a:rPr>
              <a:t>S</a:t>
            </a:r>
            <a:r>
              <a:rPr lang="en-US" altLang="zh-CN" sz="2800" b="1" baseline="-25000">
                <a:latin typeface="Times New Roman" pitchFamily="18" charset="0"/>
              </a:rPr>
              <a:t>I</a:t>
            </a:r>
            <a:r>
              <a:rPr lang="zh-CN" altLang="en-US" sz="2800" b="1">
                <a:latin typeface="Times New Roman" pitchFamily="18" charset="0"/>
              </a:rPr>
              <a:t>）：</a:t>
            </a:r>
            <a:r>
              <a:rPr lang="en-US" altLang="zh-CN" sz="2800" b="1">
                <a:latin typeface="Times New Roman" pitchFamily="18" charset="0"/>
              </a:rPr>
              <a:t>4</a:t>
            </a:r>
            <a:r>
              <a:rPr lang="zh-CN" altLang="en-US" sz="2800" b="1">
                <a:latin typeface="Times New Roman" pitchFamily="18" charset="0"/>
              </a:rPr>
              <a:t>个通道均无请求，</a:t>
            </a:r>
            <a:r>
              <a:rPr lang="en-US" altLang="zh-CN" sz="2800" b="1">
                <a:latin typeface="Times New Roman" pitchFamily="18" charset="0"/>
              </a:rPr>
              <a:t>I/O</a:t>
            </a:r>
            <a:r>
              <a:rPr lang="zh-CN" altLang="en-US" sz="2800" b="1">
                <a:latin typeface="Times New Roman" pitchFamily="18" charset="0"/>
              </a:rPr>
              <a:t>设备。</a:t>
            </a:r>
          </a:p>
          <a:p>
            <a:pPr marL="444500" indent="-444500">
              <a:spcAft>
                <a:spcPct val="10000"/>
              </a:spcAft>
              <a:buSzTx/>
              <a:buFont typeface="Wingdings" pitchFamily="2" charset="2"/>
              <a:buAutoNum type="arabicPeriod"/>
            </a:pPr>
            <a:r>
              <a:rPr lang="zh-CN" altLang="en-US" sz="2800" b="1">
                <a:latin typeface="Times New Roman" pitchFamily="18" charset="0"/>
              </a:rPr>
              <a:t>工作周期：</a:t>
            </a:r>
            <a:r>
              <a:rPr lang="en-US" altLang="zh-CN" sz="2800" b="1">
                <a:latin typeface="Times New Roman" pitchFamily="18" charset="0"/>
              </a:rPr>
              <a:t>3</a:t>
            </a:r>
            <a:r>
              <a:rPr lang="zh-CN" altLang="en-US" sz="2800" b="1">
                <a:latin typeface="Times New Roman" pitchFamily="18" charset="0"/>
              </a:rPr>
              <a:t>种传输方式、级联方式</a:t>
            </a:r>
          </a:p>
          <a:p>
            <a:pPr marL="1162050" lvl="1" indent="-538163">
              <a:spcAft>
                <a:spcPct val="10000"/>
              </a:spcAft>
              <a:buClr>
                <a:srgbClr val="008000"/>
              </a:buClr>
              <a:buSzTx/>
              <a:buFont typeface="Wingdings" pitchFamily="2" charset="2"/>
              <a:buNone/>
            </a:pPr>
            <a:r>
              <a:rPr lang="zh-CN" altLang="en-US" b="1">
                <a:latin typeface="Times New Roman" pitchFamily="18" charset="0"/>
              </a:rPr>
              <a:t>传输方式：</a:t>
            </a:r>
          </a:p>
          <a:p>
            <a:pPr marL="1162050" lvl="1" indent="-538163">
              <a:spcAft>
                <a:spcPct val="10000"/>
              </a:spcAft>
              <a:buClr>
                <a:srgbClr val="008000"/>
              </a:buClr>
              <a:buSzTx/>
              <a:buFont typeface="Wingdings" pitchFamily="2" charset="2"/>
              <a:buAutoNum type="circleNumDbPlain"/>
            </a:pPr>
            <a:r>
              <a:rPr lang="zh-CN" altLang="en-US" b="1">
                <a:latin typeface="Times New Roman" pitchFamily="18" charset="0"/>
              </a:rPr>
              <a:t>单字节传送</a:t>
            </a:r>
            <a:r>
              <a:rPr lang="zh-CN" altLang="en-US" b="1"/>
              <a:t>（每次传送一个字节）</a:t>
            </a:r>
            <a:endParaRPr lang="zh-CN" altLang="en-US" b="1">
              <a:latin typeface="Times New Roman" pitchFamily="18" charset="0"/>
            </a:endParaRPr>
          </a:p>
          <a:p>
            <a:pPr marL="1162050" lvl="1" indent="-538163">
              <a:spcAft>
                <a:spcPct val="10000"/>
              </a:spcAft>
              <a:buClr>
                <a:srgbClr val="008000"/>
              </a:buClr>
              <a:buSzTx/>
              <a:buFont typeface="Wingdings" pitchFamily="2" charset="2"/>
              <a:buAutoNum type="circleNumDbPlain"/>
            </a:pPr>
            <a:r>
              <a:rPr lang="zh-CN" altLang="en-US" b="1">
                <a:latin typeface="Times New Roman" pitchFamily="18" charset="0"/>
              </a:rPr>
              <a:t>数据块传送</a:t>
            </a:r>
            <a:r>
              <a:rPr lang="zh-CN" altLang="en-US" b="1"/>
              <a:t>（块传送）</a:t>
            </a:r>
            <a:endParaRPr lang="zh-CN" altLang="en-US" b="1">
              <a:latin typeface="Times New Roman" pitchFamily="18" charset="0"/>
            </a:endParaRPr>
          </a:p>
          <a:p>
            <a:pPr marL="1162050" lvl="1" indent="-538163">
              <a:spcAft>
                <a:spcPct val="10000"/>
              </a:spcAft>
              <a:buClr>
                <a:srgbClr val="008000"/>
              </a:buClr>
              <a:buSzTx/>
              <a:buFont typeface="Wingdings" pitchFamily="2" charset="2"/>
              <a:buAutoNum type="circleNumDbPlain"/>
            </a:pPr>
            <a:r>
              <a:rPr lang="zh-CN" altLang="en-US" b="1">
                <a:latin typeface="Times New Roman" pitchFamily="18" charset="0"/>
              </a:rPr>
              <a:t>请求传送</a:t>
            </a:r>
            <a:r>
              <a:rPr lang="zh-CN" altLang="en-US" b="1"/>
              <a:t>（猝发传送）</a:t>
            </a:r>
          </a:p>
          <a:p>
            <a:pPr marL="1162050" lvl="1" indent="-538163">
              <a:spcAft>
                <a:spcPct val="10000"/>
              </a:spcAft>
              <a:buClr>
                <a:srgbClr val="008000"/>
              </a:buClr>
              <a:buSzTx/>
              <a:buFont typeface="Wingdings" pitchFamily="2" charset="2"/>
              <a:buNone/>
            </a:pPr>
            <a:r>
              <a:rPr lang="zh-CN" altLang="en-US" b="1">
                <a:latin typeface="Times New Roman" pitchFamily="18" charset="0"/>
              </a:rPr>
              <a:t>连接方式：</a:t>
            </a:r>
          </a:p>
          <a:p>
            <a:pPr marL="1162050" lvl="1" indent="-538163">
              <a:spcAft>
                <a:spcPct val="10000"/>
              </a:spcAft>
              <a:buClr>
                <a:srgbClr val="008000"/>
              </a:buClr>
              <a:buSzPct val="75000"/>
              <a:buFont typeface="Wingdings" pitchFamily="2" charset="2"/>
              <a:buChar char="l"/>
            </a:pPr>
            <a:r>
              <a:rPr lang="zh-CN" altLang="en-US" b="1">
                <a:latin typeface="Times New Roman" pitchFamily="18" charset="0"/>
              </a:rPr>
              <a:t>级联方式</a:t>
            </a:r>
          </a:p>
        </p:txBody>
      </p:sp>
    </p:spTree>
    <p:extLst>
      <p:ext uri="{BB962C8B-B14F-4D97-AF65-F5344CB8AC3E}">
        <p14:creationId xmlns:p14="http://schemas.microsoft.com/office/powerpoint/2010/main" val="2291612671"/>
      </p:ext>
    </p:extLst>
  </p:cSld>
  <p:clrMapOvr>
    <a:masterClrMapping/>
  </p:clrMapOvr>
  <p:transition spd="med"/>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5154" name="Rectangle 2"/>
          <p:cNvSpPr>
            <a:spLocks noGrp="1" noChangeArrowheads="1"/>
          </p:cNvSpPr>
          <p:nvPr>
            <p:ph type="subTitle" idx="1"/>
          </p:nvPr>
        </p:nvSpPr>
        <p:spPr>
          <a:xfrm>
            <a:off x="1763713" y="1700213"/>
            <a:ext cx="7235825" cy="2592387"/>
          </a:xfrm>
          <a:noFill/>
          <a:ln/>
        </p:spPr>
        <p:txBody>
          <a:bodyPr anchor="ctr"/>
          <a:lstStyle/>
          <a:p>
            <a:pPr algn="r">
              <a:spcBef>
                <a:spcPct val="0"/>
              </a:spcBef>
              <a:buClrTx/>
              <a:buSzTx/>
              <a:buFontTx/>
              <a:buNone/>
            </a:pPr>
            <a:r>
              <a:rPr lang="zh-CN" altLang="en-US" sz="3600" b="0" dirty="0">
                <a:solidFill>
                  <a:srgbClr val="FFFF00"/>
                </a:solidFill>
                <a:ea typeface="黑体" pitchFamily="2" charset="-122"/>
              </a:rPr>
              <a:t>微机原理及接口技术</a:t>
            </a:r>
            <a:endParaRPr lang="zh-CN" altLang="en-US" sz="4400" b="0" dirty="0">
              <a:solidFill>
                <a:srgbClr val="FFFF00"/>
              </a:solidFill>
              <a:ea typeface="黑体" pitchFamily="2" charset="-122"/>
            </a:endParaRPr>
          </a:p>
          <a:p>
            <a:pPr algn="r">
              <a:spcBef>
                <a:spcPct val="0"/>
              </a:spcBef>
              <a:buClrTx/>
              <a:buSzTx/>
              <a:buFontTx/>
              <a:buNone/>
            </a:pPr>
            <a:r>
              <a:rPr lang="zh-CN" altLang="en-US" sz="4000" b="0" dirty="0">
                <a:solidFill>
                  <a:srgbClr val="FFFFFF"/>
                </a:solidFill>
                <a:ea typeface="黑体" pitchFamily="2" charset="-122"/>
              </a:rPr>
              <a:t>第</a:t>
            </a:r>
            <a:r>
              <a:rPr lang="en-US" altLang="zh-CN" sz="7200" b="0" dirty="0">
                <a:solidFill>
                  <a:srgbClr val="FFFFFF"/>
                </a:solidFill>
                <a:ea typeface="黑体" pitchFamily="2" charset="-122"/>
              </a:rPr>
              <a:t>6</a:t>
            </a:r>
            <a:r>
              <a:rPr lang="zh-CN" altLang="en-US" sz="4000" b="0" dirty="0">
                <a:solidFill>
                  <a:srgbClr val="FFFFFF"/>
                </a:solidFill>
                <a:ea typeface="黑体" pitchFamily="2" charset="-122"/>
              </a:rPr>
              <a:t>章  输入</a:t>
            </a:r>
            <a:r>
              <a:rPr lang="en-US" altLang="zh-CN" sz="4000" b="0" dirty="0">
                <a:solidFill>
                  <a:srgbClr val="FFFFFF"/>
                </a:solidFill>
                <a:ea typeface="黑体" pitchFamily="2" charset="-122"/>
              </a:rPr>
              <a:t>/</a:t>
            </a:r>
            <a:r>
              <a:rPr lang="zh-CN" altLang="en-US" sz="4000" b="0" dirty="0">
                <a:solidFill>
                  <a:srgbClr val="FFFFFF"/>
                </a:solidFill>
                <a:ea typeface="黑体" pitchFamily="2" charset="-122"/>
              </a:rPr>
              <a:t>输出技术</a:t>
            </a:r>
            <a:endParaRPr lang="en-US" altLang="zh-CN" sz="4000" b="0" dirty="0">
              <a:solidFill>
                <a:srgbClr val="FFFFFF"/>
              </a:solidFill>
              <a:ea typeface="黑体" pitchFamily="2" charset="-122"/>
            </a:endParaRPr>
          </a:p>
        </p:txBody>
      </p:sp>
      <p:sp>
        <p:nvSpPr>
          <p:cNvPr id="945155" name="Rectangle 3"/>
          <p:cNvSpPr>
            <a:spLocks noChangeArrowheads="1"/>
          </p:cNvSpPr>
          <p:nvPr/>
        </p:nvSpPr>
        <p:spPr bwMode="auto">
          <a:xfrm>
            <a:off x="2411413" y="4579938"/>
            <a:ext cx="6553200" cy="649287"/>
          </a:xfrm>
          <a:prstGeom prst="rect">
            <a:avLst/>
          </a:prstGeom>
          <a:noFill/>
          <a:ln w="9525">
            <a:noFill/>
            <a:miter lim="800000"/>
            <a:headEnd/>
            <a:tailEnd/>
          </a:ln>
          <a:effectLst/>
        </p:spPr>
        <p:txBody>
          <a:bodyPr/>
          <a:lstStyle/>
          <a:p>
            <a:pPr algn="r">
              <a:spcBef>
                <a:spcPct val="20000"/>
              </a:spcBef>
              <a:buClr>
                <a:schemeClr val="bg2"/>
              </a:buClr>
              <a:buSzPct val="75000"/>
            </a:pPr>
            <a:r>
              <a:rPr lang="en-US" altLang="zh-CN" sz="3400" dirty="0" smtClean="0">
                <a:latin typeface="Arial" charset="0"/>
              </a:rPr>
              <a:t>6.2  </a:t>
            </a:r>
            <a:r>
              <a:rPr lang="zh-CN" altLang="en-US" sz="3400" dirty="0" smtClean="0">
                <a:latin typeface="Arial" charset="0"/>
                <a:ea typeface="楷体_GB2312" pitchFamily="49" charset="-122"/>
              </a:rPr>
              <a:t>程序查询 </a:t>
            </a:r>
            <a:r>
              <a:rPr lang="en-US" altLang="zh-CN" sz="3400" dirty="0">
                <a:latin typeface="Arial" charset="0"/>
                <a:ea typeface="楷体_GB2312" pitchFamily="49" charset="-122"/>
              </a:rPr>
              <a:t>I/O </a:t>
            </a:r>
            <a:r>
              <a:rPr lang="zh-CN" altLang="en-US" sz="3400" dirty="0">
                <a:latin typeface="Arial" charset="0"/>
                <a:ea typeface="楷体_GB2312" pitchFamily="49" charset="-122"/>
              </a:rPr>
              <a:t>方式</a:t>
            </a:r>
          </a:p>
        </p:txBody>
      </p:sp>
      <p:sp>
        <p:nvSpPr>
          <p:cNvPr id="945156" name="Text Box 4"/>
          <p:cNvSpPr txBox="1">
            <a:spLocks noChangeArrowheads="1"/>
          </p:cNvSpPr>
          <p:nvPr/>
        </p:nvSpPr>
        <p:spPr bwMode="auto">
          <a:xfrm>
            <a:off x="5364163" y="5276850"/>
            <a:ext cx="3600450" cy="1031875"/>
          </a:xfrm>
          <a:prstGeom prst="rect">
            <a:avLst/>
          </a:prstGeom>
          <a:noFill/>
          <a:ln w="28575" algn="ctr">
            <a:noFill/>
            <a:miter lim="800000"/>
            <a:headEnd/>
            <a:tailEnd type="none" w="med" len="lg"/>
          </a:ln>
          <a:effectLst/>
        </p:spPr>
        <p:txBody>
          <a:bodyPr wrap="square">
            <a:spAutoFit/>
          </a:bodyPr>
          <a:lstStyle/>
          <a:p>
            <a:pPr marL="444500" indent="-444500" algn="l">
              <a:spcBef>
                <a:spcPct val="20000"/>
              </a:spcBef>
              <a:buClr>
                <a:srgbClr val="FF0066"/>
              </a:buClr>
              <a:buFont typeface="Wingdings" pitchFamily="2" charset="2"/>
              <a:buChar char="|"/>
            </a:pPr>
            <a:r>
              <a:rPr lang="zh-CN" altLang="en-US" sz="2800" dirty="0" smtClean="0">
                <a:solidFill>
                  <a:srgbClr val="0000FF"/>
                </a:solidFill>
              </a:rPr>
              <a:t>无条件传送</a:t>
            </a:r>
            <a:r>
              <a:rPr lang="zh-CN" altLang="en-US" sz="2800" dirty="0" smtClean="0"/>
              <a:t>方式</a:t>
            </a:r>
            <a:endParaRPr lang="zh-CN" altLang="en-US" sz="2800" dirty="0"/>
          </a:p>
          <a:p>
            <a:pPr marL="444500" indent="-444500" algn="l">
              <a:spcBef>
                <a:spcPct val="20000"/>
              </a:spcBef>
              <a:buClr>
                <a:srgbClr val="FF0066"/>
              </a:buClr>
              <a:buFont typeface="Wingdings" pitchFamily="2" charset="2"/>
              <a:buChar char="|"/>
            </a:pPr>
            <a:r>
              <a:rPr lang="zh-CN" altLang="en-US" sz="2800" dirty="0" smtClean="0">
                <a:solidFill>
                  <a:srgbClr val="0000FF"/>
                </a:solidFill>
              </a:rPr>
              <a:t>程序查询</a:t>
            </a:r>
            <a:r>
              <a:rPr lang="zh-CN" altLang="en-US" sz="2800" dirty="0" smtClean="0"/>
              <a:t>方式</a:t>
            </a:r>
            <a:endParaRPr lang="zh-CN" altLang="en-US" sz="2800" dirty="0"/>
          </a:p>
        </p:txBody>
      </p:sp>
    </p:spTree>
    <p:extLst>
      <p:ext uri="{BB962C8B-B14F-4D97-AF65-F5344CB8AC3E}">
        <p14:creationId xmlns:p14="http://schemas.microsoft.com/office/powerpoint/2010/main" val="32013989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945154">
                                            <p:txEl>
                                              <p:pRg st="0" end="0"/>
                                            </p:txEl>
                                          </p:spTgt>
                                        </p:tgtEl>
                                        <p:attrNameLst>
                                          <p:attrName>style.visibility</p:attrName>
                                        </p:attrNameLst>
                                      </p:cBhvr>
                                      <p:to>
                                        <p:strVal val="visible"/>
                                      </p:to>
                                    </p:set>
                                    <p:anim calcmode="lin" valueType="num">
                                      <p:cBhvr additive="base">
                                        <p:cTn id="7" dur="500" fill="hold"/>
                                        <p:tgtEl>
                                          <p:spTgt spid="945154">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945154">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945154">
                                            <p:txEl>
                                              <p:pRg st="1" end="1"/>
                                            </p:txEl>
                                          </p:spTgt>
                                        </p:tgtEl>
                                        <p:attrNameLst>
                                          <p:attrName>style.visibility</p:attrName>
                                        </p:attrNameLst>
                                      </p:cBhvr>
                                      <p:to>
                                        <p:strVal val="visible"/>
                                      </p:to>
                                    </p:set>
                                    <p:anim calcmode="lin" valueType="num">
                                      <p:cBhvr additive="base">
                                        <p:cTn id="11" dur="500" fill="hold"/>
                                        <p:tgtEl>
                                          <p:spTgt spid="945154">
                                            <p:txEl>
                                              <p:pRg st="1" end="1"/>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945154">
                                            <p:txEl>
                                              <p:pRg st="1" end="1"/>
                                            </p:txEl>
                                          </p:spTgt>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2" presetClass="entr" presetSubtype="4" fill="hold" nodeType="afterEffect">
                                  <p:stCondLst>
                                    <p:cond delay="0"/>
                                  </p:stCondLst>
                                  <p:childTnLst>
                                    <p:set>
                                      <p:cBhvr>
                                        <p:cTn id="15" dur="1" fill="hold">
                                          <p:stCondLst>
                                            <p:cond delay="0"/>
                                          </p:stCondLst>
                                        </p:cTn>
                                        <p:tgtEl>
                                          <p:spTgt spid="945155">
                                            <p:txEl>
                                              <p:pRg st="0" end="0"/>
                                            </p:txEl>
                                          </p:spTgt>
                                        </p:tgtEl>
                                        <p:attrNameLst>
                                          <p:attrName>style.visibility</p:attrName>
                                        </p:attrNameLst>
                                      </p:cBhvr>
                                      <p:to>
                                        <p:strVal val="visible"/>
                                      </p:to>
                                    </p:set>
                                    <p:anim calcmode="lin" valueType="num">
                                      <p:cBhvr additive="base">
                                        <p:cTn id="16" dur="500" fill="hold"/>
                                        <p:tgtEl>
                                          <p:spTgt spid="945155">
                                            <p:txEl>
                                              <p:pRg st="0" end="0"/>
                                            </p:txEl>
                                          </p:spTgt>
                                        </p:tgtEl>
                                        <p:attrNameLst>
                                          <p:attrName>ppt_x</p:attrName>
                                        </p:attrNameLst>
                                      </p:cBhvr>
                                      <p:tavLst>
                                        <p:tav tm="0">
                                          <p:val>
                                            <p:strVal val="#ppt_x"/>
                                          </p:val>
                                        </p:tav>
                                        <p:tav tm="100000">
                                          <p:val>
                                            <p:strVal val="#ppt_x"/>
                                          </p:val>
                                        </p:tav>
                                      </p:tavLst>
                                    </p:anim>
                                    <p:anim calcmode="lin" valueType="num">
                                      <p:cBhvr additive="base">
                                        <p:cTn id="17" dur="500" fill="hold"/>
                                        <p:tgtEl>
                                          <p:spTgt spid="945155">
                                            <p:txEl>
                                              <p:pRg st="0" end="0"/>
                                            </p:txEl>
                                          </p:spTgt>
                                        </p:tgtEl>
                                        <p:attrNameLst>
                                          <p:attrName>ppt_y</p:attrName>
                                        </p:attrNameLst>
                                      </p:cBhvr>
                                      <p:tavLst>
                                        <p:tav tm="0">
                                          <p:val>
                                            <p:strVal val="1+#ppt_h/2"/>
                                          </p:val>
                                        </p:tav>
                                        <p:tav tm="100000">
                                          <p:val>
                                            <p:strVal val="#ppt_y"/>
                                          </p:val>
                                        </p:tav>
                                      </p:tavLst>
                                    </p:anim>
                                  </p:childTnLst>
                                </p:cTn>
                              </p:par>
                            </p:childTnLst>
                          </p:cTn>
                        </p:par>
                        <p:par>
                          <p:cTn id="18" fill="hold">
                            <p:stCondLst>
                              <p:cond delay="1000"/>
                            </p:stCondLst>
                            <p:childTnLst>
                              <p:par>
                                <p:cTn id="19" presetID="12" presetClass="entr" presetSubtype="4" fill="hold" nodeType="afterEffect">
                                  <p:stCondLst>
                                    <p:cond delay="0"/>
                                  </p:stCondLst>
                                  <p:childTnLst>
                                    <p:set>
                                      <p:cBhvr>
                                        <p:cTn id="20" dur="1" fill="hold">
                                          <p:stCondLst>
                                            <p:cond delay="0"/>
                                          </p:stCondLst>
                                        </p:cTn>
                                        <p:tgtEl>
                                          <p:spTgt spid="945156">
                                            <p:txEl>
                                              <p:pRg st="0" end="0"/>
                                            </p:txEl>
                                          </p:spTgt>
                                        </p:tgtEl>
                                        <p:attrNameLst>
                                          <p:attrName>style.visibility</p:attrName>
                                        </p:attrNameLst>
                                      </p:cBhvr>
                                      <p:to>
                                        <p:strVal val="visible"/>
                                      </p:to>
                                    </p:set>
                                    <p:animEffect transition="in" filter="slide(fromBottom)">
                                      <p:cBhvr>
                                        <p:cTn id="21" dur="500"/>
                                        <p:tgtEl>
                                          <p:spTgt spid="945156">
                                            <p:txEl>
                                              <p:pRg st="0" end="0"/>
                                            </p:txEl>
                                          </p:spTgt>
                                        </p:tgtEl>
                                      </p:cBhvr>
                                    </p:animEffect>
                                  </p:childTnLst>
                                </p:cTn>
                              </p:par>
                            </p:childTnLst>
                          </p:cTn>
                        </p:par>
                        <p:par>
                          <p:cTn id="22" fill="hold">
                            <p:stCondLst>
                              <p:cond delay="1500"/>
                            </p:stCondLst>
                            <p:childTnLst>
                              <p:par>
                                <p:cTn id="23" presetID="12" presetClass="entr" presetSubtype="4" fill="hold" nodeType="afterEffect">
                                  <p:stCondLst>
                                    <p:cond delay="0"/>
                                  </p:stCondLst>
                                  <p:childTnLst>
                                    <p:set>
                                      <p:cBhvr>
                                        <p:cTn id="24" dur="1" fill="hold">
                                          <p:stCondLst>
                                            <p:cond delay="0"/>
                                          </p:stCondLst>
                                        </p:cTn>
                                        <p:tgtEl>
                                          <p:spTgt spid="945156">
                                            <p:txEl>
                                              <p:pRg st="1" end="1"/>
                                            </p:txEl>
                                          </p:spTgt>
                                        </p:tgtEl>
                                        <p:attrNameLst>
                                          <p:attrName>style.visibility</p:attrName>
                                        </p:attrNameLst>
                                      </p:cBhvr>
                                      <p:to>
                                        <p:strVal val="visible"/>
                                      </p:to>
                                    </p:set>
                                    <p:animEffect transition="in" filter="slide(fromBottom)">
                                      <p:cBhvr>
                                        <p:cTn id="25" dur="500"/>
                                        <p:tgtEl>
                                          <p:spTgt spid="94515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1"/>
          </p:nvPr>
        </p:nvSpPr>
        <p:spPr/>
        <p:txBody>
          <a:bodyPr/>
          <a:lstStyle/>
          <a:p>
            <a:fld id="{C04D1AD2-37F8-43F7-8370-D3B32E6508F9}" type="slidenum">
              <a:rPr lang="zh-CN" altLang="en-US"/>
              <a:pPr/>
              <a:t>210</a:t>
            </a:fld>
            <a:endParaRPr lang="en-US" altLang="zh-CN"/>
          </a:p>
        </p:txBody>
      </p:sp>
      <p:sp>
        <p:nvSpPr>
          <p:cNvPr id="1065986" name="Rectangle 2"/>
          <p:cNvSpPr>
            <a:spLocks noGrp="1" noChangeArrowheads="1"/>
          </p:cNvSpPr>
          <p:nvPr>
            <p:ph type="title"/>
          </p:nvPr>
        </p:nvSpPr>
        <p:spPr>
          <a:xfrm>
            <a:off x="323850" y="44530"/>
            <a:ext cx="8424863" cy="935038"/>
          </a:xfrm>
          <a:noFill/>
          <a:ln/>
        </p:spPr>
        <p:txBody>
          <a:bodyPr anchor="t"/>
          <a:lstStyle/>
          <a:p>
            <a:r>
              <a:rPr lang="en-US" altLang="zh-CN" sz="2800" b="1" dirty="0" smtClean="0">
                <a:solidFill>
                  <a:schemeClr val="bg2"/>
                </a:solidFill>
                <a:ea typeface="黑体" pitchFamily="2" charset="-122"/>
              </a:rPr>
              <a:t>6.4  </a:t>
            </a:r>
            <a:r>
              <a:rPr lang="en-US" altLang="zh-CN" sz="2800" b="1" dirty="0">
                <a:solidFill>
                  <a:schemeClr val="bg2"/>
                </a:solidFill>
                <a:ea typeface="黑体" pitchFamily="2" charset="-122"/>
              </a:rPr>
              <a:t>DMA</a:t>
            </a:r>
            <a:r>
              <a:rPr lang="zh-CN" altLang="en-US" sz="2800" b="1" dirty="0">
                <a:solidFill>
                  <a:schemeClr val="bg2"/>
                </a:solidFill>
                <a:ea typeface="黑体" pitchFamily="2" charset="-122"/>
              </a:rPr>
              <a:t>方式                   </a:t>
            </a:r>
            <a:r>
              <a:rPr lang="zh-CN" altLang="en-US" sz="2800" b="1" dirty="0">
                <a:solidFill>
                  <a:srgbClr val="006600"/>
                </a:solidFill>
                <a:ea typeface="黑体" pitchFamily="2" charset="-122"/>
              </a:rPr>
              <a:t>二、</a:t>
            </a:r>
            <a:r>
              <a:rPr lang="en-US" altLang="zh-CN" sz="2800" b="1" dirty="0">
                <a:solidFill>
                  <a:srgbClr val="006600"/>
                </a:solidFill>
                <a:ea typeface="黑体" pitchFamily="2" charset="-122"/>
              </a:rPr>
              <a:t>DMA</a:t>
            </a:r>
            <a:r>
              <a:rPr lang="zh-CN" altLang="en-US" sz="2800" b="1" dirty="0">
                <a:solidFill>
                  <a:srgbClr val="006600"/>
                </a:solidFill>
                <a:ea typeface="黑体" pitchFamily="2" charset="-122"/>
              </a:rPr>
              <a:t>控制器</a:t>
            </a:r>
            <a:r>
              <a:rPr lang="en-US" altLang="zh-CN" sz="2800" b="1" dirty="0">
                <a:solidFill>
                  <a:srgbClr val="006600"/>
                </a:solidFill>
                <a:ea typeface="黑体" pitchFamily="2" charset="-122"/>
              </a:rPr>
              <a:t>8237</a:t>
            </a:r>
            <a:br>
              <a:rPr lang="en-US" altLang="zh-CN" sz="2800" b="1" dirty="0">
                <a:solidFill>
                  <a:srgbClr val="006600"/>
                </a:solidFill>
                <a:ea typeface="黑体" pitchFamily="2" charset="-122"/>
              </a:rPr>
            </a:br>
            <a:r>
              <a:rPr lang="en-US" altLang="zh-CN" sz="2800" b="1" dirty="0">
                <a:solidFill>
                  <a:srgbClr val="006600"/>
                </a:solidFill>
                <a:ea typeface="黑体" pitchFamily="2" charset="-122"/>
              </a:rPr>
              <a:t> </a:t>
            </a:r>
            <a:r>
              <a:rPr lang="zh-CN" altLang="en-US" sz="2800" b="1" dirty="0">
                <a:solidFill>
                  <a:srgbClr val="FF6600"/>
                </a:solidFill>
                <a:ea typeface="黑体" pitchFamily="2" charset="-122"/>
              </a:rPr>
              <a:t>（三）</a:t>
            </a:r>
            <a:r>
              <a:rPr lang="en-US" altLang="zh-CN" sz="2800" b="1" dirty="0">
                <a:solidFill>
                  <a:srgbClr val="FF6600"/>
                </a:solidFill>
                <a:ea typeface="黑体" pitchFamily="2" charset="-122"/>
              </a:rPr>
              <a:t>8237</a:t>
            </a:r>
            <a:r>
              <a:rPr lang="zh-CN" altLang="en-US" sz="2800" b="1" dirty="0">
                <a:solidFill>
                  <a:srgbClr val="FF6600"/>
                </a:solidFill>
                <a:ea typeface="黑体" pitchFamily="2" charset="-122"/>
              </a:rPr>
              <a:t>的</a:t>
            </a:r>
            <a:r>
              <a:rPr lang="zh-CN" altLang="en-US" sz="2800" b="1" dirty="0">
                <a:solidFill>
                  <a:srgbClr val="0000FF"/>
                </a:solidFill>
                <a:ea typeface="黑体" pitchFamily="2" charset="-122"/>
              </a:rPr>
              <a:t>工作方式</a:t>
            </a:r>
            <a:endParaRPr lang="zh-CN" altLang="en-US" sz="2800" b="1" dirty="0">
              <a:solidFill>
                <a:srgbClr val="FF6600"/>
              </a:solidFill>
              <a:ea typeface="黑体" pitchFamily="2" charset="-122"/>
            </a:endParaRPr>
          </a:p>
        </p:txBody>
      </p:sp>
      <p:sp>
        <p:nvSpPr>
          <p:cNvPr id="1065989" name="Rectangle 5"/>
          <p:cNvSpPr>
            <a:spLocks noGrp="1" noChangeArrowheads="1"/>
          </p:cNvSpPr>
          <p:nvPr>
            <p:ph type="body" idx="1"/>
          </p:nvPr>
        </p:nvSpPr>
        <p:spPr>
          <a:xfrm>
            <a:off x="468313" y="1268413"/>
            <a:ext cx="8486775" cy="5113337"/>
          </a:xfrm>
          <a:noFill/>
          <a:ln/>
        </p:spPr>
        <p:txBody>
          <a:bodyPr/>
          <a:lstStyle/>
          <a:p>
            <a:pPr marL="444500" indent="-444500"/>
            <a:r>
              <a:rPr lang="zh-CN" altLang="en-US" sz="2800" b="1">
                <a:latin typeface="Times New Roman" pitchFamily="18" charset="0"/>
              </a:rPr>
              <a:t>三种传输方式</a:t>
            </a:r>
            <a:r>
              <a:rPr lang="en-US" altLang="zh-CN" sz="2800" b="1">
                <a:latin typeface="Times New Roman" pitchFamily="18" charset="0"/>
              </a:rPr>
              <a:t>:</a:t>
            </a:r>
          </a:p>
          <a:p>
            <a:pPr marL="979488" lvl="1" indent="-355600">
              <a:buClr>
                <a:srgbClr val="008000"/>
              </a:buClr>
              <a:buSzPct val="75000"/>
              <a:buFont typeface="Wingdings" pitchFamily="2" charset="2"/>
              <a:buChar char="l"/>
            </a:pPr>
            <a:r>
              <a:rPr lang="zh-CN" altLang="en-US" b="1">
                <a:latin typeface="Times New Roman" pitchFamily="18" charset="0"/>
              </a:rPr>
              <a:t>单字节传送（每次传送一个字节）</a:t>
            </a:r>
            <a:br>
              <a:rPr lang="zh-CN" altLang="en-US" b="1">
                <a:latin typeface="Times New Roman" pitchFamily="18" charset="0"/>
              </a:rPr>
            </a:br>
            <a:r>
              <a:rPr lang="zh-CN" altLang="en-US" b="1">
                <a:latin typeface="Times New Roman" pitchFamily="18" charset="0"/>
              </a:rPr>
              <a:t>每个</a:t>
            </a:r>
            <a:r>
              <a:rPr lang="en-US" altLang="zh-CN" b="1">
                <a:latin typeface="Times New Roman" pitchFamily="18" charset="0"/>
              </a:rPr>
              <a:t>DMA</a:t>
            </a:r>
            <a:r>
              <a:rPr lang="zh-CN" altLang="en-US" b="1">
                <a:latin typeface="Times New Roman" pitchFamily="18" charset="0"/>
              </a:rPr>
              <a:t>周期只传送一个字节就立即释放总线。</a:t>
            </a:r>
          </a:p>
          <a:p>
            <a:pPr marL="979488" lvl="1" indent="-355600">
              <a:buClr>
                <a:srgbClr val="008000"/>
              </a:buClr>
              <a:buSzPct val="75000"/>
              <a:buFont typeface="Wingdings" pitchFamily="2" charset="2"/>
              <a:buChar char="l"/>
            </a:pPr>
            <a:r>
              <a:rPr lang="zh-CN" altLang="en-US" b="1">
                <a:latin typeface="Times New Roman" pitchFamily="18" charset="0"/>
              </a:rPr>
              <a:t>数据块传送（块传送）</a:t>
            </a:r>
            <a:br>
              <a:rPr lang="zh-CN" altLang="en-US" b="1">
                <a:latin typeface="Times New Roman" pitchFamily="18" charset="0"/>
              </a:rPr>
            </a:br>
            <a:r>
              <a:rPr lang="en-US" altLang="zh-CN" b="1">
                <a:latin typeface="Times New Roman" pitchFamily="18" charset="0"/>
              </a:rPr>
              <a:t>DMAC</a:t>
            </a:r>
            <a:r>
              <a:rPr lang="zh-CN" altLang="en-US" b="1">
                <a:latin typeface="Times New Roman" pitchFamily="18" charset="0"/>
              </a:rPr>
              <a:t>申请到总线后，将一块数据传送完后才释放总线，而不管中间</a:t>
            </a:r>
            <a:r>
              <a:rPr lang="en-US" altLang="zh-CN" b="1">
                <a:latin typeface="Times New Roman" pitchFamily="18" charset="0"/>
              </a:rPr>
              <a:t>DREQ</a:t>
            </a:r>
            <a:r>
              <a:rPr lang="zh-CN" altLang="en-US" b="1">
                <a:latin typeface="Times New Roman" pitchFamily="18" charset="0"/>
              </a:rPr>
              <a:t>是否有效。</a:t>
            </a:r>
          </a:p>
          <a:p>
            <a:pPr marL="979488" lvl="1" indent="-355600">
              <a:buClr>
                <a:srgbClr val="008000"/>
              </a:buClr>
              <a:buSzPct val="75000"/>
              <a:buFont typeface="Wingdings" pitchFamily="2" charset="2"/>
              <a:buChar char="l"/>
            </a:pPr>
            <a:r>
              <a:rPr lang="zh-CN" altLang="en-US" b="1">
                <a:latin typeface="Times New Roman" pitchFamily="18" charset="0"/>
              </a:rPr>
              <a:t>请求传送（按需传送、猝发传送）</a:t>
            </a:r>
            <a:br>
              <a:rPr lang="zh-CN" altLang="en-US" b="1">
                <a:latin typeface="Times New Roman" pitchFamily="18" charset="0"/>
              </a:rPr>
            </a:br>
            <a:r>
              <a:rPr lang="zh-CN" altLang="en-US" b="1">
                <a:latin typeface="Times New Roman" pitchFamily="18" charset="0"/>
              </a:rPr>
              <a:t>只要</a:t>
            </a:r>
            <a:r>
              <a:rPr lang="en-US" altLang="zh-CN" b="1">
                <a:latin typeface="Times New Roman" pitchFamily="18" charset="0"/>
              </a:rPr>
              <a:t>I/O</a:t>
            </a:r>
            <a:r>
              <a:rPr lang="zh-CN" altLang="en-US" b="1">
                <a:latin typeface="Times New Roman" pitchFamily="18" charset="0"/>
              </a:rPr>
              <a:t>接口的数据缓冲可用，就进行传送。</a:t>
            </a:r>
            <a:br>
              <a:rPr lang="zh-CN" altLang="en-US" b="1">
                <a:latin typeface="Times New Roman" pitchFamily="18" charset="0"/>
              </a:rPr>
            </a:br>
            <a:r>
              <a:rPr lang="zh-CN" altLang="en-US" b="1">
                <a:latin typeface="Times New Roman" pitchFamily="18" charset="0"/>
              </a:rPr>
              <a:t>（注：</a:t>
            </a:r>
            <a:r>
              <a:rPr lang="en-US" altLang="zh-CN" b="1">
                <a:latin typeface="Times New Roman" pitchFamily="18" charset="0"/>
              </a:rPr>
              <a:t>I/O</a:t>
            </a:r>
            <a:r>
              <a:rPr lang="zh-CN" altLang="en-US" b="1">
                <a:latin typeface="Times New Roman" pitchFamily="18" charset="0"/>
              </a:rPr>
              <a:t>接口需要有一定大小的</a:t>
            </a:r>
            <a:r>
              <a:rPr lang="en-US" altLang="zh-CN" b="1">
                <a:latin typeface="Times New Roman" pitchFamily="18" charset="0"/>
              </a:rPr>
              <a:t>FIFO</a:t>
            </a:r>
            <a:r>
              <a:rPr lang="zh-CN" altLang="en-US" b="1">
                <a:latin typeface="Times New Roman" pitchFamily="18" charset="0"/>
              </a:rPr>
              <a:t>缓冲）</a:t>
            </a:r>
            <a:endParaRPr lang="en-US" altLang="zh-CN" b="1">
              <a:latin typeface="Times New Roman" pitchFamily="18" charset="0"/>
            </a:endParaRPr>
          </a:p>
        </p:txBody>
      </p:sp>
    </p:spTree>
    <p:extLst>
      <p:ext uri="{BB962C8B-B14F-4D97-AF65-F5344CB8AC3E}">
        <p14:creationId xmlns:p14="http://schemas.microsoft.com/office/powerpoint/2010/main" val="1524071708"/>
      </p:ext>
    </p:extLst>
  </p:cSld>
  <p:clrMapOvr>
    <a:masterClrMapping/>
  </p:clrMapOvr>
  <p:transition spd="med"/>
  <p:timing>
    <p:tnLst>
      <p:par>
        <p:cT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灯片编号占位符 4"/>
          <p:cNvSpPr>
            <a:spLocks noGrp="1"/>
          </p:cNvSpPr>
          <p:nvPr>
            <p:ph type="sldNum" sz="quarter" idx="11"/>
          </p:nvPr>
        </p:nvSpPr>
        <p:spPr/>
        <p:txBody>
          <a:bodyPr/>
          <a:lstStyle/>
          <a:p>
            <a:fld id="{96447F10-E73A-4703-A5AC-4F14286EE73A}" type="slidenum">
              <a:rPr lang="zh-CN" altLang="en-US"/>
              <a:pPr/>
              <a:t>211</a:t>
            </a:fld>
            <a:endParaRPr lang="en-US" altLang="zh-CN"/>
          </a:p>
        </p:txBody>
      </p:sp>
      <p:sp>
        <p:nvSpPr>
          <p:cNvPr id="1068034" name="Text Box 2"/>
          <p:cNvSpPr txBox="1">
            <a:spLocks noChangeArrowheads="1"/>
          </p:cNvSpPr>
          <p:nvPr/>
        </p:nvSpPr>
        <p:spPr bwMode="auto">
          <a:xfrm>
            <a:off x="2541588" y="1952625"/>
            <a:ext cx="179387" cy="179388"/>
          </a:xfrm>
          <a:prstGeom prst="rect">
            <a:avLst/>
          </a:prstGeom>
          <a:noFill/>
          <a:ln w="9525" algn="ctr">
            <a:noFill/>
            <a:miter lim="800000"/>
            <a:headEnd/>
            <a:tailEnd/>
          </a:ln>
          <a:effectLst/>
        </p:spPr>
        <p:txBody>
          <a:bodyPr lIns="0" tIns="0" rIns="0" bIns="0"/>
          <a:lstStyle/>
          <a:p>
            <a:pPr eaLnBrk="0" hangingPunct="0">
              <a:lnSpc>
                <a:spcPct val="90000"/>
              </a:lnSpc>
              <a:buClrTx/>
              <a:buFontTx/>
              <a:buNone/>
            </a:pPr>
            <a:r>
              <a:rPr lang="en-US" altLang="zh-CN" sz="1600">
                <a:solidFill>
                  <a:schemeClr val="bg2"/>
                </a:solidFill>
              </a:rPr>
              <a:t>N</a:t>
            </a:r>
          </a:p>
        </p:txBody>
      </p:sp>
      <p:sp>
        <p:nvSpPr>
          <p:cNvPr id="1068035" name="Text Box 3"/>
          <p:cNvSpPr txBox="1">
            <a:spLocks noChangeArrowheads="1"/>
          </p:cNvSpPr>
          <p:nvPr/>
        </p:nvSpPr>
        <p:spPr bwMode="auto">
          <a:xfrm>
            <a:off x="4338638" y="2519363"/>
            <a:ext cx="215900" cy="179387"/>
          </a:xfrm>
          <a:prstGeom prst="rect">
            <a:avLst/>
          </a:prstGeom>
          <a:noFill/>
          <a:ln w="9525" algn="ctr">
            <a:noFill/>
            <a:miter lim="800000"/>
            <a:headEnd/>
            <a:tailEnd/>
          </a:ln>
          <a:effectLst/>
        </p:spPr>
        <p:txBody>
          <a:bodyPr lIns="0" tIns="0" rIns="0" bIns="0"/>
          <a:lstStyle/>
          <a:p>
            <a:pPr eaLnBrk="0" hangingPunct="0">
              <a:lnSpc>
                <a:spcPct val="90000"/>
              </a:lnSpc>
              <a:buClrTx/>
              <a:buFontTx/>
              <a:buNone/>
            </a:pPr>
            <a:r>
              <a:rPr lang="en-US" altLang="zh-CN" sz="1600">
                <a:solidFill>
                  <a:schemeClr val="bg2"/>
                </a:solidFill>
              </a:rPr>
              <a:t>Y</a:t>
            </a:r>
          </a:p>
        </p:txBody>
      </p:sp>
      <p:sp>
        <p:nvSpPr>
          <p:cNvPr id="1068036" name="Text Box 4"/>
          <p:cNvSpPr txBox="1">
            <a:spLocks noChangeArrowheads="1"/>
          </p:cNvSpPr>
          <p:nvPr/>
        </p:nvSpPr>
        <p:spPr bwMode="auto">
          <a:xfrm>
            <a:off x="4305300" y="5081588"/>
            <a:ext cx="215900" cy="179387"/>
          </a:xfrm>
          <a:prstGeom prst="rect">
            <a:avLst/>
          </a:prstGeom>
          <a:noFill/>
          <a:ln w="9525" algn="ctr">
            <a:noFill/>
            <a:miter lim="800000"/>
            <a:headEnd/>
            <a:tailEnd/>
          </a:ln>
          <a:effectLst/>
        </p:spPr>
        <p:txBody>
          <a:bodyPr lIns="0" tIns="0" rIns="0" bIns="0"/>
          <a:lstStyle/>
          <a:p>
            <a:pPr eaLnBrk="0" hangingPunct="0">
              <a:lnSpc>
                <a:spcPct val="90000"/>
              </a:lnSpc>
              <a:buClrTx/>
              <a:buFontTx/>
              <a:buNone/>
            </a:pPr>
            <a:r>
              <a:rPr lang="en-US" altLang="zh-CN" sz="1600">
                <a:solidFill>
                  <a:schemeClr val="bg2"/>
                </a:solidFill>
              </a:rPr>
              <a:t>N</a:t>
            </a:r>
          </a:p>
        </p:txBody>
      </p:sp>
      <p:sp>
        <p:nvSpPr>
          <p:cNvPr id="1068037" name="Line 5"/>
          <p:cNvSpPr>
            <a:spLocks noChangeShapeType="1"/>
          </p:cNvSpPr>
          <p:nvPr/>
        </p:nvSpPr>
        <p:spPr bwMode="auto">
          <a:xfrm>
            <a:off x="4186238" y="1514475"/>
            <a:ext cx="0" cy="328613"/>
          </a:xfrm>
          <a:prstGeom prst="line">
            <a:avLst/>
          </a:prstGeom>
          <a:noFill/>
          <a:ln w="9525">
            <a:solidFill>
              <a:srgbClr val="000000"/>
            </a:solidFill>
            <a:round/>
            <a:headEnd/>
            <a:tailEnd type="triangle" w="med" len="med"/>
          </a:ln>
          <a:effectLst/>
        </p:spPr>
        <p:txBody>
          <a:bodyPr lIns="0" tIns="0" rIns="0" bIns="0"/>
          <a:lstStyle/>
          <a:p>
            <a:endParaRPr lang="zh-CN" altLang="en-US"/>
          </a:p>
        </p:txBody>
      </p:sp>
      <p:sp>
        <p:nvSpPr>
          <p:cNvPr id="1068038" name="Text Box 6"/>
          <p:cNvSpPr txBox="1">
            <a:spLocks noChangeArrowheads="1"/>
          </p:cNvSpPr>
          <p:nvPr/>
        </p:nvSpPr>
        <p:spPr bwMode="auto">
          <a:xfrm>
            <a:off x="3217863" y="1268413"/>
            <a:ext cx="1936750" cy="246062"/>
          </a:xfrm>
          <a:prstGeom prst="rect">
            <a:avLst/>
          </a:prstGeom>
          <a:noFill/>
          <a:ln w="9525" algn="ctr">
            <a:solidFill>
              <a:srgbClr val="000000"/>
            </a:solidFill>
            <a:miter lim="800000"/>
            <a:headEnd/>
            <a:tailEnd/>
          </a:ln>
          <a:effectLst/>
        </p:spPr>
        <p:txBody>
          <a:bodyPr lIns="0" tIns="0" rIns="0" bIns="0"/>
          <a:lstStyle/>
          <a:p>
            <a:pPr eaLnBrk="0" hangingPunct="0">
              <a:buClrTx/>
              <a:buFontTx/>
              <a:buNone/>
            </a:pPr>
            <a:r>
              <a:rPr lang="zh-CN" altLang="en-US" sz="1600">
                <a:solidFill>
                  <a:schemeClr val="bg2"/>
                </a:solidFill>
              </a:rPr>
              <a:t>允许</a:t>
            </a:r>
            <a:r>
              <a:rPr lang="en-US" altLang="zh-CN" sz="1600">
                <a:solidFill>
                  <a:schemeClr val="bg2"/>
                </a:solidFill>
              </a:rPr>
              <a:t>DMA</a:t>
            </a:r>
          </a:p>
        </p:txBody>
      </p:sp>
      <p:sp>
        <p:nvSpPr>
          <p:cNvPr id="1068039" name="Line 7"/>
          <p:cNvSpPr>
            <a:spLocks noChangeShapeType="1"/>
          </p:cNvSpPr>
          <p:nvPr/>
        </p:nvSpPr>
        <p:spPr bwMode="auto">
          <a:xfrm>
            <a:off x="4171950" y="2495550"/>
            <a:ext cx="0" cy="287338"/>
          </a:xfrm>
          <a:prstGeom prst="line">
            <a:avLst/>
          </a:prstGeom>
          <a:noFill/>
          <a:ln w="9525">
            <a:solidFill>
              <a:srgbClr val="000000"/>
            </a:solidFill>
            <a:round/>
            <a:headEnd/>
            <a:tailEnd type="triangle" w="med" len="med"/>
          </a:ln>
          <a:effectLst/>
        </p:spPr>
        <p:txBody>
          <a:bodyPr lIns="0" tIns="0" rIns="0" bIns="0"/>
          <a:lstStyle/>
          <a:p>
            <a:endParaRPr lang="zh-CN" altLang="en-US"/>
          </a:p>
        </p:txBody>
      </p:sp>
      <p:sp>
        <p:nvSpPr>
          <p:cNvPr id="1068040" name="Rectangle 8"/>
          <p:cNvSpPr>
            <a:spLocks noChangeArrowheads="1"/>
          </p:cNvSpPr>
          <p:nvPr/>
        </p:nvSpPr>
        <p:spPr bwMode="auto">
          <a:xfrm>
            <a:off x="3203575" y="2781300"/>
            <a:ext cx="1936750" cy="246063"/>
          </a:xfrm>
          <a:prstGeom prst="rect">
            <a:avLst/>
          </a:prstGeom>
          <a:noFill/>
          <a:ln w="9525" algn="ctr">
            <a:solidFill>
              <a:srgbClr val="000000"/>
            </a:solidFill>
            <a:miter lim="800000"/>
            <a:headEnd/>
            <a:tailEnd/>
          </a:ln>
          <a:effectLst/>
        </p:spPr>
        <p:txBody>
          <a:bodyPr lIns="0" tIns="0" rIns="0" bIns="0"/>
          <a:lstStyle/>
          <a:p>
            <a:pPr eaLnBrk="0" hangingPunct="0">
              <a:buClrTx/>
              <a:buFontTx/>
              <a:buNone/>
            </a:pPr>
            <a:r>
              <a:rPr lang="en-US" altLang="zh-CN" sz="1600">
                <a:solidFill>
                  <a:schemeClr val="bg2"/>
                </a:solidFill>
              </a:rPr>
              <a:t>DMAC</a:t>
            </a:r>
            <a:r>
              <a:rPr lang="zh-CN" altLang="en-US" sz="1600">
                <a:solidFill>
                  <a:schemeClr val="bg2"/>
                </a:solidFill>
              </a:rPr>
              <a:t>请求总线</a:t>
            </a:r>
          </a:p>
        </p:txBody>
      </p:sp>
      <p:sp>
        <p:nvSpPr>
          <p:cNvPr id="1068041" name="Line 9"/>
          <p:cNvSpPr>
            <a:spLocks noChangeShapeType="1"/>
          </p:cNvSpPr>
          <p:nvPr/>
        </p:nvSpPr>
        <p:spPr bwMode="auto">
          <a:xfrm>
            <a:off x="4171950" y="3027363"/>
            <a:ext cx="0" cy="246062"/>
          </a:xfrm>
          <a:prstGeom prst="line">
            <a:avLst/>
          </a:prstGeom>
          <a:noFill/>
          <a:ln w="9525">
            <a:solidFill>
              <a:srgbClr val="000000"/>
            </a:solidFill>
            <a:round/>
            <a:headEnd/>
            <a:tailEnd type="triangle" w="med" len="med"/>
          </a:ln>
          <a:effectLst/>
        </p:spPr>
        <p:txBody>
          <a:bodyPr lIns="0" tIns="0" rIns="0" bIns="0"/>
          <a:lstStyle/>
          <a:p>
            <a:endParaRPr lang="zh-CN" altLang="en-US"/>
          </a:p>
        </p:txBody>
      </p:sp>
      <p:sp>
        <p:nvSpPr>
          <p:cNvPr id="1068042" name="Text Box 10"/>
          <p:cNvSpPr txBox="1">
            <a:spLocks noChangeArrowheads="1"/>
          </p:cNvSpPr>
          <p:nvPr/>
        </p:nvSpPr>
        <p:spPr bwMode="auto">
          <a:xfrm>
            <a:off x="2903538" y="3273425"/>
            <a:ext cx="2519362" cy="246063"/>
          </a:xfrm>
          <a:prstGeom prst="rect">
            <a:avLst/>
          </a:prstGeom>
          <a:noFill/>
          <a:ln w="9525" algn="ctr">
            <a:solidFill>
              <a:srgbClr val="000000"/>
            </a:solidFill>
            <a:miter lim="800000"/>
            <a:headEnd/>
            <a:tailEnd/>
          </a:ln>
          <a:effectLst/>
        </p:spPr>
        <p:txBody>
          <a:bodyPr lIns="0" tIns="0" rIns="0" bIns="0"/>
          <a:lstStyle/>
          <a:p>
            <a:pPr eaLnBrk="0" hangingPunct="0">
              <a:buClrTx/>
              <a:buFontTx/>
              <a:buNone/>
            </a:pPr>
            <a:r>
              <a:rPr lang="en-US" altLang="zh-CN" sz="1400">
                <a:solidFill>
                  <a:schemeClr val="bg2"/>
                </a:solidFill>
              </a:rPr>
              <a:t>CPU</a:t>
            </a:r>
            <a:r>
              <a:rPr lang="zh-CN" altLang="en-US" sz="1400">
                <a:solidFill>
                  <a:schemeClr val="bg2"/>
                </a:solidFill>
              </a:rPr>
              <a:t>响应</a:t>
            </a:r>
            <a:r>
              <a:rPr lang="en-US" altLang="zh-CN" sz="1400">
                <a:solidFill>
                  <a:schemeClr val="bg2"/>
                </a:solidFill>
              </a:rPr>
              <a:t>, DMAC</a:t>
            </a:r>
            <a:r>
              <a:rPr lang="zh-CN" altLang="en-US" sz="1400">
                <a:solidFill>
                  <a:schemeClr val="bg2"/>
                </a:solidFill>
              </a:rPr>
              <a:t>获总线控制权</a:t>
            </a:r>
          </a:p>
        </p:txBody>
      </p:sp>
      <p:sp>
        <p:nvSpPr>
          <p:cNvPr id="1068043" name="Line 11"/>
          <p:cNvSpPr>
            <a:spLocks noChangeShapeType="1"/>
          </p:cNvSpPr>
          <p:nvPr/>
        </p:nvSpPr>
        <p:spPr bwMode="auto">
          <a:xfrm>
            <a:off x="4171950" y="3519488"/>
            <a:ext cx="0" cy="247650"/>
          </a:xfrm>
          <a:prstGeom prst="line">
            <a:avLst/>
          </a:prstGeom>
          <a:noFill/>
          <a:ln w="9525">
            <a:solidFill>
              <a:srgbClr val="000000"/>
            </a:solidFill>
            <a:round/>
            <a:headEnd/>
            <a:tailEnd type="triangle" w="med" len="med"/>
          </a:ln>
          <a:effectLst/>
        </p:spPr>
        <p:txBody>
          <a:bodyPr lIns="0" tIns="0" rIns="0" bIns="0"/>
          <a:lstStyle/>
          <a:p>
            <a:endParaRPr lang="zh-CN" altLang="en-US"/>
          </a:p>
        </p:txBody>
      </p:sp>
      <p:sp>
        <p:nvSpPr>
          <p:cNvPr id="1068044" name="Text Box 12"/>
          <p:cNvSpPr txBox="1">
            <a:spLocks noChangeArrowheads="1"/>
          </p:cNvSpPr>
          <p:nvPr/>
        </p:nvSpPr>
        <p:spPr bwMode="auto">
          <a:xfrm>
            <a:off x="3203575" y="3767138"/>
            <a:ext cx="1936750" cy="246062"/>
          </a:xfrm>
          <a:prstGeom prst="rect">
            <a:avLst/>
          </a:prstGeom>
          <a:noFill/>
          <a:ln w="9525" algn="ctr">
            <a:solidFill>
              <a:srgbClr val="000000"/>
            </a:solidFill>
            <a:miter lim="800000"/>
            <a:headEnd/>
            <a:tailEnd/>
          </a:ln>
          <a:effectLst/>
        </p:spPr>
        <p:txBody>
          <a:bodyPr lIns="0" tIns="0" rIns="0" bIns="0"/>
          <a:lstStyle/>
          <a:p>
            <a:pPr eaLnBrk="0" hangingPunct="0">
              <a:buClrTx/>
              <a:buFontTx/>
              <a:buNone/>
            </a:pPr>
            <a:r>
              <a:rPr lang="en-US" altLang="zh-CN" sz="1600">
                <a:solidFill>
                  <a:schemeClr val="bg2"/>
                </a:solidFill>
              </a:rPr>
              <a:t>DMA</a:t>
            </a:r>
            <a:r>
              <a:rPr lang="zh-CN" altLang="en-US" sz="1600">
                <a:solidFill>
                  <a:schemeClr val="bg2"/>
                </a:solidFill>
              </a:rPr>
              <a:t>传送一个数据</a:t>
            </a:r>
          </a:p>
        </p:txBody>
      </p:sp>
      <p:sp>
        <p:nvSpPr>
          <p:cNvPr id="1068045" name="AutoShape 13"/>
          <p:cNvSpPr>
            <a:spLocks noChangeArrowheads="1"/>
          </p:cNvSpPr>
          <p:nvPr/>
        </p:nvSpPr>
        <p:spPr bwMode="auto">
          <a:xfrm>
            <a:off x="3065463" y="4752975"/>
            <a:ext cx="2212975" cy="333375"/>
          </a:xfrm>
          <a:prstGeom prst="flowChartDecision">
            <a:avLst/>
          </a:prstGeom>
          <a:noFill/>
          <a:ln w="9525" algn="ctr">
            <a:solidFill>
              <a:srgbClr val="000000"/>
            </a:solidFill>
            <a:miter lim="800000"/>
            <a:headEnd/>
            <a:tailEnd/>
          </a:ln>
          <a:effectLst/>
        </p:spPr>
        <p:txBody>
          <a:bodyPr lIns="0" tIns="0" rIns="0" bIns="0"/>
          <a:lstStyle/>
          <a:p>
            <a:pPr eaLnBrk="0" hangingPunct="0">
              <a:lnSpc>
                <a:spcPct val="80000"/>
              </a:lnSpc>
              <a:buClrTx/>
              <a:buFontTx/>
              <a:buNone/>
            </a:pPr>
            <a:r>
              <a:rPr lang="zh-CN" altLang="en-US" sz="1400">
                <a:solidFill>
                  <a:schemeClr val="bg2"/>
                </a:solidFill>
              </a:rPr>
              <a:t>块结束？</a:t>
            </a:r>
          </a:p>
        </p:txBody>
      </p:sp>
      <p:sp>
        <p:nvSpPr>
          <p:cNvPr id="1068046" name="Line 14"/>
          <p:cNvSpPr>
            <a:spLocks noChangeShapeType="1"/>
          </p:cNvSpPr>
          <p:nvPr/>
        </p:nvSpPr>
        <p:spPr bwMode="auto">
          <a:xfrm>
            <a:off x="4171950" y="5081588"/>
            <a:ext cx="0" cy="246062"/>
          </a:xfrm>
          <a:prstGeom prst="line">
            <a:avLst/>
          </a:prstGeom>
          <a:noFill/>
          <a:ln w="9525">
            <a:solidFill>
              <a:srgbClr val="000000"/>
            </a:solidFill>
            <a:round/>
            <a:headEnd/>
            <a:tailEnd type="triangle" w="med" len="med"/>
          </a:ln>
          <a:effectLst/>
        </p:spPr>
        <p:txBody>
          <a:bodyPr lIns="0" tIns="0" rIns="0" bIns="0"/>
          <a:lstStyle/>
          <a:p>
            <a:endParaRPr lang="zh-CN" altLang="en-US"/>
          </a:p>
        </p:txBody>
      </p:sp>
      <p:sp>
        <p:nvSpPr>
          <p:cNvPr id="1068047" name="Text Box 15"/>
          <p:cNvSpPr txBox="1">
            <a:spLocks noChangeArrowheads="1"/>
          </p:cNvSpPr>
          <p:nvPr/>
        </p:nvSpPr>
        <p:spPr bwMode="auto">
          <a:xfrm>
            <a:off x="3065463" y="5327650"/>
            <a:ext cx="2212975" cy="246063"/>
          </a:xfrm>
          <a:prstGeom prst="rect">
            <a:avLst/>
          </a:prstGeom>
          <a:noFill/>
          <a:ln w="9525" algn="ctr">
            <a:solidFill>
              <a:srgbClr val="000000"/>
            </a:solidFill>
            <a:miter lim="800000"/>
            <a:headEnd/>
            <a:tailEnd/>
          </a:ln>
          <a:effectLst/>
        </p:spPr>
        <p:txBody>
          <a:bodyPr lIns="0" tIns="0" rIns="0" bIns="0"/>
          <a:lstStyle/>
          <a:p>
            <a:pPr eaLnBrk="0" hangingPunct="0">
              <a:buClrTx/>
              <a:buFontTx/>
              <a:buNone/>
            </a:pPr>
            <a:r>
              <a:rPr lang="zh-CN" altLang="en-US" sz="1400">
                <a:solidFill>
                  <a:schemeClr val="bg2"/>
                </a:solidFill>
              </a:rPr>
              <a:t>释放总线至少一个总线周期</a:t>
            </a:r>
          </a:p>
        </p:txBody>
      </p:sp>
      <p:sp>
        <p:nvSpPr>
          <p:cNvPr id="1068048" name="Line 16"/>
          <p:cNvSpPr>
            <a:spLocks noChangeShapeType="1"/>
          </p:cNvSpPr>
          <p:nvPr/>
        </p:nvSpPr>
        <p:spPr bwMode="auto">
          <a:xfrm>
            <a:off x="5278438" y="4918075"/>
            <a:ext cx="1366837" cy="0"/>
          </a:xfrm>
          <a:prstGeom prst="line">
            <a:avLst/>
          </a:prstGeom>
          <a:noFill/>
          <a:ln w="9525">
            <a:solidFill>
              <a:srgbClr val="000000"/>
            </a:solidFill>
            <a:round/>
            <a:headEnd/>
            <a:tailEnd/>
          </a:ln>
          <a:effectLst/>
        </p:spPr>
        <p:txBody>
          <a:bodyPr lIns="0" tIns="0" rIns="0" bIns="0"/>
          <a:lstStyle/>
          <a:p>
            <a:endParaRPr lang="zh-CN" altLang="en-US"/>
          </a:p>
        </p:txBody>
      </p:sp>
      <p:sp>
        <p:nvSpPr>
          <p:cNvPr id="1068049" name="Line 17"/>
          <p:cNvSpPr>
            <a:spLocks noChangeShapeType="1"/>
          </p:cNvSpPr>
          <p:nvPr/>
        </p:nvSpPr>
        <p:spPr bwMode="auto">
          <a:xfrm>
            <a:off x="4171950" y="4013200"/>
            <a:ext cx="0" cy="246063"/>
          </a:xfrm>
          <a:prstGeom prst="line">
            <a:avLst/>
          </a:prstGeom>
          <a:noFill/>
          <a:ln w="9525">
            <a:solidFill>
              <a:srgbClr val="000000"/>
            </a:solidFill>
            <a:round/>
            <a:headEnd/>
            <a:tailEnd type="triangle" w="med" len="med"/>
          </a:ln>
          <a:effectLst/>
        </p:spPr>
        <p:txBody>
          <a:bodyPr lIns="0" tIns="0" rIns="0" bIns="0"/>
          <a:lstStyle/>
          <a:p>
            <a:endParaRPr lang="zh-CN" altLang="en-US"/>
          </a:p>
        </p:txBody>
      </p:sp>
      <p:sp>
        <p:nvSpPr>
          <p:cNvPr id="1068050" name="Text Box 18"/>
          <p:cNvSpPr txBox="1">
            <a:spLocks noChangeArrowheads="1"/>
          </p:cNvSpPr>
          <p:nvPr/>
        </p:nvSpPr>
        <p:spPr bwMode="auto">
          <a:xfrm>
            <a:off x="3203575" y="4259263"/>
            <a:ext cx="1936750" cy="247650"/>
          </a:xfrm>
          <a:prstGeom prst="rect">
            <a:avLst/>
          </a:prstGeom>
          <a:noFill/>
          <a:ln w="9525" algn="ctr">
            <a:solidFill>
              <a:srgbClr val="000000"/>
            </a:solidFill>
            <a:miter lim="800000"/>
            <a:headEnd/>
            <a:tailEnd/>
          </a:ln>
          <a:effectLst/>
        </p:spPr>
        <p:txBody>
          <a:bodyPr lIns="0" tIns="0" rIns="0" bIns="0"/>
          <a:lstStyle/>
          <a:p>
            <a:pPr eaLnBrk="0" hangingPunct="0">
              <a:buClrTx/>
              <a:buFontTx/>
              <a:buNone/>
            </a:pPr>
            <a:r>
              <a:rPr lang="zh-CN" altLang="en-US" sz="1400">
                <a:solidFill>
                  <a:schemeClr val="bg2"/>
                </a:solidFill>
              </a:rPr>
              <a:t>地址增量，计数器减量</a:t>
            </a:r>
          </a:p>
        </p:txBody>
      </p:sp>
      <p:sp>
        <p:nvSpPr>
          <p:cNvPr id="1068051" name="Line 19"/>
          <p:cNvSpPr>
            <a:spLocks noChangeShapeType="1"/>
          </p:cNvSpPr>
          <p:nvPr/>
        </p:nvSpPr>
        <p:spPr bwMode="auto">
          <a:xfrm>
            <a:off x="4171950" y="4506913"/>
            <a:ext cx="0" cy="246062"/>
          </a:xfrm>
          <a:prstGeom prst="line">
            <a:avLst/>
          </a:prstGeom>
          <a:noFill/>
          <a:ln w="9525">
            <a:solidFill>
              <a:srgbClr val="000000"/>
            </a:solidFill>
            <a:round/>
            <a:headEnd/>
            <a:tailEnd type="triangle" w="med" len="med"/>
          </a:ln>
          <a:effectLst/>
        </p:spPr>
        <p:txBody>
          <a:bodyPr lIns="0" tIns="0" rIns="0" bIns="0"/>
          <a:lstStyle/>
          <a:p>
            <a:endParaRPr lang="zh-CN" altLang="en-US"/>
          </a:p>
        </p:txBody>
      </p:sp>
      <p:sp>
        <p:nvSpPr>
          <p:cNvPr id="1068052" name="Line 20"/>
          <p:cNvSpPr>
            <a:spLocks noChangeShapeType="1"/>
          </p:cNvSpPr>
          <p:nvPr/>
        </p:nvSpPr>
        <p:spPr bwMode="auto">
          <a:xfrm flipH="1" flipV="1">
            <a:off x="2392363" y="2174875"/>
            <a:ext cx="395287" cy="0"/>
          </a:xfrm>
          <a:prstGeom prst="line">
            <a:avLst/>
          </a:prstGeom>
          <a:noFill/>
          <a:ln w="9525">
            <a:solidFill>
              <a:srgbClr val="000000"/>
            </a:solidFill>
            <a:round/>
            <a:headEnd/>
            <a:tailEnd type="triangle" w="med" len="med"/>
          </a:ln>
          <a:effectLst/>
        </p:spPr>
        <p:txBody>
          <a:bodyPr lIns="0" tIns="0" rIns="0" bIns="0"/>
          <a:lstStyle/>
          <a:p>
            <a:endParaRPr lang="zh-CN" altLang="en-US"/>
          </a:p>
        </p:txBody>
      </p:sp>
      <p:sp>
        <p:nvSpPr>
          <p:cNvPr id="1068053" name="Line 21"/>
          <p:cNvSpPr>
            <a:spLocks noChangeShapeType="1"/>
          </p:cNvSpPr>
          <p:nvPr/>
        </p:nvSpPr>
        <p:spPr bwMode="auto">
          <a:xfrm>
            <a:off x="2382838" y="1676400"/>
            <a:ext cx="0" cy="4318000"/>
          </a:xfrm>
          <a:prstGeom prst="line">
            <a:avLst/>
          </a:prstGeom>
          <a:noFill/>
          <a:ln w="9525">
            <a:solidFill>
              <a:srgbClr val="000000"/>
            </a:solidFill>
            <a:round/>
            <a:headEnd/>
            <a:tailEnd/>
          </a:ln>
          <a:effectLst/>
        </p:spPr>
        <p:txBody>
          <a:bodyPr lIns="0" tIns="0" rIns="0" bIns="0"/>
          <a:lstStyle/>
          <a:p>
            <a:endParaRPr lang="zh-CN" altLang="en-US"/>
          </a:p>
        </p:txBody>
      </p:sp>
      <p:sp>
        <p:nvSpPr>
          <p:cNvPr id="1068054" name="Line 22"/>
          <p:cNvSpPr>
            <a:spLocks noChangeShapeType="1"/>
          </p:cNvSpPr>
          <p:nvPr/>
        </p:nvSpPr>
        <p:spPr bwMode="auto">
          <a:xfrm flipV="1">
            <a:off x="2387600" y="1679575"/>
            <a:ext cx="1798638" cy="0"/>
          </a:xfrm>
          <a:prstGeom prst="line">
            <a:avLst/>
          </a:prstGeom>
          <a:noFill/>
          <a:ln w="9525">
            <a:solidFill>
              <a:srgbClr val="000000"/>
            </a:solidFill>
            <a:round/>
            <a:headEnd/>
            <a:tailEnd type="triangle" w="med" len="med"/>
          </a:ln>
          <a:effectLst/>
        </p:spPr>
        <p:txBody>
          <a:bodyPr lIns="0" tIns="0" rIns="0" bIns="0"/>
          <a:lstStyle/>
          <a:p>
            <a:endParaRPr lang="zh-CN" altLang="en-US"/>
          </a:p>
        </p:txBody>
      </p:sp>
      <p:sp>
        <p:nvSpPr>
          <p:cNvPr id="1068055" name="Text Box 23"/>
          <p:cNvSpPr txBox="1">
            <a:spLocks noChangeArrowheads="1"/>
          </p:cNvSpPr>
          <p:nvPr/>
        </p:nvSpPr>
        <p:spPr bwMode="auto">
          <a:xfrm>
            <a:off x="5807075" y="6000750"/>
            <a:ext cx="1658938" cy="246063"/>
          </a:xfrm>
          <a:prstGeom prst="rect">
            <a:avLst/>
          </a:prstGeom>
          <a:noFill/>
          <a:ln w="9525" algn="ctr">
            <a:solidFill>
              <a:srgbClr val="000000"/>
            </a:solidFill>
            <a:miter lim="800000"/>
            <a:headEnd/>
            <a:tailEnd/>
          </a:ln>
          <a:effectLst/>
        </p:spPr>
        <p:txBody>
          <a:bodyPr lIns="0" tIns="0" rIns="0" bIns="0"/>
          <a:lstStyle/>
          <a:p>
            <a:pPr eaLnBrk="0" hangingPunct="0">
              <a:buClrTx/>
              <a:buFontTx/>
              <a:buNone/>
            </a:pPr>
            <a:r>
              <a:rPr lang="en-US" altLang="zh-CN" sz="1400">
                <a:solidFill>
                  <a:schemeClr val="bg2"/>
                </a:solidFill>
              </a:rPr>
              <a:t>DMAC</a:t>
            </a:r>
            <a:r>
              <a:rPr lang="zh-CN" altLang="en-US" sz="1400">
                <a:solidFill>
                  <a:schemeClr val="bg2"/>
                </a:solidFill>
              </a:rPr>
              <a:t>释放总线</a:t>
            </a:r>
          </a:p>
        </p:txBody>
      </p:sp>
      <p:sp>
        <p:nvSpPr>
          <p:cNvPr id="1068056" name="Line 24"/>
          <p:cNvSpPr>
            <a:spLocks noChangeShapeType="1"/>
          </p:cNvSpPr>
          <p:nvPr/>
        </p:nvSpPr>
        <p:spPr bwMode="auto">
          <a:xfrm>
            <a:off x="4171950" y="5573713"/>
            <a:ext cx="0" cy="431800"/>
          </a:xfrm>
          <a:prstGeom prst="line">
            <a:avLst/>
          </a:prstGeom>
          <a:noFill/>
          <a:ln w="9525">
            <a:solidFill>
              <a:srgbClr val="000000"/>
            </a:solidFill>
            <a:round/>
            <a:headEnd/>
            <a:tailEnd/>
          </a:ln>
          <a:effectLst/>
        </p:spPr>
        <p:txBody>
          <a:bodyPr lIns="0" tIns="0" rIns="0" bIns="0"/>
          <a:lstStyle/>
          <a:p>
            <a:endParaRPr lang="zh-CN" altLang="en-US"/>
          </a:p>
        </p:txBody>
      </p:sp>
      <p:sp>
        <p:nvSpPr>
          <p:cNvPr id="1068057" name="Line 25"/>
          <p:cNvSpPr>
            <a:spLocks noChangeShapeType="1"/>
          </p:cNvSpPr>
          <p:nvPr/>
        </p:nvSpPr>
        <p:spPr bwMode="auto">
          <a:xfrm flipH="1">
            <a:off x="6645275" y="4918075"/>
            <a:ext cx="0" cy="1079500"/>
          </a:xfrm>
          <a:prstGeom prst="line">
            <a:avLst/>
          </a:prstGeom>
          <a:noFill/>
          <a:ln w="9525">
            <a:solidFill>
              <a:srgbClr val="000000"/>
            </a:solidFill>
            <a:round/>
            <a:headEnd/>
            <a:tailEnd type="triangle" w="med" len="med"/>
          </a:ln>
          <a:effectLst/>
        </p:spPr>
        <p:txBody>
          <a:bodyPr lIns="0" tIns="0" rIns="0" bIns="0"/>
          <a:lstStyle/>
          <a:p>
            <a:endParaRPr lang="zh-CN" altLang="en-US"/>
          </a:p>
        </p:txBody>
      </p:sp>
      <p:sp>
        <p:nvSpPr>
          <p:cNvPr id="1068058" name="Text Box 26"/>
          <p:cNvSpPr txBox="1">
            <a:spLocks noChangeArrowheads="1"/>
          </p:cNvSpPr>
          <p:nvPr/>
        </p:nvSpPr>
        <p:spPr bwMode="auto">
          <a:xfrm>
            <a:off x="5416550" y="4645025"/>
            <a:ext cx="293688" cy="200025"/>
          </a:xfrm>
          <a:prstGeom prst="rect">
            <a:avLst/>
          </a:prstGeom>
          <a:noFill/>
          <a:ln w="9525" algn="ctr">
            <a:noFill/>
            <a:miter lim="800000"/>
            <a:headEnd/>
            <a:tailEnd/>
          </a:ln>
          <a:effectLst/>
        </p:spPr>
        <p:txBody>
          <a:bodyPr lIns="0" tIns="0" rIns="0" bIns="0"/>
          <a:lstStyle/>
          <a:p>
            <a:pPr eaLnBrk="0" hangingPunct="0">
              <a:lnSpc>
                <a:spcPct val="90000"/>
              </a:lnSpc>
              <a:buClrTx/>
              <a:buFontTx/>
              <a:buNone/>
            </a:pPr>
            <a:r>
              <a:rPr lang="en-US" altLang="zh-CN" sz="1600">
                <a:solidFill>
                  <a:schemeClr val="bg2"/>
                </a:solidFill>
              </a:rPr>
              <a:t>Y</a:t>
            </a:r>
          </a:p>
        </p:txBody>
      </p:sp>
      <p:sp>
        <p:nvSpPr>
          <p:cNvPr id="1068059" name="Rectangle 27"/>
          <p:cNvSpPr>
            <a:spLocks noGrp="1" noChangeArrowheads="1"/>
          </p:cNvSpPr>
          <p:nvPr>
            <p:ph type="body" idx="1"/>
          </p:nvPr>
        </p:nvSpPr>
        <p:spPr>
          <a:xfrm>
            <a:off x="611188" y="549275"/>
            <a:ext cx="8229600" cy="5975350"/>
          </a:xfrm>
        </p:spPr>
        <p:txBody>
          <a:bodyPr/>
          <a:lstStyle/>
          <a:p>
            <a:r>
              <a:rPr lang="zh-CN" altLang="en-US" sz="2800" b="1">
                <a:solidFill>
                  <a:srgbClr val="000099"/>
                </a:solidFill>
              </a:rPr>
              <a:t>单字节传送</a:t>
            </a:r>
          </a:p>
        </p:txBody>
      </p:sp>
      <p:sp>
        <p:nvSpPr>
          <p:cNvPr id="1068060" name="AutoShape 28"/>
          <p:cNvSpPr>
            <a:spLocks noChangeArrowheads="1"/>
          </p:cNvSpPr>
          <p:nvPr/>
        </p:nvSpPr>
        <p:spPr bwMode="auto">
          <a:xfrm>
            <a:off x="2786063" y="1844675"/>
            <a:ext cx="2765425" cy="657225"/>
          </a:xfrm>
          <a:prstGeom prst="flowChartDecision">
            <a:avLst/>
          </a:prstGeom>
          <a:noFill/>
          <a:ln w="9525" algn="ctr">
            <a:solidFill>
              <a:srgbClr val="000000"/>
            </a:solidFill>
            <a:miter lim="800000"/>
            <a:headEnd/>
            <a:tailEnd/>
          </a:ln>
          <a:effectLst/>
        </p:spPr>
        <p:txBody>
          <a:bodyPr lIns="0" tIns="0" rIns="0" bIns="0"/>
          <a:lstStyle/>
          <a:p>
            <a:pPr eaLnBrk="0" hangingPunct="0">
              <a:lnSpc>
                <a:spcPct val="90000"/>
              </a:lnSpc>
              <a:buClrTx/>
              <a:buFontTx/>
              <a:buNone/>
            </a:pPr>
            <a:r>
              <a:rPr lang="zh-CN" altLang="en-US" sz="1400">
                <a:solidFill>
                  <a:schemeClr val="bg2"/>
                </a:solidFill>
              </a:rPr>
              <a:t>测试</a:t>
            </a:r>
            <a:r>
              <a:rPr lang="en-US" altLang="zh-CN" sz="1400">
                <a:solidFill>
                  <a:schemeClr val="bg2"/>
                </a:solidFill>
              </a:rPr>
              <a:t>I/O</a:t>
            </a:r>
            <a:r>
              <a:rPr lang="zh-CN" altLang="en-US" sz="1400">
                <a:solidFill>
                  <a:schemeClr val="bg2"/>
                </a:solidFill>
              </a:rPr>
              <a:t>的</a:t>
            </a:r>
            <a:r>
              <a:rPr lang="en-US" altLang="zh-CN" sz="1400">
                <a:solidFill>
                  <a:schemeClr val="bg2"/>
                </a:solidFill>
              </a:rPr>
              <a:t>DREQ DMA</a:t>
            </a:r>
            <a:r>
              <a:rPr lang="zh-CN" altLang="en-US" sz="1400">
                <a:solidFill>
                  <a:schemeClr val="bg2"/>
                </a:solidFill>
              </a:rPr>
              <a:t>请求？</a:t>
            </a:r>
          </a:p>
        </p:txBody>
      </p:sp>
      <p:sp>
        <p:nvSpPr>
          <p:cNvPr id="1068061" name="Line 29"/>
          <p:cNvSpPr>
            <a:spLocks noChangeShapeType="1"/>
          </p:cNvSpPr>
          <p:nvPr/>
        </p:nvSpPr>
        <p:spPr bwMode="auto">
          <a:xfrm>
            <a:off x="2382838" y="6002338"/>
            <a:ext cx="1784350" cy="0"/>
          </a:xfrm>
          <a:prstGeom prst="line">
            <a:avLst/>
          </a:prstGeom>
          <a:noFill/>
          <a:ln w="9525">
            <a:solidFill>
              <a:schemeClr val="tx1"/>
            </a:solidFill>
            <a:round/>
            <a:headEnd/>
            <a:tailEnd/>
          </a:ln>
          <a:effectLst/>
        </p:spPr>
        <p:txBody>
          <a:bodyPr lIns="0" tIns="0" rIns="0" bIns="0"/>
          <a:lstStyle/>
          <a:p>
            <a:endParaRPr lang="zh-CN" altLang="en-US"/>
          </a:p>
        </p:txBody>
      </p:sp>
    </p:spTree>
    <p:extLst>
      <p:ext uri="{BB962C8B-B14F-4D97-AF65-F5344CB8AC3E}">
        <p14:creationId xmlns:p14="http://schemas.microsoft.com/office/powerpoint/2010/main" val="1009699046"/>
      </p:ext>
    </p:extLst>
  </p:cSld>
  <p:clrMapOvr>
    <a:masterClrMapping/>
  </p:clrMapOvr>
  <p:transition spd="med"/>
  <p:timing>
    <p:tnLst>
      <p:par>
        <p:cT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灯片编号占位符 4"/>
          <p:cNvSpPr>
            <a:spLocks noGrp="1"/>
          </p:cNvSpPr>
          <p:nvPr>
            <p:ph type="sldNum" sz="quarter" idx="11"/>
          </p:nvPr>
        </p:nvSpPr>
        <p:spPr/>
        <p:txBody>
          <a:bodyPr/>
          <a:lstStyle/>
          <a:p>
            <a:fld id="{A6651AE9-209D-46DD-954D-210EE2ED6A65}" type="slidenum">
              <a:rPr lang="zh-CN" altLang="en-US"/>
              <a:pPr/>
              <a:t>212</a:t>
            </a:fld>
            <a:endParaRPr lang="en-US" altLang="zh-CN"/>
          </a:p>
        </p:txBody>
      </p:sp>
      <p:sp>
        <p:nvSpPr>
          <p:cNvPr id="1067010" name="Text Box 2"/>
          <p:cNvSpPr txBox="1">
            <a:spLocks noChangeArrowheads="1"/>
          </p:cNvSpPr>
          <p:nvPr/>
        </p:nvSpPr>
        <p:spPr bwMode="auto">
          <a:xfrm>
            <a:off x="3681413" y="2573338"/>
            <a:ext cx="215900" cy="179387"/>
          </a:xfrm>
          <a:prstGeom prst="rect">
            <a:avLst/>
          </a:prstGeom>
          <a:noFill/>
          <a:ln w="9525" algn="ctr">
            <a:noFill/>
            <a:miter lim="800000"/>
            <a:headEnd/>
            <a:tailEnd/>
          </a:ln>
          <a:effectLst/>
        </p:spPr>
        <p:txBody>
          <a:bodyPr lIns="0" tIns="0" rIns="0" bIns="0"/>
          <a:lstStyle/>
          <a:p>
            <a:pPr eaLnBrk="0" hangingPunct="0">
              <a:buClrTx/>
              <a:buFontTx/>
              <a:buNone/>
            </a:pPr>
            <a:r>
              <a:rPr lang="en-US" altLang="zh-CN" sz="1400">
                <a:solidFill>
                  <a:schemeClr val="bg2"/>
                </a:solidFill>
              </a:rPr>
              <a:t>Y</a:t>
            </a:r>
          </a:p>
        </p:txBody>
      </p:sp>
      <p:sp>
        <p:nvSpPr>
          <p:cNvPr id="1067011" name="Text Box 3"/>
          <p:cNvSpPr txBox="1">
            <a:spLocks noChangeArrowheads="1"/>
          </p:cNvSpPr>
          <p:nvPr/>
        </p:nvSpPr>
        <p:spPr bwMode="auto">
          <a:xfrm>
            <a:off x="3681413" y="5645150"/>
            <a:ext cx="215900" cy="179388"/>
          </a:xfrm>
          <a:prstGeom prst="rect">
            <a:avLst/>
          </a:prstGeom>
          <a:noFill/>
          <a:ln w="9525">
            <a:noFill/>
            <a:miter lim="800000"/>
            <a:headEnd/>
            <a:tailEnd/>
          </a:ln>
        </p:spPr>
        <p:txBody>
          <a:bodyPr lIns="0" tIns="0" rIns="0" bIns="0"/>
          <a:lstStyle/>
          <a:p>
            <a:pPr eaLnBrk="0" hangingPunct="0">
              <a:buClrTx/>
              <a:buFontTx/>
              <a:buNone/>
            </a:pPr>
            <a:r>
              <a:rPr lang="en-US" altLang="zh-CN" sz="1400">
                <a:solidFill>
                  <a:schemeClr val="bg2"/>
                </a:solidFill>
              </a:rPr>
              <a:t>N</a:t>
            </a:r>
          </a:p>
        </p:txBody>
      </p:sp>
      <p:sp>
        <p:nvSpPr>
          <p:cNvPr id="1067012" name="Line 4"/>
          <p:cNvSpPr>
            <a:spLocks noChangeShapeType="1"/>
          </p:cNvSpPr>
          <p:nvPr/>
        </p:nvSpPr>
        <p:spPr bwMode="auto">
          <a:xfrm>
            <a:off x="3567113" y="1781175"/>
            <a:ext cx="0" cy="396875"/>
          </a:xfrm>
          <a:prstGeom prst="line">
            <a:avLst/>
          </a:prstGeom>
          <a:noFill/>
          <a:ln w="9525">
            <a:solidFill>
              <a:srgbClr val="000000"/>
            </a:solidFill>
            <a:round/>
            <a:headEnd/>
            <a:tailEnd type="triangle" w="med" len="med"/>
          </a:ln>
        </p:spPr>
        <p:txBody>
          <a:bodyPr/>
          <a:lstStyle/>
          <a:p>
            <a:endParaRPr lang="zh-CN" altLang="en-US"/>
          </a:p>
        </p:txBody>
      </p:sp>
      <p:sp>
        <p:nvSpPr>
          <p:cNvPr id="1067013" name="Text Box 5"/>
          <p:cNvSpPr txBox="1">
            <a:spLocks noChangeArrowheads="1"/>
          </p:cNvSpPr>
          <p:nvPr/>
        </p:nvSpPr>
        <p:spPr bwMode="auto">
          <a:xfrm>
            <a:off x="2767013" y="1484313"/>
            <a:ext cx="1600200" cy="296862"/>
          </a:xfrm>
          <a:prstGeom prst="rect">
            <a:avLst/>
          </a:prstGeom>
          <a:noFill/>
          <a:ln w="9525" algn="ctr">
            <a:solidFill>
              <a:srgbClr val="000000"/>
            </a:solidFill>
            <a:miter lim="800000"/>
            <a:headEnd/>
            <a:tailEnd/>
          </a:ln>
          <a:effectLst/>
        </p:spPr>
        <p:txBody>
          <a:bodyPr lIns="0" tIns="0" rIns="0" bIns="0"/>
          <a:lstStyle/>
          <a:p>
            <a:pPr eaLnBrk="0" hangingPunct="0">
              <a:buClrTx/>
              <a:buFontTx/>
              <a:buNone/>
            </a:pPr>
            <a:r>
              <a:rPr lang="zh-CN" altLang="en-US" sz="1600">
                <a:solidFill>
                  <a:schemeClr val="bg2"/>
                </a:solidFill>
              </a:rPr>
              <a:t>允许</a:t>
            </a:r>
            <a:r>
              <a:rPr lang="en-US" altLang="zh-CN" sz="1600">
                <a:solidFill>
                  <a:schemeClr val="bg2"/>
                </a:solidFill>
              </a:rPr>
              <a:t>DMA</a:t>
            </a:r>
          </a:p>
        </p:txBody>
      </p:sp>
      <p:sp>
        <p:nvSpPr>
          <p:cNvPr id="1067014" name="AutoShape 6"/>
          <p:cNvSpPr>
            <a:spLocks noChangeArrowheads="1"/>
          </p:cNvSpPr>
          <p:nvPr/>
        </p:nvSpPr>
        <p:spPr bwMode="auto">
          <a:xfrm>
            <a:off x="2481263" y="2178050"/>
            <a:ext cx="2159000" cy="395288"/>
          </a:xfrm>
          <a:prstGeom prst="flowChartDecision">
            <a:avLst/>
          </a:prstGeom>
          <a:noFill/>
          <a:ln w="9525" algn="ctr">
            <a:solidFill>
              <a:srgbClr val="000000"/>
            </a:solidFill>
            <a:miter lim="800000"/>
            <a:headEnd/>
            <a:tailEnd/>
          </a:ln>
          <a:effectLst/>
        </p:spPr>
        <p:txBody>
          <a:bodyPr lIns="0" tIns="0" rIns="0" bIns="0"/>
          <a:lstStyle/>
          <a:p>
            <a:pPr eaLnBrk="0" hangingPunct="0">
              <a:lnSpc>
                <a:spcPct val="80000"/>
              </a:lnSpc>
              <a:buClrTx/>
              <a:buFontTx/>
              <a:buNone/>
            </a:pPr>
            <a:r>
              <a:rPr lang="en-US" altLang="zh-CN" sz="1400">
                <a:solidFill>
                  <a:schemeClr val="bg2"/>
                </a:solidFill>
              </a:rPr>
              <a:t>DMA</a:t>
            </a:r>
            <a:r>
              <a:rPr lang="zh-CN" altLang="en-US" sz="1400">
                <a:solidFill>
                  <a:schemeClr val="bg2"/>
                </a:solidFill>
              </a:rPr>
              <a:t>请求？</a:t>
            </a:r>
          </a:p>
        </p:txBody>
      </p:sp>
      <p:sp>
        <p:nvSpPr>
          <p:cNvPr id="1067015" name="Line 7"/>
          <p:cNvSpPr>
            <a:spLocks noChangeShapeType="1"/>
          </p:cNvSpPr>
          <p:nvPr/>
        </p:nvSpPr>
        <p:spPr bwMode="auto">
          <a:xfrm>
            <a:off x="3567113" y="2573338"/>
            <a:ext cx="0" cy="298450"/>
          </a:xfrm>
          <a:prstGeom prst="line">
            <a:avLst/>
          </a:prstGeom>
          <a:noFill/>
          <a:ln w="9525">
            <a:solidFill>
              <a:srgbClr val="000000"/>
            </a:solidFill>
            <a:round/>
            <a:headEnd/>
            <a:tailEnd type="triangle" w="med" len="med"/>
          </a:ln>
        </p:spPr>
        <p:txBody>
          <a:bodyPr/>
          <a:lstStyle/>
          <a:p>
            <a:endParaRPr lang="zh-CN" altLang="en-US"/>
          </a:p>
        </p:txBody>
      </p:sp>
      <p:sp>
        <p:nvSpPr>
          <p:cNvPr id="1067016" name="Rectangle 8"/>
          <p:cNvSpPr>
            <a:spLocks noChangeArrowheads="1"/>
          </p:cNvSpPr>
          <p:nvPr/>
        </p:nvSpPr>
        <p:spPr bwMode="auto">
          <a:xfrm>
            <a:off x="2767013" y="2871788"/>
            <a:ext cx="1600200" cy="296862"/>
          </a:xfrm>
          <a:prstGeom prst="rect">
            <a:avLst/>
          </a:prstGeom>
          <a:noFill/>
          <a:ln w="9525" algn="ctr">
            <a:solidFill>
              <a:srgbClr val="000000"/>
            </a:solidFill>
            <a:miter lim="800000"/>
            <a:headEnd/>
            <a:tailEnd/>
          </a:ln>
          <a:effectLst/>
        </p:spPr>
        <p:txBody>
          <a:bodyPr lIns="0" tIns="0" rIns="0" bIns="0"/>
          <a:lstStyle/>
          <a:p>
            <a:pPr eaLnBrk="0" hangingPunct="0">
              <a:buClrTx/>
              <a:buFontTx/>
              <a:buNone/>
            </a:pPr>
            <a:r>
              <a:rPr lang="en-US" altLang="zh-CN" sz="1600">
                <a:solidFill>
                  <a:schemeClr val="bg2"/>
                </a:solidFill>
              </a:rPr>
              <a:t>DMAC</a:t>
            </a:r>
            <a:r>
              <a:rPr lang="zh-CN" altLang="en-US" sz="1600">
                <a:solidFill>
                  <a:schemeClr val="bg2"/>
                </a:solidFill>
              </a:rPr>
              <a:t>请求总线</a:t>
            </a:r>
          </a:p>
        </p:txBody>
      </p:sp>
      <p:sp>
        <p:nvSpPr>
          <p:cNvPr id="1067017" name="Line 9"/>
          <p:cNvSpPr>
            <a:spLocks noChangeShapeType="1"/>
          </p:cNvSpPr>
          <p:nvPr/>
        </p:nvSpPr>
        <p:spPr bwMode="auto">
          <a:xfrm>
            <a:off x="3567113" y="3168650"/>
            <a:ext cx="0" cy="296863"/>
          </a:xfrm>
          <a:prstGeom prst="line">
            <a:avLst/>
          </a:prstGeom>
          <a:noFill/>
          <a:ln w="9525">
            <a:solidFill>
              <a:srgbClr val="000000"/>
            </a:solidFill>
            <a:round/>
            <a:headEnd/>
            <a:tailEnd type="triangle" w="med" len="med"/>
          </a:ln>
        </p:spPr>
        <p:txBody>
          <a:bodyPr/>
          <a:lstStyle/>
          <a:p>
            <a:endParaRPr lang="zh-CN" altLang="en-US"/>
          </a:p>
        </p:txBody>
      </p:sp>
      <p:sp>
        <p:nvSpPr>
          <p:cNvPr id="1067018" name="Text Box 10"/>
          <p:cNvSpPr txBox="1">
            <a:spLocks noChangeArrowheads="1"/>
          </p:cNvSpPr>
          <p:nvPr/>
        </p:nvSpPr>
        <p:spPr bwMode="auto">
          <a:xfrm>
            <a:off x="2295525" y="3465513"/>
            <a:ext cx="2519363" cy="296862"/>
          </a:xfrm>
          <a:prstGeom prst="rect">
            <a:avLst/>
          </a:prstGeom>
          <a:noFill/>
          <a:ln w="9525" algn="ctr">
            <a:solidFill>
              <a:srgbClr val="000000"/>
            </a:solidFill>
            <a:miter lim="800000"/>
            <a:headEnd/>
            <a:tailEnd/>
          </a:ln>
          <a:effectLst/>
        </p:spPr>
        <p:txBody>
          <a:bodyPr lIns="0" tIns="0" rIns="0" bIns="0"/>
          <a:lstStyle/>
          <a:p>
            <a:pPr eaLnBrk="0" hangingPunct="0">
              <a:lnSpc>
                <a:spcPct val="110000"/>
              </a:lnSpc>
              <a:buClrTx/>
              <a:buFontTx/>
              <a:buNone/>
            </a:pPr>
            <a:r>
              <a:rPr lang="en-US" altLang="zh-CN" sz="1400">
                <a:solidFill>
                  <a:schemeClr val="bg2"/>
                </a:solidFill>
              </a:rPr>
              <a:t>CPU</a:t>
            </a:r>
            <a:r>
              <a:rPr lang="zh-CN" altLang="en-US" sz="1400">
                <a:solidFill>
                  <a:schemeClr val="bg2"/>
                </a:solidFill>
              </a:rPr>
              <a:t>响应</a:t>
            </a:r>
            <a:r>
              <a:rPr lang="en-US" altLang="zh-CN" sz="1400">
                <a:solidFill>
                  <a:schemeClr val="bg2"/>
                </a:solidFill>
              </a:rPr>
              <a:t>, DMAC</a:t>
            </a:r>
            <a:r>
              <a:rPr lang="zh-CN" altLang="en-US" sz="1400">
                <a:solidFill>
                  <a:schemeClr val="bg2"/>
                </a:solidFill>
              </a:rPr>
              <a:t>获总线控制权</a:t>
            </a:r>
          </a:p>
        </p:txBody>
      </p:sp>
      <p:sp>
        <p:nvSpPr>
          <p:cNvPr id="1067019" name="Line 11"/>
          <p:cNvSpPr>
            <a:spLocks noChangeShapeType="1"/>
          </p:cNvSpPr>
          <p:nvPr/>
        </p:nvSpPr>
        <p:spPr bwMode="auto">
          <a:xfrm>
            <a:off x="3567113" y="3762375"/>
            <a:ext cx="0" cy="296863"/>
          </a:xfrm>
          <a:prstGeom prst="line">
            <a:avLst/>
          </a:prstGeom>
          <a:noFill/>
          <a:ln w="9525">
            <a:solidFill>
              <a:srgbClr val="000000"/>
            </a:solidFill>
            <a:round/>
            <a:headEnd/>
            <a:tailEnd type="triangle" w="med" len="med"/>
          </a:ln>
        </p:spPr>
        <p:txBody>
          <a:bodyPr/>
          <a:lstStyle/>
          <a:p>
            <a:endParaRPr lang="zh-CN" altLang="en-US"/>
          </a:p>
        </p:txBody>
      </p:sp>
      <p:sp>
        <p:nvSpPr>
          <p:cNvPr id="1067020" name="Text Box 12"/>
          <p:cNvSpPr txBox="1">
            <a:spLocks noChangeArrowheads="1"/>
          </p:cNvSpPr>
          <p:nvPr/>
        </p:nvSpPr>
        <p:spPr bwMode="auto">
          <a:xfrm>
            <a:off x="2652713" y="4059238"/>
            <a:ext cx="1800225" cy="296862"/>
          </a:xfrm>
          <a:prstGeom prst="rect">
            <a:avLst/>
          </a:prstGeom>
          <a:noFill/>
          <a:ln w="9525" algn="ctr">
            <a:solidFill>
              <a:srgbClr val="000000"/>
            </a:solidFill>
            <a:miter lim="800000"/>
            <a:headEnd/>
            <a:tailEnd/>
          </a:ln>
          <a:effectLst/>
        </p:spPr>
        <p:txBody>
          <a:bodyPr lIns="0" tIns="0" rIns="0" bIns="0"/>
          <a:lstStyle/>
          <a:p>
            <a:pPr eaLnBrk="0" hangingPunct="0">
              <a:buClrTx/>
              <a:buFontTx/>
              <a:buNone/>
            </a:pPr>
            <a:r>
              <a:rPr lang="en-US" altLang="zh-CN" sz="1600">
                <a:solidFill>
                  <a:schemeClr val="bg2"/>
                </a:solidFill>
              </a:rPr>
              <a:t>DMA</a:t>
            </a:r>
            <a:r>
              <a:rPr lang="zh-CN" altLang="en-US" sz="1600">
                <a:solidFill>
                  <a:schemeClr val="bg2"/>
                </a:solidFill>
              </a:rPr>
              <a:t>传送一个字节</a:t>
            </a:r>
          </a:p>
        </p:txBody>
      </p:sp>
      <p:sp>
        <p:nvSpPr>
          <p:cNvPr id="1067021" name="AutoShape 13"/>
          <p:cNvSpPr>
            <a:spLocks noChangeArrowheads="1"/>
          </p:cNvSpPr>
          <p:nvPr/>
        </p:nvSpPr>
        <p:spPr bwMode="auto">
          <a:xfrm>
            <a:off x="2652713" y="5248275"/>
            <a:ext cx="1828800" cy="396875"/>
          </a:xfrm>
          <a:prstGeom prst="flowChartDecision">
            <a:avLst/>
          </a:prstGeom>
          <a:noFill/>
          <a:ln w="9525" algn="ctr">
            <a:solidFill>
              <a:srgbClr val="000000"/>
            </a:solidFill>
            <a:miter lim="800000"/>
            <a:headEnd/>
            <a:tailEnd/>
          </a:ln>
          <a:effectLst/>
        </p:spPr>
        <p:txBody>
          <a:bodyPr lIns="0" tIns="0" rIns="0" bIns="0"/>
          <a:lstStyle/>
          <a:p>
            <a:pPr eaLnBrk="0" hangingPunct="0">
              <a:buClrTx/>
              <a:buFontTx/>
              <a:buNone/>
            </a:pPr>
            <a:r>
              <a:rPr lang="zh-CN" altLang="en-US" sz="1400">
                <a:solidFill>
                  <a:schemeClr val="bg2"/>
                </a:solidFill>
              </a:rPr>
              <a:t>块结束？</a:t>
            </a:r>
          </a:p>
        </p:txBody>
      </p:sp>
      <p:sp>
        <p:nvSpPr>
          <p:cNvPr id="1067022" name="Line 14"/>
          <p:cNvSpPr>
            <a:spLocks noChangeShapeType="1"/>
          </p:cNvSpPr>
          <p:nvPr/>
        </p:nvSpPr>
        <p:spPr bwMode="auto">
          <a:xfrm>
            <a:off x="3567113" y="5645150"/>
            <a:ext cx="0" cy="296863"/>
          </a:xfrm>
          <a:prstGeom prst="line">
            <a:avLst/>
          </a:prstGeom>
          <a:noFill/>
          <a:ln w="9525">
            <a:solidFill>
              <a:srgbClr val="000000"/>
            </a:solidFill>
            <a:round/>
            <a:headEnd/>
            <a:tailEnd type="triangle" w="med" len="med"/>
          </a:ln>
        </p:spPr>
        <p:txBody>
          <a:bodyPr/>
          <a:lstStyle/>
          <a:p>
            <a:endParaRPr lang="zh-CN" altLang="en-US"/>
          </a:p>
        </p:txBody>
      </p:sp>
      <p:sp>
        <p:nvSpPr>
          <p:cNvPr id="1067023" name="Line 15"/>
          <p:cNvSpPr>
            <a:spLocks noChangeShapeType="1"/>
          </p:cNvSpPr>
          <p:nvPr/>
        </p:nvSpPr>
        <p:spPr bwMode="auto">
          <a:xfrm flipV="1">
            <a:off x="2195513" y="3862388"/>
            <a:ext cx="0" cy="2079625"/>
          </a:xfrm>
          <a:prstGeom prst="line">
            <a:avLst/>
          </a:prstGeom>
          <a:noFill/>
          <a:ln w="9525">
            <a:solidFill>
              <a:srgbClr val="000000"/>
            </a:solidFill>
            <a:round/>
            <a:headEnd/>
            <a:tailEnd/>
          </a:ln>
        </p:spPr>
        <p:txBody>
          <a:bodyPr/>
          <a:lstStyle/>
          <a:p>
            <a:endParaRPr lang="zh-CN" altLang="en-US"/>
          </a:p>
        </p:txBody>
      </p:sp>
      <p:sp>
        <p:nvSpPr>
          <p:cNvPr id="1067024" name="Line 16"/>
          <p:cNvSpPr>
            <a:spLocks noChangeShapeType="1"/>
          </p:cNvSpPr>
          <p:nvPr/>
        </p:nvSpPr>
        <p:spPr bwMode="auto">
          <a:xfrm>
            <a:off x="2195513" y="3862388"/>
            <a:ext cx="1371600" cy="0"/>
          </a:xfrm>
          <a:prstGeom prst="line">
            <a:avLst/>
          </a:prstGeom>
          <a:noFill/>
          <a:ln w="9525">
            <a:solidFill>
              <a:srgbClr val="000000"/>
            </a:solidFill>
            <a:round/>
            <a:headEnd/>
            <a:tailEnd type="triangle" w="med" len="med"/>
          </a:ln>
        </p:spPr>
        <p:txBody>
          <a:bodyPr/>
          <a:lstStyle/>
          <a:p>
            <a:endParaRPr lang="zh-CN" altLang="en-US"/>
          </a:p>
        </p:txBody>
      </p:sp>
      <p:sp>
        <p:nvSpPr>
          <p:cNvPr id="1067025" name="Line 17"/>
          <p:cNvSpPr>
            <a:spLocks noChangeShapeType="1"/>
          </p:cNvSpPr>
          <p:nvPr/>
        </p:nvSpPr>
        <p:spPr bwMode="auto">
          <a:xfrm>
            <a:off x="4481513" y="5446713"/>
            <a:ext cx="1143000" cy="0"/>
          </a:xfrm>
          <a:prstGeom prst="line">
            <a:avLst/>
          </a:prstGeom>
          <a:noFill/>
          <a:ln w="9525">
            <a:solidFill>
              <a:srgbClr val="000000"/>
            </a:solidFill>
            <a:round/>
            <a:headEnd/>
            <a:tailEnd/>
          </a:ln>
        </p:spPr>
        <p:txBody>
          <a:bodyPr/>
          <a:lstStyle/>
          <a:p>
            <a:endParaRPr lang="zh-CN" altLang="en-US"/>
          </a:p>
        </p:txBody>
      </p:sp>
      <p:sp>
        <p:nvSpPr>
          <p:cNvPr id="1067026" name="Line 18"/>
          <p:cNvSpPr>
            <a:spLocks noChangeShapeType="1"/>
          </p:cNvSpPr>
          <p:nvPr/>
        </p:nvSpPr>
        <p:spPr bwMode="auto">
          <a:xfrm>
            <a:off x="3567113" y="4356100"/>
            <a:ext cx="0" cy="298450"/>
          </a:xfrm>
          <a:prstGeom prst="line">
            <a:avLst/>
          </a:prstGeom>
          <a:noFill/>
          <a:ln w="9525">
            <a:solidFill>
              <a:srgbClr val="000000"/>
            </a:solidFill>
            <a:round/>
            <a:headEnd/>
            <a:tailEnd type="triangle" w="med" len="med"/>
          </a:ln>
        </p:spPr>
        <p:txBody>
          <a:bodyPr/>
          <a:lstStyle/>
          <a:p>
            <a:endParaRPr lang="zh-CN" altLang="en-US"/>
          </a:p>
        </p:txBody>
      </p:sp>
      <p:sp>
        <p:nvSpPr>
          <p:cNvPr id="1067027" name="Text Box 19"/>
          <p:cNvSpPr txBox="1">
            <a:spLocks noChangeArrowheads="1"/>
          </p:cNvSpPr>
          <p:nvPr/>
        </p:nvSpPr>
        <p:spPr bwMode="auto">
          <a:xfrm>
            <a:off x="2481263" y="4654550"/>
            <a:ext cx="2159000" cy="296863"/>
          </a:xfrm>
          <a:prstGeom prst="rect">
            <a:avLst/>
          </a:prstGeom>
          <a:noFill/>
          <a:ln w="9525" algn="ctr">
            <a:solidFill>
              <a:srgbClr val="000000"/>
            </a:solidFill>
            <a:miter lim="800000"/>
            <a:headEnd/>
            <a:tailEnd/>
          </a:ln>
          <a:effectLst/>
        </p:spPr>
        <p:txBody>
          <a:bodyPr lIns="0" tIns="0" rIns="0" bIns="0"/>
          <a:lstStyle/>
          <a:p>
            <a:pPr eaLnBrk="0" hangingPunct="0">
              <a:lnSpc>
                <a:spcPct val="110000"/>
              </a:lnSpc>
              <a:buClrTx/>
              <a:buFontTx/>
              <a:buNone/>
            </a:pPr>
            <a:r>
              <a:rPr lang="zh-CN" altLang="en-US" sz="1600">
                <a:solidFill>
                  <a:schemeClr val="bg2"/>
                </a:solidFill>
              </a:rPr>
              <a:t>地址增量，计数器减量</a:t>
            </a:r>
          </a:p>
        </p:txBody>
      </p:sp>
      <p:sp>
        <p:nvSpPr>
          <p:cNvPr id="1067028" name="Line 20"/>
          <p:cNvSpPr>
            <a:spLocks noChangeShapeType="1"/>
          </p:cNvSpPr>
          <p:nvPr/>
        </p:nvSpPr>
        <p:spPr bwMode="auto">
          <a:xfrm>
            <a:off x="3567113" y="4951413"/>
            <a:ext cx="0" cy="296862"/>
          </a:xfrm>
          <a:prstGeom prst="line">
            <a:avLst/>
          </a:prstGeom>
          <a:noFill/>
          <a:ln w="9525">
            <a:solidFill>
              <a:srgbClr val="000000"/>
            </a:solidFill>
            <a:round/>
            <a:headEnd/>
            <a:tailEnd type="triangle" w="med" len="med"/>
          </a:ln>
        </p:spPr>
        <p:txBody>
          <a:bodyPr/>
          <a:lstStyle/>
          <a:p>
            <a:endParaRPr lang="zh-CN" altLang="en-US"/>
          </a:p>
        </p:txBody>
      </p:sp>
      <p:sp>
        <p:nvSpPr>
          <p:cNvPr id="1067029" name="Line 21"/>
          <p:cNvSpPr>
            <a:spLocks noChangeShapeType="1"/>
          </p:cNvSpPr>
          <p:nvPr/>
        </p:nvSpPr>
        <p:spPr bwMode="auto">
          <a:xfrm flipH="1" flipV="1">
            <a:off x="4643438" y="2378075"/>
            <a:ext cx="504825" cy="0"/>
          </a:xfrm>
          <a:prstGeom prst="line">
            <a:avLst/>
          </a:prstGeom>
          <a:noFill/>
          <a:ln w="9525">
            <a:solidFill>
              <a:srgbClr val="000000"/>
            </a:solidFill>
            <a:round/>
            <a:headEnd/>
            <a:tailEnd/>
          </a:ln>
        </p:spPr>
        <p:txBody>
          <a:bodyPr/>
          <a:lstStyle/>
          <a:p>
            <a:endParaRPr lang="zh-CN" altLang="en-US"/>
          </a:p>
        </p:txBody>
      </p:sp>
      <p:sp>
        <p:nvSpPr>
          <p:cNvPr id="1067030" name="Line 22"/>
          <p:cNvSpPr>
            <a:spLocks noChangeShapeType="1"/>
          </p:cNvSpPr>
          <p:nvPr/>
        </p:nvSpPr>
        <p:spPr bwMode="auto">
          <a:xfrm>
            <a:off x="5148263" y="1917700"/>
            <a:ext cx="0" cy="449263"/>
          </a:xfrm>
          <a:prstGeom prst="line">
            <a:avLst/>
          </a:prstGeom>
          <a:noFill/>
          <a:ln w="9525">
            <a:solidFill>
              <a:srgbClr val="000000"/>
            </a:solidFill>
            <a:round/>
            <a:headEnd/>
            <a:tailEnd/>
          </a:ln>
        </p:spPr>
        <p:txBody>
          <a:bodyPr/>
          <a:lstStyle/>
          <a:p>
            <a:endParaRPr lang="zh-CN" altLang="en-US"/>
          </a:p>
        </p:txBody>
      </p:sp>
      <p:sp>
        <p:nvSpPr>
          <p:cNvPr id="1067031" name="Line 23"/>
          <p:cNvSpPr>
            <a:spLocks noChangeShapeType="1"/>
          </p:cNvSpPr>
          <p:nvPr/>
        </p:nvSpPr>
        <p:spPr bwMode="auto">
          <a:xfrm flipH="1" flipV="1">
            <a:off x="3563938" y="1916113"/>
            <a:ext cx="1582737" cy="0"/>
          </a:xfrm>
          <a:prstGeom prst="line">
            <a:avLst/>
          </a:prstGeom>
          <a:noFill/>
          <a:ln w="9525">
            <a:solidFill>
              <a:srgbClr val="000000"/>
            </a:solidFill>
            <a:round/>
            <a:headEnd/>
            <a:tailEnd type="triangle" w="med" len="med"/>
          </a:ln>
        </p:spPr>
        <p:txBody>
          <a:bodyPr/>
          <a:lstStyle/>
          <a:p>
            <a:endParaRPr lang="zh-CN" altLang="en-US"/>
          </a:p>
        </p:txBody>
      </p:sp>
      <p:sp>
        <p:nvSpPr>
          <p:cNvPr id="1067032" name="Text Box 24"/>
          <p:cNvSpPr txBox="1">
            <a:spLocks noChangeArrowheads="1"/>
          </p:cNvSpPr>
          <p:nvPr/>
        </p:nvSpPr>
        <p:spPr bwMode="auto">
          <a:xfrm>
            <a:off x="4824413" y="5942013"/>
            <a:ext cx="1600200" cy="296862"/>
          </a:xfrm>
          <a:prstGeom prst="rect">
            <a:avLst/>
          </a:prstGeom>
          <a:noFill/>
          <a:ln w="9525" algn="ctr">
            <a:solidFill>
              <a:srgbClr val="000000"/>
            </a:solidFill>
            <a:miter lim="800000"/>
            <a:headEnd/>
            <a:tailEnd/>
          </a:ln>
          <a:effectLst/>
        </p:spPr>
        <p:txBody>
          <a:bodyPr lIns="0" tIns="0" rIns="0" bIns="0"/>
          <a:lstStyle/>
          <a:p>
            <a:pPr eaLnBrk="0" hangingPunct="0">
              <a:buClrTx/>
              <a:buFontTx/>
              <a:buNone/>
            </a:pPr>
            <a:r>
              <a:rPr lang="en-US" altLang="zh-CN" sz="1600">
                <a:solidFill>
                  <a:schemeClr val="bg2"/>
                </a:solidFill>
              </a:rPr>
              <a:t>DMAC</a:t>
            </a:r>
            <a:r>
              <a:rPr lang="zh-CN" altLang="en-US" sz="1600">
                <a:solidFill>
                  <a:schemeClr val="bg2"/>
                </a:solidFill>
              </a:rPr>
              <a:t>释放总线</a:t>
            </a:r>
          </a:p>
        </p:txBody>
      </p:sp>
      <p:sp>
        <p:nvSpPr>
          <p:cNvPr id="1067033" name="Line 25"/>
          <p:cNvSpPr>
            <a:spLocks noChangeShapeType="1"/>
          </p:cNvSpPr>
          <p:nvPr/>
        </p:nvSpPr>
        <p:spPr bwMode="auto">
          <a:xfrm>
            <a:off x="5624513" y="5446713"/>
            <a:ext cx="0" cy="495300"/>
          </a:xfrm>
          <a:prstGeom prst="line">
            <a:avLst/>
          </a:prstGeom>
          <a:noFill/>
          <a:ln w="9525">
            <a:solidFill>
              <a:srgbClr val="000000"/>
            </a:solidFill>
            <a:round/>
            <a:headEnd/>
            <a:tailEnd type="triangle" w="med" len="med"/>
          </a:ln>
        </p:spPr>
        <p:txBody>
          <a:bodyPr/>
          <a:lstStyle/>
          <a:p>
            <a:endParaRPr lang="zh-CN" altLang="en-US"/>
          </a:p>
        </p:txBody>
      </p:sp>
      <p:sp>
        <p:nvSpPr>
          <p:cNvPr id="1067034" name="Text Box 26"/>
          <p:cNvSpPr txBox="1">
            <a:spLocks noChangeArrowheads="1"/>
          </p:cNvSpPr>
          <p:nvPr/>
        </p:nvSpPr>
        <p:spPr bwMode="auto">
          <a:xfrm>
            <a:off x="4610100" y="5221288"/>
            <a:ext cx="215900" cy="179387"/>
          </a:xfrm>
          <a:prstGeom prst="rect">
            <a:avLst/>
          </a:prstGeom>
          <a:noFill/>
          <a:ln w="9525" algn="ctr">
            <a:noFill/>
            <a:miter lim="800000"/>
            <a:headEnd/>
            <a:tailEnd/>
          </a:ln>
          <a:effectLst/>
        </p:spPr>
        <p:txBody>
          <a:bodyPr lIns="0" tIns="0" rIns="0" bIns="0"/>
          <a:lstStyle/>
          <a:p>
            <a:pPr eaLnBrk="0" hangingPunct="0">
              <a:buClrTx/>
              <a:buFontTx/>
              <a:buNone/>
            </a:pPr>
            <a:r>
              <a:rPr lang="en-US" altLang="zh-CN" sz="1400">
                <a:solidFill>
                  <a:schemeClr val="bg2"/>
                </a:solidFill>
              </a:rPr>
              <a:t>Y</a:t>
            </a:r>
          </a:p>
        </p:txBody>
      </p:sp>
      <p:sp>
        <p:nvSpPr>
          <p:cNvPr id="1067035" name="Line 27"/>
          <p:cNvSpPr>
            <a:spLocks noChangeShapeType="1"/>
          </p:cNvSpPr>
          <p:nvPr/>
        </p:nvSpPr>
        <p:spPr bwMode="auto">
          <a:xfrm>
            <a:off x="2195513" y="5942013"/>
            <a:ext cx="1371600" cy="0"/>
          </a:xfrm>
          <a:prstGeom prst="line">
            <a:avLst/>
          </a:prstGeom>
          <a:noFill/>
          <a:ln w="9525">
            <a:solidFill>
              <a:srgbClr val="000000"/>
            </a:solidFill>
            <a:round/>
            <a:headEnd/>
            <a:tailEnd/>
          </a:ln>
        </p:spPr>
        <p:txBody>
          <a:bodyPr/>
          <a:lstStyle/>
          <a:p>
            <a:endParaRPr lang="zh-CN" altLang="en-US"/>
          </a:p>
        </p:txBody>
      </p:sp>
      <p:sp>
        <p:nvSpPr>
          <p:cNvPr id="1067036" name="Rectangle 28"/>
          <p:cNvSpPr>
            <a:spLocks noGrp="1" noChangeArrowheads="1"/>
          </p:cNvSpPr>
          <p:nvPr>
            <p:ph type="body" idx="1"/>
          </p:nvPr>
        </p:nvSpPr>
        <p:spPr>
          <a:xfrm>
            <a:off x="611188" y="549275"/>
            <a:ext cx="8229600" cy="5975350"/>
          </a:xfrm>
          <a:noFill/>
          <a:ln/>
        </p:spPr>
        <p:txBody>
          <a:bodyPr/>
          <a:lstStyle/>
          <a:p>
            <a:r>
              <a:rPr lang="zh-CN" altLang="en-US" sz="2800" b="1">
                <a:solidFill>
                  <a:schemeClr val="bg2"/>
                </a:solidFill>
              </a:rPr>
              <a:t>数据块传送</a:t>
            </a:r>
          </a:p>
        </p:txBody>
      </p:sp>
      <p:sp>
        <p:nvSpPr>
          <p:cNvPr id="1067037" name="Text Box 29"/>
          <p:cNvSpPr txBox="1">
            <a:spLocks noChangeArrowheads="1"/>
          </p:cNvSpPr>
          <p:nvPr/>
        </p:nvSpPr>
        <p:spPr bwMode="auto">
          <a:xfrm>
            <a:off x="4756150" y="2133600"/>
            <a:ext cx="215900" cy="179388"/>
          </a:xfrm>
          <a:prstGeom prst="rect">
            <a:avLst/>
          </a:prstGeom>
          <a:noFill/>
          <a:ln w="9525">
            <a:noFill/>
            <a:miter lim="800000"/>
            <a:headEnd/>
            <a:tailEnd/>
          </a:ln>
        </p:spPr>
        <p:txBody>
          <a:bodyPr lIns="0" tIns="0" rIns="0" bIns="0"/>
          <a:lstStyle/>
          <a:p>
            <a:pPr eaLnBrk="0" hangingPunct="0">
              <a:buClrTx/>
              <a:buFontTx/>
              <a:buNone/>
            </a:pPr>
            <a:r>
              <a:rPr lang="en-US" altLang="zh-CN" sz="1400">
                <a:solidFill>
                  <a:schemeClr val="bg2"/>
                </a:solidFill>
              </a:rPr>
              <a:t>N</a:t>
            </a:r>
          </a:p>
        </p:txBody>
      </p:sp>
      <p:sp>
        <p:nvSpPr>
          <p:cNvPr id="1067038" name="Text Box 30"/>
          <p:cNvSpPr txBox="1">
            <a:spLocks noChangeArrowheads="1"/>
          </p:cNvSpPr>
          <p:nvPr/>
        </p:nvSpPr>
        <p:spPr bwMode="auto">
          <a:xfrm>
            <a:off x="3924300" y="5445125"/>
            <a:ext cx="1584325" cy="396875"/>
          </a:xfrm>
          <a:prstGeom prst="rect">
            <a:avLst/>
          </a:prstGeom>
          <a:noFill/>
          <a:ln w="28575" algn="ctr">
            <a:noFill/>
            <a:miter lim="800000"/>
            <a:headEnd/>
            <a:tailEnd type="none" w="med" len="lg"/>
          </a:ln>
          <a:effectLst/>
        </p:spPr>
        <p:txBody>
          <a:bodyPr>
            <a:spAutoFit/>
          </a:bodyPr>
          <a:lstStyle/>
          <a:p>
            <a:pPr>
              <a:spcBef>
                <a:spcPct val="50000"/>
              </a:spcBef>
            </a:pPr>
            <a:r>
              <a:rPr lang="zh-CN" altLang="en-US" sz="2000"/>
              <a:t>或外部</a:t>
            </a:r>
            <a:r>
              <a:rPr lang="en-US" altLang="zh-CN" sz="2000"/>
              <a:t>EOP</a:t>
            </a:r>
          </a:p>
        </p:txBody>
      </p:sp>
      <p:sp>
        <p:nvSpPr>
          <p:cNvPr id="1067039" name="Line 31"/>
          <p:cNvSpPr>
            <a:spLocks noChangeShapeType="1"/>
          </p:cNvSpPr>
          <p:nvPr/>
        </p:nvSpPr>
        <p:spPr bwMode="auto">
          <a:xfrm>
            <a:off x="4857750" y="5511800"/>
            <a:ext cx="482600" cy="0"/>
          </a:xfrm>
          <a:prstGeom prst="line">
            <a:avLst/>
          </a:prstGeom>
          <a:noFill/>
          <a:ln w="28575">
            <a:solidFill>
              <a:schemeClr val="tx1"/>
            </a:solidFill>
            <a:round/>
            <a:headEnd/>
            <a:tailEnd type="none" w="med" len="lg"/>
          </a:ln>
          <a:effectLst/>
        </p:spPr>
        <p:txBody>
          <a:bodyPr anchor="ctr">
            <a:spAutoFit/>
          </a:bodyPr>
          <a:lstStyle/>
          <a:p>
            <a:endParaRPr lang="zh-CN" altLang="en-US"/>
          </a:p>
        </p:txBody>
      </p:sp>
    </p:spTree>
    <p:extLst>
      <p:ext uri="{BB962C8B-B14F-4D97-AF65-F5344CB8AC3E}">
        <p14:creationId xmlns:p14="http://schemas.microsoft.com/office/powerpoint/2010/main" val="1093762711"/>
      </p:ext>
    </p:extLst>
  </p:cSld>
  <p:clrMapOvr>
    <a:masterClrMapping/>
  </p:clrMapOvr>
  <p:transition spd="med"/>
  <p:timing>
    <p:tnLst>
      <p:par>
        <p:cT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灯片编号占位符 4"/>
          <p:cNvSpPr>
            <a:spLocks noGrp="1"/>
          </p:cNvSpPr>
          <p:nvPr>
            <p:ph type="sldNum" sz="quarter" idx="11"/>
          </p:nvPr>
        </p:nvSpPr>
        <p:spPr/>
        <p:txBody>
          <a:bodyPr/>
          <a:lstStyle/>
          <a:p>
            <a:fld id="{362BA863-006E-4937-988E-6CCD614860D9}" type="slidenum">
              <a:rPr lang="zh-CN" altLang="en-US"/>
              <a:pPr/>
              <a:t>213</a:t>
            </a:fld>
            <a:endParaRPr lang="en-US" altLang="zh-CN"/>
          </a:p>
        </p:txBody>
      </p:sp>
      <p:sp>
        <p:nvSpPr>
          <p:cNvPr id="1069058" name="Line 2"/>
          <p:cNvSpPr>
            <a:spLocks noChangeShapeType="1"/>
          </p:cNvSpPr>
          <p:nvPr/>
        </p:nvSpPr>
        <p:spPr bwMode="auto">
          <a:xfrm>
            <a:off x="5961063" y="1268413"/>
            <a:ext cx="0" cy="355600"/>
          </a:xfrm>
          <a:prstGeom prst="line">
            <a:avLst/>
          </a:prstGeom>
          <a:noFill/>
          <a:ln w="9525">
            <a:solidFill>
              <a:srgbClr val="000000"/>
            </a:solidFill>
            <a:round/>
            <a:headEnd/>
            <a:tailEnd/>
          </a:ln>
          <a:effectLst/>
        </p:spPr>
        <p:txBody>
          <a:bodyPr/>
          <a:lstStyle/>
          <a:p>
            <a:endParaRPr lang="zh-CN" altLang="en-US"/>
          </a:p>
        </p:txBody>
      </p:sp>
      <p:sp>
        <p:nvSpPr>
          <p:cNvPr id="1069059" name="Line 3"/>
          <p:cNvSpPr>
            <a:spLocks noChangeShapeType="1"/>
          </p:cNvSpPr>
          <p:nvPr/>
        </p:nvSpPr>
        <p:spPr bwMode="auto">
          <a:xfrm>
            <a:off x="4572000" y="6057900"/>
            <a:ext cx="0" cy="177800"/>
          </a:xfrm>
          <a:prstGeom prst="line">
            <a:avLst/>
          </a:prstGeom>
          <a:noFill/>
          <a:ln w="9525">
            <a:solidFill>
              <a:srgbClr val="000000"/>
            </a:solidFill>
            <a:round/>
            <a:headEnd/>
            <a:tailEnd/>
          </a:ln>
          <a:effectLst/>
        </p:spPr>
        <p:txBody>
          <a:bodyPr/>
          <a:lstStyle/>
          <a:p>
            <a:endParaRPr lang="zh-CN" altLang="en-US"/>
          </a:p>
        </p:txBody>
      </p:sp>
      <p:sp>
        <p:nvSpPr>
          <p:cNvPr id="1069060" name="Line 4"/>
          <p:cNvSpPr>
            <a:spLocks noChangeShapeType="1"/>
          </p:cNvSpPr>
          <p:nvPr/>
        </p:nvSpPr>
        <p:spPr bwMode="auto">
          <a:xfrm flipH="1">
            <a:off x="2487613" y="1268413"/>
            <a:ext cx="0" cy="4967287"/>
          </a:xfrm>
          <a:prstGeom prst="line">
            <a:avLst/>
          </a:prstGeom>
          <a:noFill/>
          <a:ln w="9525">
            <a:solidFill>
              <a:srgbClr val="000000"/>
            </a:solidFill>
            <a:round/>
            <a:headEnd/>
            <a:tailEnd/>
          </a:ln>
          <a:effectLst/>
        </p:spPr>
        <p:txBody>
          <a:bodyPr/>
          <a:lstStyle/>
          <a:p>
            <a:endParaRPr lang="zh-CN" altLang="en-US"/>
          </a:p>
        </p:txBody>
      </p:sp>
      <p:sp>
        <p:nvSpPr>
          <p:cNvPr id="1069061" name="Line 5"/>
          <p:cNvSpPr>
            <a:spLocks noChangeShapeType="1"/>
          </p:cNvSpPr>
          <p:nvPr/>
        </p:nvSpPr>
        <p:spPr bwMode="auto">
          <a:xfrm>
            <a:off x="2905125" y="5170488"/>
            <a:ext cx="277813" cy="0"/>
          </a:xfrm>
          <a:prstGeom prst="line">
            <a:avLst/>
          </a:prstGeom>
          <a:noFill/>
          <a:ln w="9525">
            <a:solidFill>
              <a:srgbClr val="000000"/>
            </a:solidFill>
            <a:round/>
            <a:headEnd/>
            <a:tailEnd/>
          </a:ln>
        </p:spPr>
        <p:txBody>
          <a:bodyPr/>
          <a:lstStyle/>
          <a:p>
            <a:endParaRPr lang="zh-CN" altLang="en-US"/>
          </a:p>
        </p:txBody>
      </p:sp>
      <p:sp>
        <p:nvSpPr>
          <p:cNvPr id="1069062" name="Text Box 6"/>
          <p:cNvSpPr txBox="1">
            <a:spLocks noChangeArrowheads="1"/>
          </p:cNvSpPr>
          <p:nvPr/>
        </p:nvSpPr>
        <p:spPr bwMode="auto">
          <a:xfrm>
            <a:off x="5651500" y="1412875"/>
            <a:ext cx="215900" cy="179388"/>
          </a:xfrm>
          <a:prstGeom prst="rect">
            <a:avLst/>
          </a:prstGeom>
          <a:noFill/>
          <a:ln w="9525" algn="ctr">
            <a:noFill/>
            <a:miter lim="800000"/>
            <a:headEnd/>
            <a:tailEnd/>
          </a:ln>
          <a:effectLst/>
        </p:spPr>
        <p:txBody>
          <a:bodyPr lIns="0" tIns="0" rIns="0" bIns="0"/>
          <a:lstStyle/>
          <a:p>
            <a:pPr eaLnBrk="0" hangingPunct="0">
              <a:buClrTx/>
              <a:buFontTx/>
              <a:buNone/>
            </a:pPr>
            <a:r>
              <a:rPr lang="en-US" altLang="zh-CN" sz="1400">
                <a:solidFill>
                  <a:schemeClr val="bg2"/>
                </a:solidFill>
              </a:rPr>
              <a:t>N</a:t>
            </a:r>
          </a:p>
        </p:txBody>
      </p:sp>
      <p:sp>
        <p:nvSpPr>
          <p:cNvPr id="1069063" name="Text Box 7"/>
          <p:cNvSpPr txBox="1">
            <a:spLocks noChangeArrowheads="1"/>
          </p:cNvSpPr>
          <p:nvPr/>
        </p:nvSpPr>
        <p:spPr bwMode="auto">
          <a:xfrm>
            <a:off x="4624388" y="1844675"/>
            <a:ext cx="215900" cy="179388"/>
          </a:xfrm>
          <a:prstGeom prst="rect">
            <a:avLst/>
          </a:prstGeom>
          <a:noFill/>
          <a:ln w="9525" algn="ctr">
            <a:noFill/>
            <a:miter lim="800000"/>
            <a:headEnd/>
            <a:tailEnd/>
          </a:ln>
          <a:effectLst/>
        </p:spPr>
        <p:txBody>
          <a:bodyPr lIns="0" tIns="0" rIns="0" bIns="0"/>
          <a:lstStyle/>
          <a:p>
            <a:pPr eaLnBrk="0" hangingPunct="0">
              <a:buClrTx/>
              <a:buFontTx/>
              <a:buNone/>
            </a:pPr>
            <a:r>
              <a:rPr lang="en-US" altLang="zh-CN" sz="1400">
                <a:solidFill>
                  <a:schemeClr val="bg2"/>
                </a:solidFill>
              </a:rPr>
              <a:t>Y</a:t>
            </a:r>
          </a:p>
        </p:txBody>
      </p:sp>
      <p:sp>
        <p:nvSpPr>
          <p:cNvPr id="1069064" name="Line 8"/>
          <p:cNvSpPr>
            <a:spLocks noChangeShapeType="1"/>
          </p:cNvSpPr>
          <p:nvPr/>
        </p:nvSpPr>
        <p:spPr bwMode="auto">
          <a:xfrm>
            <a:off x="4572000" y="2333625"/>
            <a:ext cx="0" cy="265113"/>
          </a:xfrm>
          <a:prstGeom prst="line">
            <a:avLst/>
          </a:prstGeom>
          <a:noFill/>
          <a:ln w="9525">
            <a:solidFill>
              <a:srgbClr val="000000"/>
            </a:solidFill>
            <a:round/>
            <a:headEnd/>
            <a:tailEnd type="triangle" w="med" len="med"/>
          </a:ln>
        </p:spPr>
        <p:txBody>
          <a:bodyPr/>
          <a:lstStyle/>
          <a:p>
            <a:endParaRPr lang="zh-CN" altLang="en-US"/>
          </a:p>
        </p:txBody>
      </p:sp>
      <p:sp>
        <p:nvSpPr>
          <p:cNvPr id="1069065" name="Text Box 9"/>
          <p:cNvSpPr txBox="1">
            <a:spLocks noChangeArrowheads="1"/>
          </p:cNvSpPr>
          <p:nvPr/>
        </p:nvSpPr>
        <p:spPr bwMode="auto">
          <a:xfrm>
            <a:off x="3198813" y="2598738"/>
            <a:ext cx="2879725" cy="266700"/>
          </a:xfrm>
          <a:prstGeom prst="rect">
            <a:avLst/>
          </a:prstGeom>
          <a:noFill/>
          <a:ln w="9525" algn="ctr">
            <a:solidFill>
              <a:srgbClr val="000000"/>
            </a:solidFill>
            <a:miter lim="800000"/>
            <a:headEnd/>
            <a:tailEnd/>
          </a:ln>
          <a:effectLst/>
        </p:spPr>
        <p:txBody>
          <a:bodyPr lIns="0" tIns="0" rIns="0" bIns="0"/>
          <a:lstStyle/>
          <a:p>
            <a:pPr eaLnBrk="0" hangingPunct="0">
              <a:buClrTx/>
              <a:buFontTx/>
              <a:buNone/>
            </a:pPr>
            <a:r>
              <a:rPr lang="en-US" altLang="zh-CN" sz="1600">
                <a:solidFill>
                  <a:schemeClr val="bg2"/>
                </a:solidFill>
              </a:rPr>
              <a:t>CPU</a:t>
            </a:r>
            <a:r>
              <a:rPr lang="zh-CN" altLang="en-US" sz="1600">
                <a:solidFill>
                  <a:schemeClr val="bg2"/>
                </a:solidFill>
              </a:rPr>
              <a:t>响应</a:t>
            </a:r>
            <a:r>
              <a:rPr lang="en-US" altLang="zh-CN" sz="1600">
                <a:solidFill>
                  <a:schemeClr val="bg2"/>
                </a:solidFill>
              </a:rPr>
              <a:t>, DMAC</a:t>
            </a:r>
            <a:r>
              <a:rPr lang="zh-CN" altLang="en-US" sz="1600">
                <a:solidFill>
                  <a:schemeClr val="bg2"/>
                </a:solidFill>
              </a:rPr>
              <a:t>获总线控制权</a:t>
            </a:r>
          </a:p>
        </p:txBody>
      </p:sp>
      <p:sp>
        <p:nvSpPr>
          <p:cNvPr id="1069066" name="Line 10"/>
          <p:cNvSpPr>
            <a:spLocks noChangeShapeType="1"/>
          </p:cNvSpPr>
          <p:nvPr/>
        </p:nvSpPr>
        <p:spPr bwMode="auto">
          <a:xfrm>
            <a:off x="4572000" y="2865438"/>
            <a:ext cx="0" cy="265112"/>
          </a:xfrm>
          <a:prstGeom prst="line">
            <a:avLst/>
          </a:prstGeom>
          <a:noFill/>
          <a:ln w="9525">
            <a:solidFill>
              <a:srgbClr val="000000"/>
            </a:solidFill>
            <a:round/>
            <a:headEnd/>
            <a:tailEnd type="triangle" w="med" len="med"/>
          </a:ln>
        </p:spPr>
        <p:txBody>
          <a:bodyPr/>
          <a:lstStyle/>
          <a:p>
            <a:endParaRPr lang="zh-CN" altLang="en-US"/>
          </a:p>
        </p:txBody>
      </p:sp>
      <p:sp>
        <p:nvSpPr>
          <p:cNvPr id="1069067" name="Text Box 11"/>
          <p:cNvSpPr txBox="1">
            <a:spLocks noChangeArrowheads="1"/>
          </p:cNvSpPr>
          <p:nvPr/>
        </p:nvSpPr>
        <p:spPr bwMode="auto">
          <a:xfrm>
            <a:off x="3598863" y="3130550"/>
            <a:ext cx="1944687" cy="266700"/>
          </a:xfrm>
          <a:prstGeom prst="rect">
            <a:avLst/>
          </a:prstGeom>
          <a:noFill/>
          <a:ln w="9525" algn="ctr">
            <a:solidFill>
              <a:srgbClr val="000000"/>
            </a:solidFill>
            <a:miter lim="800000"/>
            <a:headEnd/>
            <a:tailEnd/>
          </a:ln>
          <a:effectLst/>
        </p:spPr>
        <p:txBody>
          <a:bodyPr lIns="0" tIns="0" rIns="0" bIns="0"/>
          <a:lstStyle/>
          <a:p>
            <a:pPr eaLnBrk="0" hangingPunct="0">
              <a:buClrTx/>
              <a:buFontTx/>
              <a:buNone/>
            </a:pPr>
            <a:r>
              <a:rPr lang="en-US" altLang="zh-CN" sz="1600">
                <a:solidFill>
                  <a:schemeClr val="bg2"/>
                </a:solidFill>
              </a:rPr>
              <a:t>DMA</a:t>
            </a:r>
            <a:r>
              <a:rPr lang="zh-CN" altLang="en-US" sz="1600">
                <a:solidFill>
                  <a:schemeClr val="bg2"/>
                </a:solidFill>
              </a:rPr>
              <a:t>传送一个字节</a:t>
            </a:r>
          </a:p>
        </p:txBody>
      </p:sp>
      <p:sp>
        <p:nvSpPr>
          <p:cNvPr id="1069068" name="AutoShape 12"/>
          <p:cNvSpPr>
            <a:spLocks noChangeArrowheads="1"/>
          </p:cNvSpPr>
          <p:nvPr/>
        </p:nvSpPr>
        <p:spPr bwMode="auto">
          <a:xfrm>
            <a:off x="3460750" y="4195763"/>
            <a:ext cx="2222500" cy="354012"/>
          </a:xfrm>
          <a:prstGeom prst="flowChartDecision">
            <a:avLst/>
          </a:prstGeom>
          <a:noFill/>
          <a:ln w="9525" algn="ctr">
            <a:solidFill>
              <a:srgbClr val="000000"/>
            </a:solidFill>
            <a:miter lim="800000"/>
            <a:headEnd/>
            <a:tailEnd/>
          </a:ln>
          <a:effectLst/>
        </p:spPr>
        <p:txBody>
          <a:bodyPr lIns="0" tIns="0" rIns="0" bIns="0"/>
          <a:lstStyle/>
          <a:p>
            <a:pPr eaLnBrk="0" hangingPunct="0">
              <a:lnSpc>
                <a:spcPct val="80000"/>
              </a:lnSpc>
              <a:buClrTx/>
              <a:buFontTx/>
              <a:buNone/>
            </a:pPr>
            <a:r>
              <a:rPr lang="zh-CN" altLang="en-US" sz="1600">
                <a:solidFill>
                  <a:schemeClr val="bg2"/>
                </a:solidFill>
              </a:rPr>
              <a:t>块结束？</a:t>
            </a:r>
          </a:p>
        </p:txBody>
      </p:sp>
      <p:sp>
        <p:nvSpPr>
          <p:cNvPr id="1069069" name="Line 13"/>
          <p:cNvSpPr>
            <a:spLocks noChangeShapeType="1"/>
          </p:cNvSpPr>
          <p:nvPr/>
        </p:nvSpPr>
        <p:spPr bwMode="auto">
          <a:xfrm>
            <a:off x="4572000" y="4549775"/>
            <a:ext cx="0" cy="266700"/>
          </a:xfrm>
          <a:prstGeom prst="line">
            <a:avLst/>
          </a:prstGeom>
          <a:noFill/>
          <a:ln w="9525">
            <a:solidFill>
              <a:srgbClr val="000000"/>
            </a:solidFill>
            <a:round/>
            <a:headEnd/>
            <a:tailEnd type="triangle" w="med" len="med"/>
          </a:ln>
        </p:spPr>
        <p:txBody>
          <a:bodyPr/>
          <a:lstStyle/>
          <a:p>
            <a:endParaRPr lang="zh-CN" altLang="en-US"/>
          </a:p>
        </p:txBody>
      </p:sp>
      <p:sp>
        <p:nvSpPr>
          <p:cNvPr id="1069070" name="AutoShape 14"/>
          <p:cNvSpPr>
            <a:spLocks noChangeArrowheads="1"/>
          </p:cNvSpPr>
          <p:nvPr/>
        </p:nvSpPr>
        <p:spPr bwMode="auto">
          <a:xfrm>
            <a:off x="3182938" y="4816475"/>
            <a:ext cx="2778125" cy="709613"/>
          </a:xfrm>
          <a:prstGeom prst="flowChartDecision">
            <a:avLst/>
          </a:prstGeom>
          <a:noFill/>
          <a:ln w="9525" algn="ctr">
            <a:solidFill>
              <a:srgbClr val="000000"/>
            </a:solidFill>
            <a:miter lim="800000"/>
            <a:headEnd/>
            <a:tailEnd/>
          </a:ln>
          <a:effectLst/>
        </p:spPr>
        <p:txBody>
          <a:bodyPr lIns="0" tIns="0" rIns="0" bIns="0"/>
          <a:lstStyle/>
          <a:p>
            <a:pPr eaLnBrk="0" hangingPunct="0">
              <a:buClrTx/>
              <a:buFontTx/>
              <a:buNone/>
            </a:pPr>
            <a:r>
              <a:rPr lang="zh-CN" altLang="en-US" sz="1400">
                <a:solidFill>
                  <a:schemeClr val="bg2"/>
                </a:solidFill>
              </a:rPr>
              <a:t>测试</a:t>
            </a:r>
            <a:r>
              <a:rPr lang="en-US" altLang="zh-CN" sz="1400">
                <a:solidFill>
                  <a:schemeClr val="bg2"/>
                </a:solidFill>
              </a:rPr>
              <a:t>I/O</a:t>
            </a:r>
            <a:r>
              <a:rPr lang="zh-CN" altLang="en-US" sz="1400">
                <a:solidFill>
                  <a:schemeClr val="bg2"/>
                </a:solidFill>
              </a:rPr>
              <a:t>的</a:t>
            </a:r>
            <a:r>
              <a:rPr lang="en-US" altLang="zh-CN" sz="1400">
                <a:solidFill>
                  <a:schemeClr val="bg2"/>
                </a:solidFill>
              </a:rPr>
              <a:t>DREQ   </a:t>
            </a:r>
            <a:r>
              <a:rPr lang="zh-CN" altLang="en-US" sz="1400">
                <a:solidFill>
                  <a:schemeClr val="bg2"/>
                </a:solidFill>
              </a:rPr>
              <a:t>有效？</a:t>
            </a:r>
          </a:p>
        </p:txBody>
      </p:sp>
      <p:sp>
        <p:nvSpPr>
          <p:cNvPr id="1069071" name="Line 15"/>
          <p:cNvSpPr>
            <a:spLocks noChangeShapeType="1"/>
          </p:cNvSpPr>
          <p:nvPr/>
        </p:nvSpPr>
        <p:spPr bwMode="auto">
          <a:xfrm flipV="1">
            <a:off x="2905125" y="2954338"/>
            <a:ext cx="0" cy="2216150"/>
          </a:xfrm>
          <a:prstGeom prst="line">
            <a:avLst/>
          </a:prstGeom>
          <a:noFill/>
          <a:ln w="9525">
            <a:solidFill>
              <a:srgbClr val="000000"/>
            </a:solidFill>
            <a:round/>
            <a:headEnd/>
            <a:tailEnd/>
          </a:ln>
        </p:spPr>
        <p:txBody>
          <a:bodyPr/>
          <a:lstStyle/>
          <a:p>
            <a:endParaRPr lang="zh-CN" altLang="en-US"/>
          </a:p>
        </p:txBody>
      </p:sp>
      <p:sp>
        <p:nvSpPr>
          <p:cNvPr id="1069072" name="Line 16"/>
          <p:cNvSpPr>
            <a:spLocks noChangeShapeType="1"/>
          </p:cNvSpPr>
          <p:nvPr/>
        </p:nvSpPr>
        <p:spPr bwMode="auto">
          <a:xfrm>
            <a:off x="2905125" y="2954338"/>
            <a:ext cx="1666875" cy="0"/>
          </a:xfrm>
          <a:prstGeom prst="line">
            <a:avLst/>
          </a:prstGeom>
          <a:noFill/>
          <a:ln w="9525">
            <a:solidFill>
              <a:srgbClr val="000000"/>
            </a:solidFill>
            <a:round/>
            <a:headEnd/>
            <a:tailEnd type="triangle" w="med" len="med"/>
          </a:ln>
        </p:spPr>
        <p:txBody>
          <a:bodyPr/>
          <a:lstStyle/>
          <a:p>
            <a:endParaRPr lang="zh-CN" altLang="en-US"/>
          </a:p>
        </p:txBody>
      </p:sp>
      <p:sp>
        <p:nvSpPr>
          <p:cNvPr id="1069073" name="Line 17"/>
          <p:cNvSpPr>
            <a:spLocks noChangeShapeType="1"/>
          </p:cNvSpPr>
          <p:nvPr/>
        </p:nvSpPr>
        <p:spPr bwMode="auto">
          <a:xfrm>
            <a:off x="5683250" y="4373563"/>
            <a:ext cx="1389063" cy="0"/>
          </a:xfrm>
          <a:prstGeom prst="line">
            <a:avLst/>
          </a:prstGeom>
          <a:noFill/>
          <a:ln w="9525">
            <a:solidFill>
              <a:srgbClr val="000000"/>
            </a:solidFill>
            <a:round/>
            <a:headEnd/>
            <a:tailEnd/>
          </a:ln>
        </p:spPr>
        <p:txBody>
          <a:bodyPr/>
          <a:lstStyle/>
          <a:p>
            <a:endParaRPr lang="zh-CN" altLang="en-US"/>
          </a:p>
        </p:txBody>
      </p:sp>
      <p:sp>
        <p:nvSpPr>
          <p:cNvPr id="1069074" name="Line 18"/>
          <p:cNvSpPr>
            <a:spLocks noChangeShapeType="1"/>
          </p:cNvSpPr>
          <p:nvPr/>
        </p:nvSpPr>
        <p:spPr bwMode="auto">
          <a:xfrm>
            <a:off x="4572000" y="3397250"/>
            <a:ext cx="0" cy="266700"/>
          </a:xfrm>
          <a:prstGeom prst="line">
            <a:avLst/>
          </a:prstGeom>
          <a:noFill/>
          <a:ln w="9525">
            <a:solidFill>
              <a:srgbClr val="000000"/>
            </a:solidFill>
            <a:round/>
            <a:headEnd/>
            <a:tailEnd type="triangle" w="med" len="med"/>
          </a:ln>
        </p:spPr>
        <p:txBody>
          <a:bodyPr/>
          <a:lstStyle/>
          <a:p>
            <a:endParaRPr lang="zh-CN" altLang="en-US"/>
          </a:p>
        </p:txBody>
      </p:sp>
      <p:sp>
        <p:nvSpPr>
          <p:cNvPr id="1069075" name="Text Box 19"/>
          <p:cNvSpPr txBox="1">
            <a:spLocks noChangeArrowheads="1"/>
          </p:cNvSpPr>
          <p:nvPr/>
        </p:nvSpPr>
        <p:spPr bwMode="auto">
          <a:xfrm>
            <a:off x="3498850" y="3663950"/>
            <a:ext cx="2159000" cy="265113"/>
          </a:xfrm>
          <a:prstGeom prst="rect">
            <a:avLst/>
          </a:prstGeom>
          <a:noFill/>
          <a:ln w="9525" algn="ctr">
            <a:solidFill>
              <a:srgbClr val="000000"/>
            </a:solidFill>
            <a:miter lim="800000"/>
            <a:headEnd/>
            <a:tailEnd/>
          </a:ln>
          <a:effectLst/>
        </p:spPr>
        <p:txBody>
          <a:bodyPr lIns="0" tIns="0" rIns="0" bIns="0"/>
          <a:lstStyle/>
          <a:p>
            <a:pPr eaLnBrk="0" hangingPunct="0">
              <a:buClrTx/>
              <a:buFontTx/>
              <a:buNone/>
            </a:pPr>
            <a:r>
              <a:rPr lang="zh-CN" altLang="en-US" sz="1600">
                <a:solidFill>
                  <a:schemeClr val="bg2"/>
                </a:solidFill>
              </a:rPr>
              <a:t>地址增量，计数器减量</a:t>
            </a:r>
          </a:p>
        </p:txBody>
      </p:sp>
      <p:sp>
        <p:nvSpPr>
          <p:cNvPr id="1069076" name="Line 20"/>
          <p:cNvSpPr>
            <a:spLocks noChangeShapeType="1"/>
          </p:cNvSpPr>
          <p:nvPr/>
        </p:nvSpPr>
        <p:spPr bwMode="auto">
          <a:xfrm>
            <a:off x="4572000" y="3929063"/>
            <a:ext cx="0" cy="266700"/>
          </a:xfrm>
          <a:prstGeom prst="line">
            <a:avLst/>
          </a:prstGeom>
          <a:noFill/>
          <a:ln w="9525">
            <a:solidFill>
              <a:srgbClr val="000000"/>
            </a:solidFill>
            <a:round/>
            <a:headEnd/>
            <a:tailEnd type="triangle" w="med" len="med"/>
          </a:ln>
        </p:spPr>
        <p:txBody>
          <a:bodyPr/>
          <a:lstStyle/>
          <a:p>
            <a:endParaRPr lang="zh-CN" altLang="en-US"/>
          </a:p>
        </p:txBody>
      </p:sp>
      <p:sp>
        <p:nvSpPr>
          <p:cNvPr id="1069077" name="Text Box 21"/>
          <p:cNvSpPr txBox="1">
            <a:spLocks noChangeArrowheads="1"/>
          </p:cNvSpPr>
          <p:nvPr/>
        </p:nvSpPr>
        <p:spPr bwMode="auto">
          <a:xfrm>
            <a:off x="5580063" y="5805488"/>
            <a:ext cx="2952750" cy="287337"/>
          </a:xfrm>
          <a:prstGeom prst="rect">
            <a:avLst/>
          </a:prstGeom>
          <a:noFill/>
          <a:ln w="9525" algn="ctr">
            <a:solidFill>
              <a:srgbClr val="000000"/>
            </a:solidFill>
            <a:miter lim="800000"/>
            <a:headEnd/>
            <a:tailEnd/>
          </a:ln>
          <a:effectLst/>
        </p:spPr>
        <p:txBody>
          <a:bodyPr lIns="0" tIns="0" rIns="0" bIns="0"/>
          <a:lstStyle/>
          <a:p>
            <a:pPr eaLnBrk="0" hangingPunct="0">
              <a:buClrTx/>
              <a:buFontTx/>
              <a:buNone/>
            </a:pPr>
            <a:r>
              <a:rPr lang="zh-CN" altLang="en-US" sz="1600">
                <a:solidFill>
                  <a:schemeClr val="bg2"/>
                </a:solidFill>
              </a:rPr>
              <a:t>释放总线，本次</a:t>
            </a:r>
            <a:r>
              <a:rPr lang="en-US" altLang="zh-CN" sz="1600">
                <a:solidFill>
                  <a:schemeClr val="bg2"/>
                </a:solidFill>
              </a:rPr>
              <a:t>DMA</a:t>
            </a:r>
            <a:r>
              <a:rPr lang="zh-CN" altLang="en-US" sz="1600">
                <a:solidFill>
                  <a:schemeClr val="bg2"/>
                </a:solidFill>
              </a:rPr>
              <a:t>传送结束</a:t>
            </a:r>
          </a:p>
        </p:txBody>
      </p:sp>
      <p:sp>
        <p:nvSpPr>
          <p:cNvPr id="1069078" name="Line 22"/>
          <p:cNvSpPr>
            <a:spLocks noChangeShapeType="1"/>
          </p:cNvSpPr>
          <p:nvPr/>
        </p:nvSpPr>
        <p:spPr bwMode="auto">
          <a:xfrm flipH="1">
            <a:off x="4572000" y="5526088"/>
            <a:ext cx="0" cy="265112"/>
          </a:xfrm>
          <a:prstGeom prst="line">
            <a:avLst/>
          </a:prstGeom>
          <a:noFill/>
          <a:ln w="9525">
            <a:solidFill>
              <a:srgbClr val="000000"/>
            </a:solidFill>
            <a:round/>
            <a:headEnd/>
            <a:tailEnd type="triangle" w="med" len="med"/>
          </a:ln>
        </p:spPr>
        <p:txBody>
          <a:bodyPr/>
          <a:lstStyle/>
          <a:p>
            <a:endParaRPr lang="zh-CN" altLang="en-US"/>
          </a:p>
        </p:txBody>
      </p:sp>
      <p:sp>
        <p:nvSpPr>
          <p:cNvPr id="1069079" name="Line 23"/>
          <p:cNvSpPr>
            <a:spLocks noChangeShapeType="1"/>
          </p:cNvSpPr>
          <p:nvPr/>
        </p:nvSpPr>
        <p:spPr bwMode="auto">
          <a:xfrm>
            <a:off x="7072313" y="4373563"/>
            <a:ext cx="0" cy="1439862"/>
          </a:xfrm>
          <a:prstGeom prst="line">
            <a:avLst/>
          </a:prstGeom>
          <a:noFill/>
          <a:ln w="9525">
            <a:solidFill>
              <a:srgbClr val="000000"/>
            </a:solidFill>
            <a:round/>
            <a:headEnd/>
            <a:tailEnd type="triangle" w="med" len="med"/>
          </a:ln>
        </p:spPr>
        <p:txBody>
          <a:bodyPr/>
          <a:lstStyle/>
          <a:p>
            <a:endParaRPr lang="zh-CN" altLang="en-US"/>
          </a:p>
        </p:txBody>
      </p:sp>
      <p:sp>
        <p:nvSpPr>
          <p:cNvPr id="1069080" name="Text Box 24"/>
          <p:cNvSpPr txBox="1">
            <a:spLocks noChangeArrowheads="1"/>
          </p:cNvSpPr>
          <p:nvPr/>
        </p:nvSpPr>
        <p:spPr bwMode="auto">
          <a:xfrm>
            <a:off x="3738563" y="5791200"/>
            <a:ext cx="1666875" cy="266700"/>
          </a:xfrm>
          <a:prstGeom prst="rect">
            <a:avLst/>
          </a:prstGeom>
          <a:noFill/>
          <a:ln w="9525" algn="ctr">
            <a:solidFill>
              <a:srgbClr val="000000"/>
            </a:solidFill>
            <a:miter lim="800000"/>
            <a:headEnd/>
            <a:tailEnd/>
          </a:ln>
          <a:effectLst/>
        </p:spPr>
        <p:txBody>
          <a:bodyPr lIns="0" tIns="0" rIns="0" bIns="0"/>
          <a:lstStyle/>
          <a:p>
            <a:pPr eaLnBrk="0" hangingPunct="0">
              <a:buClrTx/>
              <a:buFontTx/>
              <a:buNone/>
            </a:pPr>
            <a:r>
              <a:rPr lang="zh-CN" altLang="en-US" sz="1600">
                <a:solidFill>
                  <a:schemeClr val="bg2"/>
                </a:solidFill>
              </a:rPr>
              <a:t>无效，释放总线</a:t>
            </a:r>
          </a:p>
        </p:txBody>
      </p:sp>
      <p:sp>
        <p:nvSpPr>
          <p:cNvPr id="1069081" name="Line 25"/>
          <p:cNvSpPr>
            <a:spLocks noChangeShapeType="1"/>
          </p:cNvSpPr>
          <p:nvPr/>
        </p:nvSpPr>
        <p:spPr bwMode="auto">
          <a:xfrm>
            <a:off x="4572000" y="1092200"/>
            <a:ext cx="0" cy="354013"/>
          </a:xfrm>
          <a:prstGeom prst="line">
            <a:avLst/>
          </a:prstGeom>
          <a:noFill/>
          <a:ln w="9525">
            <a:solidFill>
              <a:srgbClr val="000000"/>
            </a:solidFill>
            <a:round/>
            <a:headEnd/>
            <a:tailEnd type="triangle" w="med" len="med"/>
          </a:ln>
        </p:spPr>
        <p:txBody>
          <a:bodyPr/>
          <a:lstStyle/>
          <a:p>
            <a:endParaRPr lang="zh-CN" altLang="en-US"/>
          </a:p>
        </p:txBody>
      </p:sp>
      <p:sp>
        <p:nvSpPr>
          <p:cNvPr id="1069082" name="Text Box 26"/>
          <p:cNvSpPr txBox="1">
            <a:spLocks noChangeArrowheads="1"/>
          </p:cNvSpPr>
          <p:nvPr/>
        </p:nvSpPr>
        <p:spPr bwMode="auto">
          <a:xfrm>
            <a:off x="3598863" y="825500"/>
            <a:ext cx="1944687" cy="266700"/>
          </a:xfrm>
          <a:prstGeom prst="rect">
            <a:avLst/>
          </a:prstGeom>
          <a:noFill/>
          <a:ln w="9525" algn="ctr">
            <a:solidFill>
              <a:srgbClr val="000000"/>
            </a:solidFill>
            <a:miter lim="800000"/>
            <a:headEnd/>
            <a:tailEnd/>
          </a:ln>
          <a:effectLst/>
        </p:spPr>
        <p:txBody>
          <a:bodyPr lIns="0" tIns="0" rIns="0" bIns="0"/>
          <a:lstStyle/>
          <a:p>
            <a:pPr eaLnBrk="0" hangingPunct="0">
              <a:buClrTx/>
              <a:buFontTx/>
              <a:buNone/>
            </a:pPr>
            <a:r>
              <a:rPr lang="zh-CN" altLang="en-US" sz="1600">
                <a:solidFill>
                  <a:schemeClr val="bg2"/>
                </a:solidFill>
              </a:rPr>
              <a:t>允许</a:t>
            </a:r>
            <a:r>
              <a:rPr lang="en-US" altLang="zh-CN" sz="1600">
                <a:solidFill>
                  <a:schemeClr val="bg2"/>
                </a:solidFill>
              </a:rPr>
              <a:t>DMA</a:t>
            </a:r>
          </a:p>
        </p:txBody>
      </p:sp>
      <p:sp>
        <p:nvSpPr>
          <p:cNvPr id="1069083" name="AutoShape 27"/>
          <p:cNvSpPr>
            <a:spLocks noChangeArrowheads="1"/>
          </p:cNvSpPr>
          <p:nvPr/>
        </p:nvSpPr>
        <p:spPr bwMode="auto">
          <a:xfrm>
            <a:off x="3460750" y="1446213"/>
            <a:ext cx="2222500" cy="355600"/>
          </a:xfrm>
          <a:prstGeom prst="flowChartDecision">
            <a:avLst/>
          </a:prstGeom>
          <a:noFill/>
          <a:ln w="9525" algn="ctr">
            <a:solidFill>
              <a:srgbClr val="000000"/>
            </a:solidFill>
            <a:miter lim="800000"/>
            <a:headEnd/>
            <a:tailEnd/>
          </a:ln>
          <a:effectLst/>
        </p:spPr>
        <p:txBody>
          <a:bodyPr lIns="0" tIns="0" rIns="0" bIns="0"/>
          <a:lstStyle/>
          <a:p>
            <a:pPr eaLnBrk="0" hangingPunct="0">
              <a:lnSpc>
                <a:spcPct val="90000"/>
              </a:lnSpc>
              <a:buClrTx/>
              <a:buFontTx/>
              <a:buNone/>
            </a:pPr>
            <a:r>
              <a:rPr lang="en-US" altLang="zh-CN" sz="1600">
                <a:solidFill>
                  <a:schemeClr val="bg2"/>
                </a:solidFill>
              </a:rPr>
              <a:t>DMA</a:t>
            </a:r>
            <a:r>
              <a:rPr lang="zh-CN" altLang="en-US" sz="1600">
                <a:solidFill>
                  <a:schemeClr val="bg2"/>
                </a:solidFill>
              </a:rPr>
              <a:t>请求？</a:t>
            </a:r>
          </a:p>
        </p:txBody>
      </p:sp>
      <p:sp>
        <p:nvSpPr>
          <p:cNvPr id="1069084" name="Line 28"/>
          <p:cNvSpPr>
            <a:spLocks noChangeShapeType="1"/>
          </p:cNvSpPr>
          <p:nvPr/>
        </p:nvSpPr>
        <p:spPr bwMode="auto">
          <a:xfrm>
            <a:off x="4572000" y="1801813"/>
            <a:ext cx="0" cy="265112"/>
          </a:xfrm>
          <a:prstGeom prst="line">
            <a:avLst/>
          </a:prstGeom>
          <a:noFill/>
          <a:ln w="9525">
            <a:solidFill>
              <a:srgbClr val="000000"/>
            </a:solidFill>
            <a:round/>
            <a:headEnd/>
            <a:tailEnd type="triangle" w="med" len="med"/>
          </a:ln>
        </p:spPr>
        <p:txBody>
          <a:bodyPr/>
          <a:lstStyle/>
          <a:p>
            <a:endParaRPr lang="zh-CN" altLang="en-US"/>
          </a:p>
        </p:txBody>
      </p:sp>
      <p:sp>
        <p:nvSpPr>
          <p:cNvPr id="1069085" name="Rectangle 29"/>
          <p:cNvSpPr>
            <a:spLocks noChangeArrowheads="1"/>
          </p:cNvSpPr>
          <p:nvPr/>
        </p:nvSpPr>
        <p:spPr bwMode="auto">
          <a:xfrm>
            <a:off x="3598863" y="2066925"/>
            <a:ext cx="1944687" cy="266700"/>
          </a:xfrm>
          <a:prstGeom prst="rect">
            <a:avLst/>
          </a:prstGeom>
          <a:noFill/>
          <a:ln w="9525" algn="ctr">
            <a:solidFill>
              <a:srgbClr val="000000"/>
            </a:solidFill>
            <a:miter lim="800000"/>
            <a:headEnd/>
            <a:tailEnd/>
          </a:ln>
          <a:effectLst/>
        </p:spPr>
        <p:txBody>
          <a:bodyPr lIns="0" tIns="0" rIns="0" bIns="0"/>
          <a:lstStyle/>
          <a:p>
            <a:pPr eaLnBrk="0" hangingPunct="0">
              <a:buClrTx/>
              <a:buFontTx/>
              <a:buNone/>
            </a:pPr>
            <a:r>
              <a:rPr lang="en-US" altLang="zh-CN" sz="1600">
                <a:solidFill>
                  <a:schemeClr val="bg2"/>
                </a:solidFill>
              </a:rPr>
              <a:t>DMAC</a:t>
            </a:r>
            <a:r>
              <a:rPr lang="zh-CN" altLang="en-US" sz="1600">
                <a:solidFill>
                  <a:schemeClr val="bg2"/>
                </a:solidFill>
              </a:rPr>
              <a:t>请求总线</a:t>
            </a:r>
          </a:p>
        </p:txBody>
      </p:sp>
      <p:sp>
        <p:nvSpPr>
          <p:cNvPr id="1069086" name="Line 30"/>
          <p:cNvSpPr>
            <a:spLocks noChangeShapeType="1"/>
          </p:cNvSpPr>
          <p:nvPr/>
        </p:nvSpPr>
        <p:spPr bwMode="auto">
          <a:xfrm flipH="1">
            <a:off x="5683250" y="1624013"/>
            <a:ext cx="277813" cy="0"/>
          </a:xfrm>
          <a:prstGeom prst="line">
            <a:avLst/>
          </a:prstGeom>
          <a:noFill/>
          <a:ln w="9525">
            <a:solidFill>
              <a:srgbClr val="000000"/>
            </a:solidFill>
            <a:round/>
            <a:headEnd/>
            <a:tailEnd/>
          </a:ln>
        </p:spPr>
        <p:txBody>
          <a:bodyPr/>
          <a:lstStyle/>
          <a:p>
            <a:endParaRPr lang="zh-CN" altLang="en-US"/>
          </a:p>
        </p:txBody>
      </p:sp>
      <p:sp>
        <p:nvSpPr>
          <p:cNvPr id="1069087" name="Line 31"/>
          <p:cNvSpPr>
            <a:spLocks noChangeShapeType="1"/>
          </p:cNvSpPr>
          <p:nvPr/>
        </p:nvSpPr>
        <p:spPr bwMode="auto">
          <a:xfrm flipH="1" flipV="1">
            <a:off x="4572000" y="1268413"/>
            <a:ext cx="1389063" cy="0"/>
          </a:xfrm>
          <a:prstGeom prst="line">
            <a:avLst/>
          </a:prstGeom>
          <a:noFill/>
          <a:ln w="9525">
            <a:solidFill>
              <a:srgbClr val="000000"/>
            </a:solidFill>
            <a:round/>
            <a:headEnd/>
            <a:tailEnd type="triangle" w="med" len="med"/>
          </a:ln>
        </p:spPr>
        <p:txBody>
          <a:bodyPr/>
          <a:lstStyle/>
          <a:p>
            <a:endParaRPr lang="zh-CN" altLang="en-US"/>
          </a:p>
        </p:txBody>
      </p:sp>
      <p:sp>
        <p:nvSpPr>
          <p:cNvPr id="1069088" name="Line 32"/>
          <p:cNvSpPr>
            <a:spLocks noChangeShapeType="1"/>
          </p:cNvSpPr>
          <p:nvPr/>
        </p:nvSpPr>
        <p:spPr bwMode="auto">
          <a:xfrm flipH="1">
            <a:off x="2487613" y="6232525"/>
            <a:ext cx="2084387" cy="0"/>
          </a:xfrm>
          <a:prstGeom prst="line">
            <a:avLst/>
          </a:prstGeom>
          <a:noFill/>
          <a:ln w="9525">
            <a:solidFill>
              <a:srgbClr val="000000"/>
            </a:solidFill>
            <a:round/>
            <a:headEnd/>
            <a:tailEnd/>
          </a:ln>
        </p:spPr>
        <p:txBody>
          <a:bodyPr/>
          <a:lstStyle/>
          <a:p>
            <a:endParaRPr lang="zh-CN" altLang="en-US"/>
          </a:p>
        </p:txBody>
      </p:sp>
      <p:sp>
        <p:nvSpPr>
          <p:cNvPr id="1069089" name="Line 33"/>
          <p:cNvSpPr>
            <a:spLocks noChangeShapeType="1"/>
          </p:cNvSpPr>
          <p:nvPr/>
        </p:nvSpPr>
        <p:spPr bwMode="auto">
          <a:xfrm>
            <a:off x="2487613" y="1268413"/>
            <a:ext cx="2084387" cy="0"/>
          </a:xfrm>
          <a:prstGeom prst="line">
            <a:avLst/>
          </a:prstGeom>
          <a:noFill/>
          <a:ln w="9525">
            <a:solidFill>
              <a:srgbClr val="000000"/>
            </a:solidFill>
            <a:round/>
            <a:headEnd/>
            <a:tailEnd type="triangle" w="med" len="med"/>
          </a:ln>
        </p:spPr>
        <p:txBody>
          <a:bodyPr/>
          <a:lstStyle/>
          <a:p>
            <a:endParaRPr lang="zh-CN" altLang="en-US"/>
          </a:p>
        </p:txBody>
      </p:sp>
      <p:sp>
        <p:nvSpPr>
          <p:cNvPr id="1069090" name="Rectangle 34"/>
          <p:cNvSpPr>
            <a:spLocks noGrp="1" noChangeArrowheads="1"/>
          </p:cNvSpPr>
          <p:nvPr>
            <p:ph type="body" idx="1"/>
          </p:nvPr>
        </p:nvSpPr>
        <p:spPr>
          <a:xfrm>
            <a:off x="611188" y="549275"/>
            <a:ext cx="8229600" cy="5975350"/>
          </a:xfrm>
          <a:noFill/>
          <a:ln/>
        </p:spPr>
        <p:txBody>
          <a:bodyPr/>
          <a:lstStyle/>
          <a:p>
            <a:r>
              <a:rPr lang="zh-CN" altLang="en-US" sz="2800" b="1">
                <a:solidFill>
                  <a:schemeClr val="bg2"/>
                </a:solidFill>
              </a:rPr>
              <a:t>请求传送</a:t>
            </a:r>
          </a:p>
        </p:txBody>
      </p:sp>
      <p:sp>
        <p:nvSpPr>
          <p:cNvPr id="1069091" name="Text Box 35"/>
          <p:cNvSpPr txBox="1">
            <a:spLocks noChangeArrowheads="1"/>
          </p:cNvSpPr>
          <p:nvPr/>
        </p:nvSpPr>
        <p:spPr bwMode="auto">
          <a:xfrm>
            <a:off x="5795963" y="4149725"/>
            <a:ext cx="215900" cy="179388"/>
          </a:xfrm>
          <a:prstGeom prst="rect">
            <a:avLst/>
          </a:prstGeom>
          <a:noFill/>
          <a:ln w="9525" algn="ctr">
            <a:noFill/>
            <a:miter lim="800000"/>
            <a:headEnd/>
            <a:tailEnd/>
          </a:ln>
          <a:effectLst/>
        </p:spPr>
        <p:txBody>
          <a:bodyPr lIns="0" tIns="0" rIns="0" bIns="0"/>
          <a:lstStyle/>
          <a:p>
            <a:pPr eaLnBrk="0" hangingPunct="0">
              <a:buClrTx/>
              <a:buFontTx/>
              <a:buNone/>
            </a:pPr>
            <a:r>
              <a:rPr lang="en-US" altLang="zh-CN" sz="1400">
                <a:solidFill>
                  <a:schemeClr val="bg2"/>
                </a:solidFill>
              </a:rPr>
              <a:t>Y</a:t>
            </a:r>
          </a:p>
        </p:txBody>
      </p:sp>
      <p:sp>
        <p:nvSpPr>
          <p:cNvPr id="1069092" name="Text Box 36"/>
          <p:cNvSpPr txBox="1">
            <a:spLocks noChangeArrowheads="1"/>
          </p:cNvSpPr>
          <p:nvPr/>
        </p:nvSpPr>
        <p:spPr bwMode="auto">
          <a:xfrm>
            <a:off x="4643438" y="4581525"/>
            <a:ext cx="215900" cy="179388"/>
          </a:xfrm>
          <a:prstGeom prst="rect">
            <a:avLst/>
          </a:prstGeom>
          <a:noFill/>
          <a:ln w="9525" algn="ctr">
            <a:noFill/>
            <a:miter lim="800000"/>
            <a:headEnd/>
            <a:tailEnd/>
          </a:ln>
          <a:effectLst/>
        </p:spPr>
        <p:txBody>
          <a:bodyPr lIns="0" tIns="0" rIns="0" bIns="0"/>
          <a:lstStyle/>
          <a:p>
            <a:pPr eaLnBrk="0" hangingPunct="0">
              <a:buClrTx/>
              <a:buFontTx/>
              <a:buNone/>
            </a:pPr>
            <a:r>
              <a:rPr lang="en-US" altLang="zh-CN" sz="1400">
                <a:solidFill>
                  <a:schemeClr val="bg2"/>
                </a:solidFill>
              </a:rPr>
              <a:t>N</a:t>
            </a:r>
          </a:p>
        </p:txBody>
      </p:sp>
      <p:sp>
        <p:nvSpPr>
          <p:cNvPr id="1069093" name="Text Box 37"/>
          <p:cNvSpPr txBox="1">
            <a:spLocks noChangeArrowheads="1"/>
          </p:cNvSpPr>
          <p:nvPr/>
        </p:nvSpPr>
        <p:spPr bwMode="auto">
          <a:xfrm>
            <a:off x="2987675" y="4941888"/>
            <a:ext cx="215900" cy="179387"/>
          </a:xfrm>
          <a:prstGeom prst="rect">
            <a:avLst/>
          </a:prstGeom>
          <a:noFill/>
          <a:ln w="9525" algn="ctr">
            <a:noFill/>
            <a:miter lim="800000"/>
            <a:headEnd/>
            <a:tailEnd/>
          </a:ln>
          <a:effectLst/>
        </p:spPr>
        <p:txBody>
          <a:bodyPr lIns="0" tIns="0" rIns="0" bIns="0"/>
          <a:lstStyle/>
          <a:p>
            <a:pPr eaLnBrk="0" hangingPunct="0">
              <a:buClrTx/>
              <a:buFontTx/>
              <a:buNone/>
            </a:pPr>
            <a:r>
              <a:rPr lang="en-US" altLang="zh-CN" sz="1400">
                <a:solidFill>
                  <a:schemeClr val="bg2"/>
                </a:solidFill>
              </a:rPr>
              <a:t>Y</a:t>
            </a:r>
          </a:p>
        </p:txBody>
      </p:sp>
      <p:sp>
        <p:nvSpPr>
          <p:cNvPr id="1069094" name="Text Box 38"/>
          <p:cNvSpPr txBox="1">
            <a:spLocks noChangeArrowheads="1"/>
          </p:cNvSpPr>
          <p:nvPr/>
        </p:nvSpPr>
        <p:spPr bwMode="auto">
          <a:xfrm>
            <a:off x="4630738" y="5503863"/>
            <a:ext cx="215900" cy="179387"/>
          </a:xfrm>
          <a:prstGeom prst="rect">
            <a:avLst/>
          </a:prstGeom>
          <a:noFill/>
          <a:ln w="9525" algn="ctr">
            <a:noFill/>
            <a:miter lim="800000"/>
            <a:headEnd/>
            <a:tailEnd/>
          </a:ln>
          <a:effectLst/>
        </p:spPr>
        <p:txBody>
          <a:bodyPr lIns="0" tIns="0" rIns="0" bIns="0"/>
          <a:lstStyle/>
          <a:p>
            <a:pPr eaLnBrk="0" hangingPunct="0">
              <a:buClrTx/>
              <a:buFontTx/>
              <a:buNone/>
            </a:pPr>
            <a:r>
              <a:rPr lang="en-US" altLang="zh-CN" sz="1400">
                <a:solidFill>
                  <a:schemeClr val="bg2"/>
                </a:solidFill>
              </a:rPr>
              <a:t>N</a:t>
            </a:r>
          </a:p>
        </p:txBody>
      </p:sp>
      <p:sp>
        <p:nvSpPr>
          <p:cNvPr id="1069098" name="Text Box 42"/>
          <p:cNvSpPr txBox="1">
            <a:spLocks noChangeArrowheads="1"/>
          </p:cNvSpPr>
          <p:nvPr/>
        </p:nvSpPr>
        <p:spPr bwMode="auto">
          <a:xfrm>
            <a:off x="5148263" y="4365625"/>
            <a:ext cx="1584325" cy="396875"/>
          </a:xfrm>
          <a:prstGeom prst="rect">
            <a:avLst/>
          </a:prstGeom>
          <a:noFill/>
          <a:ln w="28575" algn="ctr">
            <a:noFill/>
            <a:miter lim="800000"/>
            <a:headEnd/>
            <a:tailEnd type="none" w="med" len="lg"/>
          </a:ln>
          <a:effectLst/>
        </p:spPr>
        <p:txBody>
          <a:bodyPr>
            <a:spAutoFit/>
          </a:bodyPr>
          <a:lstStyle/>
          <a:p>
            <a:pPr>
              <a:spcBef>
                <a:spcPct val="50000"/>
              </a:spcBef>
            </a:pPr>
            <a:r>
              <a:rPr lang="zh-CN" altLang="en-US" sz="2000"/>
              <a:t>或外部</a:t>
            </a:r>
            <a:r>
              <a:rPr lang="en-US" altLang="zh-CN" sz="2000"/>
              <a:t>EOP</a:t>
            </a:r>
          </a:p>
        </p:txBody>
      </p:sp>
      <p:sp>
        <p:nvSpPr>
          <p:cNvPr id="1069099" name="Line 43"/>
          <p:cNvSpPr>
            <a:spLocks noChangeShapeType="1"/>
          </p:cNvSpPr>
          <p:nvPr/>
        </p:nvSpPr>
        <p:spPr bwMode="auto">
          <a:xfrm>
            <a:off x="6081713" y="4432300"/>
            <a:ext cx="482600" cy="0"/>
          </a:xfrm>
          <a:prstGeom prst="line">
            <a:avLst/>
          </a:prstGeom>
          <a:noFill/>
          <a:ln w="28575">
            <a:solidFill>
              <a:schemeClr val="tx1"/>
            </a:solidFill>
            <a:round/>
            <a:headEnd/>
            <a:tailEnd type="none" w="med" len="lg"/>
          </a:ln>
          <a:effectLst/>
        </p:spPr>
        <p:txBody>
          <a:bodyPr anchor="ctr">
            <a:spAutoFit/>
          </a:bodyPr>
          <a:lstStyle/>
          <a:p>
            <a:endParaRPr lang="zh-CN" altLang="en-US"/>
          </a:p>
        </p:txBody>
      </p:sp>
    </p:spTree>
    <p:extLst>
      <p:ext uri="{BB962C8B-B14F-4D97-AF65-F5344CB8AC3E}">
        <p14:creationId xmlns:p14="http://schemas.microsoft.com/office/powerpoint/2010/main" val="3464729643"/>
      </p:ext>
    </p:extLst>
  </p:cSld>
  <p:clrMapOvr>
    <a:masterClrMapping/>
  </p:clrMapOvr>
  <p:transition spd="med"/>
  <p:timing>
    <p:tnLst>
      <p:par>
        <p:cT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灯片编号占位符 4"/>
          <p:cNvSpPr>
            <a:spLocks noGrp="1"/>
          </p:cNvSpPr>
          <p:nvPr>
            <p:ph type="sldNum" sz="quarter" idx="11"/>
          </p:nvPr>
        </p:nvSpPr>
        <p:spPr/>
        <p:txBody>
          <a:bodyPr/>
          <a:lstStyle/>
          <a:p>
            <a:fld id="{8EA148A5-A383-41CA-9F04-7A2B8D1A321A}" type="slidenum">
              <a:rPr lang="zh-CN" altLang="en-US"/>
              <a:pPr/>
              <a:t>214</a:t>
            </a:fld>
            <a:endParaRPr lang="en-US" altLang="zh-CN"/>
          </a:p>
        </p:txBody>
      </p:sp>
      <p:sp>
        <p:nvSpPr>
          <p:cNvPr id="1070082" name="Line 2"/>
          <p:cNvSpPr>
            <a:spLocks noChangeShapeType="1"/>
          </p:cNvSpPr>
          <p:nvPr/>
        </p:nvSpPr>
        <p:spPr bwMode="auto">
          <a:xfrm flipH="1">
            <a:off x="4787900" y="1735138"/>
            <a:ext cx="433388" cy="0"/>
          </a:xfrm>
          <a:prstGeom prst="line">
            <a:avLst/>
          </a:prstGeom>
          <a:noFill/>
          <a:ln w="28575">
            <a:solidFill>
              <a:srgbClr val="FF3300"/>
            </a:solidFill>
            <a:round/>
            <a:headEnd/>
            <a:tailEnd/>
          </a:ln>
          <a:effectLst/>
        </p:spPr>
        <p:txBody>
          <a:bodyPr/>
          <a:lstStyle/>
          <a:p>
            <a:endParaRPr lang="zh-CN" altLang="en-US"/>
          </a:p>
        </p:txBody>
      </p:sp>
      <p:sp>
        <p:nvSpPr>
          <p:cNvPr id="1070083" name="Line 3"/>
          <p:cNvSpPr>
            <a:spLocks noChangeShapeType="1"/>
          </p:cNvSpPr>
          <p:nvPr/>
        </p:nvSpPr>
        <p:spPr bwMode="auto">
          <a:xfrm flipH="1">
            <a:off x="3059113" y="1735138"/>
            <a:ext cx="433387" cy="0"/>
          </a:xfrm>
          <a:prstGeom prst="line">
            <a:avLst/>
          </a:prstGeom>
          <a:noFill/>
          <a:ln w="28575">
            <a:solidFill>
              <a:srgbClr val="FF3300"/>
            </a:solidFill>
            <a:round/>
            <a:headEnd/>
            <a:tailEnd/>
          </a:ln>
          <a:effectLst/>
        </p:spPr>
        <p:txBody>
          <a:bodyPr/>
          <a:lstStyle/>
          <a:p>
            <a:endParaRPr lang="zh-CN" altLang="en-US"/>
          </a:p>
        </p:txBody>
      </p:sp>
      <p:sp>
        <p:nvSpPr>
          <p:cNvPr id="1070084" name="Line 4"/>
          <p:cNvSpPr>
            <a:spLocks noChangeShapeType="1"/>
          </p:cNvSpPr>
          <p:nvPr/>
        </p:nvSpPr>
        <p:spPr bwMode="auto">
          <a:xfrm flipH="1">
            <a:off x="4427538" y="1735138"/>
            <a:ext cx="360362" cy="0"/>
          </a:xfrm>
          <a:prstGeom prst="line">
            <a:avLst/>
          </a:prstGeom>
          <a:noFill/>
          <a:ln w="28575">
            <a:solidFill>
              <a:schemeClr val="tx1"/>
            </a:solidFill>
            <a:round/>
            <a:headEnd/>
            <a:tailEnd/>
          </a:ln>
          <a:effectLst/>
        </p:spPr>
        <p:txBody>
          <a:bodyPr/>
          <a:lstStyle/>
          <a:p>
            <a:endParaRPr lang="zh-CN" altLang="en-US"/>
          </a:p>
        </p:txBody>
      </p:sp>
      <p:sp>
        <p:nvSpPr>
          <p:cNvPr id="1070085" name="Line 5"/>
          <p:cNvSpPr>
            <a:spLocks noChangeShapeType="1"/>
          </p:cNvSpPr>
          <p:nvPr/>
        </p:nvSpPr>
        <p:spPr bwMode="auto">
          <a:xfrm flipH="1">
            <a:off x="2051050" y="1735138"/>
            <a:ext cx="433388" cy="0"/>
          </a:xfrm>
          <a:prstGeom prst="line">
            <a:avLst/>
          </a:prstGeom>
          <a:noFill/>
          <a:ln w="28575">
            <a:solidFill>
              <a:srgbClr val="FF3300"/>
            </a:solidFill>
            <a:round/>
            <a:headEnd/>
            <a:tailEnd/>
          </a:ln>
          <a:effectLst/>
        </p:spPr>
        <p:txBody>
          <a:bodyPr/>
          <a:lstStyle/>
          <a:p>
            <a:endParaRPr lang="zh-CN" altLang="en-US"/>
          </a:p>
        </p:txBody>
      </p:sp>
      <p:sp>
        <p:nvSpPr>
          <p:cNvPr id="1070086" name="Line 6"/>
          <p:cNvSpPr>
            <a:spLocks noChangeShapeType="1"/>
          </p:cNvSpPr>
          <p:nvPr/>
        </p:nvSpPr>
        <p:spPr bwMode="auto">
          <a:xfrm flipH="1">
            <a:off x="5003800" y="4772025"/>
            <a:ext cx="1152525" cy="0"/>
          </a:xfrm>
          <a:prstGeom prst="line">
            <a:avLst/>
          </a:prstGeom>
          <a:noFill/>
          <a:ln w="28575">
            <a:solidFill>
              <a:srgbClr val="FF3300"/>
            </a:solidFill>
            <a:round/>
            <a:headEnd/>
            <a:tailEnd/>
          </a:ln>
          <a:effectLst/>
        </p:spPr>
        <p:txBody>
          <a:bodyPr/>
          <a:lstStyle/>
          <a:p>
            <a:endParaRPr lang="zh-CN" altLang="en-US"/>
          </a:p>
        </p:txBody>
      </p:sp>
      <p:sp>
        <p:nvSpPr>
          <p:cNvPr id="1070087" name="Line 7"/>
          <p:cNvSpPr>
            <a:spLocks noChangeShapeType="1"/>
          </p:cNvSpPr>
          <p:nvPr/>
        </p:nvSpPr>
        <p:spPr bwMode="auto">
          <a:xfrm flipH="1">
            <a:off x="6443663" y="4772025"/>
            <a:ext cx="865187" cy="0"/>
          </a:xfrm>
          <a:prstGeom prst="line">
            <a:avLst/>
          </a:prstGeom>
          <a:noFill/>
          <a:ln w="28575">
            <a:solidFill>
              <a:srgbClr val="FF3300"/>
            </a:solidFill>
            <a:round/>
            <a:headEnd/>
            <a:tailEnd/>
          </a:ln>
          <a:effectLst/>
        </p:spPr>
        <p:txBody>
          <a:bodyPr/>
          <a:lstStyle/>
          <a:p>
            <a:endParaRPr lang="zh-CN" altLang="en-US"/>
          </a:p>
        </p:txBody>
      </p:sp>
      <p:sp>
        <p:nvSpPr>
          <p:cNvPr id="1070088" name="Line 8"/>
          <p:cNvSpPr>
            <a:spLocks noChangeShapeType="1"/>
          </p:cNvSpPr>
          <p:nvPr/>
        </p:nvSpPr>
        <p:spPr bwMode="auto">
          <a:xfrm flipH="1">
            <a:off x="2987675" y="4772025"/>
            <a:ext cx="863600" cy="0"/>
          </a:xfrm>
          <a:prstGeom prst="line">
            <a:avLst/>
          </a:prstGeom>
          <a:noFill/>
          <a:ln w="28575">
            <a:solidFill>
              <a:srgbClr val="FF3300"/>
            </a:solidFill>
            <a:round/>
            <a:headEnd/>
            <a:tailEnd/>
          </a:ln>
          <a:effectLst/>
        </p:spPr>
        <p:txBody>
          <a:bodyPr/>
          <a:lstStyle/>
          <a:p>
            <a:endParaRPr lang="zh-CN" altLang="en-US"/>
          </a:p>
        </p:txBody>
      </p:sp>
      <p:sp>
        <p:nvSpPr>
          <p:cNvPr id="1070089" name="Line 9"/>
          <p:cNvSpPr>
            <a:spLocks noChangeShapeType="1"/>
          </p:cNvSpPr>
          <p:nvPr/>
        </p:nvSpPr>
        <p:spPr bwMode="auto">
          <a:xfrm flipH="1">
            <a:off x="2124075" y="4772025"/>
            <a:ext cx="792163" cy="0"/>
          </a:xfrm>
          <a:prstGeom prst="line">
            <a:avLst/>
          </a:prstGeom>
          <a:noFill/>
          <a:ln w="28575">
            <a:solidFill>
              <a:srgbClr val="FF3300"/>
            </a:solidFill>
            <a:round/>
            <a:headEnd/>
            <a:tailEnd/>
          </a:ln>
          <a:effectLst/>
        </p:spPr>
        <p:txBody>
          <a:bodyPr/>
          <a:lstStyle/>
          <a:p>
            <a:endParaRPr lang="zh-CN" altLang="en-US"/>
          </a:p>
        </p:txBody>
      </p:sp>
      <p:sp>
        <p:nvSpPr>
          <p:cNvPr id="1070090" name="Line 10"/>
          <p:cNvSpPr>
            <a:spLocks noChangeShapeType="1"/>
          </p:cNvSpPr>
          <p:nvPr/>
        </p:nvSpPr>
        <p:spPr bwMode="auto">
          <a:xfrm>
            <a:off x="6227763" y="3427413"/>
            <a:ext cx="2160587" cy="0"/>
          </a:xfrm>
          <a:prstGeom prst="line">
            <a:avLst/>
          </a:prstGeom>
          <a:noFill/>
          <a:ln w="28575">
            <a:solidFill>
              <a:schemeClr val="tx1"/>
            </a:solidFill>
            <a:round/>
            <a:headEnd/>
            <a:tailEnd type="triangle" w="med" len="med"/>
          </a:ln>
          <a:effectLst/>
        </p:spPr>
        <p:txBody>
          <a:bodyPr/>
          <a:lstStyle/>
          <a:p>
            <a:endParaRPr lang="zh-CN" altLang="en-US"/>
          </a:p>
        </p:txBody>
      </p:sp>
      <p:sp>
        <p:nvSpPr>
          <p:cNvPr id="1070091" name="Line 11"/>
          <p:cNvSpPr>
            <a:spLocks noChangeShapeType="1"/>
          </p:cNvSpPr>
          <p:nvPr/>
        </p:nvSpPr>
        <p:spPr bwMode="auto">
          <a:xfrm>
            <a:off x="2051050" y="3355975"/>
            <a:ext cx="0" cy="142875"/>
          </a:xfrm>
          <a:prstGeom prst="line">
            <a:avLst/>
          </a:prstGeom>
          <a:noFill/>
          <a:ln w="28575">
            <a:solidFill>
              <a:schemeClr val="tx1"/>
            </a:solidFill>
            <a:round/>
            <a:headEnd/>
            <a:tailEnd/>
          </a:ln>
          <a:effectLst/>
        </p:spPr>
        <p:txBody>
          <a:bodyPr/>
          <a:lstStyle/>
          <a:p>
            <a:endParaRPr lang="zh-CN" altLang="en-US"/>
          </a:p>
        </p:txBody>
      </p:sp>
      <p:sp>
        <p:nvSpPr>
          <p:cNvPr id="1070092" name="Line 12"/>
          <p:cNvSpPr>
            <a:spLocks noChangeShapeType="1"/>
          </p:cNvSpPr>
          <p:nvPr/>
        </p:nvSpPr>
        <p:spPr bwMode="auto">
          <a:xfrm>
            <a:off x="2627313" y="3355975"/>
            <a:ext cx="0" cy="142875"/>
          </a:xfrm>
          <a:prstGeom prst="line">
            <a:avLst/>
          </a:prstGeom>
          <a:noFill/>
          <a:ln w="28575">
            <a:solidFill>
              <a:schemeClr val="tx1"/>
            </a:solidFill>
            <a:round/>
            <a:headEnd/>
            <a:tailEnd/>
          </a:ln>
          <a:effectLst/>
        </p:spPr>
        <p:txBody>
          <a:bodyPr/>
          <a:lstStyle/>
          <a:p>
            <a:endParaRPr lang="zh-CN" altLang="en-US"/>
          </a:p>
        </p:txBody>
      </p:sp>
      <p:sp>
        <p:nvSpPr>
          <p:cNvPr id="1070093" name="Line 13"/>
          <p:cNvSpPr>
            <a:spLocks noChangeShapeType="1"/>
          </p:cNvSpPr>
          <p:nvPr/>
        </p:nvSpPr>
        <p:spPr bwMode="auto">
          <a:xfrm>
            <a:off x="7380288" y="3355975"/>
            <a:ext cx="0" cy="142875"/>
          </a:xfrm>
          <a:prstGeom prst="line">
            <a:avLst/>
          </a:prstGeom>
          <a:noFill/>
          <a:ln w="28575">
            <a:solidFill>
              <a:schemeClr val="tx1"/>
            </a:solidFill>
            <a:round/>
            <a:headEnd/>
            <a:tailEnd/>
          </a:ln>
          <a:effectLst/>
        </p:spPr>
        <p:txBody>
          <a:bodyPr/>
          <a:lstStyle/>
          <a:p>
            <a:endParaRPr lang="zh-CN" altLang="en-US"/>
          </a:p>
        </p:txBody>
      </p:sp>
      <p:grpSp>
        <p:nvGrpSpPr>
          <p:cNvPr id="1070094" name="Group 14"/>
          <p:cNvGrpSpPr>
            <a:grpSpLocks/>
          </p:cNvGrpSpPr>
          <p:nvPr/>
        </p:nvGrpSpPr>
        <p:grpSpPr bwMode="auto">
          <a:xfrm>
            <a:off x="1619250" y="5995988"/>
            <a:ext cx="576263" cy="142875"/>
            <a:chOff x="2245" y="482"/>
            <a:chExt cx="363" cy="90"/>
          </a:xfrm>
        </p:grpSpPr>
        <p:sp>
          <p:nvSpPr>
            <p:cNvPr id="1070095" name="Line 15"/>
            <p:cNvSpPr>
              <a:spLocks noChangeShapeType="1"/>
            </p:cNvSpPr>
            <p:nvPr/>
          </p:nvSpPr>
          <p:spPr bwMode="auto">
            <a:xfrm>
              <a:off x="2245" y="527"/>
              <a:ext cx="363" cy="0"/>
            </a:xfrm>
            <a:prstGeom prst="line">
              <a:avLst/>
            </a:prstGeom>
            <a:noFill/>
            <a:ln w="28575">
              <a:solidFill>
                <a:schemeClr val="tx1"/>
              </a:solidFill>
              <a:round/>
              <a:headEnd/>
              <a:tailEnd/>
            </a:ln>
            <a:effectLst/>
          </p:spPr>
          <p:txBody>
            <a:bodyPr/>
            <a:lstStyle/>
            <a:p>
              <a:endParaRPr lang="zh-CN" altLang="en-US"/>
            </a:p>
          </p:txBody>
        </p:sp>
        <p:sp>
          <p:nvSpPr>
            <p:cNvPr id="1070096" name="Line 16"/>
            <p:cNvSpPr>
              <a:spLocks noChangeShapeType="1"/>
            </p:cNvSpPr>
            <p:nvPr/>
          </p:nvSpPr>
          <p:spPr bwMode="auto">
            <a:xfrm>
              <a:off x="2245" y="482"/>
              <a:ext cx="0" cy="90"/>
            </a:xfrm>
            <a:prstGeom prst="line">
              <a:avLst/>
            </a:prstGeom>
            <a:noFill/>
            <a:ln w="28575">
              <a:solidFill>
                <a:schemeClr val="tx1"/>
              </a:solidFill>
              <a:round/>
              <a:headEnd/>
              <a:tailEnd/>
            </a:ln>
            <a:effectLst/>
          </p:spPr>
          <p:txBody>
            <a:bodyPr/>
            <a:lstStyle/>
            <a:p>
              <a:endParaRPr lang="zh-CN" altLang="en-US"/>
            </a:p>
          </p:txBody>
        </p:sp>
        <p:sp>
          <p:nvSpPr>
            <p:cNvPr id="1070097" name="Line 17"/>
            <p:cNvSpPr>
              <a:spLocks noChangeShapeType="1"/>
            </p:cNvSpPr>
            <p:nvPr/>
          </p:nvSpPr>
          <p:spPr bwMode="auto">
            <a:xfrm>
              <a:off x="2608" y="482"/>
              <a:ext cx="0" cy="90"/>
            </a:xfrm>
            <a:prstGeom prst="line">
              <a:avLst/>
            </a:prstGeom>
            <a:noFill/>
            <a:ln w="28575">
              <a:solidFill>
                <a:schemeClr val="tx1"/>
              </a:solidFill>
              <a:round/>
              <a:headEnd/>
              <a:tailEnd/>
            </a:ln>
            <a:effectLst/>
          </p:spPr>
          <p:txBody>
            <a:bodyPr/>
            <a:lstStyle/>
            <a:p>
              <a:endParaRPr lang="zh-CN" altLang="en-US"/>
            </a:p>
          </p:txBody>
        </p:sp>
      </p:grpSp>
      <p:sp>
        <p:nvSpPr>
          <p:cNvPr id="1070098" name="Text Box 18"/>
          <p:cNvSpPr txBox="1">
            <a:spLocks noChangeArrowheads="1"/>
          </p:cNvSpPr>
          <p:nvPr/>
        </p:nvSpPr>
        <p:spPr bwMode="auto">
          <a:xfrm>
            <a:off x="2209800" y="5953125"/>
            <a:ext cx="1223963" cy="212725"/>
          </a:xfrm>
          <a:prstGeom prst="rect">
            <a:avLst/>
          </a:prstGeom>
          <a:noFill/>
          <a:ln w="9525">
            <a:noFill/>
            <a:miter lim="800000"/>
            <a:headEnd/>
            <a:tailEnd/>
          </a:ln>
          <a:effectLst/>
        </p:spPr>
        <p:txBody>
          <a:bodyPr lIns="0" tIns="0" rIns="0" bIns="0">
            <a:spAutoFit/>
          </a:bodyPr>
          <a:lstStyle/>
          <a:p>
            <a:pPr>
              <a:spcBef>
                <a:spcPct val="50000"/>
              </a:spcBef>
              <a:buClrTx/>
              <a:buFontTx/>
              <a:buNone/>
            </a:pPr>
            <a:r>
              <a:rPr lang="zh-CN" altLang="en-US" sz="1400">
                <a:solidFill>
                  <a:srgbClr val="FF0000"/>
                </a:solidFill>
              </a:rPr>
              <a:t>一个总线周期</a:t>
            </a:r>
          </a:p>
        </p:txBody>
      </p:sp>
      <p:sp>
        <p:nvSpPr>
          <p:cNvPr id="1070099" name="Line 19"/>
          <p:cNvSpPr>
            <a:spLocks noChangeShapeType="1"/>
          </p:cNvSpPr>
          <p:nvPr/>
        </p:nvSpPr>
        <p:spPr bwMode="auto">
          <a:xfrm flipH="1">
            <a:off x="1187450" y="3427413"/>
            <a:ext cx="1439863" cy="0"/>
          </a:xfrm>
          <a:prstGeom prst="line">
            <a:avLst/>
          </a:prstGeom>
          <a:noFill/>
          <a:ln w="28575">
            <a:solidFill>
              <a:schemeClr val="tx1"/>
            </a:solidFill>
            <a:round/>
            <a:headEnd/>
            <a:tailEnd/>
          </a:ln>
          <a:effectLst/>
        </p:spPr>
        <p:txBody>
          <a:bodyPr/>
          <a:lstStyle/>
          <a:p>
            <a:endParaRPr lang="zh-CN" altLang="en-US"/>
          </a:p>
        </p:txBody>
      </p:sp>
      <p:grpSp>
        <p:nvGrpSpPr>
          <p:cNvPr id="1070100" name="Group 20"/>
          <p:cNvGrpSpPr>
            <a:grpSpLocks/>
          </p:cNvGrpSpPr>
          <p:nvPr/>
        </p:nvGrpSpPr>
        <p:grpSpPr bwMode="auto">
          <a:xfrm>
            <a:off x="4356100" y="3355975"/>
            <a:ext cx="93663" cy="147638"/>
            <a:chOff x="1257" y="1588"/>
            <a:chExt cx="59" cy="93"/>
          </a:xfrm>
        </p:grpSpPr>
        <p:sp>
          <p:nvSpPr>
            <p:cNvPr id="1070101" name="Freeform 21"/>
            <p:cNvSpPr>
              <a:spLocks/>
            </p:cNvSpPr>
            <p:nvPr/>
          </p:nvSpPr>
          <p:spPr bwMode="auto">
            <a:xfrm>
              <a:off x="1257" y="1590"/>
              <a:ext cx="24" cy="91"/>
            </a:xfrm>
            <a:custGeom>
              <a:avLst/>
              <a:gdLst/>
              <a:ahLst/>
              <a:cxnLst>
                <a:cxn ang="0">
                  <a:pos x="21" y="0"/>
                </a:cxn>
                <a:cxn ang="0">
                  <a:pos x="9" y="60"/>
                </a:cxn>
                <a:cxn ang="0">
                  <a:pos x="21" y="96"/>
                </a:cxn>
                <a:cxn ang="0">
                  <a:pos x="3" y="132"/>
                </a:cxn>
              </a:cxnLst>
              <a:rect l="0" t="0" r="r" b="b"/>
              <a:pathLst>
                <a:path w="24" h="132">
                  <a:moveTo>
                    <a:pt x="21" y="0"/>
                  </a:moveTo>
                  <a:cubicBezTo>
                    <a:pt x="12" y="27"/>
                    <a:pt x="0" y="30"/>
                    <a:pt x="9" y="60"/>
                  </a:cubicBezTo>
                  <a:cubicBezTo>
                    <a:pt x="13" y="72"/>
                    <a:pt x="21" y="96"/>
                    <a:pt x="21" y="96"/>
                  </a:cubicBezTo>
                  <a:cubicBezTo>
                    <a:pt x="14" y="130"/>
                    <a:pt x="24" y="121"/>
                    <a:pt x="3" y="132"/>
                  </a:cubicBezTo>
                </a:path>
              </a:pathLst>
            </a:custGeom>
            <a:noFill/>
            <a:ln w="28575" cmpd="sng">
              <a:solidFill>
                <a:srgbClr val="FF3300"/>
              </a:solidFill>
              <a:round/>
              <a:headEnd/>
              <a:tailEnd/>
            </a:ln>
            <a:effectLst/>
          </p:spPr>
          <p:txBody>
            <a:bodyPr/>
            <a:lstStyle/>
            <a:p>
              <a:endParaRPr lang="zh-CN" altLang="en-US"/>
            </a:p>
          </p:txBody>
        </p:sp>
        <p:sp>
          <p:nvSpPr>
            <p:cNvPr id="1070102" name="Freeform 22"/>
            <p:cNvSpPr>
              <a:spLocks/>
            </p:cNvSpPr>
            <p:nvPr/>
          </p:nvSpPr>
          <p:spPr bwMode="auto">
            <a:xfrm>
              <a:off x="1292" y="1588"/>
              <a:ext cx="24" cy="91"/>
            </a:xfrm>
            <a:custGeom>
              <a:avLst/>
              <a:gdLst/>
              <a:ahLst/>
              <a:cxnLst>
                <a:cxn ang="0">
                  <a:pos x="21" y="0"/>
                </a:cxn>
                <a:cxn ang="0">
                  <a:pos x="9" y="60"/>
                </a:cxn>
                <a:cxn ang="0">
                  <a:pos x="21" y="96"/>
                </a:cxn>
                <a:cxn ang="0">
                  <a:pos x="3" y="132"/>
                </a:cxn>
              </a:cxnLst>
              <a:rect l="0" t="0" r="r" b="b"/>
              <a:pathLst>
                <a:path w="24" h="132">
                  <a:moveTo>
                    <a:pt x="21" y="0"/>
                  </a:moveTo>
                  <a:cubicBezTo>
                    <a:pt x="12" y="27"/>
                    <a:pt x="0" y="30"/>
                    <a:pt x="9" y="60"/>
                  </a:cubicBezTo>
                  <a:cubicBezTo>
                    <a:pt x="13" y="72"/>
                    <a:pt x="21" y="96"/>
                    <a:pt x="21" y="96"/>
                  </a:cubicBezTo>
                  <a:cubicBezTo>
                    <a:pt x="14" y="130"/>
                    <a:pt x="24" y="121"/>
                    <a:pt x="3" y="132"/>
                  </a:cubicBezTo>
                </a:path>
              </a:pathLst>
            </a:custGeom>
            <a:noFill/>
            <a:ln w="28575" cmpd="sng">
              <a:solidFill>
                <a:srgbClr val="FF3300"/>
              </a:solidFill>
              <a:round/>
              <a:headEnd/>
              <a:tailEnd/>
            </a:ln>
            <a:effectLst/>
          </p:spPr>
          <p:txBody>
            <a:bodyPr/>
            <a:lstStyle/>
            <a:p>
              <a:endParaRPr lang="zh-CN" altLang="en-US"/>
            </a:p>
          </p:txBody>
        </p:sp>
      </p:grpSp>
      <p:sp>
        <p:nvSpPr>
          <p:cNvPr id="1070103" name="Text Box 23"/>
          <p:cNvSpPr txBox="1">
            <a:spLocks noChangeArrowheads="1"/>
          </p:cNvSpPr>
          <p:nvPr/>
        </p:nvSpPr>
        <p:spPr bwMode="auto">
          <a:xfrm>
            <a:off x="8459788" y="3282950"/>
            <a:ext cx="215900" cy="304800"/>
          </a:xfrm>
          <a:prstGeom prst="rect">
            <a:avLst/>
          </a:prstGeom>
          <a:noFill/>
          <a:ln w="28575">
            <a:noFill/>
            <a:miter lim="800000"/>
            <a:headEnd/>
            <a:tailEnd/>
          </a:ln>
          <a:effectLst/>
        </p:spPr>
        <p:txBody>
          <a:bodyPr lIns="0" tIns="0" rIns="0" bIns="0">
            <a:spAutoFit/>
          </a:bodyPr>
          <a:lstStyle/>
          <a:p>
            <a:pPr>
              <a:spcBef>
                <a:spcPct val="50000"/>
              </a:spcBef>
              <a:buClrTx/>
              <a:buFontTx/>
              <a:buNone/>
            </a:pPr>
            <a:r>
              <a:rPr lang="en-US" altLang="zh-CN" sz="2000">
                <a:latin typeface="Arial" charset="0"/>
              </a:rPr>
              <a:t>T</a:t>
            </a:r>
          </a:p>
        </p:txBody>
      </p:sp>
      <p:sp>
        <p:nvSpPr>
          <p:cNvPr id="1070104" name="Line 24"/>
          <p:cNvSpPr>
            <a:spLocks noChangeShapeType="1"/>
          </p:cNvSpPr>
          <p:nvPr/>
        </p:nvSpPr>
        <p:spPr bwMode="auto">
          <a:xfrm flipH="1">
            <a:off x="2627313" y="3427413"/>
            <a:ext cx="1728787" cy="0"/>
          </a:xfrm>
          <a:prstGeom prst="line">
            <a:avLst/>
          </a:prstGeom>
          <a:noFill/>
          <a:ln w="28575">
            <a:solidFill>
              <a:srgbClr val="FF3300"/>
            </a:solidFill>
            <a:round/>
            <a:headEnd/>
            <a:tailEnd/>
          </a:ln>
          <a:effectLst/>
        </p:spPr>
        <p:txBody>
          <a:bodyPr/>
          <a:lstStyle/>
          <a:p>
            <a:endParaRPr lang="zh-CN" altLang="en-US"/>
          </a:p>
        </p:txBody>
      </p:sp>
      <p:sp>
        <p:nvSpPr>
          <p:cNvPr id="1070105" name="Line 25"/>
          <p:cNvSpPr>
            <a:spLocks noChangeShapeType="1"/>
          </p:cNvSpPr>
          <p:nvPr/>
        </p:nvSpPr>
        <p:spPr bwMode="auto">
          <a:xfrm flipH="1">
            <a:off x="4427538" y="3427413"/>
            <a:ext cx="1800225" cy="0"/>
          </a:xfrm>
          <a:prstGeom prst="line">
            <a:avLst/>
          </a:prstGeom>
          <a:noFill/>
          <a:ln w="28575">
            <a:solidFill>
              <a:srgbClr val="FF3300"/>
            </a:solidFill>
            <a:round/>
            <a:headEnd/>
            <a:tailEnd/>
          </a:ln>
          <a:effectLst/>
        </p:spPr>
        <p:txBody>
          <a:bodyPr/>
          <a:lstStyle/>
          <a:p>
            <a:endParaRPr lang="zh-CN" altLang="en-US"/>
          </a:p>
        </p:txBody>
      </p:sp>
      <p:sp>
        <p:nvSpPr>
          <p:cNvPr id="1070106" name="Line 26"/>
          <p:cNvSpPr>
            <a:spLocks noChangeShapeType="1"/>
          </p:cNvSpPr>
          <p:nvPr/>
        </p:nvSpPr>
        <p:spPr bwMode="auto">
          <a:xfrm>
            <a:off x="3132138" y="3355975"/>
            <a:ext cx="0" cy="142875"/>
          </a:xfrm>
          <a:prstGeom prst="line">
            <a:avLst/>
          </a:prstGeom>
          <a:noFill/>
          <a:ln w="28575">
            <a:solidFill>
              <a:schemeClr val="tx1"/>
            </a:solidFill>
            <a:round/>
            <a:headEnd/>
            <a:tailEnd/>
          </a:ln>
          <a:effectLst/>
        </p:spPr>
        <p:txBody>
          <a:bodyPr/>
          <a:lstStyle/>
          <a:p>
            <a:endParaRPr lang="zh-CN" altLang="en-US"/>
          </a:p>
        </p:txBody>
      </p:sp>
      <p:sp>
        <p:nvSpPr>
          <p:cNvPr id="1070107" name="Line 27"/>
          <p:cNvSpPr>
            <a:spLocks noChangeShapeType="1"/>
          </p:cNvSpPr>
          <p:nvPr/>
        </p:nvSpPr>
        <p:spPr bwMode="auto">
          <a:xfrm>
            <a:off x="3635375" y="3355975"/>
            <a:ext cx="0" cy="142875"/>
          </a:xfrm>
          <a:prstGeom prst="line">
            <a:avLst/>
          </a:prstGeom>
          <a:noFill/>
          <a:ln w="28575">
            <a:solidFill>
              <a:schemeClr val="tx1"/>
            </a:solidFill>
            <a:round/>
            <a:headEnd/>
            <a:tailEnd/>
          </a:ln>
          <a:effectLst/>
        </p:spPr>
        <p:txBody>
          <a:bodyPr/>
          <a:lstStyle/>
          <a:p>
            <a:endParaRPr lang="zh-CN" altLang="en-US"/>
          </a:p>
        </p:txBody>
      </p:sp>
      <p:sp>
        <p:nvSpPr>
          <p:cNvPr id="1070108" name="Line 28"/>
          <p:cNvSpPr>
            <a:spLocks noChangeShapeType="1"/>
          </p:cNvSpPr>
          <p:nvPr/>
        </p:nvSpPr>
        <p:spPr bwMode="auto">
          <a:xfrm>
            <a:off x="4643438" y="3355975"/>
            <a:ext cx="0" cy="142875"/>
          </a:xfrm>
          <a:prstGeom prst="line">
            <a:avLst/>
          </a:prstGeom>
          <a:noFill/>
          <a:ln w="28575">
            <a:solidFill>
              <a:schemeClr val="tx1"/>
            </a:solidFill>
            <a:round/>
            <a:headEnd/>
            <a:tailEnd/>
          </a:ln>
          <a:effectLst/>
        </p:spPr>
        <p:txBody>
          <a:bodyPr/>
          <a:lstStyle/>
          <a:p>
            <a:endParaRPr lang="zh-CN" altLang="en-US"/>
          </a:p>
        </p:txBody>
      </p:sp>
      <p:sp>
        <p:nvSpPr>
          <p:cNvPr id="1070109" name="Line 29"/>
          <p:cNvSpPr>
            <a:spLocks noChangeShapeType="1"/>
          </p:cNvSpPr>
          <p:nvPr/>
        </p:nvSpPr>
        <p:spPr bwMode="auto">
          <a:xfrm>
            <a:off x="5651500" y="3355975"/>
            <a:ext cx="0" cy="142875"/>
          </a:xfrm>
          <a:prstGeom prst="line">
            <a:avLst/>
          </a:prstGeom>
          <a:noFill/>
          <a:ln w="28575">
            <a:solidFill>
              <a:schemeClr val="tx1"/>
            </a:solidFill>
            <a:round/>
            <a:headEnd/>
            <a:tailEnd/>
          </a:ln>
          <a:effectLst/>
        </p:spPr>
        <p:txBody>
          <a:bodyPr/>
          <a:lstStyle/>
          <a:p>
            <a:endParaRPr lang="zh-CN" altLang="en-US"/>
          </a:p>
        </p:txBody>
      </p:sp>
      <p:sp>
        <p:nvSpPr>
          <p:cNvPr id="1070110" name="Line 30"/>
          <p:cNvSpPr>
            <a:spLocks noChangeShapeType="1"/>
          </p:cNvSpPr>
          <p:nvPr/>
        </p:nvSpPr>
        <p:spPr bwMode="auto">
          <a:xfrm>
            <a:off x="2627313" y="3067050"/>
            <a:ext cx="0" cy="144463"/>
          </a:xfrm>
          <a:prstGeom prst="line">
            <a:avLst/>
          </a:prstGeom>
          <a:noFill/>
          <a:ln w="9525">
            <a:solidFill>
              <a:schemeClr val="tx1"/>
            </a:solidFill>
            <a:round/>
            <a:headEnd/>
            <a:tailEnd/>
          </a:ln>
          <a:effectLst/>
        </p:spPr>
        <p:txBody>
          <a:bodyPr/>
          <a:lstStyle/>
          <a:p>
            <a:endParaRPr lang="zh-CN" altLang="en-US"/>
          </a:p>
        </p:txBody>
      </p:sp>
      <p:sp>
        <p:nvSpPr>
          <p:cNvPr id="1070111" name="Line 31"/>
          <p:cNvSpPr>
            <a:spLocks noChangeShapeType="1"/>
          </p:cNvSpPr>
          <p:nvPr/>
        </p:nvSpPr>
        <p:spPr bwMode="auto">
          <a:xfrm>
            <a:off x="6227763" y="3067050"/>
            <a:ext cx="0" cy="144463"/>
          </a:xfrm>
          <a:prstGeom prst="line">
            <a:avLst/>
          </a:prstGeom>
          <a:noFill/>
          <a:ln w="9525">
            <a:solidFill>
              <a:schemeClr val="tx1"/>
            </a:solidFill>
            <a:round/>
            <a:headEnd/>
            <a:tailEnd/>
          </a:ln>
          <a:effectLst/>
        </p:spPr>
        <p:txBody>
          <a:bodyPr/>
          <a:lstStyle/>
          <a:p>
            <a:endParaRPr lang="zh-CN" altLang="en-US"/>
          </a:p>
        </p:txBody>
      </p:sp>
      <p:sp>
        <p:nvSpPr>
          <p:cNvPr id="1070112" name="Line 32"/>
          <p:cNvSpPr>
            <a:spLocks noChangeShapeType="1"/>
          </p:cNvSpPr>
          <p:nvPr/>
        </p:nvSpPr>
        <p:spPr bwMode="auto">
          <a:xfrm>
            <a:off x="2627313" y="3140075"/>
            <a:ext cx="3600450" cy="0"/>
          </a:xfrm>
          <a:prstGeom prst="line">
            <a:avLst/>
          </a:prstGeom>
          <a:noFill/>
          <a:ln w="9525">
            <a:solidFill>
              <a:schemeClr val="tx1"/>
            </a:solidFill>
            <a:round/>
            <a:headEnd type="triangle" w="sm" len="lg"/>
            <a:tailEnd type="triangle" w="sm" len="lg"/>
          </a:ln>
          <a:effectLst/>
        </p:spPr>
        <p:txBody>
          <a:bodyPr/>
          <a:lstStyle/>
          <a:p>
            <a:endParaRPr lang="zh-CN" altLang="en-US"/>
          </a:p>
        </p:txBody>
      </p:sp>
      <p:sp>
        <p:nvSpPr>
          <p:cNvPr id="1070113" name="Text Box 33"/>
          <p:cNvSpPr txBox="1">
            <a:spLocks noChangeArrowheads="1"/>
          </p:cNvSpPr>
          <p:nvPr/>
        </p:nvSpPr>
        <p:spPr bwMode="auto">
          <a:xfrm>
            <a:off x="3203575" y="2924175"/>
            <a:ext cx="2447925" cy="182563"/>
          </a:xfrm>
          <a:prstGeom prst="rect">
            <a:avLst/>
          </a:prstGeom>
          <a:noFill/>
          <a:ln w="9525">
            <a:noFill/>
            <a:miter lim="800000"/>
            <a:headEnd/>
            <a:tailEnd/>
          </a:ln>
          <a:effectLst/>
        </p:spPr>
        <p:txBody>
          <a:bodyPr lIns="0" tIns="0" rIns="0" bIns="0">
            <a:spAutoFit/>
          </a:bodyPr>
          <a:lstStyle/>
          <a:p>
            <a:pPr>
              <a:spcBef>
                <a:spcPct val="50000"/>
              </a:spcBef>
              <a:buClrTx/>
              <a:buFontTx/>
              <a:buNone/>
            </a:pPr>
            <a:r>
              <a:rPr lang="en-US" altLang="zh-CN" sz="1200">
                <a:solidFill>
                  <a:srgbClr val="FF3300"/>
                </a:solidFill>
                <a:latin typeface="Arial" charset="0"/>
              </a:rPr>
              <a:t>DMAC</a:t>
            </a:r>
            <a:r>
              <a:rPr lang="zh-CN" altLang="en-US" sz="1200">
                <a:solidFill>
                  <a:srgbClr val="FF3300"/>
                </a:solidFill>
              </a:rPr>
              <a:t>控制总线，共传送</a:t>
            </a:r>
            <a:r>
              <a:rPr lang="en-US" altLang="zh-CN" sz="1200">
                <a:solidFill>
                  <a:srgbClr val="FF3300"/>
                </a:solidFill>
                <a:latin typeface="Arial" charset="0"/>
              </a:rPr>
              <a:t>n</a:t>
            </a:r>
            <a:r>
              <a:rPr lang="zh-CN" altLang="en-US" sz="1200">
                <a:solidFill>
                  <a:srgbClr val="FF3300"/>
                </a:solidFill>
              </a:rPr>
              <a:t>个数据</a:t>
            </a:r>
          </a:p>
        </p:txBody>
      </p:sp>
      <p:sp>
        <p:nvSpPr>
          <p:cNvPr id="1070114" name="Text Box 34"/>
          <p:cNvSpPr txBox="1">
            <a:spLocks noChangeArrowheads="1"/>
          </p:cNvSpPr>
          <p:nvPr/>
        </p:nvSpPr>
        <p:spPr bwMode="auto">
          <a:xfrm>
            <a:off x="2627313" y="3211513"/>
            <a:ext cx="504825" cy="182562"/>
          </a:xfrm>
          <a:prstGeom prst="rect">
            <a:avLst/>
          </a:prstGeom>
          <a:noFill/>
          <a:ln w="9525">
            <a:noFill/>
            <a:miter lim="800000"/>
            <a:headEnd/>
            <a:tailEnd/>
          </a:ln>
          <a:effectLst/>
        </p:spPr>
        <p:txBody>
          <a:bodyPr lIns="0" tIns="0" rIns="0" bIns="0">
            <a:spAutoFit/>
          </a:bodyPr>
          <a:lstStyle/>
          <a:p>
            <a:pPr>
              <a:spcBef>
                <a:spcPct val="50000"/>
              </a:spcBef>
              <a:buClrTx/>
              <a:buFontTx/>
              <a:buNone/>
            </a:pPr>
            <a:r>
              <a:rPr lang="en-US" altLang="zh-CN" sz="1200">
                <a:solidFill>
                  <a:srgbClr val="FF3300"/>
                </a:solidFill>
                <a:latin typeface="Arial" charset="0"/>
              </a:rPr>
              <a:t>DMA</a:t>
            </a:r>
            <a:r>
              <a:rPr lang="en-US" altLang="zh-CN" sz="1000">
                <a:solidFill>
                  <a:srgbClr val="FF3300"/>
                </a:solidFill>
                <a:latin typeface="Arial" charset="0"/>
              </a:rPr>
              <a:t>1</a:t>
            </a:r>
            <a:endParaRPr lang="zh-CN" altLang="en-US" sz="1000">
              <a:solidFill>
                <a:srgbClr val="FF3300"/>
              </a:solidFill>
              <a:latin typeface="Arial" charset="0"/>
            </a:endParaRPr>
          </a:p>
        </p:txBody>
      </p:sp>
      <p:sp>
        <p:nvSpPr>
          <p:cNvPr id="1070115" name="Text Box 35"/>
          <p:cNvSpPr txBox="1">
            <a:spLocks noChangeArrowheads="1"/>
          </p:cNvSpPr>
          <p:nvPr/>
        </p:nvSpPr>
        <p:spPr bwMode="auto">
          <a:xfrm>
            <a:off x="3132138" y="3211513"/>
            <a:ext cx="503237" cy="182562"/>
          </a:xfrm>
          <a:prstGeom prst="rect">
            <a:avLst/>
          </a:prstGeom>
          <a:noFill/>
          <a:ln w="9525" algn="ctr">
            <a:noFill/>
            <a:miter lim="800000"/>
            <a:headEnd/>
            <a:tailEnd/>
          </a:ln>
          <a:effectLst/>
        </p:spPr>
        <p:txBody>
          <a:bodyPr lIns="0" tIns="0" rIns="0" bIns="0">
            <a:spAutoFit/>
          </a:bodyPr>
          <a:lstStyle/>
          <a:p>
            <a:pPr>
              <a:spcBef>
                <a:spcPct val="50000"/>
              </a:spcBef>
              <a:buClrTx/>
              <a:buFontTx/>
              <a:buNone/>
            </a:pPr>
            <a:r>
              <a:rPr lang="en-US" altLang="zh-CN" sz="1200">
                <a:solidFill>
                  <a:srgbClr val="FF3300"/>
                </a:solidFill>
                <a:latin typeface="Arial" charset="0"/>
              </a:rPr>
              <a:t>DMA2</a:t>
            </a:r>
            <a:endParaRPr lang="zh-CN" altLang="en-US" sz="1200">
              <a:solidFill>
                <a:srgbClr val="FF3300"/>
              </a:solidFill>
              <a:latin typeface="Arial" charset="0"/>
            </a:endParaRPr>
          </a:p>
        </p:txBody>
      </p:sp>
      <p:sp>
        <p:nvSpPr>
          <p:cNvPr id="1070116" name="Text Box 36"/>
          <p:cNvSpPr txBox="1">
            <a:spLocks noChangeArrowheads="1"/>
          </p:cNvSpPr>
          <p:nvPr/>
        </p:nvSpPr>
        <p:spPr bwMode="auto">
          <a:xfrm>
            <a:off x="5699125" y="3211513"/>
            <a:ext cx="504825" cy="182562"/>
          </a:xfrm>
          <a:prstGeom prst="rect">
            <a:avLst/>
          </a:prstGeom>
          <a:noFill/>
          <a:ln w="9525" algn="ctr">
            <a:noFill/>
            <a:miter lim="800000"/>
            <a:headEnd/>
            <a:tailEnd/>
          </a:ln>
          <a:effectLst/>
        </p:spPr>
        <p:txBody>
          <a:bodyPr lIns="0" tIns="0" rIns="0" bIns="0">
            <a:spAutoFit/>
          </a:bodyPr>
          <a:lstStyle/>
          <a:p>
            <a:pPr>
              <a:spcBef>
                <a:spcPct val="50000"/>
              </a:spcBef>
              <a:buClrTx/>
              <a:buFontTx/>
              <a:buNone/>
            </a:pPr>
            <a:r>
              <a:rPr lang="en-US" altLang="zh-CN" sz="1200">
                <a:solidFill>
                  <a:srgbClr val="FF3300"/>
                </a:solidFill>
                <a:latin typeface="Arial" charset="0"/>
              </a:rPr>
              <a:t>DMAn</a:t>
            </a:r>
          </a:p>
        </p:txBody>
      </p:sp>
      <p:sp>
        <p:nvSpPr>
          <p:cNvPr id="1070117" name="Line 37"/>
          <p:cNvSpPr>
            <a:spLocks noChangeShapeType="1"/>
          </p:cNvSpPr>
          <p:nvPr/>
        </p:nvSpPr>
        <p:spPr bwMode="auto">
          <a:xfrm>
            <a:off x="1619250" y="3140075"/>
            <a:ext cx="1008063" cy="0"/>
          </a:xfrm>
          <a:prstGeom prst="line">
            <a:avLst/>
          </a:prstGeom>
          <a:noFill/>
          <a:ln w="9525">
            <a:solidFill>
              <a:schemeClr val="tx1"/>
            </a:solidFill>
            <a:round/>
            <a:headEnd/>
            <a:tailEnd type="triangle" w="sm" len="lg"/>
          </a:ln>
          <a:effectLst/>
        </p:spPr>
        <p:txBody>
          <a:bodyPr/>
          <a:lstStyle/>
          <a:p>
            <a:endParaRPr lang="zh-CN" altLang="en-US"/>
          </a:p>
        </p:txBody>
      </p:sp>
      <p:sp>
        <p:nvSpPr>
          <p:cNvPr id="1070118" name="Text Box 38"/>
          <p:cNvSpPr txBox="1">
            <a:spLocks noChangeArrowheads="1"/>
          </p:cNvSpPr>
          <p:nvPr/>
        </p:nvSpPr>
        <p:spPr bwMode="auto">
          <a:xfrm>
            <a:off x="6300788" y="2924175"/>
            <a:ext cx="1511300" cy="182563"/>
          </a:xfrm>
          <a:prstGeom prst="rect">
            <a:avLst/>
          </a:prstGeom>
          <a:noFill/>
          <a:ln w="9525">
            <a:noFill/>
            <a:miter lim="800000"/>
            <a:headEnd/>
            <a:tailEnd/>
          </a:ln>
          <a:effectLst/>
        </p:spPr>
        <p:txBody>
          <a:bodyPr lIns="0" tIns="0" rIns="0" bIns="0">
            <a:spAutoFit/>
          </a:bodyPr>
          <a:lstStyle/>
          <a:p>
            <a:pPr>
              <a:spcBef>
                <a:spcPct val="50000"/>
              </a:spcBef>
              <a:buClrTx/>
              <a:buFontTx/>
              <a:buNone/>
            </a:pPr>
            <a:r>
              <a:rPr lang="en-US" altLang="zh-CN" sz="1200">
                <a:solidFill>
                  <a:schemeClr val="bg2"/>
                </a:solidFill>
              </a:rPr>
              <a:t>CPU</a:t>
            </a:r>
            <a:r>
              <a:rPr lang="zh-CN" altLang="en-US" sz="1200">
                <a:solidFill>
                  <a:schemeClr val="bg2"/>
                </a:solidFill>
              </a:rPr>
              <a:t>重新控制总线</a:t>
            </a:r>
          </a:p>
        </p:txBody>
      </p:sp>
      <p:sp>
        <p:nvSpPr>
          <p:cNvPr id="1070119" name="Line 39"/>
          <p:cNvSpPr>
            <a:spLocks noChangeShapeType="1"/>
          </p:cNvSpPr>
          <p:nvPr/>
        </p:nvSpPr>
        <p:spPr bwMode="auto">
          <a:xfrm flipH="1">
            <a:off x="6227763" y="3140075"/>
            <a:ext cx="1873250" cy="0"/>
          </a:xfrm>
          <a:prstGeom prst="line">
            <a:avLst/>
          </a:prstGeom>
          <a:noFill/>
          <a:ln w="9525">
            <a:solidFill>
              <a:schemeClr val="tx1"/>
            </a:solidFill>
            <a:round/>
            <a:headEnd/>
            <a:tailEnd type="triangle" w="sm" len="lg"/>
          </a:ln>
          <a:effectLst/>
        </p:spPr>
        <p:txBody>
          <a:bodyPr/>
          <a:lstStyle/>
          <a:p>
            <a:endParaRPr lang="zh-CN" altLang="en-US"/>
          </a:p>
        </p:txBody>
      </p:sp>
      <p:sp>
        <p:nvSpPr>
          <p:cNvPr id="1070120" name="Text Box 40"/>
          <p:cNvSpPr txBox="1">
            <a:spLocks noChangeArrowheads="1"/>
          </p:cNvSpPr>
          <p:nvPr/>
        </p:nvSpPr>
        <p:spPr bwMode="auto">
          <a:xfrm>
            <a:off x="1331913" y="2924175"/>
            <a:ext cx="1223962" cy="182563"/>
          </a:xfrm>
          <a:prstGeom prst="rect">
            <a:avLst/>
          </a:prstGeom>
          <a:noFill/>
          <a:ln w="9525">
            <a:noFill/>
            <a:miter lim="800000"/>
            <a:headEnd/>
            <a:tailEnd/>
          </a:ln>
          <a:effectLst/>
        </p:spPr>
        <p:txBody>
          <a:bodyPr lIns="0" tIns="0" rIns="0" bIns="0">
            <a:spAutoFit/>
          </a:bodyPr>
          <a:lstStyle/>
          <a:p>
            <a:pPr>
              <a:spcBef>
                <a:spcPct val="50000"/>
              </a:spcBef>
              <a:buClrTx/>
              <a:buFontTx/>
              <a:buNone/>
            </a:pPr>
            <a:r>
              <a:rPr lang="en-US" altLang="zh-CN" sz="1200">
                <a:solidFill>
                  <a:schemeClr val="bg2"/>
                </a:solidFill>
              </a:rPr>
              <a:t>CPU</a:t>
            </a:r>
            <a:r>
              <a:rPr lang="zh-CN" altLang="en-US" sz="1200">
                <a:solidFill>
                  <a:schemeClr val="bg2"/>
                </a:solidFill>
              </a:rPr>
              <a:t>对总线控制</a:t>
            </a:r>
          </a:p>
        </p:txBody>
      </p:sp>
      <p:sp>
        <p:nvSpPr>
          <p:cNvPr id="1070121" name="Line 41"/>
          <p:cNvSpPr>
            <a:spLocks noChangeShapeType="1"/>
          </p:cNvSpPr>
          <p:nvPr/>
        </p:nvSpPr>
        <p:spPr bwMode="auto">
          <a:xfrm>
            <a:off x="7956550" y="3355975"/>
            <a:ext cx="0" cy="142875"/>
          </a:xfrm>
          <a:prstGeom prst="line">
            <a:avLst/>
          </a:prstGeom>
          <a:noFill/>
          <a:ln w="28575">
            <a:solidFill>
              <a:schemeClr val="tx1"/>
            </a:solidFill>
            <a:round/>
            <a:headEnd/>
            <a:tailEnd/>
          </a:ln>
          <a:effectLst/>
        </p:spPr>
        <p:txBody>
          <a:bodyPr/>
          <a:lstStyle/>
          <a:p>
            <a:endParaRPr lang="zh-CN" altLang="en-US"/>
          </a:p>
        </p:txBody>
      </p:sp>
      <p:sp>
        <p:nvSpPr>
          <p:cNvPr id="1070122" name="Text Box 42"/>
          <p:cNvSpPr txBox="1">
            <a:spLocks noChangeArrowheads="1"/>
          </p:cNvSpPr>
          <p:nvPr/>
        </p:nvSpPr>
        <p:spPr bwMode="auto">
          <a:xfrm>
            <a:off x="107950" y="3325813"/>
            <a:ext cx="1116013" cy="212725"/>
          </a:xfrm>
          <a:prstGeom prst="rect">
            <a:avLst/>
          </a:prstGeom>
          <a:noFill/>
          <a:ln w="9525">
            <a:noFill/>
            <a:miter lim="800000"/>
            <a:headEnd/>
            <a:tailEnd/>
          </a:ln>
          <a:effectLst/>
        </p:spPr>
        <p:txBody>
          <a:bodyPr lIns="0" tIns="0" rIns="0" bIns="0">
            <a:spAutoFit/>
          </a:bodyPr>
          <a:lstStyle/>
          <a:p>
            <a:pPr>
              <a:spcBef>
                <a:spcPct val="50000"/>
              </a:spcBef>
              <a:buClrTx/>
              <a:buFontTx/>
              <a:buNone/>
            </a:pPr>
            <a:r>
              <a:rPr lang="zh-CN" altLang="en-US" sz="1400">
                <a:solidFill>
                  <a:schemeClr val="bg2"/>
                </a:solidFill>
              </a:rPr>
              <a:t>数据块传送</a:t>
            </a:r>
          </a:p>
        </p:txBody>
      </p:sp>
      <p:sp>
        <p:nvSpPr>
          <p:cNvPr id="1070123" name="Line 43"/>
          <p:cNvSpPr>
            <a:spLocks noChangeShapeType="1"/>
          </p:cNvSpPr>
          <p:nvPr/>
        </p:nvSpPr>
        <p:spPr bwMode="auto">
          <a:xfrm>
            <a:off x="6804025" y="1735138"/>
            <a:ext cx="1584325" cy="0"/>
          </a:xfrm>
          <a:prstGeom prst="line">
            <a:avLst/>
          </a:prstGeom>
          <a:noFill/>
          <a:ln w="28575">
            <a:solidFill>
              <a:schemeClr val="tx1"/>
            </a:solidFill>
            <a:round/>
            <a:headEnd/>
            <a:tailEnd type="triangle" w="med" len="med"/>
          </a:ln>
          <a:effectLst/>
        </p:spPr>
        <p:txBody>
          <a:bodyPr/>
          <a:lstStyle/>
          <a:p>
            <a:endParaRPr lang="zh-CN" altLang="en-US"/>
          </a:p>
        </p:txBody>
      </p:sp>
      <p:sp>
        <p:nvSpPr>
          <p:cNvPr id="1070124" name="Line 44"/>
          <p:cNvSpPr>
            <a:spLocks noChangeShapeType="1"/>
          </p:cNvSpPr>
          <p:nvPr/>
        </p:nvSpPr>
        <p:spPr bwMode="auto">
          <a:xfrm>
            <a:off x="2051050" y="1662113"/>
            <a:ext cx="0" cy="142875"/>
          </a:xfrm>
          <a:prstGeom prst="line">
            <a:avLst/>
          </a:prstGeom>
          <a:noFill/>
          <a:ln w="28575">
            <a:solidFill>
              <a:schemeClr val="tx1"/>
            </a:solidFill>
            <a:round/>
            <a:headEnd/>
            <a:tailEnd/>
          </a:ln>
          <a:effectLst/>
        </p:spPr>
        <p:txBody>
          <a:bodyPr/>
          <a:lstStyle/>
          <a:p>
            <a:endParaRPr lang="zh-CN" altLang="en-US"/>
          </a:p>
        </p:txBody>
      </p:sp>
      <p:sp>
        <p:nvSpPr>
          <p:cNvPr id="1070125" name="Line 45"/>
          <p:cNvSpPr>
            <a:spLocks noChangeShapeType="1"/>
          </p:cNvSpPr>
          <p:nvPr/>
        </p:nvSpPr>
        <p:spPr bwMode="auto">
          <a:xfrm>
            <a:off x="4067175" y="1662113"/>
            <a:ext cx="0" cy="142875"/>
          </a:xfrm>
          <a:prstGeom prst="line">
            <a:avLst/>
          </a:prstGeom>
          <a:noFill/>
          <a:ln w="28575">
            <a:solidFill>
              <a:schemeClr val="tx1"/>
            </a:solidFill>
            <a:round/>
            <a:headEnd/>
            <a:tailEnd/>
          </a:ln>
          <a:effectLst/>
        </p:spPr>
        <p:txBody>
          <a:bodyPr/>
          <a:lstStyle/>
          <a:p>
            <a:endParaRPr lang="zh-CN" altLang="en-US"/>
          </a:p>
        </p:txBody>
      </p:sp>
      <p:sp>
        <p:nvSpPr>
          <p:cNvPr id="1070126" name="Line 46"/>
          <p:cNvSpPr>
            <a:spLocks noChangeShapeType="1"/>
          </p:cNvSpPr>
          <p:nvPr/>
        </p:nvSpPr>
        <p:spPr bwMode="auto">
          <a:xfrm>
            <a:off x="6227763" y="1662113"/>
            <a:ext cx="0" cy="142875"/>
          </a:xfrm>
          <a:prstGeom prst="line">
            <a:avLst/>
          </a:prstGeom>
          <a:noFill/>
          <a:ln w="28575">
            <a:solidFill>
              <a:schemeClr val="tx1"/>
            </a:solidFill>
            <a:round/>
            <a:headEnd/>
            <a:tailEnd/>
          </a:ln>
          <a:effectLst/>
        </p:spPr>
        <p:txBody>
          <a:bodyPr/>
          <a:lstStyle/>
          <a:p>
            <a:endParaRPr lang="zh-CN" altLang="en-US"/>
          </a:p>
        </p:txBody>
      </p:sp>
      <p:sp>
        <p:nvSpPr>
          <p:cNvPr id="1070127" name="Line 47"/>
          <p:cNvSpPr>
            <a:spLocks noChangeShapeType="1"/>
          </p:cNvSpPr>
          <p:nvPr/>
        </p:nvSpPr>
        <p:spPr bwMode="auto">
          <a:xfrm>
            <a:off x="6804025" y="1662113"/>
            <a:ext cx="0" cy="142875"/>
          </a:xfrm>
          <a:prstGeom prst="line">
            <a:avLst/>
          </a:prstGeom>
          <a:noFill/>
          <a:ln w="28575">
            <a:solidFill>
              <a:schemeClr val="tx1"/>
            </a:solidFill>
            <a:round/>
            <a:headEnd/>
            <a:tailEnd/>
          </a:ln>
          <a:effectLst/>
        </p:spPr>
        <p:txBody>
          <a:bodyPr/>
          <a:lstStyle/>
          <a:p>
            <a:endParaRPr lang="zh-CN" altLang="en-US"/>
          </a:p>
        </p:txBody>
      </p:sp>
      <p:sp>
        <p:nvSpPr>
          <p:cNvPr id="1070128" name="Line 48"/>
          <p:cNvSpPr>
            <a:spLocks noChangeShapeType="1"/>
          </p:cNvSpPr>
          <p:nvPr/>
        </p:nvSpPr>
        <p:spPr bwMode="auto">
          <a:xfrm flipH="1">
            <a:off x="1187450" y="1735138"/>
            <a:ext cx="863600" cy="0"/>
          </a:xfrm>
          <a:prstGeom prst="line">
            <a:avLst/>
          </a:prstGeom>
          <a:noFill/>
          <a:ln w="28575">
            <a:solidFill>
              <a:schemeClr val="tx1"/>
            </a:solidFill>
            <a:round/>
            <a:headEnd/>
            <a:tailEnd/>
          </a:ln>
          <a:effectLst/>
        </p:spPr>
        <p:txBody>
          <a:bodyPr/>
          <a:lstStyle/>
          <a:p>
            <a:endParaRPr lang="zh-CN" altLang="en-US"/>
          </a:p>
        </p:txBody>
      </p:sp>
      <p:grpSp>
        <p:nvGrpSpPr>
          <p:cNvPr id="1070129" name="Group 49"/>
          <p:cNvGrpSpPr>
            <a:grpSpLocks/>
          </p:cNvGrpSpPr>
          <p:nvPr/>
        </p:nvGrpSpPr>
        <p:grpSpPr bwMode="auto">
          <a:xfrm>
            <a:off x="4356100" y="1663700"/>
            <a:ext cx="93663" cy="147638"/>
            <a:chOff x="1257" y="1588"/>
            <a:chExt cx="59" cy="93"/>
          </a:xfrm>
        </p:grpSpPr>
        <p:sp>
          <p:nvSpPr>
            <p:cNvPr id="1070130" name="Freeform 50"/>
            <p:cNvSpPr>
              <a:spLocks/>
            </p:cNvSpPr>
            <p:nvPr/>
          </p:nvSpPr>
          <p:spPr bwMode="auto">
            <a:xfrm>
              <a:off x="1257" y="1590"/>
              <a:ext cx="24" cy="91"/>
            </a:xfrm>
            <a:custGeom>
              <a:avLst/>
              <a:gdLst/>
              <a:ahLst/>
              <a:cxnLst>
                <a:cxn ang="0">
                  <a:pos x="21" y="0"/>
                </a:cxn>
                <a:cxn ang="0">
                  <a:pos x="9" y="60"/>
                </a:cxn>
                <a:cxn ang="0">
                  <a:pos x="21" y="96"/>
                </a:cxn>
                <a:cxn ang="0">
                  <a:pos x="3" y="132"/>
                </a:cxn>
              </a:cxnLst>
              <a:rect l="0" t="0" r="r" b="b"/>
              <a:pathLst>
                <a:path w="24" h="132">
                  <a:moveTo>
                    <a:pt x="21" y="0"/>
                  </a:moveTo>
                  <a:cubicBezTo>
                    <a:pt x="12" y="27"/>
                    <a:pt x="0" y="30"/>
                    <a:pt x="9" y="60"/>
                  </a:cubicBezTo>
                  <a:cubicBezTo>
                    <a:pt x="13" y="72"/>
                    <a:pt x="21" y="96"/>
                    <a:pt x="21" y="96"/>
                  </a:cubicBezTo>
                  <a:cubicBezTo>
                    <a:pt x="14" y="130"/>
                    <a:pt x="24" y="121"/>
                    <a:pt x="3" y="132"/>
                  </a:cubicBezTo>
                </a:path>
              </a:pathLst>
            </a:custGeom>
            <a:noFill/>
            <a:ln w="28575" cmpd="sng">
              <a:solidFill>
                <a:srgbClr val="FF3300"/>
              </a:solidFill>
              <a:round/>
              <a:headEnd/>
              <a:tailEnd/>
            </a:ln>
            <a:effectLst/>
          </p:spPr>
          <p:txBody>
            <a:bodyPr/>
            <a:lstStyle/>
            <a:p>
              <a:endParaRPr lang="zh-CN" altLang="en-US"/>
            </a:p>
          </p:txBody>
        </p:sp>
        <p:sp>
          <p:nvSpPr>
            <p:cNvPr id="1070131" name="Freeform 51"/>
            <p:cNvSpPr>
              <a:spLocks/>
            </p:cNvSpPr>
            <p:nvPr/>
          </p:nvSpPr>
          <p:spPr bwMode="auto">
            <a:xfrm>
              <a:off x="1292" y="1588"/>
              <a:ext cx="24" cy="91"/>
            </a:xfrm>
            <a:custGeom>
              <a:avLst/>
              <a:gdLst/>
              <a:ahLst/>
              <a:cxnLst>
                <a:cxn ang="0">
                  <a:pos x="21" y="0"/>
                </a:cxn>
                <a:cxn ang="0">
                  <a:pos x="9" y="60"/>
                </a:cxn>
                <a:cxn ang="0">
                  <a:pos x="21" y="96"/>
                </a:cxn>
                <a:cxn ang="0">
                  <a:pos x="3" y="132"/>
                </a:cxn>
              </a:cxnLst>
              <a:rect l="0" t="0" r="r" b="b"/>
              <a:pathLst>
                <a:path w="24" h="132">
                  <a:moveTo>
                    <a:pt x="21" y="0"/>
                  </a:moveTo>
                  <a:cubicBezTo>
                    <a:pt x="12" y="27"/>
                    <a:pt x="0" y="30"/>
                    <a:pt x="9" y="60"/>
                  </a:cubicBezTo>
                  <a:cubicBezTo>
                    <a:pt x="13" y="72"/>
                    <a:pt x="21" y="96"/>
                    <a:pt x="21" y="96"/>
                  </a:cubicBezTo>
                  <a:cubicBezTo>
                    <a:pt x="14" y="130"/>
                    <a:pt x="24" y="121"/>
                    <a:pt x="3" y="132"/>
                  </a:cubicBezTo>
                </a:path>
              </a:pathLst>
            </a:custGeom>
            <a:noFill/>
            <a:ln w="28575" cmpd="sng">
              <a:solidFill>
                <a:srgbClr val="FF3300"/>
              </a:solidFill>
              <a:round/>
              <a:headEnd/>
              <a:tailEnd/>
            </a:ln>
            <a:effectLst/>
          </p:spPr>
          <p:txBody>
            <a:bodyPr/>
            <a:lstStyle/>
            <a:p>
              <a:endParaRPr lang="zh-CN" altLang="en-US"/>
            </a:p>
          </p:txBody>
        </p:sp>
      </p:grpSp>
      <p:sp>
        <p:nvSpPr>
          <p:cNvPr id="1070132" name="Text Box 52"/>
          <p:cNvSpPr txBox="1">
            <a:spLocks noChangeArrowheads="1"/>
          </p:cNvSpPr>
          <p:nvPr/>
        </p:nvSpPr>
        <p:spPr bwMode="auto">
          <a:xfrm>
            <a:off x="8459788" y="1590675"/>
            <a:ext cx="215900" cy="304800"/>
          </a:xfrm>
          <a:prstGeom prst="rect">
            <a:avLst/>
          </a:prstGeom>
          <a:noFill/>
          <a:ln w="28575">
            <a:noFill/>
            <a:miter lim="800000"/>
            <a:headEnd/>
            <a:tailEnd/>
          </a:ln>
          <a:effectLst/>
        </p:spPr>
        <p:txBody>
          <a:bodyPr lIns="0" tIns="0" rIns="0" bIns="0">
            <a:spAutoFit/>
          </a:bodyPr>
          <a:lstStyle/>
          <a:p>
            <a:pPr>
              <a:spcBef>
                <a:spcPct val="50000"/>
              </a:spcBef>
              <a:buClrTx/>
              <a:buFontTx/>
              <a:buNone/>
            </a:pPr>
            <a:r>
              <a:rPr lang="en-US" altLang="zh-CN" sz="2000">
                <a:latin typeface="Arial" charset="0"/>
              </a:rPr>
              <a:t>T</a:t>
            </a:r>
          </a:p>
        </p:txBody>
      </p:sp>
      <p:sp>
        <p:nvSpPr>
          <p:cNvPr id="1070133" name="Line 53"/>
          <p:cNvSpPr>
            <a:spLocks noChangeShapeType="1"/>
          </p:cNvSpPr>
          <p:nvPr/>
        </p:nvSpPr>
        <p:spPr bwMode="auto">
          <a:xfrm>
            <a:off x="3059113" y="1662113"/>
            <a:ext cx="0" cy="142875"/>
          </a:xfrm>
          <a:prstGeom prst="line">
            <a:avLst/>
          </a:prstGeom>
          <a:noFill/>
          <a:ln w="28575">
            <a:solidFill>
              <a:schemeClr val="tx1"/>
            </a:solidFill>
            <a:round/>
            <a:headEnd/>
            <a:tailEnd/>
          </a:ln>
          <a:effectLst/>
        </p:spPr>
        <p:txBody>
          <a:bodyPr/>
          <a:lstStyle/>
          <a:p>
            <a:endParaRPr lang="zh-CN" altLang="en-US"/>
          </a:p>
        </p:txBody>
      </p:sp>
      <p:sp>
        <p:nvSpPr>
          <p:cNvPr id="1070134" name="Line 54"/>
          <p:cNvSpPr>
            <a:spLocks noChangeShapeType="1"/>
          </p:cNvSpPr>
          <p:nvPr/>
        </p:nvSpPr>
        <p:spPr bwMode="auto">
          <a:xfrm>
            <a:off x="4787900" y="1663700"/>
            <a:ext cx="0" cy="142875"/>
          </a:xfrm>
          <a:prstGeom prst="line">
            <a:avLst/>
          </a:prstGeom>
          <a:noFill/>
          <a:ln w="28575">
            <a:solidFill>
              <a:schemeClr val="tx1"/>
            </a:solidFill>
            <a:round/>
            <a:headEnd/>
            <a:tailEnd/>
          </a:ln>
          <a:effectLst/>
        </p:spPr>
        <p:txBody>
          <a:bodyPr/>
          <a:lstStyle/>
          <a:p>
            <a:endParaRPr lang="zh-CN" altLang="en-US"/>
          </a:p>
        </p:txBody>
      </p:sp>
      <p:sp>
        <p:nvSpPr>
          <p:cNvPr id="1070135" name="Line 55"/>
          <p:cNvSpPr>
            <a:spLocks noChangeShapeType="1"/>
          </p:cNvSpPr>
          <p:nvPr/>
        </p:nvSpPr>
        <p:spPr bwMode="auto">
          <a:xfrm>
            <a:off x="5219700" y="1662113"/>
            <a:ext cx="0" cy="142875"/>
          </a:xfrm>
          <a:prstGeom prst="line">
            <a:avLst/>
          </a:prstGeom>
          <a:noFill/>
          <a:ln w="28575">
            <a:solidFill>
              <a:schemeClr val="tx1"/>
            </a:solidFill>
            <a:round/>
            <a:headEnd/>
            <a:tailEnd/>
          </a:ln>
          <a:effectLst/>
        </p:spPr>
        <p:txBody>
          <a:bodyPr/>
          <a:lstStyle/>
          <a:p>
            <a:endParaRPr lang="zh-CN" altLang="en-US"/>
          </a:p>
        </p:txBody>
      </p:sp>
      <p:sp>
        <p:nvSpPr>
          <p:cNvPr id="1070136" name="Line 56"/>
          <p:cNvSpPr>
            <a:spLocks noChangeShapeType="1"/>
          </p:cNvSpPr>
          <p:nvPr/>
        </p:nvSpPr>
        <p:spPr bwMode="auto">
          <a:xfrm>
            <a:off x="2051050" y="1374775"/>
            <a:ext cx="0" cy="144463"/>
          </a:xfrm>
          <a:prstGeom prst="line">
            <a:avLst/>
          </a:prstGeom>
          <a:noFill/>
          <a:ln w="9525">
            <a:solidFill>
              <a:schemeClr val="tx1"/>
            </a:solidFill>
            <a:round/>
            <a:headEnd/>
            <a:tailEnd/>
          </a:ln>
          <a:effectLst/>
        </p:spPr>
        <p:txBody>
          <a:bodyPr/>
          <a:lstStyle/>
          <a:p>
            <a:endParaRPr lang="zh-CN" altLang="en-US"/>
          </a:p>
        </p:txBody>
      </p:sp>
      <p:sp>
        <p:nvSpPr>
          <p:cNvPr id="1070137" name="Line 57"/>
          <p:cNvSpPr>
            <a:spLocks noChangeShapeType="1"/>
          </p:cNvSpPr>
          <p:nvPr/>
        </p:nvSpPr>
        <p:spPr bwMode="auto">
          <a:xfrm>
            <a:off x="6227763" y="1374775"/>
            <a:ext cx="0" cy="144463"/>
          </a:xfrm>
          <a:prstGeom prst="line">
            <a:avLst/>
          </a:prstGeom>
          <a:noFill/>
          <a:ln w="9525">
            <a:solidFill>
              <a:schemeClr val="tx1"/>
            </a:solidFill>
            <a:round/>
            <a:headEnd/>
            <a:tailEnd/>
          </a:ln>
          <a:effectLst/>
        </p:spPr>
        <p:txBody>
          <a:bodyPr/>
          <a:lstStyle/>
          <a:p>
            <a:endParaRPr lang="zh-CN" altLang="en-US"/>
          </a:p>
        </p:txBody>
      </p:sp>
      <p:sp>
        <p:nvSpPr>
          <p:cNvPr id="1070138" name="Line 58"/>
          <p:cNvSpPr>
            <a:spLocks noChangeShapeType="1"/>
          </p:cNvSpPr>
          <p:nvPr/>
        </p:nvSpPr>
        <p:spPr bwMode="auto">
          <a:xfrm>
            <a:off x="2051050" y="1446213"/>
            <a:ext cx="4176713" cy="1587"/>
          </a:xfrm>
          <a:prstGeom prst="line">
            <a:avLst/>
          </a:prstGeom>
          <a:noFill/>
          <a:ln w="9525">
            <a:solidFill>
              <a:schemeClr val="tx1"/>
            </a:solidFill>
            <a:round/>
            <a:headEnd type="triangle" w="sm" len="lg"/>
            <a:tailEnd type="triangle" w="sm" len="lg"/>
          </a:ln>
          <a:effectLst/>
        </p:spPr>
        <p:txBody>
          <a:bodyPr/>
          <a:lstStyle/>
          <a:p>
            <a:endParaRPr lang="zh-CN" altLang="en-US"/>
          </a:p>
        </p:txBody>
      </p:sp>
      <p:sp>
        <p:nvSpPr>
          <p:cNvPr id="1070139" name="Text Box 59"/>
          <p:cNvSpPr txBox="1">
            <a:spLocks noChangeArrowheads="1"/>
          </p:cNvSpPr>
          <p:nvPr/>
        </p:nvSpPr>
        <p:spPr bwMode="auto">
          <a:xfrm>
            <a:off x="3348038" y="1230313"/>
            <a:ext cx="1439862" cy="182562"/>
          </a:xfrm>
          <a:prstGeom prst="rect">
            <a:avLst/>
          </a:prstGeom>
          <a:noFill/>
          <a:ln w="9525" algn="ctr">
            <a:noFill/>
            <a:miter lim="800000"/>
            <a:headEnd/>
            <a:tailEnd/>
          </a:ln>
          <a:effectLst/>
        </p:spPr>
        <p:txBody>
          <a:bodyPr lIns="0" tIns="0" rIns="0" bIns="0">
            <a:spAutoFit/>
          </a:bodyPr>
          <a:lstStyle/>
          <a:p>
            <a:pPr>
              <a:spcBef>
                <a:spcPct val="50000"/>
              </a:spcBef>
              <a:buClrTx/>
              <a:buFontTx/>
              <a:buNone/>
            </a:pPr>
            <a:r>
              <a:rPr lang="en-US" altLang="zh-CN" sz="1200">
                <a:solidFill>
                  <a:srgbClr val="FF3300"/>
                </a:solidFill>
                <a:latin typeface="Arial" charset="0"/>
              </a:rPr>
              <a:t>DMA</a:t>
            </a:r>
            <a:r>
              <a:rPr lang="zh-CN" altLang="en-US" sz="1200">
                <a:solidFill>
                  <a:srgbClr val="FF3300"/>
                </a:solidFill>
                <a:latin typeface="Arial" charset="0"/>
              </a:rPr>
              <a:t>共传送</a:t>
            </a:r>
            <a:r>
              <a:rPr lang="en-US" altLang="zh-CN" sz="1200">
                <a:solidFill>
                  <a:srgbClr val="FF3300"/>
                </a:solidFill>
                <a:latin typeface="Arial" charset="0"/>
              </a:rPr>
              <a:t>n</a:t>
            </a:r>
            <a:r>
              <a:rPr lang="zh-CN" altLang="en-US" sz="1200">
                <a:solidFill>
                  <a:srgbClr val="FF3300"/>
                </a:solidFill>
                <a:latin typeface="Arial" charset="0"/>
              </a:rPr>
              <a:t>个数据</a:t>
            </a:r>
          </a:p>
        </p:txBody>
      </p:sp>
      <p:sp>
        <p:nvSpPr>
          <p:cNvPr id="1070140" name="Text Box 60"/>
          <p:cNvSpPr txBox="1">
            <a:spLocks noChangeArrowheads="1"/>
          </p:cNvSpPr>
          <p:nvPr/>
        </p:nvSpPr>
        <p:spPr bwMode="auto">
          <a:xfrm>
            <a:off x="1979613" y="2166938"/>
            <a:ext cx="576262" cy="182562"/>
          </a:xfrm>
          <a:prstGeom prst="rect">
            <a:avLst/>
          </a:prstGeom>
          <a:noFill/>
          <a:ln w="9525" algn="ctr">
            <a:noFill/>
            <a:miter lim="800000"/>
            <a:headEnd/>
            <a:tailEnd/>
          </a:ln>
          <a:effectLst/>
        </p:spPr>
        <p:txBody>
          <a:bodyPr lIns="0" tIns="0" rIns="0" bIns="0">
            <a:spAutoFit/>
          </a:bodyPr>
          <a:lstStyle/>
          <a:p>
            <a:pPr>
              <a:spcBef>
                <a:spcPct val="50000"/>
              </a:spcBef>
              <a:buClrTx/>
              <a:buFontTx/>
              <a:buNone/>
            </a:pPr>
            <a:r>
              <a:rPr lang="en-US" altLang="zh-CN" sz="1200">
                <a:solidFill>
                  <a:srgbClr val="FF3300"/>
                </a:solidFill>
                <a:latin typeface="Arial" charset="0"/>
              </a:rPr>
              <a:t>DMA1</a:t>
            </a:r>
            <a:endParaRPr lang="zh-CN" altLang="en-US" sz="1200">
              <a:solidFill>
                <a:srgbClr val="FF3300"/>
              </a:solidFill>
              <a:latin typeface="Arial" charset="0"/>
            </a:endParaRPr>
          </a:p>
        </p:txBody>
      </p:sp>
      <p:sp>
        <p:nvSpPr>
          <p:cNvPr id="1070141" name="Text Box 61"/>
          <p:cNvSpPr txBox="1">
            <a:spLocks noChangeArrowheads="1"/>
          </p:cNvSpPr>
          <p:nvPr/>
        </p:nvSpPr>
        <p:spPr bwMode="auto">
          <a:xfrm>
            <a:off x="2987675" y="2166938"/>
            <a:ext cx="576263" cy="182562"/>
          </a:xfrm>
          <a:prstGeom prst="rect">
            <a:avLst/>
          </a:prstGeom>
          <a:noFill/>
          <a:ln w="9525" algn="ctr">
            <a:noFill/>
            <a:miter lim="800000"/>
            <a:headEnd/>
            <a:tailEnd/>
          </a:ln>
          <a:effectLst/>
        </p:spPr>
        <p:txBody>
          <a:bodyPr lIns="0" tIns="0" rIns="0" bIns="0">
            <a:spAutoFit/>
          </a:bodyPr>
          <a:lstStyle/>
          <a:p>
            <a:pPr>
              <a:spcBef>
                <a:spcPct val="50000"/>
              </a:spcBef>
              <a:buClrTx/>
              <a:buFontTx/>
              <a:buNone/>
            </a:pPr>
            <a:r>
              <a:rPr lang="en-US" altLang="zh-CN" sz="1200">
                <a:solidFill>
                  <a:srgbClr val="FF3300"/>
                </a:solidFill>
                <a:latin typeface="Arial" charset="0"/>
              </a:rPr>
              <a:t>DMA2</a:t>
            </a:r>
            <a:endParaRPr lang="zh-CN" altLang="en-US" sz="1200">
              <a:solidFill>
                <a:srgbClr val="FF3300"/>
              </a:solidFill>
              <a:latin typeface="Arial" charset="0"/>
            </a:endParaRPr>
          </a:p>
        </p:txBody>
      </p:sp>
      <p:sp>
        <p:nvSpPr>
          <p:cNvPr id="1070142" name="Text Box 62"/>
          <p:cNvSpPr txBox="1">
            <a:spLocks noChangeArrowheads="1"/>
          </p:cNvSpPr>
          <p:nvPr/>
        </p:nvSpPr>
        <p:spPr bwMode="auto">
          <a:xfrm>
            <a:off x="5795963" y="2166938"/>
            <a:ext cx="576262" cy="182562"/>
          </a:xfrm>
          <a:prstGeom prst="rect">
            <a:avLst/>
          </a:prstGeom>
          <a:noFill/>
          <a:ln w="9525" algn="ctr">
            <a:noFill/>
            <a:miter lim="800000"/>
            <a:headEnd/>
            <a:tailEnd/>
          </a:ln>
          <a:effectLst/>
        </p:spPr>
        <p:txBody>
          <a:bodyPr lIns="0" tIns="0" rIns="0" bIns="0">
            <a:spAutoFit/>
          </a:bodyPr>
          <a:lstStyle/>
          <a:p>
            <a:pPr>
              <a:spcBef>
                <a:spcPct val="50000"/>
              </a:spcBef>
              <a:buClrTx/>
              <a:buFontTx/>
              <a:buNone/>
            </a:pPr>
            <a:r>
              <a:rPr lang="en-US" altLang="zh-CN" sz="1200">
                <a:solidFill>
                  <a:srgbClr val="FF3300"/>
                </a:solidFill>
                <a:latin typeface="Arial" charset="0"/>
              </a:rPr>
              <a:t>DMAn</a:t>
            </a:r>
          </a:p>
        </p:txBody>
      </p:sp>
      <p:sp>
        <p:nvSpPr>
          <p:cNvPr id="1070143" name="Line 63"/>
          <p:cNvSpPr>
            <a:spLocks noChangeShapeType="1"/>
          </p:cNvSpPr>
          <p:nvPr/>
        </p:nvSpPr>
        <p:spPr bwMode="auto">
          <a:xfrm>
            <a:off x="7380288" y="1662113"/>
            <a:ext cx="0" cy="142875"/>
          </a:xfrm>
          <a:prstGeom prst="line">
            <a:avLst/>
          </a:prstGeom>
          <a:noFill/>
          <a:ln w="28575">
            <a:solidFill>
              <a:schemeClr val="tx1"/>
            </a:solidFill>
            <a:round/>
            <a:headEnd/>
            <a:tailEnd/>
          </a:ln>
          <a:effectLst/>
        </p:spPr>
        <p:txBody>
          <a:bodyPr/>
          <a:lstStyle/>
          <a:p>
            <a:endParaRPr lang="zh-CN" altLang="en-US"/>
          </a:p>
        </p:txBody>
      </p:sp>
      <p:sp>
        <p:nvSpPr>
          <p:cNvPr id="1070144" name="Text Box 64"/>
          <p:cNvSpPr txBox="1">
            <a:spLocks noChangeArrowheads="1"/>
          </p:cNvSpPr>
          <p:nvPr/>
        </p:nvSpPr>
        <p:spPr bwMode="auto">
          <a:xfrm>
            <a:off x="107950" y="1633538"/>
            <a:ext cx="1116013" cy="212725"/>
          </a:xfrm>
          <a:prstGeom prst="rect">
            <a:avLst/>
          </a:prstGeom>
          <a:noFill/>
          <a:ln w="9525">
            <a:noFill/>
            <a:miter lim="800000"/>
            <a:headEnd/>
            <a:tailEnd/>
          </a:ln>
          <a:effectLst/>
        </p:spPr>
        <p:txBody>
          <a:bodyPr lIns="0" tIns="0" rIns="0" bIns="0">
            <a:spAutoFit/>
          </a:bodyPr>
          <a:lstStyle/>
          <a:p>
            <a:pPr>
              <a:spcBef>
                <a:spcPct val="50000"/>
              </a:spcBef>
              <a:buClrTx/>
              <a:buFontTx/>
              <a:buNone/>
            </a:pPr>
            <a:r>
              <a:rPr lang="zh-CN" altLang="en-US" sz="1400">
                <a:solidFill>
                  <a:schemeClr val="bg2"/>
                </a:solidFill>
              </a:rPr>
              <a:t>单字节传送</a:t>
            </a:r>
          </a:p>
        </p:txBody>
      </p:sp>
      <p:sp>
        <p:nvSpPr>
          <p:cNvPr id="1070145" name="Line 65"/>
          <p:cNvSpPr>
            <a:spLocks noChangeShapeType="1"/>
          </p:cNvSpPr>
          <p:nvPr/>
        </p:nvSpPr>
        <p:spPr bwMode="auto">
          <a:xfrm flipH="1">
            <a:off x="3492500" y="1735138"/>
            <a:ext cx="574675" cy="0"/>
          </a:xfrm>
          <a:prstGeom prst="line">
            <a:avLst/>
          </a:prstGeom>
          <a:noFill/>
          <a:ln w="28575">
            <a:solidFill>
              <a:schemeClr val="tx1"/>
            </a:solidFill>
            <a:round/>
            <a:headEnd/>
            <a:tailEnd/>
          </a:ln>
          <a:effectLst/>
        </p:spPr>
        <p:txBody>
          <a:bodyPr/>
          <a:lstStyle/>
          <a:p>
            <a:endParaRPr lang="zh-CN" altLang="en-US"/>
          </a:p>
        </p:txBody>
      </p:sp>
      <p:sp>
        <p:nvSpPr>
          <p:cNvPr id="1070146" name="Line 66"/>
          <p:cNvSpPr>
            <a:spLocks noChangeShapeType="1"/>
          </p:cNvSpPr>
          <p:nvPr/>
        </p:nvSpPr>
        <p:spPr bwMode="auto">
          <a:xfrm flipV="1">
            <a:off x="2266950" y="1806575"/>
            <a:ext cx="1588" cy="360363"/>
          </a:xfrm>
          <a:prstGeom prst="line">
            <a:avLst/>
          </a:prstGeom>
          <a:noFill/>
          <a:ln w="9525">
            <a:solidFill>
              <a:schemeClr val="tx1"/>
            </a:solidFill>
            <a:round/>
            <a:headEnd/>
            <a:tailEnd type="triangle" w="med" len="med"/>
          </a:ln>
          <a:effectLst/>
        </p:spPr>
        <p:txBody>
          <a:bodyPr/>
          <a:lstStyle/>
          <a:p>
            <a:endParaRPr lang="zh-CN" altLang="en-US"/>
          </a:p>
        </p:txBody>
      </p:sp>
      <p:sp>
        <p:nvSpPr>
          <p:cNvPr id="1070147" name="Line 67"/>
          <p:cNvSpPr>
            <a:spLocks noChangeShapeType="1"/>
          </p:cNvSpPr>
          <p:nvPr/>
        </p:nvSpPr>
        <p:spPr bwMode="auto">
          <a:xfrm flipH="1" flipV="1">
            <a:off x="3276600" y="1806575"/>
            <a:ext cx="0" cy="360363"/>
          </a:xfrm>
          <a:prstGeom prst="line">
            <a:avLst/>
          </a:prstGeom>
          <a:noFill/>
          <a:ln w="9525">
            <a:solidFill>
              <a:schemeClr val="tx1"/>
            </a:solidFill>
            <a:round/>
            <a:headEnd/>
            <a:tailEnd type="triangle" w="med" len="med"/>
          </a:ln>
          <a:effectLst/>
        </p:spPr>
        <p:txBody>
          <a:bodyPr/>
          <a:lstStyle/>
          <a:p>
            <a:endParaRPr lang="zh-CN" altLang="en-US"/>
          </a:p>
        </p:txBody>
      </p:sp>
      <p:sp>
        <p:nvSpPr>
          <p:cNvPr id="1070148" name="Line 68"/>
          <p:cNvSpPr>
            <a:spLocks noChangeShapeType="1"/>
          </p:cNvSpPr>
          <p:nvPr/>
        </p:nvSpPr>
        <p:spPr bwMode="auto">
          <a:xfrm flipH="1" flipV="1">
            <a:off x="6084888" y="1806575"/>
            <a:ext cx="0" cy="360363"/>
          </a:xfrm>
          <a:prstGeom prst="line">
            <a:avLst/>
          </a:prstGeom>
          <a:noFill/>
          <a:ln w="9525">
            <a:solidFill>
              <a:schemeClr val="tx1"/>
            </a:solidFill>
            <a:round/>
            <a:headEnd/>
            <a:tailEnd type="triangle" w="med" len="med"/>
          </a:ln>
          <a:effectLst/>
        </p:spPr>
        <p:txBody>
          <a:bodyPr/>
          <a:lstStyle/>
          <a:p>
            <a:endParaRPr lang="zh-CN" altLang="en-US"/>
          </a:p>
        </p:txBody>
      </p:sp>
      <p:sp>
        <p:nvSpPr>
          <p:cNvPr id="1070149" name="Line 69"/>
          <p:cNvSpPr>
            <a:spLocks noChangeShapeType="1"/>
          </p:cNvSpPr>
          <p:nvPr/>
        </p:nvSpPr>
        <p:spPr bwMode="auto">
          <a:xfrm>
            <a:off x="4140200" y="3355975"/>
            <a:ext cx="0" cy="142875"/>
          </a:xfrm>
          <a:prstGeom prst="line">
            <a:avLst/>
          </a:prstGeom>
          <a:noFill/>
          <a:ln w="28575">
            <a:solidFill>
              <a:schemeClr val="tx1"/>
            </a:solidFill>
            <a:round/>
            <a:headEnd/>
            <a:tailEnd/>
          </a:ln>
          <a:effectLst/>
        </p:spPr>
        <p:txBody>
          <a:bodyPr/>
          <a:lstStyle/>
          <a:p>
            <a:endParaRPr lang="zh-CN" altLang="en-US"/>
          </a:p>
        </p:txBody>
      </p:sp>
      <p:sp>
        <p:nvSpPr>
          <p:cNvPr id="1070150" name="Text Box 70"/>
          <p:cNvSpPr txBox="1">
            <a:spLocks noChangeArrowheads="1"/>
          </p:cNvSpPr>
          <p:nvPr/>
        </p:nvSpPr>
        <p:spPr bwMode="auto">
          <a:xfrm>
            <a:off x="3635375" y="3211513"/>
            <a:ext cx="503238" cy="182562"/>
          </a:xfrm>
          <a:prstGeom prst="rect">
            <a:avLst/>
          </a:prstGeom>
          <a:noFill/>
          <a:ln w="9525" algn="ctr">
            <a:noFill/>
            <a:miter lim="800000"/>
            <a:headEnd/>
            <a:tailEnd/>
          </a:ln>
          <a:effectLst/>
        </p:spPr>
        <p:txBody>
          <a:bodyPr lIns="0" tIns="0" rIns="0" bIns="0">
            <a:spAutoFit/>
          </a:bodyPr>
          <a:lstStyle/>
          <a:p>
            <a:pPr>
              <a:spcBef>
                <a:spcPct val="50000"/>
              </a:spcBef>
              <a:buClrTx/>
              <a:buFontTx/>
              <a:buNone/>
            </a:pPr>
            <a:r>
              <a:rPr lang="en-US" altLang="zh-CN" sz="1200">
                <a:solidFill>
                  <a:srgbClr val="FF3300"/>
                </a:solidFill>
                <a:latin typeface="Arial" charset="0"/>
              </a:rPr>
              <a:t>DMA3</a:t>
            </a:r>
            <a:endParaRPr lang="zh-CN" altLang="en-US" sz="1200">
              <a:solidFill>
                <a:srgbClr val="FF3300"/>
              </a:solidFill>
              <a:latin typeface="Arial" charset="0"/>
            </a:endParaRPr>
          </a:p>
        </p:txBody>
      </p:sp>
      <p:sp>
        <p:nvSpPr>
          <p:cNvPr id="1070151" name="Line 71"/>
          <p:cNvSpPr>
            <a:spLocks noChangeShapeType="1"/>
          </p:cNvSpPr>
          <p:nvPr/>
        </p:nvSpPr>
        <p:spPr bwMode="auto">
          <a:xfrm>
            <a:off x="5148263" y="3355975"/>
            <a:ext cx="0" cy="142875"/>
          </a:xfrm>
          <a:prstGeom prst="line">
            <a:avLst/>
          </a:prstGeom>
          <a:noFill/>
          <a:ln w="28575">
            <a:solidFill>
              <a:schemeClr val="tx1"/>
            </a:solidFill>
            <a:round/>
            <a:headEnd/>
            <a:tailEnd/>
          </a:ln>
          <a:effectLst/>
        </p:spPr>
        <p:txBody>
          <a:bodyPr/>
          <a:lstStyle/>
          <a:p>
            <a:endParaRPr lang="zh-CN" altLang="en-US"/>
          </a:p>
        </p:txBody>
      </p:sp>
      <p:sp>
        <p:nvSpPr>
          <p:cNvPr id="1070152" name="Line 72"/>
          <p:cNvSpPr>
            <a:spLocks noChangeShapeType="1"/>
          </p:cNvSpPr>
          <p:nvPr/>
        </p:nvSpPr>
        <p:spPr bwMode="auto">
          <a:xfrm>
            <a:off x="1476375" y="1662113"/>
            <a:ext cx="0" cy="142875"/>
          </a:xfrm>
          <a:prstGeom prst="line">
            <a:avLst/>
          </a:prstGeom>
          <a:noFill/>
          <a:ln w="28575">
            <a:solidFill>
              <a:schemeClr val="tx1"/>
            </a:solidFill>
            <a:round/>
            <a:headEnd/>
            <a:tailEnd/>
          </a:ln>
          <a:effectLst/>
        </p:spPr>
        <p:txBody>
          <a:bodyPr/>
          <a:lstStyle/>
          <a:p>
            <a:endParaRPr lang="zh-CN" altLang="en-US"/>
          </a:p>
        </p:txBody>
      </p:sp>
      <p:sp>
        <p:nvSpPr>
          <p:cNvPr id="1070153" name="Line 73"/>
          <p:cNvSpPr>
            <a:spLocks noChangeShapeType="1"/>
          </p:cNvSpPr>
          <p:nvPr/>
        </p:nvSpPr>
        <p:spPr bwMode="auto">
          <a:xfrm>
            <a:off x="1476375" y="3355975"/>
            <a:ext cx="0" cy="142875"/>
          </a:xfrm>
          <a:prstGeom prst="line">
            <a:avLst/>
          </a:prstGeom>
          <a:noFill/>
          <a:ln w="28575">
            <a:solidFill>
              <a:schemeClr val="tx1"/>
            </a:solidFill>
            <a:round/>
            <a:headEnd/>
            <a:tailEnd/>
          </a:ln>
          <a:effectLst/>
        </p:spPr>
        <p:txBody>
          <a:bodyPr/>
          <a:lstStyle/>
          <a:p>
            <a:endParaRPr lang="zh-CN" altLang="en-US"/>
          </a:p>
        </p:txBody>
      </p:sp>
      <p:sp>
        <p:nvSpPr>
          <p:cNvPr id="1070154" name="Line 74"/>
          <p:cNvSpPr>
            <a:spLocks noChangeShapeType="1"/>
          </p:cNvSpPr>
          <p:nvPr/>
        </p:nvSpPr>
        <p:spPr bwMode="auto">
          <a:xfrm>
            <a:off x="6804025" y="3355975"/>
            <a:ext cx="0" cy="142875"/>
          </a:xfrm>
          <a:prstGeom prst="line">
            <a:avLst/>
          </a:prstGeom>
          <a:noFill/>
          <a:ln w="28575">
            <a:solidFill>
              <a:schemeClr val="tx1"/>
            </a:solidFill>
            <a:round/>
            <a:headEnd/>
            <a:tailEnd/>
          </a:ln>
          <a:effectLst/>
        </p:spPr>
        <p:txBody>
          <a:bodyPr/>
          <a:lstStyle/>
          <a:p>
            <a:endParaRPr lang="zh-CN" altLang="en-US"/>
          </a:p>
        </p:txBody>
      </p:sp>
      <p:sp>
        <p:nvSpPr>
          <p:cNvPr id="1070155" name="Line 75"/>
          <p:cNvSpPr>
            <a:spLocks noChangeShapeType="1"/>
          </p:cNvSpPr>
          <p:nvPr/>
        </p:nvSpPr>
        <p:spPr bwMode="auto">
          <a:xfrm>
            <a:off x="7956550" y="1662113"/>
            <a:ext cx="0" cy="142875"/>
          </a:xfrm>
          <a:prstGeom prst="line">
            <a:avLst/>
          </a:prstGeom>
          <a:noFill/>
          <a:ln w="28575">
            <a:solidFill>
              <a:schemeClr val="tx1"/>
            </a:solidFill>
            <a:round/>
            <a:headEnd/>
            <a:tailEnd/>
          </a:ln>
          <a:effectLst/>
        </p:spPr>
        <p:txBody>
          <a:bodyPr/>
          <a:lstStyle/>
          <a:p>
            <a:endParaRPr lang="zh-CN" altLang="en-US"/>
          </a:p>
        </p:txBody>
      </p:sp>
      <p:sp>
        <p:nvSpPr>
          <p:cNvPr id="1070156" name="Line 76"/>
          <p:cNvSpPr>
            <a:spLocks noChangeShapeType="1"/>
          </p:cNvSpPr>
          <p:nvPr/>
        </p:nvSpPr>
        <p:spPr bwMode="auto">
          <a:xfrm>
            <a:off x="7308850" y="4772025"/>
            <a:ext cx="1150938" cy="0"/>
          </a:xfrm>
          <a:prstGeom prst="line">
            <a:avLst/>
          </a:prstGeom>
          <a:noFill/>
          <a:ln w="28575">
            <a:solidFill>
              <a:schemeClr val="tx1"/>
            </a:solidFill>
            <a:round/>
            <a:headEnd/>
            <a:tailEnd type="triangle" w="med" len="med"/>
          </a:ln>
          <a:effectLst/>
        </p:spPr>
        <p:txBody>
          <a:bodyPr/>
          <a:lstStyle/>
          <a:p>
            <a:endParaRPr lang="zh-CN" altLang="en-US"/>
          </a:p>
        </p:txBody>
      </p:sp>
      <p:sp>
        <p:nvSpPr>
          <p:cNvPr id="1070157" name="Line 77"/>
          <p:cNvSpPr>
            <a:spLocks noChangeShapeType="1"/>
          </p:cNvSpPr>
          <p:nvPr/>
        </p:nvSpPr>
        <p:spPr bwMode="auto">
          <a:xfrm>
            <a:off x="2122488" y="4699000"/>
            <a:ext cx="0" cy="142875"/>
          </a:xfrm>
          <a:prstGeom prst="line">
            <a:avLst/>
          </a:prstGeom>
          <a:noFill/>
          <a:ln w="28575">
            <a:solidFill>
              <a:schemeClr val="tx1"/>
            </a:solidFill>
            <a:round/>
            <a:headEnd/>
            <a:tailEnd/>
          </a:ln>
          <a:effectLst/>
        </p:spPr>
        <p:txBody>
          <a:bodyPr/>
          <a:lstStyle/>
          <a:p>
            <a:endParaRPr lang="zh-CN" altLang="en-US"/>
          </a:p>
        </p:txBody>
      </p:sp>
      <p:sp>
        <p:nvSpPr>
          <p:cNvPr id="1070158" name="Line 78"/>
          <p:cNvSpPr>
            <a:spLocks noChangeShapeType="1"/>
          </p:cNvSpPr>
          <p:nvPr/>
        </p:nvSpPr>
        <p:spPr bwMode="auto">
          <a:xfrm>
            <a:off x="2698750" y="4700588"/>
            <a:ext cx="0" cy="142875"/>
          </a:xfrm>
          <a:prstGeom prst="line">
            <a:avLst/>
          </a:prstGeom>
          <a:noFill/>
          <a:ln w="28575">
            <a:solidFill>
              <a:schemeClr val="tx1"/>
            </a:solidFill>
            <a:round/>
            <a:headEnd/>
            <a:tailEnd/>
          </a:ln>
          <a:effectLst/>
        </p:spPr>
        <p:txBody>
          <a:bodyPr/>
          <a:lstStyle/>
          <a:p>
            <a:endParaRPr lang="zh-CN" altLang="en-US"/>
          </a:p>
        </p:txBody>
      </p:sp>
      <p:sp>
        <p:nvSpPr>
          <p:cNvPr id="1070159" name="Line 79"/>
          <p:cNvSpPr>
            <a:spLocks noChangeShapeType="1"/>
          </p:cNvSpPr>
          <p:nvPr/>
        </p:nvSpPr>
        <p:spPr bwMode="auto">
          <a:xfrm>
            <a:off x="6156325" y="4699000"/>
            <a:ext cx="0" cy="142875"/>
          </a:xfrm>
          <a:prstGeom prst="line">
            <a:avLst/>
          </a:prstGeom>
          <a:noFill/>
          <a:ln w="28575">
            <a:solidFill>
              <a:schemeClr val="tx1"/>
            </a:solidFill>
            <a:round/>
            <a:headEnd/>
            <a:tailEnd/>
          </a:ln>
          <a:effectLst/>
        </p:spPr>
        <p:txBody>
          <a:bodyPr/>
          <a:lstStyle/>
          <a:p>
            <a:endParaRPr lang="zh-CN" altLang="en-US"/>
          </a:p>
        </p:txBody>
      </p:sp>
      <p:sp>
        <p:nvSpPr>
          <p:cNvPr id="1070160" name="Line 80"/>
          <p:cNvSpPr>
            <a:spLocks noChangeShapeType="1"/>
          </p:cNvSpPr>
          <p:nvPr/>
        </p:nvSpPr>
        <p:spPr bwMode="auto">
          <a:xfrm>
            <a:off x="6732588" y="4699000"/>
            <a:ext cx="0" cy="142875"/>
          </a:xfrm>
          <a:prstGeom prst="line">
            <a:avLst/>
          </a:prstGeom>
          <a:noFill/>
          <a:ln w="28575">
            <a:solidFill>
              <a:schemeClr val="tx1"/>
            </a:solidFill>
            <a:round/>
            <a:headEnd/>
            <a:tailEnd/>
          </a:ln>
          <a:effectLst/>
        </p:spPr>
        <p:txBody>
          <a:bodyPr/>
          <a:lstStyle/>
          <a:p>
            <a:endParaRPr lang="zh-CN" altLang="en-US"/>
          </a:p>
        </p:txBody>
      </p:sp>
      <p:sp>
        <p:nvSpPr>
          <p:cNvPr id="1070161" name="Line 81"/>
          <p:cNvSpPr>
            <a:spLocks noChangeShapeType="1"/>
          </p:cNvSpPr>
          <p:nvPr/>
        </p:nvSpPr>
        <p:spPr bwMode="auto">
          <a:xfrm flipH="1">
            <a:off x="1258888" y="4772025"/>
            <a:ext cx="865187" cy="0"/>
          </a:xfrm>
          <a:prstGeom prst="line">
            <a:avLst/>
          </a:prstGeom>
          <a:noFill/>
          <a:ln w="28575">
            <a:solidFill>
              <a:schemeClr val="tx1"/>
            </a:solidFill>
            <a:round/>
            <a:headEnd/>
            <a:tailEnd/>
          </a:ln>
          <a:effectLst/>
        </p:spPr>
        <p:txBody>
          <a:bodyPr/>
          <a:lstStyle/>
          <a:p>
            <a:endParaRPr lang="zh-CN" altLang="en-US"/>
          </a:p>
        </p:txBody>
      </p:sp>
      <p:grpSp>
        <p:nvGrpSpPr>
          <p:cNvPr id="1070162" name="Group 82"/>
          <p:cNvGrpSpPr>
            <a:grpSpLocks/>
          </p:cNvGrpSpPr>
          <p:nvPr/>
        </p:nvGrpSpPr>
        <p:grpSpPr bwMode="auto">
          <a:xfrm>
            <a:off x="4570413" y="4700588"/>
            <a:ext cx="93662" cy="147637"/>
            <a:chOff x="1257" y="1588"/>
            <a:chExt cx="59" cy="93"/>
          </a:xfrm>
        </p:grpSpPr>
        <p:sp>
          <p:nvSpPr>
            <p:cNvPr id="1070163" name="Freeform 83"/>
            <p:cNvSpPr>
              <a:spLocks/>
            </p:cNvSpPr>
            <p:nvPr/>
          </p:nvSpPr>
          <p:spPr bwMode="auto">
            <a:xfrm>
              <a:off x="1257" y="1590"/>
              <a:ext cx="24" cy="91"/>
            </a:xfrm>
            <a:custGeom>
              <a:avLst/>
              <a:gdLst/>
              <a:ahLst/>
              <a:cxnLst>
                <a:cxn ang="0">
                  <a:pos x="21" y="0"/>
                </a:cxn>
                <a:cxn ang="0">
                  <a:pos x="9" y="60"/>
                </a:cxn>
                <a:cxn ang="0">
                  <a:pos x="21" y="96"/>
                </a:cxn>
                <a:cxn ang="0">
                  <a:pos x="3" y="132"/>
                </a:cxn>
              </a:cxnLst>
              <a:rect l="0" t="0" r="r" b="b"/>
              <a:pathLst>
                <a:path w="24" h="132">
                  <a:moveTo>
                    <a:pt x="21" y="0"/>
                  </a:moveTo>
                  <a:cubicBezTo>
                    <a:pt x="12" y="27"/>
                    <a:pt x="0" y="30"/>
                    <a:pt x="9" y="60"/>
                  </a:cubicBezTo>
                  <a:cubicBezTo>
                    <a:pt x="13" y="72"/>
                    <a:pt x="21" y="96"/>
                    <a:pt x="21" y="96"/>
                  </a:cubicBezTo>
                  <a:cubicBezTo>
                    <a:pt x="14" y="130"/>
                    <a:pt x="24" y="121"/>
                    <a:pt x="3" y="132"/>
                  </a:cubicBezTo>
                </a:path>
              </a:pathLst>
            </a:custGeom>
            <a:noFill/>
            <a:ln w="28575" cmpd="sng">
              <a:solidFill>
                <a:schemeClr val="tx1"/>
              </a:solidFill>
              <a:round/>
              <a:headEnd/>
              <a:tailEnd/>
            </a:ln>
            <a:effectLst/>
          </p:spPr>
          <p:txBody>
            <a:bodyPr/>
            <a:lstStyle/>
            <a:p>
              <a:endParaRPr lang="zh-CN" altLang="en-US"/>
            </a:p>
          </p:txBody>
        </p:sp>
        <p:sp>
          <p:nvSpPr>
            <p:cNvPr id="1070164" name="Freeform 84"/>
            <p:cNvSpPr>
              <a:spLocks/>
            </p:cNvSpPr>
            <p:nvPr/>
          </p:nvSpPr>
          <p:spPr bwMode="auto">
            <a:xfrm>
              <a:off x="1292" y="1588"/>
              <a:ext cx="24" cy="91"/>
            </a:xfrm>
            <a:custGeom>
              <a:avLst/>
              <a:gdLst/>
              <a:ahLst/>
              <a:cxnLst>
                <a:cxn ang="0">
                  <a:pos x="21" y="0"/>
                </a:cxn>
                <a:cxn ang="0">
                  <a:pos x="9" y="60"/>
                </a:cxn>
                <a:cxn ang="0">
                  <a:pos x="21" y="96"/>
                </a:cxn>
                <a:cxn ang="0">
                  <a:pos x="3" y="132"/>
                </a:cxn>
              </a:cxnLst>
              <a:rect l="0" t="0" r="r" b="b"/>
              <a:pathLst>
                <a:path w="24" h="132">
                  <a:moveTo>
                    <a:pt x="21" y="0"/>
                  </a:moveTo>
                  <a:cubicBezTo>
                    <a:pt x="12" y="27"/>
                    <a:pt x="0" y="30"/>
                    <a:pt x="9" y="60"/>
                  </a:cubicBezTo>
                  <a:cubicBezTo>
                    <a:pt x="13" y="72"/>
                    <a:pt x="21" y="96"/>
                    <a:pt x="21" y="96"/>
                  </a:cubicBezTo>
                  <a:cubicBezTo>
                    <a:pt x="14" y="130"/>
                    <a:pt x="24" y="121"/>
                    <a:pt x="3" y="132"/>
                  </a:cubicBezTo>
                </a:path>
              </a:pathLst>
            </a:custGeom>
            <a:noFill/>
            <a:ln w="28575" cmpd="sng">
              <a:solidFill>
                <a:schemeClr val="tx1"/>
              </a:solidFill>
              <a:round/>
              <a:headEnd/>
              <a:tailEnd/>
            </a:ln>
            <a:effectLst/>
          </p:spPr>
          <p:txBody>
            <a:bodyPr/>
            <a:lstStyle/>
            <a:p>
              <a:endParaRPr lang="zh-CN" altLang="en-US"/>
            </a:p>
          </p:txBody>
        </p:sp>
      </p:grpSp>
      <p:sp>
        <p:nvSpPr>
          <p:cNvPr id="1070165" name="Text Box 85"/>
          <p:cNvSpPr txBox="1">
            <a:spLocks noChangeArrowheads="1"/>
          </p:cNvSpPr>
          <p:nvPr/>
        </p:nvSpPr>
        <p:spPr bwMode="auto">
          <a:xfrm>
            <a:off x="8531225" y="4627563"/>
            <a:ext cx="215900" cy="304800"/>
          </a:xfrm>
          <a:prstGeom prst="rect">
            <a:avLst/>
          </a:prstGeom>
          <a:noFill/>
          <a:ln w="28575">
            <a:noFill/>
            <a:miter lim="800000"/>
            <a:headEnd/>
            <a:tailEnd/>
          </a:ln>
          <a:effectLst/>
        </p:spPr>
        <p:txBody>
          <a:bodyPr lIns="0" tIns="0" rIns="0" bIns="0">
            <a:spAutoFit/>
          </a:bodyPr>
          <a:lstStyle/>
          <a:p>
            <a:pPr>
              <a:spcBef>
                <a:spcPct val="50000"/>
              </a:spcBef>
              <a:buClrTx/>
              <a:buFontTx/>
              <a:buNone/>
            </a:pPr>
            <a:r>
              <a:rPr lang="en-US" altLang="zh-CN" sz="2000">
                <a:latin typeface="Arial" charset="0"/>
              </a:rPr>
              <a:t>T</a:t>
            </a:r>
          </a:p>
        </p:txBody>
      </p:sp>
      <p:sp>
        <p:nvSpPr>
          <p:cNvPr id="1070166" name="Line 86"/>
          <p:cNvSpPr>
            <a:spLocks noChangeShapeType="1"/>
          </p:cNvSpPr>
          <p:nvPr/>
        </p:nvSpPr>
        <p:spPr bwMode="auto">
          <a:xfrm>
            <a:off x="3276600" y="4699000"/>
            <a:ext cx="0" cy="142875"/>
          </a:xfrm>
          <a:prstGeom prst="line">
            <a:avLst/>
          </a:prstGeom>
          <a:noFill/>
          <a:ln w="28575">
            <a:solidFill>
              <a:schemeClr val="tx1"/>
            </a:solidFill>
            <a:round/>
            <a:headEnd/>
            <a:tailEnd/>
          </a:ln>
          <a:effectLst/>
        </p:spPr>
        <p:txBody>
          <a:bodyPr/>
          <a:lstStyle/>
          <a:p>
            <a:endParaRPr lang="zh-CN" altLang="en-US"/>
          </a:p>
        </p:txBody>
      </p:sp>
      <p:sp>
        <p:nvSpPr>
          <p:cNvPr id="1070167" name="Line 87"/>
          <p:cNvSpPr>
            <a:spLocks noChangeShapeType="1"/>
          </p:cNvSpPr>
          <p:nvPr/>
        </p:nvSpPr>
        <p:spPr bwMode="auto">
          <a:xfrm>
            <a:off x="3851275" y="4699000"/>
            <a:ext cx="0" cy="142875"/>
          </a:xfrm>
          <a:prstGeom prst="line">
            <a:avLst/>
          </a:prstGeom>
          <a:noFill/>
          <a:ln w="28575">
            <a:solidFill>
              <a:schemeClr val="tx1"/>
            </a:solidFill>
            <a:round/>
            <a:headEnd/>
            <a:tailEnd/>
          </a:ln>
          <a:effectLst/>
        </p:spPr>
        <p:txBody>
          <a:bodyPr/>
          <a:lstStyle/>
          <a:p>
            <a:endParaRPr lang="zh-CN" altLang="en-US"/>
          </a:p>
        </p:txBody>
      </p:sp>
      <p:sp>
        <p:nvSpPr>
          <p:cNvPr id="1070168" name="Line 88"/>
          <p:cNvSpPr>
            <a:spLocks noChangeShapeType="1"/>
          </p:cNvSpPr>
          <p:nvPr/>
        </p:nvSpPr>
        <p:spPr bwMode="auto">
          <a:xfrm>
            <a:off x="5003800" y="4699000"/>
            <a:ext cx="0" cy="142875"/>
          </a:xfrm>
          <a:prstGeom prst="line">
            <a:avLst/>
          </a:prstGeom>
          <a:noFill/>
          <a:ln w="28575">
            <a:solidFill>
              <a:schemeClr val="tx1"/>
            </a:solidFill>
            <a:round/>
            <a:headEnd/>
            <a:tailEnd/>
          </a:ln>
          <a:effectLst/>
        </p:spPr>
        <p:txBody>
          <a:bodyPr/>
          <a:lstStyle/>
          <a:p>
            <a:endParaRPr lang="zh-CN" altLang="en-US"/>
          </a:p>
        </p:txBody>
      </p:sp>
      <p:sp>
        <p:nvSpPr>
          <p:cNvPr id="1070169" name="Line 89"/>
          <p:cNvSpPr>
            <a:spLocks noChangeShapeType="1"/>
          </p:cNvSpPr>
          <p:nvPr/>
        </p:nvSpPr>
        <p:spPr bwMode="auto">
          <a:xfrm>
            <a:off x="5580063" y="4700588"/>
            <a:ext cx="0" cy="142875"/>
          </a:xfrm>
          <a:prstGeom prst="line">
            <a:avLst/>
          </a:prstGeom>
          <a:noFill/>
          <a:ln w="28575">
            <a:solidFill>
              <a:schemeClr val="tx1"/>
            </a:solidFill>
            <a:round/>
            <a:headEnd/>
            <a:tailEnd/>
          </a:ln>
          <a:effectLst/>
        </p:spPr>
        <p:txBody>
          <a:bodyPr/>
          <a:lstStyle/>
          <a:p>
            <a:endParaRPr lang="zh-CN" altLang="en-US"/>
          </a:p>
        </p:txBody>
      </p:sp>
      <p:sp>
        <p:nvSpPr>
          <p:cNvPr id="1070170" name="Line 90"/>
          <p:cNvSpPr>
            <a:spLocks noChangeShapeType="1"/>
          </p:cNvSpPr>
          <p:nvPr/>
        </p:nvSpPr>
        <p:spPr bwMode="auto">
          <a:xfrm>
            <a:off x="7308850" y="4699000"/>
            <a:ext cx="0" cy="142875"/>
          </a:xfrm>
          <a:prstGeom prst="line">
            <a:avLst/>
          </a:prstGeom>
          <a:noFill/>
          <a:ln w="28575">
            <a:solidFill>
              <a:schemeClr val="tx1"/>
            </a:solidFill>
            <a:round/>
            <a:headEnd/>
            <a:tailEnd/>
          </a:ln>
          <a:effectLst/>
        </p:spPr>
        <p:txBody>
          <a:bodyPr/>
          <a:lstStyle/>
          <a:p>
            <a:endParaRPr lang="zh-CN" altLang="en-US"/>
          </a:p>
        </p:txBody>
      </p:sp>
      <p:sp>
        <p:nvSpPr>
          <p:cNvPr id="1070171" name="Text Box 91"/>
          <p:cNvSpPr txBox="1">
            <a:spLocks noChangeArrowheads="1"/>
          </p:cNvSpPr>
          <p:nvPr/>
        </p:nvSpPr>
        <p:spPr bwMode="auto">
          <a:xfrm>
            <a:off x="395288" y="4670425"/>
            <a:ext cx="792162" cy="212725"/>
          </a:xfrm>
          <a:prstGeom prst="rect">
            <a:avLst/>
          </a:prstGeom>
          <a:noFill/>
          <a:ln w="9525">
            <a:noFill/>
            <a:miter lim="800000"/>
            <a:headEnd/>
            <a:tailEnd/>
          </a:ln>
          <a:effectLst/>
        </p:spPr>
        <p:txBody>
          <a:bodyPr lIns="0" tIns="0" rIns="0" bIns="0">
            <a:spAutoFit/>
          </a:bodyPr>
          <a:lstStyle/>
          <a:p>
            <a:pPr>
              <a:spcBef>
                <a:spcPct val="50000"/>
              </a:spcBef>
              <a:buClrTx/>
              <a:buFontTx/>
              <a:buNone/>
            </a:pPr>
            <a:r>
              <a:rPr lang="zh-CN" altLang="en-US" sz="1400">
                <a:solidFill>
                  <a:schemeClr val="bg2"/>
                </a:solidFill>
              </a:rPr>
              <a:t>请求传送</a:t>
            </a:r>
          </a:p>
        </p:txBody>
      </p:sp>
      <p:sp>
        <p:nvSpPr>
          <p:cNvPr id="1070172" name="Line 92"/>
          <p:cNvSpPr>
            <a:spLocks noChangeShapeType="1"/>
          </p:cNvSpPr>
          <p:nvPr/>
        </p:nvSpPr>
        <p:spPr bwMode="auto">
          <a:xfrm>
            <a:off x="1547813" y="4699000"/>
            <a:ext cx="0" cy="142875"/>
          </a:xfrm>
          <a:prstGeom prst="line">
            <a:avLst/>
          </a:prstGeom>
          <a:noFill/>
          <a:ln w="28575">
            <a:solidFill>
              <a:schemeClr val="tx1"/>
            </a:solidFill>
            <a:round/>
            <a:headEnd/>
            <a:tailEnd/>
          </a:ln>
          <a:effectLst/>
        </p:spPr>
        <p:txBody>
          <a:bodyPr/>
          <a:lstStyle/>
          <a:p>
            <a:endParaRPr lang="zh-CN" altLang="en-US"/>
          </a:p>
        </p:txBody>
      </p:sp>
      <p:sp>
        <p:nvSpPr>
          <p:cNvPr id="1070173" name="Line 93"/>
          <p:cNvSpPr>
            <a:spLocks noChangeShapeType="1"/>
          </p:cNvSpPr>
          <p:nvPr/>
        </p:nvSpPr>
        <p:spPr bwMode="auto">
          <a:xfrm>
            <a:off x="7885113" y="4699000"/>
            <a:ext cx="0" cy="142875"/>
          </a:xfrm>
          <a:prstGeom prst="line">
            <a:avLst/>
          </a:prstGeom>
          <a:noFill/>
          <a:ln w="28575">
            <a:solidFill>
              <a:schemeClr val="tx1"/>
            </a:solidFill>
            <a:round/>
            <a:headEnd/>
            <a:tailEnd/>
          </a:ln>
          <a:effectLst/>
        </p:spPr>
        <p:txBody>
          <a:bodyPr/>
          <a:lstStyle/>
          <a:p>
            <a:endParaRPr lang="zh-CN" altLang="en-US"/>
          </a:p>
        </p:txBody>
      </p:sp>
      <p:sp>
        <p:nvSpPr>
          <p:cNvPr id="1070174" name="Line 94"/>
          <p:cNvSpPr>
            <a:spLocks noChangeShapeType="1"/>
          </p:cNvSpPr>
          <p:nvPr/>
        </p:nvSpPr>
        <p:spPr bwMode="auto">
          <a:xfrm flipH="1">
            <a:off x="3851275" y="4772025"/>
            <a:ext cx="720725" cy="0"/>
          </a:xfrm>
          <a:prstGeom prst="line">
            <a:avLst/>
          </a:prstGeom>
          <a:noFill/>
          <a:ln w="28575">
            <a:solidFill>
              <a:schemeClr val="tx1"/>
            </a:solidFill>
            <a:round/>
            <a:headEnd/>
            <a:tailEnd/>
          </a:ln>
          <a:effectLst/>
        </p:spPr>
        <p:txBody>
          <a:bodyPr/>
          <a:lstStyle/>
          <a:p>
            <a:endParaRPr lang="zh-CN" altLang="en-US"/>
          </a:p>
        </p:txBody>
      </p:sp>
      <p:sp>
        <p:nvSpPr>
          <p:cNvPr id="1070175" name="Line 95"/>
          <p:cNvSpPr>
            <a:spLocks noChangeShapeType="1"/>
          </p:cNvSpPr>
          <p:nvPr/>
        </p:nvSpPr>
        <p:spPr bwMode="auto">
          <a:xfrm>
            <a:off x="4427538" y="4699000"/>
            <a:ext cx="0" cy="142875"/>
          </a:xfrm>
          <a:prstGeom prst="line">
            <a:avLst/>
          </a:prstGeom>
          <a:noFill/>
          <a:ln w="28575">
            <a:solidFill>
              <a:schemeClr val="tx1"/>
            </a:solidFill>
            <a:round/>
            <a:headEnd/>
            <a:tailEnd/>
          </a:ln>
          <a:effectLst/>
        </p:spPr>
        <p:txBody>
          <a:bodyPr/>
          <a:lstStyle/>
          <a:p>
            <a:endParaRPr lang="zh-CN" altLang="en-US"/>
          </a:p>
        </p:txBody>
      </p:sp>
      <p:sp>
        <p:nvSpPr>
          <p:cNvPr id="1070176" name="Line 96"/>
          <p:cNvSpPr>
            <a:spLocks noChangeShapeType="1"/>
          </p:cNvSpPr>
          <p:nvPr/>
        </p:nvSpPr>
        <p:spPr bwMode="auto">
          <a:xfrm flipH="1">
            <a:off x="4643438" y="4772025"/>
            <a:ext cx="360362" cy="0"/>
          </a:xfrm>
          <a:prstGeom prst="line">
            <a:avLst/>
          </a:prstGeom>
          <a:noFill/>
          <a:ln w="28575">
            <a:solidFill>
              <a:schemeClr val="tx1"/>
            </a:solidFill>
            <a:round/>
            <a:headEnd/>
            <a:tailEnd/>
          </a:ln>
          <a:effectLst/>
        </p:spPr>
        <p:txBody>
          <a:bodyPr/>
          <a:lstStyle/>
          <a:p>
            <a:endParaRPr lang="zh-CN" altLang="en-US"/>
          </a:p>
        </p:txBody>
      </p:sp>
      <p:sp>
        <p:nvSpPr>
          <p:cNvPr id="1070177" name="Line 97"/>
          <p:cNvSpPr>
            <a:spLocks noChangeShapeType="1"/>
          </p:cNvSpPr>
          <p:nvPr/>
        </p:nvSpPr>
        <p:spPr bwMode="auto">
          <a:xfrm flipH="1">
            <a:off x="7308850" y="4772025"/>
            <a:ext cx="0" cy="0"/>
          </a:xfrm>
          <a:prstGeom prst="line">
            <a:avLst/>
          </a:prstGeom>
          <a:noFill/>
          <a:ln w="28575">
            <a:solidFill>
              <a:schemeClr val="tx1"/>
            </a:solidFill>
            <a:round/>
            <a:headEnd/>
            <a:tailEnd/>
          </a:ln>
          <a:effectLst/>
        </p:spPr>
        <p:txBody>
          <a:bodyPr/>
          <a:lstStyle/>
          <a:p>
            <a:endParaRPr lang="zh-CN" altLang="en-US"/>
          </a:p>
        </p:txBody>
      </p:sp>
      <p:sp>
        <p:nvSpPr>
          <p:cNvPr id="1070178" name="Line 98"/>
          <p:cNvSpPr>
            <a:spLocks noChangeShapeType="1"/>
          </p:cNvSpPr>
          <p:nvPr/>
        </p:nvSpPr>
        <p:spPr bwMode="auto">
          <a:xfrm>
            <a:off x="2124075" y="4483100"/>
            <a:ext cx="0" cy="144463"/>
          </a:xfrm>
          <a:prstGeom prst="line">
            <a:avLst/>
          </a:prstGeom>
          <a:noFill/>
          <a:ln w="9525">
            <a:solidFill>
              <a:schemeClr val="tx1"/>
            </a:solidFill>
            <a:round/>
            <a:headEnd/>
            <a:tailEnd/>
          </a:ln>
          <a:effectLst/>
        </p:spPr>
        <p:txBody>
          <a:bodyPr/>
          <a:lstStyle/>
          <a:p>
            <a:endParaRPr lang="zh-CN" altLang="en-US"/>
          </a:p>
        </p:txBody>
      </p:sp>
      <p:sp>
        <p:nvSpPr>
          <p:cNvPr id="1070179" name="Line 99"/>
          <p:cNvSpPr>
            <a:spLocks noChangeShapeType="1"/>
          </p:cNvSpPr>
          <p:nvPr/>
        </p:nvSpPr>
        <p:spPr bwMode="auto">
          <a:xfrm>
            <a:off x="3851275" y="4483100"/>
            <a:ext cx="0" cy="144463"/>
          </a:xfrm>
          <a:prstGeom prst="line">
            <a:avLst/>
          </a:prstGeom>
          <a:noFill/>
          <a:ln w="9525">
            <a:solidFill>
              <a:schemeClr val="tx1"/>
            </a:solidFill>
            <a:round/>
            <a:headEnd/>
            <a:tailEnd/>
          </a:ln>
          <a:effectLst/>
        </p:spPr>
        <p:txBody>
          <a:bodyPr/>
          <a:lstStyle/>
          <a:p>
            <a:endParaRPr lang="zh-CN" altLang="en-US"/>
          </a:p>
        </p:txBody>
      </p:sp>
      <p:sp>
        <p:nvSpPr>
          <p:cNvPr id="1070180" name="Line 100"/>
          <p:cNvSpPr>
            <a:spLocks noChangeShapeType="1"/>
          </p:cNvSpPr>
          <p:nvPr/>
        </p:nvSpPr>
        <p:spPr bwMode="auto">
          <a:xfrm>
            <a:off x="2124075" y="4554538"/>
            <a:ext cx="1727200" cy="0"/>
          </a:xfrm>
          <a:prstGeom prst="line">
            <a:avLst/>
          </a:prstGeom>
          <a:noFill/>
          <a:ln w="9525">
            <a:solidFill>
              <a:schemeClr val="tx1"/>
            </a:solidFill>
            <a:round/>
            <a:headEnd type="triangle" w="sm" len="lg"/>
            <a:tailEnd type="triangle" w="sm" len="lg"/>
          </a:ln>
          <a:effectLst/>
        </p:spPr>
        <p:txBody>
          <a:bodyPr/>
          <a:lstStyle/>
          <a:p>
            <a:endParaRPr lang="zh-CN" altLang="en-US"/>
          </a:p>
        </p:txBody>
      </p:sp>
      <p:sp>
        <p:nvSpPr>
          <p:cNvPr id="1070181" name="Text Box 101"/>
          <p:cNvSpPr txBox="1">
            <a:spLocks noChangeArrowheads="1"/>
          </p:cNvSpPr>
          <p:nvPr/>
        </p:nvSpPr>
        <p:spPr bwMode="auto">
          <a:xfrm>
            <a:off x="2339975" y="4267200"/>
            <a:ext cx="1439863" cy="182563"/>
          </a:xfrm>
          <a:prstGeom prst="rect">
            <a:avLst/>
          </a:prstGeom>
          <a:noFill/>
          <a:ln w="9525" algn="ctr">
            <a:noFill/>
            <a:miter lim="800000"/>
            <a:headEnd/>
            <a:tailEnd/>
          </a:ln>
          <a:effectLst/>
        </p:spPr>
        <p:txBody>
          <a:bodyPr lIns="0" tIns="0" rIns="0" bIns="0">
            <a:spAutoFit/>
          </a:bodyPr>
          <a:lstStyle/>
          <a:p>
            <a:pPr>
              <a:spcBef>
                <a:spcPct val="50000"/>
              </a:spcBef>
              <a:buClrTx/>
              <a:buFontTx/>
              <a:buNone/>
            </a:pPr>
            <a:r>
              <a:rPr lang="en-US" altLang="zh-CN" sz="1200">
                <a:solidFill>
                  <a:srgbClr val="FF3300"/>
                </a:solidFill>
                <a:latin typeface="Arial" charset="0"/>
              </a:rPr>
              <a:t>DMA</a:t>
            </a:r>
            <a:r>
              <a:rPr lang="zh-CN" altLang="en-US" sz="1200">
                <a:solidFill>
                  <a:srgbClr val="FF3300"/>
                </a:solidFill>
                <a:latin typeface="Arial" charset="0"/>
              </a:rPr>
              <a:t>传送</a:t>
            </a:r>
            <a:r>
              <a:rPr lang="en-US" altLang="zh-CN" sz="1200">
                <a:solidFill>
                  <a:srgbClr val="FF3300"/>
                </a:solidFill>
                <a:latin typeface="Arial" charset="0"/>
              </a:rPr>
              <a:t>k</a:t>
            </a:r>
            <a:r>
              <a:rPr lang="zh-CN" altLang="en-US" sz="1200">
                <a:solidFill>
                  <a:srgbClr val="FF3300"/>
                </a:solidFill>
                <a:latin typeface="Arial" charset="0"/>
              </a:rPr>
              <a:t>个数据</a:t>
            </a:r>
          </a:p>
        </p:txBody>
      </p:sp>
      <p:sp>
        <p:nvSpPr>
          <p:cNvPr id="1070182" name="Line 102"/>
          <p:cNvSpPr>
            <a:spLocks noChangeShapeType="1"/>
          </p:cNvSpPr>
          <p:nvPr/>
        </p:nvSpPr>
        <p:spPr bwMode="auto">
          <a:xfrm>
            <a:off x="5003800" y="4483100"/>
            <a:ext cx="0" cy="144463"/>
          </a:xfrm>
          <a:prstGeom prst="line">
            <a:avLst/>
          </a:prstGeom>
          <a:noFill/>
          <a:ln w="9525">
            <a:solidFill>
              <a:schemeClr val="tx1"/>
            </a:solidFill>
            <a:round/>
            <a:headEnd/>
            <a:tailEnd/>
          </a:ln>
          <a:effectLst/>
        </p:spPr>
        <p:txBody>
          <a:bodyPr/>
          <a:lstStyle/>
          <a:p>
            <a:endParaRPr lang="zh-CN" altLang="en-US"/>
          </a:p>
        </p:txBody>
      </p:sp>
      <p:sp>
        <p:nvSpPr>
          <p:cNvPr id="1070183" name="Line 103"/>
          <p:cNvSpPr>
            <a:spLocks noChangeShapeType="1"/>
          </p:cNvSpPr>
          <p:nvPr/>
        </p:nvSpPr>
        <p:spPr bwMode="auto">
          <a:xfrm>
            <a:off x="7308850" y="4483100"/>
            <a:ext cx="0" cy="144463"/>
          </a:xfrm>
          <a:prstGeom prst="line">
            <a:avLst/>
          </a:prstGeom>
          <a:noFill/>
          <a:ln w="9525">
            <a:solidFill>
              <a:schemeClr val="tx1"/>
            </a:solidFill>
            <a:round/>
            <a:headEnd/>
            <a:tailEnd/>
          </a:ln>
          <a:effectLst/>
        </p:spPr>
        <p:txBody>
          <a:bodyPr/>
          <a:lstStyle/>
          <a:p>
            <a:endParaRPr lang="zh-CN" altLang="en-US"/>
          </a:p>
        </p:txBody>
      </p:sp>
      <p:sp>
        <p:nvSpPr>
          <p:cNvPr id="1070184" name="Line 104"/>
          <p:cNvSpPr>
            <a:spLocks noChangeShapeType="1"/>
          </p:cNvSpPr>
          <p:nvPr/>
        </p:nvSpPr>
        <p:spPr bwMode="auto">
          <a:xfrm>
            <a:off x="5003800" y="4554538"/>
            <a:ext cx="2305050" cy="0"/>
          </a:xfrm>
          <a:prstGeom prst="line">
            <a:avLst/>
          </a:prstGeom>
          <a:noFill/>
          <a:ln w="9525">
            <a:solidFill>
              <a:schemeClr val="tx1"/>
            </a:solidFill>
            <a:round/>
            <a:headEnd type="triangle" w="sm" len="lg"/>
            <a:tailEnd type="triangle" w="sm" len="lg"/>
          </a:ln>
          <a:effectLst/>
        </p:spPr>
        <p:txBody>
          <a:bodyPr/>
          <a:lstStyle/>
          <a:p>
            <a:endParaRPr lang="zh-CN" altLang="en-US"/>
          </a:p>
        </p:txBody>
      </p:sp>
      <p:sp>
        <p:nvSpPr>
          <p:cNvPr id="1070185" name="Text Box 105"/>
          <p:cNvSpPr txBox="1">
            <a:spLocks noChangeArrowheads="1"/>
          </p:cNvSpPr>
          <p:nvPr/>
        </p:nvSpPr>
        <p:spPr bwMode="auto">
          <a:xfrm>
            <a:off x="5364163" y="4338638"/>
            <a:ext cx="1584325" cy="182562"/>
          </a:xfrm>
          <a:prstGeom prst="rect">
            <a:avLst/>
          </a:prstGeom>
          <a:noFill/>
          <a:ln w="9525" algn="ctr">
            <a:noFill/>
            <a:miter lim="800000"/>
            <a:headEnd/>
            <a:tailEnd/>
          </a:ln>
          <a:effectLst/>
        </p:spPr>
        <p:txBody>
          <a:bodyPr lIns="0" tIns="0" rIns="0" bIns="0">
            <a:spAutoFit/>
          </a:bodyPr>
          <a:lstStyle/>
          <a:p>
            <a:pPr>
              <a:spcBef>
                <a:spcPct val="50000"/>
              </a:spcBef>
              <a:buClrTx/>
              <a:buFontTx/>
              <a:buNone/>
            </a:pPr>
            <a:r>
              <a:rPr lang="en-US" altLang="zh-CN" sz="1200">
                <a:solidFill>
                  <a:srgbClr val="FF3300"/>
                </a:solidFill>
                <a:latin typeface="Arial" charset="0"/>
              </a:rPr>
              <a:t>DMA</a:t>
            </a:r>
            <a:r>
              <a:rPr lang="zh-CN" altLang="en-US" sz="1200">
                <a:solidFill>
                  <a:srgbClr val="FF3300"/>
                </a:solidFill>
                <a:latin typeface="Arial" charset="0"/>
              </a:rPr>
              <a:t>传送</a:t>
            </a:r>
            <a:r>
              <a:rPr lang="en-US" altLang="zh-CN" sz="1200">
                <a:solidFill>
                  <a:srgbClr val="FF3300"/>
                </a:solidFill>
                <a:latin typeface="Arial" charset="0"/>
              </a:rPr>
              <a:t>n-k</a:t>
            </a:r>
            <a:r>
              <a:rPr lang="zh-CN" altLang="en-US" sz="1200">
                <a:solidFill>
                  <a:srgbClr val="FF3300"/>
                </a:solidFill>
                <a:latin typeface="Arial" charset="0"/>
              </a:rPr>
              <a:t>个数据</a:t>
            </a:r>
          </a:p>
        </p:txBody>
      </p:sp>
      <p:sp>
        <p:nvSpPr>
          <p:cNvPr id="1070186" name="Text Box 106"/>
          <p:cNvSpPr txBox="1">
            <a:spLocks noChangeArrowheads="1"/>
          </p:cNvSpPr>
          <p:nvPr/>
        </p:nvSpPr>
        <p:spPr bwMode="auto">
          <a:xfrm>
            <a:off x="1619250" y="5275263"/>
            <a:ext cx="863600" cy="182562"/>
          </a:xfrm>
          <a:prstGeom prst="rect">
            <a:avLst/>
          </a:prstGeom>
          <a:noFill/>
          <a:ln w="9525" algn="ctr">
            <a:noFill/>
            <a:miter lim="800000"/>
            <a:headEnd/>
            <a:tailEnd/>
          </a:ln>
          <a:effectLst/>
        </p:spPr>
        <p:txBody>
          <a:bodyPr lIns="0" tIns="0" rIns="0" bIns="0">
            <a:spAutoFit/>
          </a:bodyPr>
          <a:lstStyle/>
          <a:p>
            <a:pPr>
              <a:spcBef>
                <a:spcPct val="50000"/>
              </a:spcBef>
              <a:buClrTx/>
              <a:buFontTx/>
              <a:buNone/>
            </a:pPr>
            <a:r>
              <a:rPr lang="en-US" altLang="zh-CN" sz="1200">
                <a:solidFill>
                  <a:schemeClr val="bg2"/>
                </a:solidFill>
                <a:latin typeface="Arial" charset="0"/>
              </a:rPr>
              <a:t>FIFO</a:t>
            </a:r>
            <a:r>
              <a:rPr lang="zh-CN" altLang="en-US" sz="1200">
                <a:solidFill>
                  <a:schemeClr val="bg2"/>
                </a:solidFill>
                <a:latin typeface="Arial" charset="0"/>
              </a:rPr>
              <a:t>可用</a:t>
            </a:r>
          </a:p>
        </p:txBody>
      </p:sp>
      <p:sp>
        <p:nvSpPr>
          <p:cNvPr id="1070187" name="Line 107"/>
          <p:cNvSpPr>
            <a:spLocks noChangeShapeType="1"/>
          </p:cNvSpPr>
          <p:nvPr/>
        </p:nvSpPr>
        <p:spPr bwMode="auto">
          <a:xfrm flipV="1">
            <a:off x="1908175" y="4843463"/>
            <a:ext cx="71438" cy="431800"/>
          </a:xfrm>
          <a:prstGeom prst="line">
            <a:avLst/>
          </a:prstGeom>
          <a:noFill/>
          <a:ln w="9525">
            <a:solidFill>
              <a:schemeClr val="tx1"/>
            </a:solidFill>
            <a:round/>
            <a:headEnd/>
            <a:tailEnd type="triangle" w="med" len="med"/>
          </a:ln>
          <a:effectLst/>
        </p:spPr>
        <p:txBody>
          <a:bodyPr/>
          <a:lstStyle/>
          <a:p>
            <a:endParaRPr lang="zh-CN" altLang="en-US"/>
          </a:p>
        </p:txBody>
      </p:sp>
      <p:sp>
        <p:nvSpPr>
          <p:cNvPr id="1070188" name="Text Box 108"/>
          <p:cNvSpPr txBox="1">
            <a:spLocks noChangeArrowheads="1"/>
          </p:cNvSpPr>
          <p:nvPr/>
        </p:nvSpPr>
        <p:spPr bwMode="auto">
          <a:xfrm>
            <a:off x="3419475" y="5275263"/>
            <a:ext cx="863600" cy="182562"/>
          </a:xfrm>
          <a:prstGeom prst="rect">
            <a:avLst/>
          </a:prstGeom>
          <a:noFill/>
          <a:ln w="9525" algn="ctr">
            <a:noFill/>
            <a:miter lim="800000"/>
            <a:headEnd/>
            <a:tailEnd/>
          </a:ln>
          <a:effectLst/>
        </p:spPr>
        <p:txBody>
          <a:bodyPr lIns="0" tIns="0" rIns="0" bIns="0">
            <a:spAutoFit/>
          </a:bodyPr>
          <a:lstStyle/>
          <a:p>
            <a:pPr>
              <a:spcBef>
                <a:spcPct val="50000"/>
              </a:spcBef>
              <a:buClrTx/>
              <a:buFontTx/>
              <a:buNone/>
            </a:pPr>
            <a:r>
              <a:rPr lang="en-US" altLang="zh-CN" sz="1200">
                <a:solidFill>
                  <a:schemeClr val="bg2"/>
                </a:solidFill>
                <a:latin typeface="Arial" charset="0"/>
              </a:rPr>
              <a:t>FIFO</a:t>
            </a:r>
            <a:r>
              <a:rPr lang="zh-CN" altLang="en-US" sz="1200">
                <a:solidFill>
                  <a:schemeClr val="bg2"/>
                </a:solidFill>
                <a:latin typeface="Arial" charset="0"/>
              </a:rPr>
              <a:t>满</a:t>
            </a:r>
          </a:p>
        </p:txBody>
      </p:sp>
      <p:sp>
        <p:nvSpPr>
          <p:cNvPr id="1070189" name="Line 109"/>
          <p:cNvSpPr>
            <a:spLocks noChangeShapeType="1"/>
          </p:cNvSpPr>
          <p:nvPr/>
        </p:nvSpPr>
        <p:spPr bwMode="auto">
          <a:xfrm flipV="1">
            <a:off x="3779838" y="4843463"/>
            <a:ext cx="0" cy="431800"/>
          </a:xfrm>
          <a:prstGeom prst="line">
            <a:avLst/>
          </a:prstGeom>
          <a:noFill/>
          <a:ln w="9525">
            <a:solidFill>
              <a:schemeClr val="tx1"/>
            </a:solidFill>
            <a:round/>
            <a:headEnd/>
            <a:tailEnd type="triangle" w="med" len="med"/>
          </a:ln>
          <a:effectLst/>
        </p:spPr>
        <p:txBody>
          <a:bodyPr/>
          <a:lstStyle/>
          <a:p>
            <a:endParaRPr lang="zh-CN" altLang="en-US"/>
          </a:p>
        </p:txBody>
      </p:sp>
      <p:sp>
        <p:nvSpPr>
          <p:cNvPr id="1070190" name="Text Box 110"/>
          <p:cNvSpPr txBox="1">
            <a:spLocks noChangeArrowheads="1"/>
          </p:cNvSpPr>
          <p:nvPr/>
        </p:nvSpPr>
        <p:spPr bwMode="auto">
          <a:xfrm>
            <a:off x="4500563" y="5275263"/>
            <a:ext cx="863600" cy="182562"/>
          </a:xfrm>
          <a:prstGeom prst="rect">
            <a:avLst/>
          </a:prstGeom>
          <a:noFill/>
          <a:ln w="9525" algn="ctr">
            <a:noFill/>
            <a:miter lim="800000"/>
            <a:headEnd/>
            <a:tailEnd/>
          </a:ln>
          <a:effectLst/>
        </p:spPr>
        <p:txBody>
          <a:bodyPr lIns="0" tIns="0" rIns="0" bIns="0">
            <a:spAutoFit/>
          </a:bodyPr>
          <a:lstStyle/>
          <a:p>
            <a:pPr>
              <a:spcBef>
                <a:spcPct val="50000"/>
              </a:spcBef>
              <a:buClrTx/>
              <a:buFontTx/>
              <a:buNone/>
            </a:pPr>
            <a:r>
              <a:rPr lang="en-US" altLang="zh-CN" sz="1200">
                <a:solidFill>
                  <a:schemeClr val="bg2"/>
                </a:solidFill>
                <a:latin typeface="Arial" charset="0"/>
              </a:rPr>
              <a:t>FIFO</a:t>
            </a:r>
            <a:r>
              <a:rPr lang="zh-CN" altLang="en-US" sz="1200">
                <a:solidFill>
                  <a:schemeClr val="bg2"/>
                </a:solidFill>
                <a:latin typeface="Arial" charset="0"/>
              </a:rPr>
              <a:t>可用</a:t>
            </a:r>
          </a:p>
        </p:txBody>
      </p:sp>
      <p:sp>
        <p:nvSpPr>
          <p:cNvPr id="1070191" name="Line 111"/>
          <p:cNvSpPr>
            <a:spLocks noChangeShapeType="1"/>
          </p:cNvSpPr>
          <p:nvPr/>
        </p:nvSpPr>
        <p:spPr bwMode="auto">
          <a:xfrm flipV="1">
            <a:off x="4859338" y="4843463"/>
            <a:ext cx="71437" cy="431800"/>
          </a:xfrm>
          <a:prstGeom prst="line">
            <a:avLst/>
          </a:prstGeom>
          <a:noFill/>
          <a:ln w="9525">
            <a:solidFill>
              <a:schemeClr val="tx1"/>
            </a:solidFill>
            <a:round/>
            <a:headEnd/>
            <a:tailEnd type="triangle" w="med" len="med"/>
          </a:ln>
          <a:effectLst/>
        </p:spPr>
        <p:txBody>
          <a:bodyPr/>
          <a:lstStyle/>
          <a:p>
            <a:endParaRPr lang="zh-CN" altLang="en-US"/>
          </a:p>
        </p:txBody>
      </p:sp>
      <p:sp>
        <p:nvSpPr>
          <p:cNvPr id="1070192" name="Text Box 112"/>
          <p:cNvSpPr txBox="1">
            <a:spLocks noChangeArrowheads="1"/>
          </p:cNvSpPr>
          <p:nvPr/>
        </p:nvSpPr>
        <p:spPr bwMode="auto">
          <a:xfrm>
            <a:off x="6877050" y="5275263"/>
            <a:ext cx="863600" cy="182562"/>
          </a:xfrm>
          <a:prstGeom prst="rect">
            <a:avLst/>
          </a:prstGeom>
          <a:noFill/>
          <a:ln w="9525" algn="ctr">
            <a:noFill/>
            <a:miter lim="800000"/>
            <a:headEnd/>
            <a:tailEnd/>
          </a:ln>
          <a:effectLst/>
        </p:spPr>
        <p:txBody>
          <a:bodyPr lIns="0" tIns="0" rIns="0" bIns="0">
            <a:spAutoFit/>
          </a:bodyPr>
          <a:lstStyle/>
          <a:p>
            <a:pPr>
              <a:spcBef>
                <a:spcPct val="50000"/>
              </a:spcBef>
              <a:buClrTx/>
              <a:buFontTx/>
              <a:buNone/>
            </a:pPr>
            <a:r>
              <a:rPr lang="en-US" altLang="zh-CN" sz="1200">
                <a:solidFill>
                  <a:schemeClr val="bg2"/>
                </a:solidFill>
                <a:latin typeface="Arial" charset="0"/>
              </a:rPr>
              <a:t>FIFO</a:t>
            </a:r>
            <a:r>
              <a:rPr lang="zh-CN" altLang="en-US" sz="1200">
                <a:solidFill>
                  <a:schemeClr val="bg2"/>
                </a:solidFill>
                <a:latin typeface="Arial" charset="0"/>
              </a:rPr>
              <a:t>满</a:t>
            </a:r>
          </a:p>
        </p:txBody>
      </p:sp>
      <p:sp>
        <p:nvSpPr>
          <p:cNvPr id="1070193" name="Line 113"/>
          <p:cNvSpPr>
            <a:spLocks noChangeShapeType="1"/>
          </p:cNvSpPr>
          <p:nvPr/>
        </p:nvSpPr>
        <p:spPr bwMode="auto">
          <a:xfrm flipH="1" flipV="1">
            <a:off x="7235825" y="4843463"/>
            <a:ext cx="71438" cy="431800"/>
          </a:xfrm>
          <a:prstGeom prst="line">
            <a:avLst/>
          </a:prstGeom>
          <a:noFill/>
          <a:ln w="9525">
            <a:solidFill>
              <a:schemeClr val="tx1"/>
            </a:solidFill>
            <a:round/>
            <a:headEnd/>
            <a:tailEnd type="triangle" w="med" len="med"/>
          </a:ln>
          <a:effectLst/>
        </p:spPr>
        <p:txBody>
          <a:bodyPr/>
          <a:lstStyle/>
          <a:p>
            <a:endParaRPr lang="zh-CN" altLang="en-US"/>
          </a:p>
        </p:txBody>
      </p:sp>
      <p:grpSp>
        <p:nvGrpSpPr>
          <p:cNvPr id="1070194" name="Group 114"/>
          <p:cNvGrpSpPr>
            <a:grpSpLocks/>
          </p:cNvGrpSpPr>
          <p:nvPr/>
        </p:nvGrpSpPr>
        <p:grpSpPr bwMode="auto">
          <a:xfrm>
            <a:off x="2916238" y="4699000"/>
            <a:ext cx="93662" cy="147638"/>
            <a:chOff x="1257" y="1588"/>
            <a:chExt cx="59" cy="93"/>
          </a:xfrm>
        </p:grpSpPr>
        <p:sp>
          <p:nvSpPr>
            <p:cNvPr id="1070195" name="Freeform 115"/>
            <p:cNvSpPr>
              <a:spLocks/>
            </p:cNvSpPr>
            <p:nvPr/>
          </p:nvSpPr>
          <p:spPr bwMode="auto">
            <a:xfrm>
              <a:off x="1257" y="1590"/>
              <a:ext cx="24" cy="91"/>
            </a:xfrm>
            <a:custGeom>
              <a:avLst/>
              <a:gdLst/>
              <a:ahLst/>
              <a:cxnLst>
                <a:cxn ang="0">
                  <a:pos x="21" y="0"/>
                </a:cxn>
                <a:cxn ang="0">
                  <a:pos x="9" y="60"/>
                </a:cxn>
                <a:cxn ang="0">
                  <a:pos x="21" y="96"/>
                </a:cxn>
                <a:cxn ang="0">
                  <a:pos x="3" y="132"/>
                </a:cxn>
              </a:cxnLst>
              <a:rect l="0" t="0" r="r" b="b"/>
              <a:pathLst>
                <a:path w="24" h="132">
                  <a:moveTo>
                    <a:pt x="21" y="0"/>
                  </a:moveTo>
                  <a:cubicBezTo>
                    <a:pt x="12" y="27"/>
                    <a:pt x="0" y="30"/>
                    <a:pt x="9" y="60"/>
                  </a:cubicBezTo>
                  <a:cubicBezTo>
                    <a:pt x="13" y="72"/>
                    <a:pt x="21" y="96"/>
                    <a:pt x="21" y="96"/>
                  </a:cubicBezTo>
                  <a:cubicBezTo>
                    <a:pt x="14" y="130"/>
                    <a:pt x="24" y="121"/>
                    <a:pt x="3" y="132"/>
                  </a:cubicBezTo>
                </a:path>
              </a:pathLst>
            </a:custGeom>
            <a:noFill/>
            <a:ln w="28575" cmpd="sng">
              <a:solidFill>
                <a:srgbClr val="FF3300"/>
              </a:solidFill>
              <a:round/>
              <a:headEnd/>
              <a:tailEnd/>
            </a:ln>
            <a:effectLst/>
          </p:spPr>
          <p:txBody>
            <a:bodyPr/>
            <a:lstStyle/>
            <a:p>
              <a:endParaRPr lang="zh-CN" altLang="en-US"/>
            </a:p>
          </p:txBody>
        </p:sp>
        <p:sp>
          <p:nvSpPr>
            <p:cNvPr id="1070196" name="Freeform 116"/>
            <p:cNvSpPr>
              <a:spLocks/>
            </p:cNvSpPr>
            <p:nvPr/>
          </p:nvSpPr>
          <p:spPr bwMode="auto">
            <a:xfrm>
              <a:off x="1292" y="1588"/>
              <a:ext cx="24" cy="91"/>
            </a:xfrm>
            <a:custGeom>
              <a:avLst/>
              <a:gdLst/>
              <a:ahLst/>
              <a:cxnLst>
                <a:cxn ang="0">
                  <a:pos x="21" y="0"/>
                </a:cxn>
                <a:cxn ang="0">
                  <a:pos x="9" y="60"/>
                </a:cxn>
                <a:cxn ang="0">
                  <a:pos x="21" y="96"/>
                </a:cxn>
                <a:cxn ang="0">
                  <a:pos x="3" y="132"/>
                </a:cxn>
              </a:cxnLst>
              <a:rect l="0" t="0" r="r" b="b"/>
              <a:pathLst>
                <a:path w="24" h="132">
                  <a:moveTo>
                    <a:pt x="21" y="0"/>
                  </a:moveTo>
                  <a:cubicBezTo>
                    <a:pt x="12" y="27"/>
                    <a:pt x="0" y="30"/>
                    <a:pt x="9" y="60"/>
                  </a:cubicBezTo>
                  <a:cubicBezTo>
                    <a:pt x="13" y="72"/>
                    <a:pt x="21" y="96"/>
                    <a:pt x="21" y="96"/>
                  </a:cubicBezTo>
                  <a:cubicBezTo>
                    <a:pt x="14" y="130"/>
                    <a:pt x="24" y="121"/>
                    <a:pt x="3" y="132"/>
                  </a:cubicBezTo>
                </a:path>
              </a:pathLst>
            </a:custGeom>
            <a:noFill/>
            <a:ln w="28575" cmpd="sng">
              <a:solidFill>
                <a:srgbClr val="FF3300"/>
              </a:solidFill>
              <a:round/>
              <a:headEnd/>
              <a:tailEnd/>
            </a:ln>
            <a:effectLst/>
          </p:spPr>
          <p:txBody>
            <a:bodyPr/>
            <a:lstStyle/>
            <a:p>
              <a:endParaRPr lang="zh-CN" altLang="en-US"/>
            </a:p>
          </p:txBody>
        </p:sp>
      </p:grpSp>
      <p:sp>
        <p:nvSpPr>
          <p:cNvPr id="1070197" name="Line 117"/>
          <p:cNvSpPr>
            <a:spLocks noChangeShapeType="1"/>
          </p:cNvSpPr>
          <p:nvPr/>
        </p:nvSpPr>
        <p:spPr bwMode="auto">
          <a:xfrm flipH="1">
            <a:off x="6156325" y="4772025"/>
            <a:ext cx="215900" cy="0"/>
          </a:xfrm>
          <a:prstGeom prst="line">
            <a:avLst/>
          </a:prstGeom>
          <a:noFill/>
          <a:ln w="28575">
            <a:solidFill>
              <a:srgbClr val="FF3300"/>
            </a:solidFill>
            <a:round/>
            <a:headEnd/>
            <a:tailEnd/>
          </a:ln>
          <a:effectLst/>
        </p:spPr>
        <p:txBody>
          <a:bodyPr/>
          <a:lstStyle/>
          <a:p>
            <a:endParaRPr lang="zh-CN" altLang="en-US"/>
          </a:p>
        </p:txBody>
      </p:sp>
      <p:grpSp>
        <p:nvGrpSpPr>
          <p:cNvPr id="1070198" name="Group 118"/>
          <p:cNvGrpSpPr>
            <a:grpSpLocks/>
          </p:cNvGrpSpPr>
          <p:nvPr/>
        </p:nvGrpSpPr>
        <p:grpSpPr bwMode="auto">
          <a:xfrm>
            <a:off x="6372225" y="4699000"/>
            <a:ext cx="93663" cy="147638"/>
            <a:chOff x="1257" y="1588"/>
            <a:chExt cx="59" cy="93"/>
          </a:xfrm>
        </p:grpSpPr>
        <p:sp>
          <p:nvSpPr>
            <p:cNvPr id="1070199" name="Freeform 119"/>
            <p:cNvSpPr>
              <a:spLocks/>
            </p:cNvSpPr>
            <p:nvPr/>
          </p:nvSpPr>
          <p:spPr bwMode="auto">
            <a:xfrm>
              <a:off x="1257" y="1590"/>
              <a:ext cx="24" cy="91"/>
            </a:xfrm>
            <a:custGeom>
              <a:avLst/>
              <a:gdLst/>
              <a:ahLst/>
              <a:cxnLst>
                <a:cxn ang="0">
                  <a:pos x="21" y="0"/>
                </a:cxn>
                <a:cxn ang="0">
                  <a:pos x="9" y="60"/>
                </a:cxn>
                <a:cxn ang="0">
                  <a:pos x="21" y="96"/>
                </a:cxn>
                <a:cxn ang="0">
                  <a:pos x="3" y="132"/>
                </a:cxn>
              </a:cxnLst>
              <a:rect l="0" t="0" r="r" b="b"/>
              <a:pathLst>
                <a:path w="24" h="132">
                  <a:moveTo>
                    <a:pt x="21" y="0"/>
                  </a:moveTo>
                  <a:cubicBezTo>
                    <a:pt x="12" y="27"/>
                    <a:pt x="0" y="30"/>
                    <a:pt x="9" y="60"/>
                  </a:cubicBezTo>
                  <a:cubicBezTo>
                    <a:pt x="13" y="72"/>
                    <a:pt x="21" y="96"/>
                    <a:pt x="21" y="96"/>
                  </a:cubicBezTo>
                  <a:cubicBezTo>
                    <a:pt x="14" y="130"/>
                    <a:pt x="24" y="121"/>
                    <a:pt x="3" y="132"/>
                  </a:cubicBezTo>
                </a:path>
              </a:pathLst>
            </a:custGeom>
            <a:noFill/>
            <a:ln w="28575" cmpd="sng">
              <a:solidFill>
                <a:srgbClr val="FF3300"/>
              </a:solidFill>
              <a:round/>
              <a:headEnd/>
              <a:tailEnd/>
            </a:ln>
            <a:effectLst/>
          </p:spPr>
          <p:txBody>
            <a:bodyPr/>
            <a:lstStyle/>
            <a:p>
              <a:endParaRPr lang="zh-CN" altLang="en-US"/>
            </a:p>
          </p:txBody>
        </p:sp>
        <p:sp>
          <p:nvSpPr>
            <p:cNvPr id="1070200" name="Freeform 120"/>
            <p:cNvSpPr>
              <a:spLocks/>
            </p:cNvSpPr>
            <p:nvPr/>
          </p:nvSpPr>
          <p:spPr bwMode="auto">
            <a:xfrm>
              <a:off x="1292" y="1588"/>
              <a:ext cx="24" cy="91"/>
            </a:xfrm>
            <a:custGeom>
              <a:avLst/>
              <a:gdLst/>
              <a:ahLst/>
              <a:cxnLst>
                <a:cxn ang="0">
                  <a:pos x="21" y="0"/>
                </a:cxn>
                <a:cxn ang="0">
                  <a:pos x="9" y="60"/>
                </a:cxn>
                <a:cxn ang="0">
                  <a:pos x="21" y="96"/>
                </a:cxn>
                <a:cxn ang="0">
                  <a:pos x="3" y="132"/>
                </a:cxn>
              </a:cxnLst>
              <a:rect l="0" t="0" r="r" b="b"/>
              <a:pathLst>
                <a:path w="24" h="132">
                  <a:moveTo>
                    <a:pt x="21" y="0"/>
                  </a:moveTo>
                  <a:cubicBezTo>
                    <a:pt x="12" y="27"/>
                    <a:pt x="0" y="30"/>
                    <a:pt x="9" y="60"/>
                  </a:cubicBezTo>
                  <a:cubicBezTo>
                    <a:pt x="13" y="72"/>
                    <a:pt x="21" y="96"/>
                    <a:pt x="21" y="96"/>
                  </a:cubicBezTo>
                  <a:cubicBezTo>
                    <a:pt x="14" y="130"/>
                    <a:pt x="24" y="121"/>
                    <a:pt x="3" y="132"/>
                  </a:cubicBezTo>
                </a:path>
              </a:pathLst>
            </a:custGeom>
            <a:noFill/>
            <a:ln w="28575" cmpd="sng">
              <a:solidFill>
                <a:srgbClr val="FF3300"/>
              </a:solidFill>
              <a:round/>
              <a:headEnd/>
              <a:tailEnd/>
            </a:ln>
            <a:effectLst/>
          </p:spPr>
          <p:txBody>
            <a:bodyPr/>
            <a:lstStyle/>
            <a:p>
              <a:endParaRPr lang="zh-CN" altLang="en-US"/>
            </a:p>
          </p:txBody>
        </p:sp>
      </p:grpSp>
      <p:sp>
        <p:nvSpPr>
          <p:cNvPr id="1070201" name="Text Box 121"/>
          <p:cNvSpPr txBox="1">
            <a:spLocks noChangeArrowheads="1"/>
          </p:cNvSpPr>
          <p:nvPr/>
        </p:nvSpPr>
        <p:spPr bwMode="auto">
          <a:xfrm>
            <a:off x="684213" y="5938838"/>
            <a:ext cx="792162" cy="212725"/>
          </a:xfrm>
          <a:prstGeom prst="rect">
            <a:avLst/>
          </a:prstGeom>
          <a:noFill/>
          <a:ln w="9525">
            <a:noFill/>
            <a:miter lim="800000"/>
            <a:headEnd/>
            <a:tailEnd/>
          </a:ln>
          <a:effectLst/>
        </p:spPr>
        <p:txBody>
          <a:bodyPr lIns="0" tIns="0" rIns="0" bIns="0">
            <a:spAutoFit/>
          </a:bodyPr>
          <a:lstStyle/>
          <a:p>
            <a:pPr>
              <a:spcBef>
                <a:spcPct val="50000"/>
              </a:spcBef>
              <a:buClrTx/>
              <a:buFontTx/>
              <a:buNone/>
            </a:pPr>
            <a:r>
              <a:rPr lang="zh-CN" altLang="en-US" sz="1400">
                <a:solidFill>
                  <a:srgbClr val="FF0000"/>
                </a:solidFill>
              </a:rPr>
              <a:t>图例：</a:t>
            </a:r>
          </a:p>
        </p:txBody>
      </p:sp>
      <p:sp>
        <p:nvSpPr>
          <p:cNvPr id="1070202" name="Rectangle 122"/>
          <p:cNvSpPr>
            <a:spLocks noChangeArrowheads="1"/>
          </p:cNvSpPr>
          <p:nvPr/>
        </p:nvSpPr>
        <p:spPr bwMode="auto">
          <a:xfrm>
            <a:off x="610408" y="188550"/>
            <a:ext cx="2665412" cy="396875"/>
          </a:xfrm>
          <a:prstGeom prst="rect">
            <a:avLst/>
          </a:prstGeom>
          <a:noFill/>
          <a:ln w="9525">
            <a:noFill/>
            <a:miter lim="800000"/>
            <a:headEnd/>
            <a:tailEnd/>
          </a:ln>
          <a:effectLst/>
        </p:spPr>
        <p:txBody>
          <a:bodyPr wrap="none">
            <a:spAutoFit/>
          </a:bodyPr>
          <a:lstStyle/>
          <a:p>
            <a:pPr algn="l">
              <a:buClrTx/>
              <a:buFontTx/>
              <a:buNone/>
            </a:pPr>
            <a:r>
              <a:rPr lang="en-US" altLang="zh-CN" sz="2000">
                <a:solidFill>
                  <a:srgbClr val="000099"/>
                </a:solidFill>
              </a:rPr>
              <a:t>DMA</a:t>
            </a:r>
            <a:r>
              <a:rPr lang="zh-CN" altLang="en-US" sz="2000">
                <a:solidFill>
                  <a:srgbClr val="000099"/>
                </a:solidFill>
              </a:rPr>
              <a:t>传输方式示意图</a:t>
            </a:r>
            <a:r>
              <a:rPr lang="en-US" altLang="zh-CN" sz="2000">
                <a:solidFill>
                  <a:srgbClr val="000099"/>
                </a:solidFill>
              </a:rPr>
              <a:t>:</a:t>
            </a:r>
            <a:endParaRPr lang="zh-CN" altLang="en-US" sz="2000">
              <a:solidFill>
                <a:srgbClr val="000099"/>
              </a:solidFill>
            </a:endParaRPr>
          </a:p>
        </p:txBody>
      </p:sp>
      <p:sp>
        <p:nvSpPr>
          <p:cNvPr id="1070203" name="Line 123"/>
          <p:cNvSpPr>
            <a:spLocks noChangeShapeType="1"/>
          </p:cNvSpPr>
          <p:nvPr/>
        </p:nvSpPr>
        <p:spPr bwMode="auto">
          <a:xfrm>
            <a:off x="6227763" y="3355975"/>
            <a:ext cx="0" cy="142875"/>
          </a:xfrm>
          <a:prstGeom prst="line">
            <a:avLst/>
          </a:prstGeom>
          <a:noFill/>
          <a:ln w="28575">
            <a:solidFill>
              <a:schemeClr val="tx1"/>
            </a:solidFill>
            <a:round/>
            <a:headEnd/>
            <a:tailEnd/>
          </a:ln>
          <a:effectLst/>
        </p:spPr>
        <p:txBody>
          <a:bodyPr/>
          <a:lstStyle/>
          <a:p>
            <a:endParaRPr lang="zh-CN" altLang="en-US"/>
          </a:p>
        </p:txBody>
      </p:sp>
      <p:sp>
        <p:nvSpPr>
          <p:cNvPr id="1070204" name="Line 124"/>
          <p:cNvSpPr>
            <a:spLocks noChangeShapeType="1"/>
          </p:cNvSpPr>
          <p:nvPr/>
        </p:nvSpPr>
        <p:spPr bwMode="auto">
          <a:xfrm flipH="1">
            <a:off x="2484438" y="1735138"/>
            <a:ext cx="576262" cy="0"/>
          </a:xfrm>
          <a:prstGeom prst="line">
            <a:avLst/>
          </a:prstGeom>
          <a:noFill/>
          <a:ln w="28575">
            <a:solidFill>
              <a:schemeClr val="tx1"/>
            </a:solidFill>
            <a:round/>
            <a:headEnd/>
            <a:tailEnd/>
          </a:ln>
          <a:effectLst/>
        </p:spPr>
        <p:txBody>
          <a:bodyPr/>
          <a:lstStyle/>
          <a:p>
            <a:endParaRPr lang="zh-CN" altLang="en-US"/>
          </a:p>
        </p:txBody>
      </p:sp>
      <p:sp>
        <p:nvSpPr>
          <p:cNvPr id="1070205" name="Line 125"/>
          <p:cNvSpPr>
            <a:spLocks noChangeShapeType="1"/>
          </p:cNvSpPr>
          <p:nvPr/>
        </p:nvSpPr>
        <p:spPr bwMode="auto">
          <a:xfrm>
            <a:off x="3492500" y="1662113"/>
            <a:ext cx="0" cy="142875"/>
          </a:xfrm>
          <a:prstGeom prst="line">
            <a:avLst/>
          </a:prstGeom>
          <a:noFill/>
          <a:ln w="28575">
            <a:solidFill>
              <a:schemeClr val="tx1"/>
            </a:solidFill>
            <a:round/>
            <a:headEnd/>
            <a:tailEnd/>
          </a:ln>
          <a:effectLst/>
        </p:spPr>
        <p:txBody>
          <a:bodyPr/>
          <a:lstStyle/>
          <a:p>
            <a:endParaRPr lang="zh-CN" altLang="en-US"/>
          </a:p>
        </p:txBody>
      </p:sp>
      <p:sp>
        <p:nvSpPr>
          <p:cNvPr id="1070206" name="Line 126"/>
          <p:cNvSpPr>
            <a:spLocks noChangeShapeType="1"/>
          </p:cNvSpPr>
          <p:nvPr/>
        </p:nvSpPr>
        <p:spPr bwMode="auto">
          <a:xfrm flipH="1">
            <a:off x="5219700" y="1735138"/>
            <a:ext cx="576263" cy="0"/>
          </a:xfrm>
          <a:prstGeom prst="line">
            <a:avLst/>
          </a:prstGeom>
          <a:noFill/>
          <a:ln w="28575">
            <a:solidFill>
              <a:schemeClr val="tx1"/>
            </a:solidFill>
            <a:round/>
            <a:headEnd/>
            <a:tailEnd/>
          </a:ln>
          <a:effectLst/>
        </p:spPr>
        <p:txBody>
          <a:bodyPr/>
          <a:lstStyle/>
          <a:p>
            <a:endParaRPr lang="zh-CN" altLang="en-US"/>
          </a:p>
        </p:txBody>
      </p:sp>
      <p:sp>
        <p:nvSpPr>
          <p:cNvPr id="1070207" name="Line 127"/>
          <p:cNvSpPr>
            <a:spLocks noChangeShapeType="1"/>
          </p:cNvSpPr>
          <p:nvPr/>
        </p:nvSpPr>
        <p:spPr bwMode="auto">
          <a:xfrm>
            <a:off x="2484438" y="1662113"/>
            <a:ext cx="0" cy="142875"/>
          </a:xfrm>
          <a:prstGeom prst="line">
            <a:avLst/>
          </a:prstGeom>
          <a:noFill/>
          <a:ln w="28575">
            <a:solidFill>
              <a:schemeClr val="tx1"/>
            </a:solidFill>
            <a:round/>
            <a:headEnd/>
            <a:tailEnd/>
          </a:ln>
          <a:effectLst/>
        </p:spPr>
        <p:txBody>
          <a:bodyPr/>
          <a:lstStyle/>
          <a:p>
            <a:endParaRPr lang="zh-CN" altLang="en-US"/>
          </a:p>
        </p:txBody>
      </p:sp>
      <p:sp>
        <p:nvSpPr>
          <p:cNvPr id="1070208" name="Line 128"/>
          <p:cNvSpPr>
            <a:spLocks noChangeShapeType="1"/>
          </p:cNvSpPr>
          <p:nvPr/>
        </p:nvSpPr>
        <p:spPr bwMode="auto">
          <a:xfrm>
            <a:off x="5795963" y="1662113"/>
            <a:ext cx="0" cy="142875"/>
          </a:xfrm>
          <a:prstGeom prst="line">
            <a:avLst/>
          </a:prstGeom>
          <a:noFill/>
          <a:ln w="28575">
            <a:solidFill>
              <a:schemeClr val="tx1"/>
            </a:solidFill>
            <a:round/>
            <a:headEnd/>
            <a:tailEnd/>
          </a:ln>
          <a:effectLst/>
        </p:spPr>
        <p:txBody>
          <a:bodyPr/>
          <a:lstStyle/>
          <a:p>
            <a:endParaRPr lang="zh-CN" altLang="en-US"/>
          </a:p>
        </p:txBody>
      </p:sp>
      <p:sp>
        <p:nvSpPr>
          <p:cNvPr id="1070209" name="Line 129"/>
          <p:cNvSpPr>
            <a:spLocks noChangeShapeType="1"/>
          </p:cNvSpPr>
          <p:nvPr/>
        </p:nvSpPr>
        <p:spPr bwMode="auto">
          <a:xfrm flipH="1">
            <a:off x="4067175" y="1735138"/>
            <a:ext cx="288925" cy="0"/>
          </a:xfrm>
          <a:prstGeom prst="line">
            <a:avLst/>
          </a:prstGeom>
          <a:noFill/>
          <a:ln w="28575">
            <a:solidFill>
              <a:srgbClr val="FF3300"/>
            </a:solidFill>
            <a:round/>
            <a:headEnd/>
            <a:tailEnd/>
          </a:ln>
          <a:effectLst/>
        </p:spPr>
        <p:txBody>
          <a:bodyPr/>
          <a:lstStyle/>
          <a:p>
            <a:endParaRPr lang="zh-CN" altLang="en-US"/>
          </a:p>
        </p:txBody>
      </p:sp>
      <p:sp>
        <p:nvSpPr>
          <p:cNvPr id="1070210" name="Line 130"/>
          <p:cNvSpPr>
            <a:spLocks noChangeShapeType="1"/>
          </p:cNvSpPr>
          <p:nvPr/>
        </p:nvSpPr>
        <p:spPr bwMode="auto">
          <a:xfrm flipH="1">
            <a:off x="5795963" y="1735138"/>
            <a:ext cx="433387" cy="0"/>
          </a:xfrm>
          <a:prstGeom prst="line">
            <a:avLst/>
          </a:prstGeom>
          <a:noFill/>
          <a:ln w="28575">
            <a:solidFill>
              <a:srgbClr val="FF3300"/>
            </a:solidFill>
            <a:round/>
            <a:headEnd/>
            <a:tailEnd/>
          </a:ln>
          <a:effectLst/>
        </p:spPr>
        <p:txBody>
          <a:bodyPr/>
          <a:lstStyle/>
          <a:p>
            <a:endParaRPr lang="zh-CN" altLang="en-US"/>
          </a:p>
        </p:txBody>
      </p:sp>
      <p:sp>
        <p:nvSpPr>
          <p:cNvPr id="1070211" name="Line 131"/>
          <p:cNvSpPr>
            <a:spLocks noChangeShapeType="1"/>
          </p:cNvSpPr>
          <p:nvPr/>
        </p:nvSpPr>
        <p:spPr bwMode="auto">
          <a:xfrm flipH="1">
            <a:off x="6227763" y="1735138"/>
            <a:ext cx="576262" cy="0"/>
          </a:xfrm>
          <a:prstGeom prst="line">
            <a:avLst/>
          </a:prstGeom>
          <a:noFill/>
          <a:ln w="28575">
            <a:solidFill>
              <a:schemeClr val="tx1"/>
            </a:solidFill>
            <a:round/>
            <a:headEnd/>
            <a:tailEnd/>
          </a:ln>
          <a:effectLst/>
        </p:spPr>
        <p:txBody>
          <a:bodyPr/>
          <a:lstStyle/>
          <a:p>
            <a:endParaRPr lang="zh-CN" altLang="en-US"/>
          </a:p>
        </p:txBody>
      </p:sp>
    </p:spTree>
    <p:extLst>
      <p:ext uri="{BB962C8B-B14F-4D97-AF65-F5344CB8AC3E}">
        <p14:creationId xmlns:p14="http://schemas.microsoft.com/office/powerpoint/2010/main" val="3623707870"/>
      </p:ext>
    </p:extLst>
  </p:cSld>
  <p:clrMapOvr>
    <a:masterClrMapping/>
  </p:clrMapOvr>
  <p:transition spd="med"/>
  <p:timing>
    <p:tnLst>
      <p:par>
        <p:cT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4"/>
          <p:cNvSpPr>
            <a:spLocks noGrp="1"/>
          </p:cNvSpPr>
          <p:nvPr>
            <p:ph type="sldNum" sz="quarter" idx="11"/>
          </p:nvPr>
        </p:nvSpPr>
        <p:spPr/>
        <p:txBody>
          <a:bodyPr/>
          <a:lstStyle/>
          <a:p>
            <a:fld id="{50CD27AF-38FC-4CD7-A6C2-DCB588750FC8}" type="slidenum">
              <a:rPr lang="zh-CN" altLang="en-US"/>
              <a:pPr/>
              <a:t>215</a:t>
            </a:fld>
            <a:endParaRPr lang="en-US" altLang="zh-CN"/>
          </a:p>
        </p:txBody>
      </p:sp>
      <p:sp>
        <p:nvSpPr>
          <p:cNvPr id="1064962" name="Rectangle 2"/>
          <p:cNvSpPr>
            <a:spLocks noGrp="1" noChangeArrowheads="1"/>
          </p:cNvSpPr>
          <p:nvPr>
            <p:ph type="title"/>
          </p:nvPr>
        </p:nvSpPr>
        <p:spPr>
          <a:xfrm>
            <a:off x="323850" y="44530"/>
            <a:ext cx="8424863" cy="935038"/>
          </a:xfrm>
          <a:noFill/>
          <a:ln/>
        </p:spPr>
        <p:txBody>
          <a:bodyPr anchor="t"/>
          <a:lstStyle/>
          <a:p>
            <a:r>
              <a:rPr lang="en-US" altLang="zh-CN" sz="2800" b="1" dirty="0" smtClean="0">
                <a:solidFill>
                  <a:schemeClr val="bg2"/>
                </a:solidFill>
                <a:ea typeface="黑体" pitchFamily="2" charset="-122"/>
              </a:rPr>
              <a:t>6.4  </a:t>
            </a:r>
            <a:r>
              <a:rPr lang="en-US" altLang="zh-CN" sz="2800" b="1" dirty="0">
                <a:solidFill>
                  <a:schemeClr val="bg2"/>
                </a:solidFill>
                <a:ea typeface="黑体" pitchFamily="2" charset="-122"/>
              </a:rPr>
              <a:t>DMA</a:t>
            </a:r>
            <a:r>
              <a:rPr lang="zh-CN" altLang="en-US" sz="2800" b="1" dirty="0">
                <a:solidFill>
                  <a:schemeClr val="bg2"/>
                </a:solidFill>
                <a:ea typeface="黑体" pitchFamily="2" charset="-122"/>
              </a:rPr>
              <a:t>方式                   </a:t>
            </a:r>
            <a:r>
              <a:rPr lang="zh-CN" altLang="en-US" sz="2800" b="1" dirty="0">
                <a:solidFill>
                  <a:srgbClr val="006600"/>
                </a:solidFill>
                <a:ea typeface="黑体" pitchFamily="2" charset="-122"/>
              </a:rPr>
              <a:t>二、</a:t>
            </a:r>
            <a:r>
              <a:rPr lang="en-US" altLang="zh-CN" sz="2800" b="1" dirty="0">
                <a:solidFill>
                  <a:srgbClr val="006600"/>
                </a:solidFill>
                <a:ea typeface="黑体" pitchFamily="2" charset="-122"/>
              </a:rPr>
              <a:t>DMA</a:t>
            </a:r>
            <a:r>
              <a:rPr lang="zh-CN" altLang="en-US" sz="2800" b="1" dirty="0">
                <a:solidFill>
                  <a:srgbClr val="006600"/>
                </a:solidFill>
                <a:ea typeface="黑体" pitchFamily="2" charset="-122"/>
              </a:rPr>
              <a:t>控制器</a:t>
            </a:r>
            <a:r>
              <a:rPr lang="en-US" altLang="zh-CN" sz="2800" b="1" dirty="0">
                <a:solidFill>
                  <a:srgbClr val="006600"/>
                </a:solidFill>
                <a:ea typeface="黑体" pitchFamily="2" charset="-122"/>
              </a:rPr>
              <a:t>8237</a:t>
            </a:r>
            <a:br>
              <a:rPr lang="en-US" altLang="zh-CN" sz="2800" b="1" dirty="0">
                <a:solidFill>
                  <a:srgbClr val="006600"/>
                </a:solidFill>
                <a:ea typeface="黑体" pitchFamily="2" charset="-122"/>
              </a:rPr>
            </a:br>
            <a:r>
              <a:rPr lang="en-US" altLang="zh-CN" sz="2800" b="1" dirty="0">
                <a:solidFill>
                  <a:srgbClr val="006600"/>
                </a:solidFill>
                <a:ea typeface="黑体" pitchFamily="2" charset="-122"/>
              </a:rPr>
              <a:t> </a:t>
            </a:r>
            <a:r>
              <a:rPr lang="zh-CN" altLang="en-US" sz="2800" b="1" dirty="0">
                <a:solidFill>
                  <a:srgbClr val="FF6600"/>
                </a:solidFill>
                <a:ea typeface="黑体" pitchFamily="2" charset="-122"/>
              </a:rPr>
              <a:t>（三）</a:t>
            </a:r>
            <a:r>
              <a:rPr lang="en-US" altLang="zh-CN" sz="2800" b="1" dirty="0">
                <a:solidFill>
                  <a:srgbClr val="FF6600"/>
                </a:solidFill>
                <a:ea typeface="黑体" pitchFamily="2" charset="-122"/>
              </a:rPr>
              <a:t>8237</a:t>
            </a:r>
            <a:r>
              <a:rPr lang="zh-CN" altLang="en-US" sz="2800" b="1" dirty="0">
                <a:solidFill>
                  <a:srgbClr val="FF6600"/>
                </a:solidFill>
                <a:ea typeface="黑体" pitchFamily="2" charset="-122"/>
              </a:rPr>
              <a:t>的</a:t>
            </a:r>
            <a:r>
              <a:rPr lang="zh-CN" altLang="en-US" sz="2800" b="1" dirty="0">
                <a:solidFill>
                  <a:srgbClr val="0000FF"/>
                </a:solidFill>
                <a:ea typeface="黑体" pitchFamily="2" charset="-122"/>
              </a:rPr>
              <a:t>工作方式</a:t>
            </a:r>
            <a:endParaRPr lang="zh-CN" altLang="en-US" sz="2800" b="1" dirty="0">
              <a:solidFill>
                <a:srgbClr val="FF6600"/>
              </a:solidFill>
              <a:ea typeface="黑体" pitchFamily="2" charset="-122"/>
            </a:endParaRPr>
          </a:p>
        </p:txBody>
      </p:sp>
      <p:graphicFrame>
        <p:nvGraphicFramePr>
          <p:cNvPr id="1064964" name="Object 4"/>
          <p:cNvGraphicFramePr>
            <a:graphicFrameLocks noChangeAspect="1"/>
          </p:cNvGraphicFramePr>
          <p:nvPr/>
        </p:nvGraphicFramePr>
        <p:xfrm>
          <a:off x="1042988" y="1284288"/>
          <a:ext cx="6624637" cy="4592637"/>
        </p:xfrm>
        <a:graphic>
          <a:graphicData uri="http://schemas.openxmlformats.org/presentationml/2006/ole">
            <mc:AlternateContent xmlns:mc="http://schemas.openxmlformats.org/markup-compatibility/2006">
              <mc:Choice xmlns:v="urn:schemas-microsoft-com:vml" Requires="v">
                <p:oleObj spid="_x0000_s37949" name="Image" r:id="rId3" imgW="10089796" imgH="6994286" progId="">
                  <p:embed/>
                </p:oleObj>
              </mc:Choice>
              <mc:Fallback>
                <p:oleObj name="Image" r:id="rId3" imgW="10089796" imgH="6994286"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2988" y="1284288"/>
                        <a:ext cx="6624637" cy="4592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0000FF"/>
                            </a:solidFill>
                            <a:miter lim="800000"/>
                            <a:headEnd/>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64966" name="Text Box 6"/>
          <p:cNvSpPr txBox="1">
            <a:spLocks noChangeArrowheads="1"/>
          </p:cNvSpPr>
          <p:nvPr/>
        </p:nvSpPr>
        <p:spPr bwMode="auto">
          <a:xfrm>
            <a:off x="7667625" y="2492375"/>
            <a:ext cx="611188" cy="1655763"/>
          </a:xfrm>
          <a:prstGeom prst="rect">
            <a:avLst/>
          </a:prstGeom>
          <a:noFill/>
          <a:ln w="28575" algn="ctr">
            <a:noFill/>
            <a:miter lim="800000"/>
            <a:headEnd/>
            <a:tailEnd type="none" w="med" len="lg"/>
          </a:ln>
          <a:effectLst/>
        </p:spPr>
        <p:txBody>
          <a:bodyPr vert="eaVert">
            <a:spAutoFit/>
          </a:bodyPr>
          <a:lstStyle/>
          <a:p>
            <a:pPr>
              <a:spcBef>
                <a:spcPct val="50000"/>
              </a:spcBef>
            </a:pPr>
            <a:r>
              <a:rPr lang="zh-CN" altLang="en-US" sz="2800">
                <a:solidFill>
                  <a:schemeClr val="bg2"/>
                </a:solidFill>
              </a:rPr>
              <a:t>主  控</a:t>
            </a:r>
          </a:p>
        </p:txBody>
      </p:sp>
      <p:sp>
        <p:nvSpPr>
          <p:cNvPr id="1064967" name="Text Box 7"/>
          <p:cNvSpPr txBox="1">
            <a:spLocks noChangeArrowheads="1"/>
          </p:cNvSpPr>
          <p:nvPr/>
        </p:nvSpPr>
        <p:spPr bwMode="auto">
          <a:xfrm>
            <a:off x="1403350" y="5430838"/>
            <a:ext cx="2160588" cy="519112"/>
          </a:xfrm>
          <a:prstGeom prst="rect">
            <a:avLst/>
          </a:prstGeom>
          <a:noFill/>
          <a:ln w="28575" algn="ctr">
            <a:noFill/>
            <a:miter lim="800000"/>
            <a:headEnd/>
            <a:tailEnd type="none" w="med" len="lg"/>
          </a:ln>
          <a:effectLst/>
        </p:spPr>
        <p:txBody>
          <a:bodyPr>
            <a:spAutoFit/>
          </a:bodyPr>
          <a:lstStyle/>
          <a:p>
            <a:pPr>
              <a:spcBef>
                <a:spcPct val="50000"/>
              </a:spcBef>
            </a:pPr>
            <a:r>
              <a:rPr lang="zh-CN" altLang="en-US" sz="2800"/>
              <a:t>级联方式：</a:t>
            </a:r>
          </a:p>
        </p:txBody>
      </p:sp>
    </p:spTree>
    <p:extLst>
      <p:ext uri="{BB962C8B-B14F-4D97-AF65-F5344CB8AC3E}">
        <p14:creationId xmlns:p14="http://schemas.microsoft.com/office/powerpoint/2010/main" val="937078099"/>
      </p:ext>
    </p:extLst>
  </p:cSld>
  <p:clrMapOvr>
    <a:masterClrMapping/>
  </p:clrMapOvr>
  <p:transition spd="med"/>
  <p:timing>
    <p:tnLst>
      <p:par>
        <p:cT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灯片编号占位符 4"/>
          <p:cNvSpPr>
            <a:spLocks noGrp="1"/>
          </p:cNvSpPr>
          <p:nvPr>
            <p:ph type="sldNum" sz="quarter" idx="11"/>
          </p:nvPr>
        </p:nvSpPr>
        <p:spPr/>
        <p:txBody>
          <a:bodyPr/>
          <a:lstStyle/>
          <a:p>
            <a:fld id="{668984F5-2DD0-4B83-A8AF-6BEFC2056589}" type="slidenum">
              <a:rPr lang="zh-CN" altLang="en-US"/>
              <a:pPr/>
              <a:t>216</a:t>
            </a:fld>
            <a:endParaRPr lang="en-US" altLang="zh-CN"/>
          </a:p>
        </p:txBody>
      </p:sp>
      <p:sp>
        <p:nvSpPr>
          <p:cNvPr id="1062914" name="Rectangle 2"/>
          <p:cNvSpPr>
            <a:spLocks noGrp="1" noChangeArrowheads="1"/>
          </p:cNvSpPr>
          <p:nvPr>
            <p:ph type="title"/>
          </p:nvPr>
        </p:nvSpPr>
        <p:spPr>
          <a:xfrm>
            <a:off x="323850" y="44530"/>
            <a:ext cx="8424863" cy="935038"/>
          </a:xfrm>
          <a:noFill/>
          <a:ln/>
        </p:spPr>
        <p:txBody>
          <a:bodyPr anchor="t"/>
          <a:lstStyle/>
          <a:p>
            <a:r>
              <a:rPr lang="en-US" altLang="zh-CN" sz="2800" b="1" dirty="0" smtClean="0">
                <a:solidFill>
                  <a:schemeClr val="bg2"/>
                </a:solidFill>
                <a:ea typeface="黑体" pitchFamily="2" charset="-122"/>
              </a:rPr>
              <a:t>6.4  </a:t>
            </a:r>
            <a:r>
              <a:rPr lang="en-US" altLang="zh-CN" sz="2800" b="1" dirty="0">
                <a:solidFill>
                  <a:schemeClr val="bg2"/>
                </a:solidFill>
                <a:ea typeface="黑体" pitchFamily="2" charset="-122"/>
              </a:rPr>
              <a:t>DMA</a:t>
            </a:r>
            <a:r>
              <a:rPr lang="zh-CN" altLang="en-US" sz="2800" b="1" dirty="0">
                <a:solidFill>
                  <a:schemeClr val="bg2"/>
                </a:solidFill>
                <a:ea typeface="黑体" pitchFamily="2" charset="-122"/>
              </a:rPr>
              <a:t>方式                   </a:t>
            </a:r>
            <a:r>
              <a:rPr lang="zh-CN" altLang="en-US" sz="2800" b="1" dirty="0">
                <a:solidFill>
                  <a:srgbClr val="006600"/>
                </a:solidFill>
                <a:ea typeface="黑体" pitchFamily="2" charset="-122"/>
              </a:rPr>
              <a:t>二、</a:t>
            </a:r>
            <a:r>
              <a:rPr lang="en-US" altLang="zh-CN" sz="2800" b="1" dirty="0">
                <a:solidFill>
                  <a:srgbClr val="006600"/>
                </a:solidFill>
                <a:ea typeface="黑体" pitchFamily="2" charset="-122"/>
              </a:rPr>
              <a:t>DMA</a:t>
            </a:r>
            <a:r>
              <a:rPr lang="zh-CN" altLang="en-US" sz="2800" b="1" dirty="0">
                <a:solidFill>
                  <a:srgbClr val="006600"/>
                </a:solidFill>
                <a:ea typeface="黑体" pitchFamily="2" charset="-122"/>
              </a:rPr>
              <a:t>控制器</a:t>
            </a:r>
            <a:r>
              <a:rPr lang="en-US" altLang="zh-CN" sz="2800" b="1" dirty="0">
                <a:solidFill>
                  <a:srgbClr val="006600"/>
                </a:solidFill>
                <a:ea typeface="黑体" pitchFamily="2" charset="-122"/>
              </a:rPr>
              <a:t>8237</a:t>
            </a:r>
            <a:br>
              <a:rPr lang="en-US" altLang="zh-CN" sz="2800" b="1" dirty="0">
                <a:solidFill>
                  <a:srgbClr val="006600"/>
                </a:solidFill>
                <a:ea typeface="黑体" pitchFamily="2" charset="-122"/>
              </a:rPr>
            </a:br>
            <a:r>
              <a:rPr lang="en-US" altLang="zh-CN" sz="2800" b="1" dirty="0">
                <a:solidFill>
                  <a:srgbClr val="006600"/>
                </a:solidFill>
                <a:ea typeface="黑体" pitchFamily="2" charset="-122"/>
              </a:rPr>
              <a:t> </a:t>
            </a:r>
            <a:r>
              <a:rPr lang="zh-CN" altLang="en-US" sz="2800" b="1" dirty="0">
                <a:solidFill>
                  <a:srgbClr val="FF6600"/>
                </a:solidFill>
                <a:ea typeface="黑体" pitchFamily="2" charset="-122"/>
              </a:rPr>
              <a:t>（三）</a:t>
            </a:r>
            <a:r>
              <a:rPr lang="en-US" altLang="zh-CN" sz="2800" b="1" dirty="0">
                <a:solidFill>
                  <a:srgbClr val="FF6600"/>
                </a:solidFill>
                <a:ea typeface="黑体" pitchFamily="2" charset="-122"/>
              </a:rPr>
              <a:t>8237</a:t>
            </a:r>
            <a:r>
              <a:rPr lang="zh-CN" altLang="en-US" sz="2800" b="1" dirty="0">
                <a:solidFill>
                  <a:srgbClr val="FF6600"/>
                </a:solidFill>
                <a:ea typeface="黑体" pitchFamily="2" charset="-122"/>
              </a:rPr>
              <a:t>的</a:t>
            </a:r>
            <a:r>
              <a:rPr lang="zh-CN" altLang="en-US" sz="2800" b="1" dirty="0">
                <a:solidFill>
                  <a:srgbClr val="0000FF"/>
                </a:solidFill>
                <a:ea typeface="黑体" pitchFamily="2" charset="-122"/>
              </a:rPr>
              <a:t>工作方式</a:t>
            </a:r>
            <a:endParaRPr lang="zh-CN" altLang="en-US" sz="2800" b="1" dirty="0">
              <a:solidFill>
                <a:srgbClr val="FF6600"/>
              </a:solidFill>
              <a:ea typeface="黑体" pitchFamily="2" charset="-122"/>
            </a:endParaRPr>
          </a:p>
        </p:txBody>
      </p:sp>
      <p:sp>
        <p:nvSpPr>
          <p:cNvPr id="1062915" name="Rectangle 3"/>
          <p:cNvSpPr>
            <a:spLocks noGrp="1" noChangeArrowheads="1"/>
          </p:cNvSpPr>
          <p:nvPr>
            <p:ph type="body" idx="1"/>
          </p:nvPr>
        </p:nvSpPr>
        <p:spPr>
          <a:xfrm>
            <a:off x="323850" y="1196690"/>
            <a:ext cx="8640763" cy="5327650"/>
          </a:xfrm>
        </p:spPr>
        <p:txBody>
          <a:bodyPr/>
          <a:lstStyle/>
          <a:p>
            <a:pPr marL="444500" indent="-444500">
              <a:spcBef>
                <a:spcPct val="10000"/>
              </a:spcBef>
              <a:spcAft>
                <a:spcPct val="10000"/>
              </a:spcAft>
              <a:buSzTx/>
              <a:buFont typeface="Wingdings" pitchFamily="2" charset="2"/>
              <a:buAutoNum type="arabicPeriod" startAt="3"/>
            </a:pPr>
            <a:r>
              <a:rPr lang="zh-CN" altLang="en-US" sz="2800" b="1" dirty="0">
                <a:latin typeface="Times New Roman" pitchFamily="18" charset="0"/>
              </a:rPr>
              <a:t>传送类型</a:t>
            </a:r>
          </a:p>
          <a:p>
            <a:pPr marL="979488" lvl="1" indent="-355600">
              <a:spcBef>
                <a:spcPct val="10000"/>
              </a:spcBef>
              <a:spcAft>
                <a:spcPct val="10000"/>
              </a:spcAft>
              <a:buClr>
                <a:srgbClr val="008000"/>
              </a:buClr>
              <a:buSzPct val="75000"/>
              <a:buFont typeface="Wingdings" pitchFamily="2" charset="2"/>
              <a:buChar char="l"/>
            </a:pPr>
            <a:r>
              <a:rPr lang="zh-CN" altLang="en-US" b="1" dirty="0">
                <a:latin typeface="Times New Roman" pitchFamily="18" charset="0"/>
              </a:rPr>
              <a:t>接口 </a:t>
            </a:r>
            <a:r>
              <a:rPr lang="zh-CN" altLang="en-US" b="1" dirty="0">
                <a:latin typeface="+mn-ea"/>
              </a:rPr>
              <a:t>→</a:t>
            </a:r>
            <a:r>
              <a:rPr lang="zh-CN" altLang="en-US" b="1" dirty="0">
                <a:latin typeface="Times New Roman" pitchFamily="18" charset="0"/>
              </a:rPr>
              <a:t> 存储器</a:t>
            </a:r>
          </a:p>
          <a:p>
            <a:pPr marL="979488" lvl="1" indent="-355600">
              <a:spcBef>
                <a:spcPct val="10000"/>
              </a:spcBef>
              <a:spcAft>
                <a:spcPct val="10000"/>
              </a:spcAft>
              <a:buClr>
                <a:srgbClr val="008000"/>
              </a:buClr>
              <a:buSzPct val="75000"/>
              <a:buFont typeface="Wingdings" pitchFamily="2" charset="2"/>
              <a:buChar char="l"/>
            </a:pPr>
            <a:r>
              <a:rPr lang="zh-CN" altLang="en-US" b="1" dirty="0">
                <a:latin typeface="Times New Roman" pitchFamily="18" charset="0"/>
              </a:rPr>
              <a:t>存储器 </a:t>
            </a:r>
            <a:r>
              <a:rPr lang="zh-CN" altLang="en-US" b="1" dirty="0">
                <a:latin typeface="+mn-ea"/>
              </a:rPr>
              <a:t>→</a:t>
            </a:r>
            <a:r>
              <a:rPr lang="zh-CN" altLang="en-US" b="1" dirty="0">
                <a:latin typeface="Times New Roman" pitchFamily="18" charset="0"/>
              </a:rPr>
              <a:t> 接口</a:t>
            </a:r>
          </a:p>
          <a:p>
            <a:pPr marL="979488" lvl="1" indent="-355600">
              <a:spcBef>
                <a:spcPct val="10000"/>
              </a:spcBef>
              <a:spcAft>
                <a:spcPct val="10000"/>
              </a:spcAft>
              <a:buClr>
                <a:srgbClr val="008000"/>
              </a:buClr>
              <a:buSzPct val="75000"/>
              <a:buFont typeface="Wingdings" pitchFamily="2" charset="2"/>
              <a:buChar char="l"/>
            </a:pPr>
            <a:r>
              <a:rPr lang="zh-CN" altLang="en-US" b="1" dirty="0">
                <a:latin typeface="Times New Roman" pitchFamily="18" charset="0"/>
              </a:rPr>
              <a:t>存储器 </a:t>
            </a:r>
            <a:r>
              <a:rPr lang="zh-CN" altLang="en-US" b="1" dirty="0">
                <a:latin typeface="+mn-ea"/>
              </a:rPr>
              <a:t>→</a:t>
            </a:r>
            <a:r>
              <a:rPr lang="zh-CN" altLang="en-US" b="1" dirty="0">
                <a:latin typeface="Times New Roman" pitchFamily="18" charset="0"/>
              </a:rPr>
              <a:t> 存储器：</a:t>
            </a:r>
            <a:r>
              <a:rPr lang="zh-CN" altLang="en-US" sz="2400" b="1" dirty="0">
                <a:latin typeface="Times New Roman" pitchFamily="18" charset="0"/>
              </a:rPr>
              <a:t>通道</a:t>
            </a:r>
            <a:r>
              <a:rPr lang="en-US" altLang="zh-CN" sz="2400" b="1" dirty="0">
                <a:latin typeface="Times New Roman" pitchFamily="18" charset="0"/>
              </a:rPr>
              <a:t>0</a:t>
            </a:r>
            <a:r>
              <a:rPr lang="zh-CN" altLang="en-US" sz="2400" b="1" dirty="0">
                <a:latin typeface="Times New Roman" pitchFamily="18" charset="0"/>
              </a:rPr>
              <a:t>、通道</a:t>
            </a:r>
            <a:r>
              <a:rPr lang="en-US" altLang="zh-CN" sz="2400" b="1" dirty="0">
                <a:latin typeface="Times New Roman" pitchFamily="18" charset="0"/>
              </a:rPr>
              <a:t>1</a:t>
            </a:r>
            <a:r>
              <a:rPr lang="zh-CN" altLang="en-US" sz="2400" b="1" dirty="0">
                <a:latin typeface="Times New Roman" pitchFamily="18" charset="0"/>
              </a:rPr>
              <a:t>；数据块传送方式</a:t>
            </a:r>
          </a:p>
          <a:p>
            <a:pPr marL="444500" indent="-444500">
              <a:spcBef>
                <a:spcPct val="10000"/>
              </a:spcBef>
              <a:spcAft>
                <a:spcPct val="10000"/>
              </a:spcAft>
              <a:buSzTx/>
              <a:buFont typeface="Wingdings" pitchFamily="2" charset="2"/>
              <a:buAutoNum type="arabicPeriod" startAt="3"/>
            </a:pPr>
            <a:r>
              <a:rPr lang="zh-CN" altLang="en-US" sz="2800" b="1" dirty="0">
                <a:latin typeface="Times New Roman" pitchFamily="18" charset="0"/>
              </a:rPr>
              <a:t>优先级</a:t>
            </a:r>
          </a:p>
          <a:p>
            <a:pPr marL="979488" lvl="1" indent="-355600">
              <a:spcBef>
                <a:spcPct val="10000"/>
              </a:spcBef>
              <a:spcAft>
                <a:spcPct val="10000"/>
              </a:spcAft>
              <a:buClr>
                <a:srgbClr val="008000"/>
              </a:buClr>
              <a:buSzPct val="75000"/>
              <a:buFont typeface="Wingdings" pitchFamily="2" charset="2"/>
              <a:buChar char="l"/>
            </a:pPr>
            <a:r>
              <a:rPr lang="zh-CN" altLang="en-US" b="1" dirty="0">
                <a:latin typeface="Times New Roman" pitchFamily="18" charset="0"/>
              </a:rPr>
              <a:t>固定优先级：</a:t>
            </a:r>
            <a:r>
              <a:rPr lang="zh-CN" altLang="en-US" b="1" dirty="0">
                <a:solidFill>
                  <a:srgbClr val="CC0000"/>
                </a:solidFill>
                <a:latin typeface="Times New Roman" pitchFamily="18" charset="0"/>
              </a:rPr>
              <a:t>通道</a:t>
            </a:r>
            <a:r>
              <a:rPr lang="en-US" altLang="zh-CN" b="1" dirty="0">
                <a:solidFill>
                  <a:srgbClr val="CC0000"/>
                </a:solidFill>
                <a:latin typeface="Times New Roman" pitchFamily="18" charset="0"/>
              </a:rPr>
              <a:t>0</a:t>
            </a:r>
            <a:r>
              <a:rPr lang="zh-CN" altLang="en-US" b="1" dirty="0">
                <a:latin typeface="Times New Roman" pitchFamily="18" charset="0"/>
              </a:rPr>
              <a:t>优先级</a:t>
            </a:r>
            <a:r>
              <a:rPr lang="zh-CN" altLang="en-US" b="1" dirty="0">
                <a:solidFill>
                  <a:srgbClr val="CC0000"/>
                </a:solidFill>
                <a:latin typeface="Times New Roman" pitchFamily="18" charset="0"/>
              </a:rPr>
              <a:t>最高</a:t>
            </a:r>
          </a:p>
          <a:p>
            <a:pPr marL="979488" lvl="1" indent="-355600">
              <a:spcBef>
                <a:spcPct val="10000"/>
              </a:spcBef>
              <a:spcAft>
                <a:spcPct val="10000"/>
              </a:spcAft>
              <a:buClr>
                <a:srgbClr val="008000"/>
              </a:buClr>
              <a:buSzPct val="75000"/>
              <a:buFont typeface="Wingdings" pitchFamily="2" charset="2"/>
              <a:buChar char="l"/>
            </a:pPr>
            <a:r>
              <a:rPr lang="zh-CN" altLang="en-US" b="1" dirty="0">
                <a:latin typeface="Times New Roman" pitchFamily="18" charset="0"/>
              </a:rPr>
              <a:t>循环优先级：</a:t>
            </a:r>
            <a:r>
              <a:rPr lang="zh-CN" altLang="en-US" b="1" dirty="0">
                <a:solidFill>
                  <a:srgbClr val="CC0000"/>
                </a:solidFill>
                <a:latin typeface="Times New Roman" pitchFamily="18" charset="0"/>
              </a:rPr>
              <a:t>刚被服务</a:t>
            </a:r>
            <a:r>
              <a:rPr lang="zh-CN" altLang="en-US" b="1" dirty="0">
                <a:latin typeface="Times New Roman" pitchFamily="18" charset="0"/>
              </a:rPr>
              <a:t>的通道优先级</a:t>
            </a:r>
            <a:r>
              <a:rPr lang="zh-CN" altLang="en-US" b="1" dirty="0">
                <a:solidFill>
                  <a:srgbClr val="CC0000"/>
                </a:solidFill>
                <a:latin typeface="Times New Roman" pitchFamily="18" charset="0"/>
              </a:rPr>
              <a:t>最低</a:t>
            </a:r>
          </a:p>
          <a:p>
            <a:pPr marL="444500" indent="-444500">
              <a:spcBef>
                <a:spcPct val="10000"/>
              </a:spcBef>
              <a:spcAft>
                <a:spcPct val="10000"/>
              </a:spcAft>
              <a:buSzTx/>
              <a:buFont typeface="Wingdings" pitchFamily="2" charset="2"/>
              <a:buAutoNum type="arabicPeriod" startAt="3"/>
            </a:pPr>
            <a:r>
              <a:rPr lang="zh-CN" altLang="en-US" sz="2800" b="1" dirty="0">
                <a:latin typeface="Times New Roman" pitchFamily="18" charset="0"/>
              </a:rPr>
              <a:t>传输速率：</a:t>
            </a:r>
            <a:r>
              <a:rPr lang="en-US" altLang="zh-CN" sz="2800" b="1" dirty="0">
                <a:latin typeface="Times New Roman" pitchFamily="18" charset="0"/>
              </a:rPr>
              <a:t>4.77MHz</a:t>
            </a:r>
            <a:r>
              <a:rPr lang="zh-CN" altLang="en-US" sz="2800" b="1" dirty="0">
                <a:latin typeface="Times New Roman" pitchFamily="18" charset="0"/>
              </a:rPr>
              <a:t>时钟，周期为</a:t>
            </a:r>
            <a:r>
              <a:rPr lang="en-US" altLang="zh-CN" sz="2800" b="1" dirty="0">
                <a:latin typeface="Times New Roman" pitchFamily="18" charset="0"/>
              </a:rPr>
              <a:t>210ns</a:t>
            </a:r>
          </a:p>
          <a:p>
            <a:pPr marL="979488" lvl="1" indent="-355600">
              <a:spcBef>
                <a:spcPct val="10000"/>
              </a:spcBef>
              <a:spcAft>
                <a:spcPct val="10000"/>
              </a:spcAft>
              <a:buClr>
                <a:srgbClr val="008000"/>
              </a:buClr>
              <a:buSzPct val="75000"/>
              <a:buFont typeface="Wingdings" pitchFamily="2" charset="2"/>
              <a:buChar char="l"/>
            </a:pPr>
            <a:r>
              <a:rPr lang="zh-CN" altLang="en-US" b="1" dirty="0">
                <a:latin typeface="Times New Roman" pitchFamily="18" charset="0"/>
              </a:rPr>
              <a:t>正常时序</a:t>
            </a:r>
          </a:p>
          <a:p>
            <a:pPr marL="979488" lvl="1" indent="-355600">
              <a:spcBef>
                <a:spcPct val="10000"/>
              </a:spcBef>
              <a:spcAft>
                <a:spcPct val="10000"/>
              </a:spcAft>
              <a:buClr>
                <a:srgbClr val="008000"/>
              </a:buClr>
              <a:buSzPct val="75000"/>
              <a:buFont typeface="Wingdings" pitchFamily="2" charset="2"/>
              <a:buChar char="l"/>
            </a:pPr>
            <a:r>
              <a:rPr lang="zh-CN" altLang="en-US" b="1" dirty="0">
                <a:latin typeface="Times New Roman" pitchFamily="18" charset="0"/>
              </a:rPr>
              <a:t>压缩时序</a:t>
            </a:r>
          </a:p>
        </p:txBody>
      </p:sp>
      <p:sp>
        <p:nvSpPr>
          <p:cNvPr id="1062916" name="AutoShape 4"/>
          <p:cNvSpPr>
            <a:spLocks/>
          </p:cNvSpPr>
          <p:nvPr/>
        </p:nvSpPr>
        <p:spPr bwMode="auto">
          <a:xfrm>
            <a:off x="3848100" y="1814227"/>
            <a:ext cx="209550" cy="823913"/>
          </a:xfrm>
          <a:prstGeom prst="rightBrace">
            <a:avLst>
              <a:gd name="adj1" fmla="val 32765"/>
              <a:gd name="adj2" fmla="val 50000"/>
            </a:avLst>
          </a:prstGeom>
          <a:noFill/>
          <a:ln w="28575">
            <a:solidFill>
              <a:schemeClr val="tx1"/>
            </a:solidFill>
            <a:round/>
            <a:headEnd/>
            <a:tailEnd type="none" w="med" len="lg"/>
          </a:ln>
          <a:effectLst/>
        </p:spPr>
        <p:txBody>
          <a:bodyPr wrap="none" anchor="ctr">
            <a:spAutoFit/>
          </a:bodyPr>
          <a:lstStyle/>
          <a:p>
            <a:endParaRPr lang="zh-CN" altLang="en-US"/>
          </a:p>
        </p:txBody>
      </p:sp>
      <p:sp>
        <p:nvSpPr>
          <p:cNvPr id="1062917" name="Text Box 5"/>
          <p:cNvSpPr txBox="1">
            <a:spLocks noChangeArrowheads="1"/>
          </p:cNvSpPr>
          <p:nvPr/>
        </p:nvSpPr>
        <p:spPr bwMode="auto">
          <a:xfrm>
            <a:off x="4064000" y="1972977"/>
            <a:ext cx="4468813" cy="519113"/>
          </a:xfrm>
          <a:prstGeom prst="rect">
            <a:avLst/>
          </a:prstGeom>
          <a:noFill/>
          <a:ln w="28575" algn="ctr">
            <a:noFill/>
            <a:miter lim="800000"/>
            <a:headEnd/>
            <a:tailEnd type="none" w="med" len="lg"/>
          </a:ln>
          <a:effectLst/>
        </p:spPr>
        <p:txBody>
          <a:bodyPr>
            <a:spAutoFit/>
          </a:bodyPr>
          <a:lstStyle/>
          <a:p>
            <a:pPr algn="l">
              <a:spcBef>
                <a:spcPct val="50000"/>
              </a:spcBef>
            </a:pPr>
            <a:r>
              <a:rPr lang="zh-CN" altLang="en-US" sz="2800">
                <a:solidFill>
                  <a:srgbClr val="008000"/>
                </a:solidFill>
              </a:rPr>
              <a:t>接口</a:t>
            </a:r>
            <a:r>
              <a:rPr lang="zh-CN" altLang="en-US" sz="2800"/>
              <a:t>被</a:t>
            </a:r>
            <a:r>
              <a:rPr lang="zh-CN" altLang="en-US" sz="2800">
                <a:solidFill>
                  <a:srgbClr val="FF0000"/>
                </a:solidFill>
              </a:rPr>
              <a:t>预选中</a:t>
            </a:r>
            <a:r>
              <a:rPr lang="zh-CN" altLang="en-US" sz="2800"/>
              <a:t>，无需寻址</a:t>
            </a:r>
          </a:p>
        </p:txBody>
      </p:sp>
      <p:sp>
        <p:nvSpPr>
          <p:cNvPr id="1062918" name="Text Box 6"/>
          <p:cNvSpPr txBox="1">
            <a:spLocks noChangeArrowheads="1"/>
          </p:cNvSpPr>
          <p:nvPr/>
        </p:nvSpPr>
        <p:spPr bwMode="auto">
          <a:xfrm>
            <a:off x="4140200" y="3114390"/>
            <a:ext cx="2519363" cy="457200"/>
          </a:xfrm>
          <a:prstGeom prst="rect">
            <a:avLst/>
          </a:prstGeom>
          <a:noFill/>
          <a:ln w="28575" algn="ctr">
            <a:noFill/>
            <a:miter lim="800000"/>
            <a:headEnd/>
            <a:tailEnd type="none" w="med" len="lg"/>
          </a:ln>
          <a:effectLst/>
        </p:spPr>
        <p:txBody>
          <a:bodyPr>
            <a:spAutoFit/>
          </a:bodyPr>
          <a:lstStyle/>
          <a:p>
            <a:pPr>
              <a:spcBef>
                <a:spcPct val="50000"/>
              </a:spcBef>
            </a:pPr>
            <a:r>
              <a:rPr lang="zh-CN" altLang="en-US"/>
              <a:t>（源）（目的）</a:t>
            </a:r>
          </a:p>
        </p:txBody>
      </p:sp>
      <p:graphicFrame>
        <p:nvGraphicFramePr>
          <p:cNvPr id="1062921" name="Object 9"/>
          <p:cNvGraphicFramePr>
            <a:graphicFrameLocks noChangeAspect="1"/>
          </p:cNvGraphicFramePr>
          <p:nvPr>
            <p:extLst>
              <p:ext uri="{D42A27DB-BD31-4B8C-83A1-F6EECF244321}">
                <p14:modId xmlns:p14="http://schemas.microsoft.com/office/powerpoint/2010/main" val="1004976659"/>
              </p:ext>
            </p:extLst>
          </p:nvPr>
        </p:nvGraphicFramePr>
        <p:xfrm>
          <a:off x="2740025" y="1209390"/>
          <a:ext cx="6096000" cy="2370137"/>
        </p:xfrm>
        <a:graphic>
          <a:graphicData uri="http://schemas.openxmlformats.org/presentationml/2006/ole">
            <mc:AlternateContent xmlns:mc="http://schemas.openxmlformats.org/markup-compatibility/2006">
              <mc:Choice xmlns:v="urn:schemas-microsoft-com:vml" Requires="v">
                <p:oleObj spid="_x0000_s38973" name="Image" r:id="rId3" imgW="9903673" imgH="3849796" progId="">
                  <p:embed/>
                </p:oleObj>
              </mc:Choice>
              <mc:Fallback>
                <p:oleObj name="Image" r:id="rId3" imgW="9903673" imgH="3849796"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40025" y="1209390"/>
                        <a:ext cx="6096000" cy="2370137"/>
                      </a:xfrm>
                      <a:prstGeom prst="rect">
                        <a:avLst/>
                      </a:prstGeom>
                      <a:noFill/>
                      <a:ln w="28575">
                        <a:solidFill>
                          <a:srgbClr val="FF6600"/>
                        </a:solidFill>
                        <a:miter lim="800000"/>
                        <a:headEnd/>
                        <a:tailEnd type="none" w="med" len="lg"/>
                      </a:ln>
                      <a:effectLst>
                        <a:outerShdw dist="35921" dir="2700000" algn="ctr" rotWithShape="0">
                          <a:srgbClr val="808080">
                            <a:alpha val="50000"/>
                          </a:srgbClr>
                        </a:outerShdw>
                      </a:effectLst>
                      <a:extLst>
                        <a:ext uri="{909E8E84-426E-40DD-AFC4-6F175D3DCCD1}">
                          <a14:hiddenFill xmlns:a14="http://schemas.microsoft.com/office/drawing/2010/main">
                            <a:solidFill>
                              <a:schemeClr val="accent1"/>
                            </a:solidFill>
                          </a14:hiddenFill>
                        </a:ext>
                      </a:extLst>
                    </p:spPr>
                  </p:pic>
                </p:oleObj>
              </mc:Fallback>
            </mc:AlternateContent>
          </a:graphicData>
        </a:graphic>
      </p:graphicFrame>
      <p:sp>
        <p:nvSpPr>
          <p:cNvPr id="1062922" name="AutoShape 10"/>
          <p:cNvSpPr>
            <a:spLocks noChangeArrowheads="1"/>
          </p:cNvSpPr>
          <p:nvPr/>
        </p:nvSpPr>
        <p:spPr bwMode="auto">
          <a:xfrm>
            <a:off x="1306513" y="4270090"/>
            <a:ext cx="2076450" cy="549275"/>
          </a:xfrm>
          <a:prstGeom prst="roundRect">
            <a:avLst>
              <a:gd name="adj" fmla="val 50000"/>
            </a:avLst>
          </a:prstGeom>
          <a:noFill/>
          <a:ln w="28575" algn="ctr">
            <a:solidFill>
              <a:srgbClr val="FF6600"/>
            </a:solidFill>
            <a:round/>
            <a:headEnd/>
            <a:tailEnd type="none" w="med" len="lg"/>
          </a:ln>
          <a:effectLst/>
        </p:spPr>
        <p:txBody>
          <a:bodyPr anchor="ctr">
            <a:spAutoFit/>
          </a:bodyPr>
          <a:lstStyle/>
          <a:p>
            <a:endParaRPr lang="zh-CN" altLang="en-US"/>
          </a:p>
        </p:txBody>
      </p:sp>
      <p:sp>
        <p:nvSpPr>
          <p:cNvPr id="1062923" name="Line 11"/>
          <p:cNvSpPr>
            <a:spLocks noChangeShapeType="1"/>
          </p:cNvSpPr>
          <p:nvPr/>
        </p:nvSpPr>
        <p:spPr bwMode="auto">
          <a:xfrm flipV="1">
            <a:off x="3200400" y="3604927"/>
            <a:ext cx="444500" cy="703263"/>
          </a:xfrm>
          <a:prstGeom prst="line">
            <a:avLst/>
          </a:prstGeom>
          <a:noFill/>
          <a:ln w="38100">
            <a:solidFill>
              <a:srgbClr val="FF6600"/>
            </a:solidFill>
            <a:round/>
            <a:headEnd/>
            <a:tailEnd type="triangle" w="med" len="lg"/>
          </a:ln>
          <a:effectLst/>
        </p:spPr>
        <p:txBody>
          <a:bodyPr anchor="ctr">
            <a:spAutoFit/>
          </a:bodyPr>
          <a:lstStyle/>
          <a:p>
            <a:endParaRPr lang="zh-CN" altLang="en-US"/>
          </a:p>
        </p:txBody>
      </p:sp>
    </p:spTree>
    <p:extLst>
      <p:ext uri="{BB962C8B-B14F-4D97-AF65-F5344CB8AC3E}">
        <p14:creationId xmlns:p14="http://schemas.microsoft.com/office/powerpoint/2010/main" val="103474728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62922"/>
                                        </p:tgtEl>
                                        <p:attrNameLst>
                                          <p:attrName>style.visibility</p:attrName>
                                        </p:attrNameLst>
                                      </p:cBhvr>
                                      <p:to>
                                        <p:strVal val="visible"/>
                                      </p:to>
                                    </p:set>
                                  </p:childTnLst>
                                </p:cTn>
                              </p:par>
                            </p:childTnLst>
                          </p:cTn>
                        </p:par>
                        <p:par>
                          <p:cTn id="7" fill="hold">
                            <p:stCondLst>
                              <p:cond delay="0"/>
                            </p:stCondLst>
                            <p:childTnLst>
                              <p:par>
                                <p:cTn id="8" presetID="18" presetClass="entr" presetSubtype="3" fill="hold" grpId="0" nodeType="afterEffect">
                                  <p:stCondLst>
                                    <p:cond delay="0"/>
                                  </p:stCondLst>
                                  <p:childTnLst>
                                    <p:set>
                                      <p:cBhvr>
                                        <p:cTn id="9" dur="1" fill="hold">
                                          <p:stCondLst>
                                            <p:cond delay="0"/>
                                          </p:stCondLst>
                                        </p:cTn>
                                        <p:tgtEl>
                                          <p:spTgt spid="1062923"/>
                                        </p:tgtEl>
                                        <p:attrNameLst>
                                          <p:attrName>style.visibility</p:attrName>
                                        </p:attrNameLst>
                                      </p:cBhvr>
                                      <p:to>
                                        <p:strVal val="visible"/>
                                      </p:to>
                                    </p:set>
                                    <p:animEffect transition="in" filter="strips(upRight)">
                                      <p:cBhvr>
                                        <p:cTn id="10" dur="500"/>
                                        <p:tgtEl>
                                          <p:spTgt spid="1062923"/>
                                        </p:tgtEl>
                                      </p:cBhvr>
                                    </p:animEffect>
                                  </p:childTnLst>
                                </p:cTn>
                              </p:par>
                            </p:childTnLst>
                          </p:cTn>
                        </p:par>
                        <p:par>
                          <p:cTn id="11" fill="hold">
                            <p:stCondLst>
                              <p:cond delay="500"/>
                            </p:stCondLst>
                            <p:childTnLst>
                              <p:par>
                                <p:cTn id="12" presetID="53" presetClass="entr" presetSubtype="0" fill="hold" nodeType="afterEffect">
                                  <p:stCondLst>
                                    <p:cond delay="0"/>
                                  </p:stCondLst>
                                  <p:childTnLst>
                                    <p:set>
                                      <p:cBhvr>
                                        <p:cTn id="13" dur="1" fill="hold">
                                          <p:stCondLst>
                                            <p:cond delay="0"/>
                                          </p:stCondLst>
                                        </p:cTn>
                                        <p:tgtEl>
                                          <p:spTgt spid="1062921"/>
                                        </p:tgtEl>
                                        <p:attrNameLst>
                                          <p:attrName>style.visibility</p:attrName>
                                        </p:attrNameLst>
                                      </p:cBhvr>
                                      <p:to>
                                        <p:strVal val="visible"/>
                                      </p:to>
                                    </p:set>
                                    <p:anim calcmode="lin" valueType="num">
                                      <p:cBhvr>
                                        <p:cTn id="14" dur="500" fill="hold"/>
                                        <p:tgtEl>
                                          <p:spTgt spid="1062921"/>
                                        </p:tgtEl>
                                        <p:attrNameLst>
                                          <p:attrName>ppt_w</p:attrName>
                                        </p:attrNameLst>
                                      </p:cBhvr>
                                      <p:tavLst>
                                        <p:tav tm="0">
                                          <p:val>
                                            <p:fltVal val="0"/>
                                          </p:val>
                                        </p:tav>
                                        <p:tav tm="100000">
                                          <p:val>
                                            <p:strVal val="#ppt_w"/>
                                          </p:val>
                                        </p:tav>
                                      </p:tavLst>
                                    </p:anim>
                                    <p:anim calcmode="lin" valueType="num">
                                      <p:cBhvr>
                                        <p:cTn id="15" dur="500" fill="hold"/>
                                        <p:tgtEl>
                                          <p:spTgt spid="1062921"/>
                                        </p:tgtEl>
                                        <p:attrNameLst>
                                          <p:attrName>ppt_h</p:attrName>
                                        </p:attrNameLst>
                                      </p:cBhvr>
                                      <p:tavLst>
                                        <p:tav tm="0">
                                          <p:val>
                                            <p:fltVal val="0"/>
                                          </p:val>
                                        </p:tav>
                                        <p:tav tm="100000">
                                          <p:val>
                                            <p:strVal val="#ppt_h"/>
                                          </p:val>
                                        </p:tav>
                                      </p:tavLst>
                                    </p:anim>
                                    <p:animEffect transition="in" filter="fade">
                                      <p:cBhvr>
                                        <p:cTn id="16" dur="500"/>
                                        <p:tgtEl>
                                          <p:spTgt spid="10629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2922" grpId="0" animBg="1"/>
      <p:bldP spid="1062923" grpId="0" animBg="1"/>
    </p:bld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1"/>
          </p:nvPr>
        </p:nvSpPr>
        <p:spPr/>
        <p:txBody>
          <a:bodyPr/>
          <a:lstStyle/>
          <a:p>
            <a:fld id="{06363BD8-2380-4BC9-88BF-DE0C908EBC08}" type="slidenum">
              <a:rPr lang="zh-CN" altLang="en-US"/>
              <a:pPr/>
              <a:t>217</a:t>
            </a:fld>
            <a:endParaRPr lang="en-US" altLang="zh-CN"/>
          </a:p>
        </p:txBody>
      </p:sp>
      <p:sp>
        <p:nvSpPr>
          <p:cNvPr id="1071106" name="Rectangle 2"/>
          <p:cNvSpPr>
            <a:spLocks noGrp="1" noChangeArrowheads="1"/>
          </p:cNvSpPr>
          <p:nvPr>
            <p:ph type="title"/>
          </p:nvPr>
        </p:nvSpPr>
        <p:spPr>
          <a:xfrm>
            <a:off x="323850" y="44530"/>
            <a:ext cx="8424863" cy="935038"/>
          </a:xfrm>
          <a:noFill/>
          <a:ln/>
        </p:spPr>
        <p:txBody>
          <a:bodyPr anchor="t"/>
          <a:lstStyle/>
          <a:p>
            <a:r>
              <a:rPr lang="en-US" altLang="zh-CN" sz="2800" b="1" dirty="0" smtClean="0">
                <a:solidFill>
                  <a:schemeClr val="bg2"/>
                </a:solidFill>
                <a:ea typeface="黑体" pitchFamily="2" charset="-122"/>
              </a:rPr>
              <a:t>6.4  </a:t>
            </a:r>
            <a:r>
              <a:rPr lang="en-US" altLang="zh-CN" sz="2800" b="1" dirty="0">
                <a:solidFill>
                  <a:schemeClr val="bg2"/>
                </a:solidFill>
                <a:ea typeface="黑体" pitchFamily="2" charset="-122"/>
              </a:rPr>
              <a:t>DMA</a:t>
            </a:r>
            <a:r>
              <a:rPr lang="zh-CN" altLang="en-US" sz="2800" b="1" dirty="0">
                <a:solidFill>
                  <a:schemeClr val="bg2"/>
                </a:solidFill>
                <a:ea typeface="黑体" pitchFamily="2" charset="-122"/>
              </a:rPr>
              <a:t>方式                   </a:t>
            </a:r>
            <a:r>
              <a:rPr lang="zh-CN" altLang="en-US" sz="2800" b="1" dirty="0">
                <a:solidFill>
                  <a:srgbClr val="006600"/>
                </a:solidFill>
                <a:ea typeface="黑体" pitchFamily="2" charset="-122"/>
              </a:rPr>
              <a:t>二、</a:t>
            </a:r>
            <a:r>
              <a:rPr lang="en-US" altLang="zh-CN" sz="2800" b="1" dirty="0">
                <a:solidFill>
                  <a:srgbClr val="006600"/>
                </a:solidFill>
                <a:ea typeface="黑体" pitchFamily="2" charset="-122"/>
              </a:rPr>
              <a:t>DMA</a:t>
            </a:r>
            <a:r>
              <a:rPr lang="zh-CN" altLang="en-US" sz="2800" b="1" dirty="0">
                <a:solidFill>
                  <a:srgbClr val="006600"/>
                </a:solidFill>
                <a:ea typeface="黑体" pitchFamily="2" charset="-122"/>
              </a:rPr>
              <a:t>控制器</a:t>
            </a:r>
            <a:r>
              <a:rPr lang="en-US" altLang="zh-CN" sz="2800" b="1" dirty="0">
                <a:solidFill>
                  <a:srgbClr val="006600"/>
                </a:solidFill>
                <a:ea typeface="黑体" pitchFamily="2" charset="-122"/>
              </a:rPr>
              <a:t>8237</a:t>
            </a:r>
            <a:br>
              <a:rPr lang="en-US" altLang="zh-CN" sz="2800" b="1" dirty="0">
                <a:solidFill>
                  <a:srgbClr val="006600"/>
                </a:solidFill>
                <a:ea typeface="黑体" pitchFamily="2" charset="-122"/>
              </a:rPr>
            </a:br>
            <a:r>
              <a:rPr lang="en-US" altLang="zh-CN" sz="2800" b="1" dirty="0">
                <a:solidFill>
                  <a:srgbClr val="006600"/>
                </a:solidFill>
                <a:ea typeface="黑体" pitchFamily="2" charset="-122"/>
              </a:rPr>
              <a:t> </a:t>
            </a:r>
            <a:r>
              <a:rPr lang="zh-CN" altLang="en-US" sz="2800" b="1" dirty="0">
                <a:solidFill>
                  <a:srgbClr val="FF6600"/>
                </a:solidFill>
                <a:ea typeface="黑体" pitchFamily="2" charset="-122"/>
              </a:rPr>
              <a:t>（四）</a:t>
            </a:r>
            <a:r>
              <a:rPr lang="en-US" altLang="zh-CN" sz="2800" b="1" dirty="0">
                <a:solidFill>
                  <a:srgbClr val="FF6600"/>
                </a:solidFill>
                <a:ea typeface="黑体" pitchFamily="2" charset="-122"/>
              </a:rPr>
              <a:t>8237</a:t>
            </a:r>
            <a:r>
              <a:rPr lang="zh-CN" altLang="en-US" sz="2800" b="1" dirty="0">
                <a:solidFill>
                  <a:srgbClr val="FF6600"/>
                </a:solidFill>
                <a:ea typeface="黑体" pitchFamily="2" charset="-122"/>
              </a:rPr>
              <a:t>的</a:t>
            </a:r>
            <a:r>
              <a:rPr lang="zh-CN" altLang="en-US" sz="2800" b="1" dirty="0">
                <a:solidFill>
                  <a:srgbClr val="0000FF"/>
                </a:solidFill>
                <a:ea typeface="黑体" pitchFamily="2" charset="-122"/>
              </a:rPr>
              <a:t>内部寄存器</a:t>
            </a:r>
            <a:endParaRPr lang="zh-CN" altLang="en-US" sz="2800" b="1" dirty="0">
              <a:solidFill>
                <a:srgbClr val="FF6600"/>
              </a:solidFill>
              <a:ea typeface="黑体" pitchFamily="2" charset="-122"/>
            </a:endParaRPr>
          </a:p>
        </p:txBody>
      </p:sp>
      <p:sp>
        <p:nvSpPr>
          <p:cNvPr id="1071107" name="Rectangle 3"/>
          <p:cNvSpPr>
            <a:spLocks noGrp="1" noChangeArrowheads="1"/>
          </p:cNvSpPr>
          <p:nvPr>
            <p:ph type="body" idx="1"/>
          </p:nvPr>
        </p:nvSpPr>
        <p:spPr>
          <a:xfrm>
            <a:off x="250825" y="1341438"/>
            <a:ext cx="8713788" cy="5327650"/>
          </a:xfrm>
        </p:spPr>
        <p:txBody>
          <a:bodyPr/>
          <a:lstStyle/>
          <a:p>
            <a:pPr marL="444500" indent="-444500">
              <a:spcAft>
                <a:spcPct val="10000"/>
              </a:spcAft>
              <a:buSzTx/>
              <a:buFont typeface="Wingdings" pitchFamily="2" charset="2"/>
              <a:buAutoNum type="arabicPeriod"/>
            </a:pPr>
            <a:endParaRPr lang="zh-CN" altLang="en-US" sz="2800" b="1">
              <a:latin typeface="Times New Roman" pitchFamily="18" charset="0"/>
            </a:endParaRPr>
          </a:p>
        </p:txBody>
      </p:sp>
    </p:spTree>
    <p:extLst>
      <p:ext uri="{BB962C8B-B14F-4D97-AF65-F5344CB8AC3E}">
        <p14:creationId xmlns:p14="http://schemas.microsoft.com/office/powerpoint/2010/main" val="4050824780"/>
      </p:ext>
    </p:extLst>
  </p:cSld>
  <p:clrMapOvr>
    <a:masterClrMapping/>
  </p:clrMapOvr>
  <p:transition spd="med"/>
  <p:timing>
    <p:tnLst>
      <p:par>
        <p:cT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灯片编号占位符 4"/>
          <p:cNvSpPr>
            <a:spLocks noGrp="1"/>
          </p:cNvSpPr>
          <p:nvPr>
            <p:ph type="sldNum" sz="quarter" idx="11"/>
          </p:nvPr>
        </p:nvSpPr>
        <p:spPr/>
        <p:txBody>
          <a:bodyPr/>
          <a:lstStyle/>
          <a:p>
            <a:fld id="{13906B1F-3E67-4E32-B99C-D8496281D9F2}" type="slidenum">
              <a:rPr lang="zh-CN" altLang="en-US"/>
              <a:pPr/>
              <a:t>218</a:t>
            </a:fld>
            <a:endParaRPr lang="en-US" altLang="zh-CN"/>
          </a:p>
        </p:txBody>
      </p:sp>
      <p:graphicFrame>
        <p:nvGraphicFramePr>
          <p:cNvPr id="1063940" name="Object 4"/>
          <p:cNvGraphicFramePr>
            <a:graphicFrameLocks noChangeAspect="1"/>
          </p:cNvGraphicFramePr>
          <p:nvPr/>
        </p:nvGraphicFramePr>
        <p:xfrm>
          <a:off x="2754313" y="476250"/>
          <a:ext cx="5491162" cy="6192838"/>
        </p:xfrm>
        <a:graphic>
          <a:graphicData uri="http://schemas.openxmlformats.org/presentationml/2006/ole">
            <mc:AlternateContent xmlns:mc="http://schemas.openxmlformats.org/markup-compatibility/2006">
              <mc:Choice xmlns:v="urn:schemas-microsoft-com:vml" Requires="v">
                <p:oleObj spid="_x0000_s39997" name="Image" r:id="rId3" imgW="9982041" imgH="11255510" progId="">
                  <p:embed/>
                </p:oleObj>
              </mc:Choice>
              <mc:Fallback>
                <p:oleObj name="Image" r:id="rId3" imgW="9982041" imgH="11255510"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54313" y="476250"/>
                        <a:ext cx="5491162" cy="6192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0000FF"/>
                            </a:solidFill>
                            <a:miter lim="800000"/>
                            <a:headEnd/>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63942" name="Text Box 6"/>
          <p:cNvSpPr txBox="1">
            <a:spLocks noChangeArrowheads="1"/>
          </p:cNvSpPr>
          <p:nvPr/>
        </p:nvSpPr>
        <p:spPr bwMode="auto">
          <a:xfrm>
            <a:off x="1042988" y="955675"/>
            <a:ext cx="1728787" cy="457200"/>
          </a:xfrm>
          <a:prstGeom prst="rect">
            <a:avLst/>
          </a:prstGeom>
          <a:noFill/>
          <a:ln w="28575" algn="ctr">
            <a:noFill/>
            <a:miter lim="800000"/>
            <a:headEnd/>
            <a:tailEnd type="none" w="med" len="lg"/>
          </a:ln>
          <a:effectLst/>
        </p:spPr>
        <p:txBody>
          <a:bodyPr>
            <a:spAutoFit/>
          </a:bodyPr>
          <a:lstStyle/>
          <a:p>
            <a:pPr algn="r">
              <a:spcBef>
                <a:spcPct val="50000"/>
              </a:spcBef>
            </a:pPr>
            <a:r>
              <a:rPr lang="zh-CN" altLang="en-US" sz="2400">
                <a:solidFill>
                  <a:srgbClr val="0000FF"/>
                </a:solidFill>
              </a:rPr>
              <a:t>基地址</a:t>
            </a:r>
          </a:p>
        </p:txBody>
      </p:sp>
      <p:sp>
        <p:nvSpPr>
          <p:cNvPr id="1063943" name="Text Box 7"/>
          <p:cNvSpPr txBox="1">
            <a:spLocks noChangeArrowheads="1"/>
          </p:cNvSpPr>
          <p:nvPr/>
        </p:nvSpPr>
        <p:spPr bwMode="auto">
          <a:xfrm>
            <a:off x="1044575" y="1412875"/>
            <a:ext cx="1728788" cy="457200"/>
          </a:xfrm>
          <a:prstGeom prst="rect">
            <a:avLst/>
          </a:prstGeom>
          <a:noFill/>
          <a:ln w="28575" algn="ctr">
            <a:noFill/>
            <a:miter lim="800000"/>
            <a:headEnd/>
            <a:tailEnd type="none" w="med" len="lg"/>
          </a:ln>
          <a:effectLst/>
        </p:spPr>
        <p:txBody>
          <a:bodyPr>
            <a:spAutoFit/>
          </a:bodyPr>
          <a:lstStyle/>
          <a:p>
            <a:pPr algn="r">
              <a:spcBef>
                <a:spcPct val="50000"/>
              </a:spcBef>
            </a:pPr>
            <a:r>
              <a:rPr lang="zh-CN" altLang="en-US" sz="2400">
                <a:solidFill>
                  <a:srgbClr val="FF0000"/>
                </a:solidFill>
              </a:rPr>
              <a:t>基字数</a:t>
            </a:r>
          </a:p>
        </p:txBody>
      </p:sp>
      <p:sp>
        <p:nvSpPr>
          <p:cNvPr id="1063944" name="Text Box 8"/>
          <p:cNvSpPr txBox="1">
            <a:spLocks noChangeArrowheads="1"/>
          </p:cNvSpPr>
          <p:nvPr/>
        </p:nvSpPr>
        <p:spPr bwMode="auto">
          <a:xfrm>
            <a:off x="1044575" y="1844675"/>
            <a:ext cx="1728788" cy="457200"/>
          </a:xfrm>
          <a:prstGeom prst="rect">
            <a:avLst/>
          </a:prstGeom>
          <a:noFill/>
          <a:ln w="28575" algn="ctr">
            <a:noFill/>
            <a:miter lim="800000"/>
            <a:headEnd/>
            <a:tailEnd type="none" w="med" len="lg"/>
          </a:ln>
          <a:effectLst/>
        </p:spPr>
        <p:txBody>
          <a:bodyPr>
            <a:spAutoFit/>
          </a:bodyPr>
          <a:lstStyle/>
          <a:p>
            <a:pPr algn="r">
              <a:spcBef>
                <a:spcPct val="50000"/>
              </a:spcBef>
            </a:pPr>
            <a:r>
              <a:rPr lang="zh-CN" altLang="en-US" sz="2400">
                <a:solidFill>
                  <a:srgbClr val="0000FF"/>
                </a:solidFill>
              </a:rPr>
              <a:t>当前地址</a:t>
            </a:r>
          </a:p>
        </p:txBody>
      </p:sp>
      <p:sp>
        <p:nvSpPr>
          <p:cNvPr id="1063945" name="Text Box 9"/>
          <p:cNvSpPr txBox="1">
            <a:spLocks noChangeArrowheads="1"/>
          </p:cNvSpPr>
          <p:nvPr/>
        </p:nvSpPr>
        <p:spPr bwMode="auto">
          <a:xfrm>
            <a:off x="1044575" y="2276475"/>
            <a:ext cx="1728788" cy="457200"/>
          </a:xfrm>
          <a:prstGeom prst="rect">
            <a:avLst/>
          </a:prstGeom>
          <a:noFill/>
          <a:ln w="28575" algn="ctr">
            <a:noFill/>
            <a:miter lim="800000"/>
            <a:headEnd/>
            <a:tailEnd type="none" w="med" len="lg"/>
          </a:ln>
          <a:effectLst/>
        </p:spPr>
        <p:txBody>
          <a:bodyPr>
            <a:spAutoFit/>
          </a:bodyPr>
          <a:lstStyle/>
          <a:p>
            <a:pPr algn="r">
              <a:spcBef>
                <a:spcPct val="50000"/>
              </a:spcBef>
            </a:pPr>
            <a:r>
              <a:rPr lang="zh-CN" altLang="en-US" sz="2400">
                <a:solidFill>
                  <a:srgbClr val="FF0000"/>
                </a:solidFill>
              </a:rPr>
              <a:t>当前字数</a:t>
            </a:r>
          </a:p>
        </p:txBody>
      </p:sp>
      <p:sp>
        <p:nvSpPr>
          <p:cNvPr id="1063946" name="Text Box 10"/>
          <p:cNvSpPr txBox="1">
            <a:spLocks noChangeArrowheads="1"/>
          </p:cNvSpPr>
          <p:nvPr/>
        </p:nvSpPr>
        <p:spPr bwMode="auto">
          <a:xfrm>
            <a:off x="1044575" y="2708275"/>
            <a:ext cx="1728788" cy="457200"/>
          </a:xfrm>
          <a:prstGeom prst="rect">
            <a:avLst/>
          </a:prstGeom>
          <a:noFill/>
          <a:ln w="28575" algn="ctr">
            <a:noFill/>
            <a:miter lim="800000"/>
            <a:headEnd/>
            <a:tailEnd type="none" w="med" len="lg"/>
          </a:ln>
          <a:effectLst/>
        </p:spPr>
        <p:txBody>
          <a:bodyPr>
            <a:spAutoFit/>
          </a:bodyPr>
          <a:lstStyle/>
          <a:p>
            <a:pPr algn="r">
              <a:spcBef>
                <a:spcPct val="50000"/>
              </a:spcBef>
            </a:pPr>
            <a:r>
              <a:rPr lang="zh-CN" altLang="en-US" sz="2400">
                <a:solidFill>
                  <a:schemeClr val="hlink"/>
                </a:solidFill>
              </a:rPr>
              <a:t>地址暂存</a:t>
            </a:r>
          </a:p>
        </p:txBody>
      </p:sp>
      <p:sp>
        <p:nvSpPr>
          <p:cNvPr id="1063947" name="Text Box 11"/>
          <p:cNvSpPr txBox="1">
            <a:spLocks noChangeArrowheads="1"/>
          </p:cNvSpPr>
          <p:nvPr/>
        </p:nvSpPr>
        <p:spPr bwMode="auto">
          <a:xfrm>
            <a:off x="1044575" y="3213100"/>
            <a:ext cx="1728788" cy="457200"/>
          </a:xfrm>
          <a:prstGeom prst="rect">
            <a:avLst/>
          </a:prstGeom>
          <a:noFill/>
          <a:ln w="28575" algn="ctr">
            <a:noFill/>
            <a:miter lim="800000"/>
            <a:headEnd/>
            <a:tailEnd type="none" w="med" len="lg"/>
          </a:ln>
          <a:effectLst/>
        </p:spPr>
        <p:txBody>
          <a:bodyPr>
            <a:spAutoFit/>
          </a:bodyPr>
          <a:lstStyle/>
          <a:p>
            <a:pPr algn="r">
              <a:spcBef>
                <a:spcPct val="50000"/>
              </a:spcBef>
            </a:pPr>
            <a:r>
              <a:rPr lang="zh-CN" altLang="en-US" sz="2400">
                <a:solidFill>
                  <a:schemeClr val="hlink"/>
                </a:solidFill>
              </a:rPr>
              <a:t>字数暂存</a:t>
            </a:r>
          </a:p>
        </p:txBody>
      </p:sp>
      <p:sp>
        <p:nvSpPr>
          <p:cNvPr id="1063948" name="Text Box 12"/>
          <p:cNvSpPr txBox="1">
            <a:spLocks noChangeArrowheads="1"/>
          </p:cNvSpPr>
          <p:nvPr/>
        </p:nvSpPr>
        <p:spPr bwMode="auto">
          <a:xfrm>
            <a:off x="1044575" y="3644900"/>
            <a:ext cx="1728788" cy="457200"/>
          </a:xfrm>
          <a:prstGeom prst="rect">
            <a:avLst/>
          </a:prstGeom>
          <a:noFill/>
          <a:ln w="28575" algn="ctr">
            <a:noFill/>
            <a:miter lim="800000"/>
            <a:headEnd/>
            <a:tailEnd type="none" w="med" len="lg"/>
          </a:ln>
          <a:effectLst/>
        </p:spPr>
        <p:txBody>
          <a:bodyPr>
            <a:spAutoFit/>
          </a:bodyPr>
          <a:lstStyle/>
          <a:p>
            <a:pPr algn="r">
              <a:spcBef>
                <a:spcPct val="50000"/>
              </a:spcBef>
            </a:pPr>
            <a:r>
              <a:rPr lang="zh-CN" altLang="en-US" sz="2400">
                <a:solidFill>
                  <a:srgbClr val="008000"/>
                </a:solidFill>
              </a:rPr>
              <a:t>状态</a:t>
            </a:r>
          </a:p>
        </p:txBody>
      </p:sp>
      <p:sp>
        <p:nvSpPr>
          <p:cNvPr id="1063949" name="Text Box 13"/>
          <p:cNvSpPr txBox="1">
            <a:spLocks noChangeArrowheads="1"/>
          </p:cNvSpPr>
          <p:nvPr/>
        </p:nvSpPr>
        <p:spPr bwMode="auto">
          <a:xfrm>
            <a:off x="1044575" y="4076700"/>
            <a:ext cx="1728788" cy="457200"/>
          </a:xfrm>
          <a:prstGeom prst="rect">
            <a:avLst/>
          </a:prstGeom>
          <a:noFill/>
          <a:ln w="28575" algn="ctr">
            <a:noFill/>
            <a:miter lim="800000"/>
            <a:headEnd/>
            <a:tailEnd type="none" w="med" len="lg"/>
          </a:ln>
          <a:effectLst/>
        </p:spPr>
        <p:txBody>
          <a:bodyPr>
            <a:spAutoFit/>
          </a:bodyPr>
          <a:lstStyle/>
          <a:p>
            <a:pPr algn="r">
              <a:spcBef>
                <a:spcPct val="50000"/>
              </a:spcBef>
            </a:pPr>
            <a:r>
              <a:rPr lang="zh-CN" altLang="en-US" sz="2400">
                <a:solidFill>
                  <a:srgbClr val="008000"/>
                </a:solidFill>
              </a:rPr>
              <a:t>命令</a:t>
            </a:r>
          </a:p>
        </p:txBody>
      </p:sp>
      <p:sp>
        <p:nvSpPr>
          <p:cNvPr id="1063950" name="Text Box 14"/>
          <p:cNvSpPr txBox="1">
            <a:spLocks noChangeArrowheads="1"/>
          </p:cNvSpPr>
          <p:nvPr/>
        </p:nvSpPr>
        <p:spPr bwMode="auto">
          <a:xfrm>
            <a:off x="1044575" y="4508500"/>
            <a:ext cx="1728788" cy="457200"/>
          </a:xfrm>
          <a:prstGeom prst="rect">
            <a:avLst/>
          </a:prstGeom>
          <a:noFill/>
          <a:ln w="28575" algn="ctr">
            <a:noFill/>
            <a:miter lim="800000"/>
            <a:headEnd/>
            <a:tailEnd type="none" w="med" len="lg"/>
          </a:ln>
          <a:effectLst/>
        </p:spPr>
        <p:txBody>
          <a:bodyPr>
            <a:spAutoFit/>
          </a:bodyPr>
          <a:lstStyle/>
          <a:p>
            <a:pPr algn="r">
              <a:spcBef>
                <a:spcPct val="50000"/>
              </a:spcBef>
            </a:pPr>
            <a:r>
              <a:rPr lang="zh-CN" altLang="en-US" sz="2400">
                <a:solidFill>
                  <a:schemeClr val="hlink"/>
                </a:solidFill>
              </a:rPr>
              <a:t>暂存</a:t>
            </a:r>
          </a:p>
        </p:txBody>
      </p:sp>
      <p:sp>
        <p:nvSpPr>
          <p:cNvPr id="1063951" name="Text Box 15"/>
          <p:cNvSpPr txBox="1">
            <a:spLocks noChangeArrowheads="1"/>
          </p:cNvSpPr>
          <p:nvPr/>
        </p:nvSpPr>
        <p:spPr bwMode="auto">
          <a:xfrm>
            <a:off x="1044575" y="4941888"/>
            <a:ext cx="1728788" cy="457200"/>
          </a:xfrm>
          <a:prstGeom prst="rect">
            <a:avLst/>
          </a:prstGeom>
          <a:noFill/>
          <a:ln w="28575" algn="ctr">
            <a:noFill/>
            <a:miter lim="800000"/>
            <a:headEnd/>
            <a:tailEnd type="none" w="med" len="lg"/>
          </a:ln>
          <a:effectLst/>
        </p:spPr>
        <p:txBody>
          <a:bodyPr>
            <a:spAutoFit/>
          </a:bodyPr>
          <a:lstStyle/>
          <a:p>
            <a:pPr algn="r">
              <a:spcBef>
                <a:spcPct val="50000"/>
              </a:spcBef>
            </a:pPr>
            <a:r>
              <a:rPr lang="zh-CN" altLang="en-US" sz="2400">
                <a:solidFill>
                  <a:srgbClr val="008000"/>
                </a:solidFill>
              </a:rPr>
              <a:t>方式</a:t>
            </a:r>
          </a:p>
        </p:txBody>
      </p:sp>
      <p:sp>
        <p:nvSpPr>
          <p:cNvPr id="1063952" name="Text Box 16"/>
          <p:cNvSpPr txBox="1">
            <a:spLocks noChangeArrowheads="1"/>
          </p:cNvSpPr>
          <p:nvPr/>
        </p:nvSpPr>
        <p:spPr bwMode="auto">
          <a:xfrm>
            <a:off x="1044575" y="5445125"/>
            <a:ext cx="1728788" cy="457200"/>
          </a:xfrm>
          <a:prstGeom prst="rect">
            <a:avLst/>
          </a:prstGeom>
          <a:noFill/>
          <a:ln w="28575" algn="ctr">
            <a:noFill/>
            <a:miter lim="800000"/>
            <a:headEnd/>
            <a:tailEnd type="none" w="med" len="lg"/>
          </a:ln>
          <a:effectLst/>
        </p:spPr>
        <p:txBody>
          <a:bodyPr>
            <a:spAutoFit/>
          </a:bodyPr>
          <a:lstStyle/>
          <a:p>
            <a:pPr algn="r">
              <a:spcBef>
                <a:spcPct val="50000"/>
              </a:spcBef>
            </a:pPr>
            <a:r>
              <a:rPr lang="zh-CN" altLang="en-US" sz="2400">
                <a:solidFill>
                  <a:srgbClr val="008000"/>
                </a:solidFill>
              </a:rPr>
              <a:t>屏蔽</a:t>
            </a:r>
          </a:p>
        </p:txBody>
      </p:sp>
      <p:sp>
        <p:nvSpPr>
          <p:cNvPr id="1063953" name="Text Box 17"/>
          <p:cNvSpPr txBox="1">
            <a:spLocks noChangeArrowheads="1"/>
          </p:cNvSpPr>
          <p:nvPr/>
        </p:nvSpPr>
        <p:spPr bwMode="auto">
          <a:xfrm>
            <a:off x="1044575" y="5876925"/>
            <a:ext cx="1728788" cy="457200"/>
          </a:xfrm>
          <a:prstGeom prst="rect">
            <a:avLst/>
          </a:prstGeom>
          <a:noFill/>
          <a:ln w="28575" algn="ctr">
            <a:noFill/>
            <a:miter lim="800000"/>
            <a:headEnd/>
            <a:tailEnd type="none" w="med" len="lg"/>
          </a:ln>
          <a:effectLst/>
        </p:spPr>
        <p:txBody>
          <a:bodyPr>
            <a:spAutoFit/>
          </a:bodyPr>
          <a:lstStyle/>
          <a:p>
            <a:pPr algn="r">
              <a:spcBef>
                <a:spcPct val="50000"/>
              </a:spcBef>
            </a:pPr>
            <a:r>
              <a:rPr lang="zh-CN" altLang="en-US" sz="2400">
                <a:solidFill>
                  <a:srgbClr val="008000"/>
                </a:solidFill>
              </a:rPr>
              <a:t>请求</a:t>
            </a:r>
          </a:p>
        </p:txBody>
      </p:sp>
    </p:spTree>
    <p:extLst>
      <p:ext uri="{BB962C8B-B14F-4D97-AF65-F5344CB8AC3E}">
        <p14:creationId xmlns:p14="http://schemas.microsoft.com/office/powerpoint/2010/main" val="206430808"/>
      </p:ext>
    </p:extLst>
  </p:cSld>
  <p:clrMapOvr>
    <a:masterClrMapping/>
  </p:clrMapOvr>
  <p:transition spd="med"/>
  <p:timing>
    <p:tnLst>
      <p:par>
        <p:cT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灯片编号占位符 4"/>
          <p:cNvSpPr>
            <a:spLocks noGrp="1"/>
          </p:cNvSpPr>
          <p:nvPr>
            <p:ph type="sldNum" sz="quarter" idx="11"/>
          </p:nvPr>
        </p:nvSpPr>
        <p:spPr/>
        <p:txBody>
          <a:bodyPr/>
          <a:lstStyle/>
          <a:p>
            <a:fld id="{0AF5F9BF-EC75-4AC0-99C8-4140BB0DDCC0}" type="slidenum">
              <a:rPr lang="zh-CN" altLang="en-US"/>
              <a:pPr/>
              <a:t>219</a:t>
            </a:fld>
            <a:endParaRPr lang="en-US" altLang="zh-CN"/>
          </a:p>
        </p:txBody>
      </p:sp>
      <p:graphicFrame>
        <p:nvGraphicFramePr>
          <p:cNvPr id="1074179" name="Object 3"/>
          <p:cNvGraphicFramePr>
            <a:graphicFrameLocks noChangeAspect="1"/>
          </p:cNvGraphicFramePr>
          <p:nvPr/>
        </p:nvGraphicFramePr>
        <p:xfrm>
          <a:off x="539750" y="549275"/>
          <a:ext cx="5168900" cy="5903913"/>
        </p:xfrm>
        <a:graphic>
          <a:graphicData uri="http://schemas.openxmlformats.org/presentationml/2006/ole">
            <mc:AlternateContent xmlns:mc="http://schemas.openxmlformats.org/markup-compatibility/2006">
              <mc:Choice xmlns:v="urn:schemas-microsoft-com:vml" Requires="v">
                <p:oleObj spid="_x0000_s41021" name="Image" r:id="rId3" imgW="9355102" imgH="10687347" progId="">
                  <p:embed/>
                </p:oleObj>
              </mc:Choice>
              <mc:Fallback>
                <p:oleObj name="Image" r:id="rId3" imgW="9355102" imgH="10687347"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9750" y="549275"/>
                        <a:ext cx="5168900" cy="5903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0000FF"/>
                            </a:solidFill>
                            <a:miter lim="800000"/>
                            <a:headEnd/>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74181" name="Rectangle 5"/>
          <p:cNvSpPr>
            <a:spLocks noGrp="1" noChangeArrowheads="1"/>
          </p:cNvSpPr>
          <p:nvPr>
            <p:ph type="body" idx="1"/>
          </p:nvPr>
        </p:nvSpPr>
        <p:spPr>
          <a:xfrm>
            <a:off x="5724525" y="476250"/>
            <a:ext cx="3240088" cy="6192838"/>
          </a:xfrm>
          <a:noFill/>
          <a:ln/>
        </p:spPr>
        <p:txBody>
          <a:bodyPr/>
          <a:lstStyle/>
          <a:p>
            <a:pPr marL="0" indent="0">
              <a:spcAft>
                <a:spcPct val="10000"/>
              </a:spcAft>
              <a:buSzTx/>
              <a:buFont typeface="Wingdings" pitchFamily="2" charset="2"/>
              <a:buNone/>
            </a:pPr>
            <a:r>
              <a:rPr lang="zh-CN" altLang="en-US" sz="2800">
                <a:solidFill>
                  <a:schemeClr val="bg2"/>
                </a:solidFill>
                <a:latin typeface="Times New Roman" pitchFamily="18" charset="0"/>
                <a:ea typeface="黑体" pitchFamily="2" charset="-122"/>
              </a:rPr>
              <a:t>方式寄存器</a:t>
            </a:r>
          </a:p>
          <a:p>
            <a:pPr marL="0" indent="0">
              <a:spcAft>
                <a:spcPct val="10000"/>
              </a:spcAft>
              <a:buSzTx/>
              <a:buFont typeface="Wingdings" pitchFamily="2" charset="2"/>
              <a:buNone/>
            </a:pPr>
            <a:endParaRPr lang="zh-CN" altLang="en-US" sz="2800">
              <a:solidFill>
                <a:schemeClr val="bg2"/>
              </a:solidFill>
              <a:latin typeface="Times New Roman" pitchFamily="18" charset="0"/>
              <a:ea typeface="黑体" pitchFamily="2" charset="-122"/>
            </a:endParaRPr>
          </a:p>
        </p:txBody>
      </p:sp>
      <p:sp>
        <p:nvSpPr>
          <p:cNvPr id="1074182" name="Text Box 6"/>
          <p:cNvSpPr txBox="1">
            <a:spLocks noChangeArrowheads="1"/>
          </p:cNvSpPr>
          <p:nvPr/>
        </p:nvSpPr>
        <p:spPr bwMode="auto">
          <a:xfrm>
            <a:off x="4995863" y="2636838"/>
            <a:ext cx="3024187" cy="915987"/>
          </a:xfrm>
          <a:prstGeom prst="rect">
            <a:avLst/>
          </a:prstGeom>
          <a:noFill/>
          <a:ln w="28575" algn="ctr">
            <a:noFill/>
            <a:miter lim="800000"/>
            <a:headEnd/>
            <a:tailEnd type="none" w="med" len="lg"/>
          </a:ln>
          <a:effectLst/>
        </p:spPr>
        <p:txBody>
          <a:bodyPr>
            <a:spAutoFit/>
          </a:bodyPr>
          <a:lstStyle/>
          <a:p>
            <a:pPr algn="l">
              <a:spcBef>
                <a:spcPts val="0"/>
              </a:spcBef>
            </a:pPr>
            <a:r>
              <a:rPr lang="zh-CN" altLang="en-US" sz="1800" dirty="0">
                <a:solidFill>
                  <a:srgbClr val="FF0000"/>
                </a:solidFill>
              </a:rPr>
              <a:t>校验传送</a:t>
            </a:r>
          </a:p>
          <a:p>
            <a:pPr algn="l">
              <a:spcBef>
                <a:spcPts val="0"/>
              </a:spcBef>
            </a:pPr>
            <a:r>
              <a:rPr lang="zh-CN" altLang="en-US" sz="1800" dirty="0">
                <a:solidFill>
                  <a:srgbClr val="FF0000"/>
                </a:solidFill>
              </a:rPr>
              <a:t>写传送：</a:t>
            </a:r>
            <a:r>
              <a:rPr lang="en-US" altLang="zh-CN" sz="1800" dirty="0">
                <a:solidFill>
                  <a:srgbClr val="FF0000"/>
                </a:solidFill>
              </a:rPr>
              <a:t>I/O </a:t>
            </a:r>
            <a:r>
              <a:rPr lang="en-US" altLang="zh-CN" sz="1800" dirty="0">
                <a:solidFill>
                  <a:srgbClr val="FF0000"/>
                </a:solidFill>
                <a:latin typeface="+mn-ea"/>
                <a:ea typeface="+mn-ea"/>
              </a:rPr>
              <a:t>→</a:t>
            </a:r>
            <a:r>
              <a:rPr lang="en-US" altLang="zh-CN" sz="1800" dirty="0">
                <a:solidFill>
                  <a:srgbClr val="FF0000"/>
                </a:solidFill>
              </a:rPr>
              <a:t> </a:t>
            </a:r>
            <a:r>
              <a:rPr lang="zh-CN" altLang="en-US" sz="1800" dirty="0">
                <a:solidFill>
                  <a:srgbClr val="FF0000"/>
                </a:solidFill>
              </a:rPr>
              <a:t>内存</a:t>
            </a:r>
          </a:p>
          <a:p>
            <a:pPr algn="l">
              <a:spcBef>
                <a:spcPts val="0"/>
              </a:spcBef>
            </a:pPr>
            <a:r>
              <a:rPr lang="zh-CN" altLang="en-US" sz="1800" dirty="0">
                <a:solidFill>
                  <a:srgbClr val="FF0000"/>
                </a:solidFill>
              </a:rPr>
              <a:t>读传送：内存 </a:t>
            </a:r>
            <a:r>
              <a:rPr lang="en-US" altLang="zh-CN" sz="1800" dirty="0">
                <a:solidFill>
                  <a:srgbClr val="FF0000"/>
                </a:solidFill>
                <a:latin typeface="+mn-ea"/>
                <a:ea typeface="+mn-ea"/>
              </a:rPr>
              <a:t>→</a:t>
            </a:r>
            <a:r>
              <a:rPr lang="en-US" altLang="zh-CN" sz="1800" dirty="0">
                <a:solidFill>
                  <a:srgbClr val="FF0000"/>
                </a:solidFill>
              </a:rPr>
              <a:t> I/O</a:t>
            </a:r>
            <a:endParaRPr lang="zh-CN" altLang="en-US" sz="1800" dirty="0">
              <a:solidFill>
                <a:srgbClr val="FF0000"/>
              </a:solidFill>
            </a:endParaRPr>
          </a:p>
        </p:txBody>
      </p:sp>
      <p:sp>
        <p:nvSpPr>
          <p:cNvPr id="1074184" name="Text Box 8"/>
          <p:cNvSpPr txBox="1">
            <a:spLocks noChangeArrowheads="1"/>
          </p:cNvSpPr>
          <p:nvPr/>
        </p:nvSpPr>
        <p:spPr bwMode="auto">
          <a:xfrm>
            <a:off x="5508625" y="4214813"/>
            <a:ext cx="1225550" cy="366712"/>
          </a:xfrm>
          <a:prstGeom prst="rect">
            <a:avLst/>
          </a:prstGeom>
          <a:noFill/>
          <a:ln w="28575" algn="ctr">
            <a:noFill/>
            <a:miter lim="800000"/>
            <a:headEnd/>
            <a:tailEnd type="none" w="med" len="lg"/>
          </a:ln>
          <a:effectLst/>
        </p:spPr>
        <p:txBody>
          <a:bodyPr>
            <a:spAutoFit/>
          </a:bodyPr>
          <a:lstStyle/>
          <a:p>
            <a:pPr algn="l">
              <a:spcBef>
                <a:spcPts val="0"/>
              </a:spcBef>
            </a:pPr>
            <a:r>
              <a:rPr lang="zh-CN" altLang="en-US" sz="1800">
                <a:solidFill>
                  <a:srgbClr val="FF0000"/>
                </a:solidFill>
              </a:rPr>
              <a:t>自动预置</a:t>
            </a:r>
          </a:p>
        </p:txBody>
      </p:sp>
      <p:sp>
        <p:nvSpPr>
          <p:cNvPr id="1074185" name="Text Box 9"/>
          <p:cNvSpPr txBox="1">
            <a:spLocks noChangeArrowheads="1"/>
          </p:cNvSpPr>
          <p:nvPr/>
        </p:nvSpPr>
        <p:spPr bwMode="auto">
          <a:xfrm>
            <a:off x="5611813" y="5373688"/>
            <a:ext cx="1584325" cy="1190625"/>
          </a:xfrm>
          <a:prstGeom prst="rect">
            <a:avLst/>
          </a:prstGeom>
          <a:noFill/>
          <a:ln w="28575" algn="ctr">
            <a:noFill/>
            <a:miter lim="800000"/>
            <a:headEnd/>
            <a:tailEnd type="none" w="med" len="lg"/>
          </a:ln>
          <a:effectLst/>
        </p:spPr>
        <p:txBody>
          <a:bodyPr>
            <a:spAutoFit/>
          </a:bodyPr>
          <a:lstStyle/>
          <a:p>
            <a:pPr algn="l">
              <a:spcBef>
                <a:spcPts val="0"/>
              </a:spcBef>
            </a:pPr>
            <a:r>
              <a:rPr lang="zh-CN" altLang="en-US" sz="1800">
                <a:solidFill>
                  <a:srgbClr val="FF0000"/>
                </a:solidFill>
              </a:rPr>
              <a:t>请求传送</a:t>
            </a:r>
          </a:p>
          <a:p>
            <a:pPr algn="l">
              <a:spcBef>
                <a:spcPts val="0"/>
              </a:spcBef>
            </a:pPr>
            <a:r>
              <a:rPr lang="zh-CN" altLang="en-US" sz="1800">
                <a:solidFill>
                  <a:srgbClr val="FF0000"/>
                </a:solidFill>
              </a:rPr>
              <a:t>单字节送</a:t>
            </a:r>
          </a:p>
          <a:p>
            <a:pPr algn="l">
              <a:spcBef>
                <a:spcPts val="0"/>
              </a:spcBef>
            </a:pPr>
            <a:r>
              <a:rPr lang="zh-CN" altLang="en-US" sz="1800">
                <a:solidFill>
                  <a:srgbClr val="FF0000"/>
                </a:solidFill>
              </a:rPr>
              <a:t>数据块传送</a:t>
            </a:r>
          </a:p>
          <a:p>
            <a:pPr algn="l">
              <a:spcBef>
                <a:spcPts val="0"/>
              </a:spcBef>
            </a:pPr>
            <a:r>
              <a:rPr lang="zh-CN" altLang="en-US" sz="1800">
                <a:solidFill>
                  <a:srgbClr val="FF0000"/>
                </a:solidFill>
              </a:rPr>
              <a:t>级联</a:t>
            </a:r>
          </a:p>
        </p:txBody>
      </p:sp>
      <p:sp>
        <p:nvSpPr>
          <p:cNvPr id="1074186" name="Text Box 10"/>
          <p:cNvSpPr txBox="1">
            <a:spLocks noChangeArrowheads="1"/>
          </p:cNvSpPr>
          <p:nvPr/>
        </p:nvSpPr>
        <p:spPr bwMode="auto">
          <a:xfrm>
            <a:off x="5651500" y="4862513"/>
            <a:ext cx="2881313" cy="366712"/>
          </a:xfrm>
          <a:prstGeom prst="rect">
            <a:avLst/>
          </a:prstGeom>
          <a:noFill/>
          <a:ln w="28575" algn="ctr">
            <a:noFill/>
            <a:miter lim="800000"/>
            <a:headEnd/>
            <a:tailEnd type="none" w="med" len="lg"/>
          </a:ln>
          <a:effectLst/>
        </p:spPr>
        <p:txBody>
          <a:bodyPr>
            <a:spAutoFit/>
          </a:bodyPr>
          <a:lstStyle/>
          <a:p>
            <a:pPr algn="l">
              <a:spcBef>
                <a:spcPts val="0"/>
              </a:spcBef>
            </a:pPr>
            <a:r>
              <a:rPr lang="zh-CN" altLang="en-US" sz="1800">
                <a:solidFill>
                  <a:srgbClr val="FF0000"/>
                </a:solidFill>
              </a:rPr>
              <a:t>地址</a:t>
            </a:r>
            <a:r>
              <a:rPr lang="zh-CN" altLang="en-US" sz="1800">
                <a:solidFill>
                  <a:srgbClr val="FF0000"/>
                </a:solidFill>
                <a:latin typeface="宋体"/>
              </a:rPr>
              <a:t>“</a:t>
            </a:r>
            <a:r>
              <a:rPr lang="zh-CN" altLang="en-US" sz="1800">
                <a:solidFill>
                  <a:srgbClr val="FF0000"/>
                </a:solidFill>
              </a:rPr>
              <a:t>加一</a:t>
            </a:r>
            <a:r>
              <a:rPr lang="zh-CN" altLang="en-US" sz="1800">
                <a:solidFill>
                  <a:srgbClr val="FF0000"/>
                </a:solidFill>
                <a:latin typeface="宋体"/>
              </a:rPr>
              <a:t>”</a:t>
            </a:r>
            <a:r>
              <a:rPr lang="en-US" altLang="zh-CN" sz="1800">
                <a:solidFill>
                  <a:srgbClr val="FF0000"/>
                </a:solidFill>
              </a:rPr>
              <a:t>OR</a:t>
            </a:r>
            <a:r>
              <a:rPr lang="en-US" altLang="zh-CN" sz="1800">
                <a:solidFill>
                  <a:srgbClr val="FF0000"/>
                </a:solidFill>
                <a:latin typeface="宋体"/>
              </a:rPr>
              <a:t>“</a:t>
            </a:r>
            <a:r>
              <a:rPr lang="zh-CN" altLang="en-US" sz="1800">
                <a:solidFill>
                  <a:srgbClr val="FF0000"/>
                </a:solidFill>
              </a:rPr>
              <a:t>减一</a:t>
            </a:r>
            <a:r>
              <a:rPr lang="zh-CN" altLang="en-US" sz="1800">
                <a:solidFill>
                  <a:srgbClr val="FF0000"/>
                </a:solidFill>
                <a:latin typeface="宋体"/>
              </a:rPr>
              <a:t>”</a:t>
            </a:r>
            <a:endParaRPr lang="zh-CN" altLang="en-US" sz="1800">
              <a:solidFill>
                <a:srgbClr val="FF0000"/>
              </a:solidFill>
            </a:endParaRPr>
          </a:p>
        </p:txBody>
      </p:sp>
      <p:sp>
        <p:nvSpPr>
          <p:cNvPr id="1074187" name="AutoShape 11">
            <a:hlinkClick r:id="" action="ppaction://hlinkshowjump?jump=lastslideviewed" highlightClick="1"/>
          </p:cNvPr>
          <p:cNvSpPr>
            <a:spLocks noChangeArrowheads="1"/>
          </p:cNvSpPr>
          <p:nvPr/>
        </p:nvSpPr>
        <p:spPr bwMode="auto">
          <a:xfrm>
            <a:off x="8316913" y="476250"/>
            <a:ext cx="431800" cy="431800"/>
          </a:xfrm>
          <a:prstGeom prst="actionButtonReturn">
            <a:avLst/>
          </a:prstGeom>
          <a:ln>
            <a:headEnd/>
            <a:tailEnd type="none" w="med" len="lg"/>
          </a:ln>
        </p:spPr>
        <p:style>
          <a:lnRef idx="1">
            <a:schemeClr val="accent6"/>
          </a:lnRef>
          <a:fillRef idx="2">
            <a:schemeClr val="accent6"/>
          </a:fillRef>
          <a:effectRef idx="1">
            <a:schemeClr val="accent6"/>
          </a:effectRef>
          <a:fontRef idx="minor">
            <a:schemeClr val="dk1"/>
          </a:fontRef>
        </p:style>
        <p:txBody>
          <a:bodyPr wrap="none" anchor="ctr">
            <a:spAutoFit/>
          </a:bodyPr>
          <a:lstStyle/>
          <a:p>
            <a:endParaRPr lang="zh-CN" altLang="en-US"/>
          </a:p>
        </p:txBody>
      </p:sp>
      <p:sp>
        <p:nvSpPr>
          <p:cNvPr id="1074188" name="Line 12"/>
          <p:cNvSpPr>
            <a:spLocks noChangeShapeType="1"/>
          </p:cNvSpPr>
          <p:nvPr/>
        </p:nvSpPr>
        <p:spPr bwMode="auto">
          <a:xfrm flipV="1">
            <a:off x="4718050" y="2851150"/>
            <a:ext cx="323850" cy="69850"/>
          </a:xfrm>
          <a:prstGeom prst="line">
            <a:avLst/>
          </a:prstGeom>
          <a:noFill/>
          <a:ln w="28575">
            <a:solidFill>
              <a:srgbClr val="0000FF"/>
            </a:solidFill>
            <a:round/>
            <a:headEnd/>
            <a:tailEnd type="triangle" w="med" len="lg"/>
          </a:ln>
          <a:effectLst/>
        </p:spPr>
        <p:txBody>
          <a:bodyPr anchor="ctr">
            <a:spAutoFit/>
          </a:bodyPr>
          <a:lstStyle/>
          <a:p>
            <a:endParaRPr lang="zh-CN" altLang="en-US"/>
          </a:p>
        </p:txBody>
      </p:sp>
      <p:sp>
        <p:nvSpPr>
          <p:cNvPr id="1074189" name="Line 13"/>
          <p:cNvSpPr>
            <a:spLocks noChangeShapeType="1"/>
          </p:cNvSpPr>
          <p:nvPr/>
        </p:nvSpPr>
        <p:spPr bwMode="auto">
          <a:xfrm flipV="1">
            <a:off x="4654550" y="3111500"/>
            <a:ext cx="419100" cy="38100"/>
          </a:xfrm>
          <a:prstGeom prst="line">
            <a:avLst/>
          </a:prstGeom>
          <a:noFill/>
          <a:ln w="28575">
            <a:solidFill>
              <a:srgbClr val="0000FF"/>
            </a:solidFill>
            <a:round/>
            <a:headEnd/>
            <a:tailEnd type="triangle" w="med" len="lg"/>
          </a:ln>
          <a:effectLst/>
        </p:spPr>
        <p:txBody>
          <a:bodyPr anchor="ctr">
            <a:spAutoFit/>
          </a:bodyPr>
          <a:lstStyle/>
          <a:p>
            <a:endParaRPr lang="zh-CN" altLang="en-US"/>
          </a:p>
        </p:txBody>
      </p:sp>
      <p:sp>
        <p:nvSpPr>
          <p:cNvPr id="1074190" name="Line 14"/>
          <p:cNvSpPr>
            <a:spLocks noChangeShapeType="1"/>
          </p:cNvSpPr>
          <p:nvPr/>
        </p:nvSpPr>
        <p:spPr bwMode="auto">
          <a:xfrm flipV="1">
            <a:off x="4686300" y="3371850"/>
            <a:ext cx="368300" cy="0"/>
          </a:xfrm>
          <a:prstGeom prst="line">
            <a:avLst/>
          </a:prstGeom>
          <a:noFill/>
          <a:ln w="28575">
            <a:solidFill>
              <a:srgbClr val="0000FF"/>
            </a:solidFill>
            <a:round/>
            <a:headEnd/>
            <a:tailEnd type="triangle" w="med" len="lg"/>
          </a:ln>
          <a:effectLst/>
        </p:spPr>
        <p:txBody>
          <a:bodyPr anchor="ctr">
            <a:spAutoFit/>
          </a:bodyPr>
          <a:lstStyle/>
          <a:p>
            <a:endParaRPr lang="zh-CN" altLang="en-US"/>
          </a:p>
        </p:txBody>
      </p:sp>
      <p:sp>
        <p:nvSpPr>
          <p:cNvPr id="1074191" name="Line 15"/>
          <p:cNvSpPr>
            <a:spLocks noChangeShapeType="1"/>
          </p:cNvSpPr>
          <p:nvPr/>
        </p:nvSpPr>
        <p:spPr bwMode="auto">
          <a:xfrm flipV="1">
            <a:off x="5295900" y="5581650"/>
            <a:ext cx="393700" cy="25400"/>
          </a:xfrm>
          <a:prstGeom prst="line">
            <a:avLst/>
          </a:prstGeom>
          <a:noFill/>
          <a:ln w="28575">
            <a:solidFill>
              <a:srgbClr val="0000FF"/>
            </a:solidFill>
            <a:round/>
            <a:headEnd/>
            <a:tailEnd type="triangle" w="med" len="lg"/>
          </a:ln>
          <a:effectLst/>
        </p:spPr>
        <p:txBody>
          <a:bodyPr anchor="ctr">
            <a:spAutoFit/>
          </a:bodyPr>
          <a:lstStyle/>
          <a:p>
            <a:endParaRPr lang="zh-CN" altLang="en-US"/>
          </a:p>
        </p:txBody>
      </p:sp>
      <p:sp>
        <p:nvSpPr>
          <p:cNvPr id="1074192" name="Line 16"/>
          <p:cNvSpPr>
            <a:spLocks noChangeShapeType="1"/>
          </p:cNvSpPr>
          <p:nvPr/>
        </p:nvSpPr>
        <p:spPr bwMode="auto">
          <a:xfrm>
            <a:off x="5130800" y="5848350"/>
            <a:ext cx="546100" cy="0"/>
          </a:xfrm>
          <a:prstGeom prst="line">
            <a:avLst/>
          </a:prstGeom>
          <a:noFill/>
          <a:ln w="28575">
            <a:solidFill>
              <a:srgbClr val="0000FF"/>
            </a:solidFill>
            <a:round/>
            <a:headEnd/>
            <a:tailEnd type="triangle" w="med" len="lg"/>
          </a:ln>
          <a:effectLst/>
        </p:spPr>
        <p:txBody>
          <a:bodyPr anchor="ctr">
            <a:spAutoFit/>
          </a:bodyPr>
          <a:lstStyle/>
          <a:p>
            <a:endParaRPr lang="zh-CN" altLang="en-US"/>
          </a:p>
        </p:txBody>
      </p:sp>
      <p:sp>
        <p:nvSpPr>
          <p:cNvPr id="1074193" name="Line 17"/>
          <p:cNvSpPr>
            <a:spLocks noChangeShapeType="1"/>
          </p:cNvSpPr>
          <p:nvPr/>
        </p:nvSpPr>
        <p:spPr bwMode="auto">
          <a:xfrm>
            <a:off x="5080000" y="6076950"/>
            <a:ext cx="590550" cy="44450"/>
          </a:xfrm>
          <a:prstGeom prst="line">
            <a:avLst/>
          </a:prstGeom>
          <a:noFill/>
          <a:ln w="28575">
            <a:solidFill>
              <a:srgbClr val="0000FF"/>
            </a:solidFill>
            <a:round/>
            <a:headEnd/>
            <a:tailEnd type="triangle" w="med" len="lg"/>
          </a:ln>
          <a:effectLst/>
        </p:spPr>
        <p:txBody>
          <a:bodyPr anchor="ctr">
            <a:spAutoFit/>
          </a:bodyPr>
          <a:lstStyle/>
          <a:p>
            <a:endParaRPr lang="zh-CN" altLang="en-US"/>
          </a:p>
        </p:txBody>
      </p:sp>
      <p:sp>
        <p:nvSpPr>
          <p:cNvPr id="1074194" name="Line 18"/>
          <p:cNvSpPr>
            <a:spLocks noChangeShapeType="1"/>
          </p:cNvSpPr>
          <p:nvPr/>
        </p:nvSpPr>
        <p:spPr bwMode="auto">
          <a:xfrm>
            <a:off x="5321300" y="6299200"/>
            <a:ext cx="361950" cy="107950"/>
          </a:xfrm>
          <a:prstGeom prst="line">
            <a:avLst/>
          </a:prstGeom>
          <a:noFill/>
          <a:ln w="28575">
            <a:solidFill>
              <a:srgbClr val="0000FF"/>
            </a:solidFill>
            <a:round/>
            <a:headEnd/>
            <a:tailEnd type="triangle" w="med" len="lg"/>
          </a:ln>
          <a:effectLst/>
        </p:spPr>
        <p:txBody>
          <a:bodyPr anchor="ctr">
            <a:spAutoFit/>
          </a:bodyPr>
          <a:lstStyle/>
          <a:p>
            <a:endParaRPr lang="zh-CN" altLang="en-US"/>
          </a:p>
        </p:txBody>
      </p:sp>
    </p:spTree>
    <p:extLst>
      <p:ext uri="{BB962C8B-B14F-4D97-AF65-F5344CB8AC3E}">
        <p14:creationId xmlns:p14="http://schemas.microsoft.com/office/powerpoint/2010/main" val="2229124158"/>
      </p:ext>
    </p:extLst>
  </p:cSld>
  <p:clrMapOvr>
    <a:masterClrMapping/>
  </p:clrMapOvr>
  <p:transition spd="med"/>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4"/>
          <p:cNvSpPr>
            <a:spLocks noGrp="1"/>
          </p:cNvSpPr>
          <p:nvPr>
            <p:ph type="sldNum" sz="quarter" idx="11"/>
          </p:nvPr>
        </p:nvSpPr>
        <p:spPr/>
        <p:txBody>
          <a:bodyPr/>
          <a:lstStyle/>
          <a:p>
            <a:fld id="{74DBDE6F-EFBB-40F0-B59B-5793ECA00D85}" type="slidenum">
              <a:rPr lang="zh-CN" altLang="en-US"/>
              <a:pPr/>
              <a:t>22</a:t>
            </a:fld>
            <a:endParaRPr lang="en-US" altLang="zh-CN"/>
          </a:p>
        </p:txBody>
      </p:sp>
      <p:sp>
        <p:nvSpPr>
          <p:cNvPr id="946178" name="Rectangle 2"/>
          <p:cNvSpPr>
            <a:spLocks noGrp="1" noChangeArrowheads="1"/>
          </p:cNvSpPr>
          <p:nvPr>
            <p:ph type="title"/>
          </p:nvPr>
        </p:nvSpPr>
        <p:spPr>
          <a:xfrm>
            <a:off x="611450" y="44530"/>
            <a:ext cx="8064238" cy="574675"/>
          </a:xfrm>
          <a:noFill/>
          <a:ln/>
        </p:spPr>
        <p:txBody>
          <a:bodyPr anchor="t"/>
          <a:lstStyle/>
          <a:p>
            <a:r>
              <a:rPr lang="en-US" altLang="zh-CN" sz="2800" b="1" dirty="0" smtClean="0">
                <a:solidFill>
                  <a:schemeClr val="bg2"/>
                </a:solidFill>
                <a:ea typeface="黑体" pitchFamily="2" charset="-122"/>
              </a:rPr>
              <a:t>6.2 </a:t>
            </a:r>
            <a:r>
              <a:rPr lang="zh-CN" altLang="en-US" sz="2800" b="1" dirty="0" smtClean="0">
                <a:solidFill>
                  <a:schemeClr val="bg2"/>
                </a:solidFill>
                <a:ea typeface="黑体" pitchFamily="2" charset="-122"/>
              </a:rPr>
              <a:t>程序查询 </a:t>
            </a:r>
            <a:r>
              <a:rPr lang="en-US" altLang="zh-CN" sz="2800" b="1" dirty="0">
                <a:solidFill>
                  <a:schemeClr val="bg2"/>
                </a:solidFill>
                <a:ea typeface="黑体" pitchFamily="2" charset="-122"/>
              </a:rPr>
              <a:t>I/O </a:t>
            </a:r>
            <a:r>
              <a:rPr lang="zh-CN" altLang="en-US" sz="2800" b="1" dirty="0">
                <a:solidFill>
                  <a:schemeClr val="bg2"/>
                </a:solidFill>
                <a:ea typeface="黑体" pitchFamily="2" charset="-122"/>
              </a:rPr>
              <a:t>方式          </a:t>
            </a:r>
            <a:r>
              <a:rPr lang="zh-CN" altLang="en-US" sz="2800" b="1" dirty="0">
                <a:solidFill>
                  <a:srgbClr val="006600"/>
                </a:solidFill>
                <a:ea typeface="黑体" pitchFamily="2" charset="-122"/>
              </a:rPr>
              <a:t>一、无条件传送方式</a:t>
            </a:r>
          </a:p>
        </p:txBody>
      </p:sp>
      <p:sp>
        <p:nvSpPr>
          <p:cNvPr id="946179" name="Rectangle 3"/>
          <p:cNvSpPr>
            <a:spLocks noGrp="1" noChangeArrowheads="1"/>
          </p:cNvSpPr>
          <p:nvPr>
            <p:ph type="body" idx="1"/>
          </p:nvPr>
        </p:nvSpPr>
        <p:spPr>
          <a:xfrm>
            <a:off x="457200" y="4941888"/>
            <a:ext cx="8507413" cy="1727200"/>
          </a:xfrm>
        </p:spPr>
        <p:txBody>
          <a:bodyPr/>
          <a:lstStyle/>
          <a:p>
            <a:pPr marL="444500" indent="-444500"/>
            <a:endParaRPr lang="en-US" altLang="zh-CN" sz="2800" b="1"/>
          </a:p>
        </p:txBody>
      </p:sp>
      <p:sp>
        <p:nvSpPr>
          <p:cNvPr id="946181" name="Rectangle 5"/>
          <p:cNvSpPr>
            <a:spLocks noChangeArrowheads="1"/>
          </p:cNvSpPr>
          <p:nvPr/>
        </p:nvSpPr>
        <p:spPr bwMode="auto">
          <a:xfrm>
            <a:off x="828675" y="2133600"/>
            <a:ext cx="7848600" cy="1225550"/>
          </a:xfrm>
          <a:prstGeom prst="rect">
            <a:avLst/>
          </a:prstGeom>
          <a:noFill/>
          <a:ln w="9525">
            <a:noFill/>
            <a:miter lim="800000"/>
            <a:headEnd/>
            <a:tailEnd/>
          </a:ln>
          <a:effectLst/>
        </p:spPr>
        <p:txBody>
          <a:bodyPr/>
          <a:lstStyle/>
          <a:p>
            <a:pPr algn="l">
              <a:spcBef>
                <a:spcPct val="20000"/>
              </a:spcBef>
              <a:buClr>
                <a:schemeClr val="bg2"/>
              </a:buClr>
              <a:buSzPct val="75000"/>
            </a:pPr>
            <a:r>
              <a:rPr lang="zh-CN" altLang="en-US" sz="2800">
                <a:latin typeface="Arial" charset="0"/>
              </a:rPr>
              <a:t>输入：开关、</a:t>
            </a:r>
            <a:r>
              <a:rPr lang="en-US" altLang="zh-CN" sz="2800">
                <a:latin typeface="宋体"/>
              </a:rPr>
              <a:t>……</a:t>
            </a:r>
            <a:endParaRPr lang="zh-CN" altLang="en-US" sz="2800">
              <a:latin typeface="Arial" charset="0"/>
            </a:endParaRPr>
          </a:p>
          <a:p>
            <a:pPr algn="l">
              <a:spcBef>
                <a:spcPct val="20000"/>
              </a:spcBef>
              <a:buClr>
                <a:schemeClr val="bg2"/>
              </a:buClr>
              <a:buSzPct val="75000"/>
            </a:pPr>
            <a:r>
              <a:rPr lang="zh-CN" altLang="en-US" sz="2800">
                <a:latin typeface="Arial" charset="0"/>
              </a:rPr>
              <a:t>输出：发光二极管、继电器、步进电机、</a:t>
            </a:r>
            <a:r>
              <a:rPr lang="en-US" altLang="zh-CN" sz="2800">
                <a:latin typeface="宋体"/>
              </a:rPr>
              <a:t>……</a:t>
            </a:r>
            <a:endParaRPr lang="en-US" altLang="zh-CN" sz="2800">
              <a:latin typeface="Arial" charset="0"/>
            </a:endParaRPr>
          </a:p>
        </p:txBody>
      </p:sp>
    </p:spTree>
    <p:extLst>
      <p:ext uri="{BB962C8B-B14F-4D97-AF65-F5344CB8AC3E}">
        <p14:creationId xmlns:p14="http://schemas.microsoft.com/office/powerpoint/2010/main" val="312495213"/>
      </p:ext>
    </p:extLst>
  </p:cSld>
  <p:clrMapOvr>
    <a:masterClrMapping/>
  </p:clrMapOvr>
  <p:transition spd="med"/>
  <p:timing>
    <p:tnLst>
      <p:par>
        <p:cT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1072132" name="Object 4"/>
          <p:cNvGraphicFramePr>
            <a:graphicFrameLocks noChangeAspect="1"/>
          </p:cNvGraphicFramePr>
          <p:nvPr/>
        </p:nvGraphicFramePr>
        <p:xfrm>
          <a:off x="382588" y="115888"/>
          <a:ext cx="5197475" cy="6553200"/>
        </p:xfrm>
        <a:graphic>
          <a:graphicData uri="http://schemas.openxmlformats.org/presentationml/2006/ole">
            <mc:AlternateContent xmlns:mc="http://schemas.openxmlformats.org/markup-compatibility/2006">
              <mc:Choice xmlns:v="urn:schemas-microsoft-com:vml" Requires="v">
                <p:oleObj spid="_x0000_s42045" name="Image" r:id="rId3" imgW="9913469" imgH="12499592" progId="">
                  <p:embed/>
                </p:oleObj>
              </mc:Choice>
              <mc:Fallback>
                <p:oleObj name="Image" r:id="rId3" imgW="9913469" imgH="12499592"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2588" y="115888"/>
                        <a:ext cx="5197475" cy="655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0000FF"/>
                            </a:solidFill>
                            <a:miter lim="800000"/>
                            <a:headEnd/>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72135" name="Rectangle 7"/>
          <p:cNvSpPr>
            <a:spLocks noGrp="1" noChangeArrowheads="1"/>
          </p:cNvSpPr>
          <p:nvPr>
            <p:ph type="body" idx="1"/>
          </p:nvPr>
        </p:nvSpPr>
        <p:spPr>
          <a:xfrm>
            <a:off x="5724525" y="476250"/>
            <a:ext cx="3240088" cy="6192838"/>
          </a:xfrm>
          <a:noFill/>
          <a:ln/>
        </p:spPr>
        <p:txBody>
          <a:bodyPr/>
          <a:lstStyle/>
          <a:p>
            <a:pPr marL="0" indent="0">
              <a:spcAft>
                <a:spcPct val="10000"/>
              </a:spcAft>
              <a:buSzTx/>
              <a:buFont typeface="Wingdings" pitchFamily="2" charset="2"/>
              <a:buNone/>
            </a:pPr>
            <a:r>
              <a:rPr lang="zh-CN" altLang="en-US" sz="2800">
                <a:solidFill>
                  <a:schemeClr val="bg2"/>
                </a:solidFill>
                <a:latin typeface="Times New Roman" pitchFamily="18" charset="0"/>
                <a:ea typeface="黑体" pitchFamily="2" charset="-122"/>
              </a:rPr>
              <a:t>命令寄存器</a:t>
            </a:r>
          </a:p>
          <a:p>
            <a:pPr marL="0" indent="0">
              <a:spcAft>
                <a:spcPct val="10000"/>
              </a:spcAft>
              <a:buSzTx/>
              <a:buFont typeface="Wingdings" pitchFamily="2" charset="2"/>
              <a:buNone/>
            </a:pPr>
            <a:endParaRPr lang="zh-CN" altLang="en-US" sz="2800">
              <a:solidFill>
                <a:schemeClr val="bg2"/>
              </a:solidFill>
              <a:latin typeface="Times New Roman" pitchFamily="18" charset="0"/>
              <a:ea typeface="黑体" pitchFamily="2" charset="-122"/>
            </a:endParaRPr>
          </a:p>
        </p:txBody>
      </p:sp>
      <p:sp>
        <p:nvSpPr>
          <p:cNvPr id="1072136" name="Text Box 8"/>
          <p:cNvSpPr txBox="1">
            <a:spLocks noChangeArrowheads="1"/>
          </p:cNvSpPr>
          <p:nvPr/>
        </p:nvSpPr>
        <p:spPr bwMode="auto">
          <a:xfrm>
            <a:off x="5651500" y="1700213"/>
            <a:ext cx="2808288" cy="366712"/>
          </a:xfrm>
          <a:prstGeom prst="rect">
            <a:avLst/>
          </a:prstGeom>
          <a:noFill/>
          <a:ln w="28575" algn="ctr">
            <a:noFill/>
            <a:miter lim="800000"/>
            <a:headEnd/>
            <a:tailEnd type="none" w="med" len="lg"/>
          </a:ln>
          <a:effectLst/>
        </p:spPr>
        <p:txBody>
          <a:bodyPr>
            <a:spAutoFit/>
          </a:bodyPr>
          <a:lstStyle/>
          <a:p>
            <a:pPr algn="l"/>
            <a:r>
              <a:rPr lang="zh-CN" altLang="en-US" sz="1800">
                <a:solidFill>
                  <a:srgbClr val="FF0000"/>
                </a:solidFill>
              </a:rPr>
              <a:t>是否允许通道</a:t>
            </a:r>
            <a:r>
              <a:rPr lang="en-US" altLang="zh-CN" sz="1800">
                <a:solidFill>
                  <a:srgbClr val="FF0000"/>
                </a:solidFill>
              </a:rPr>
              <a:t>0</a:t>
            </a:r>
            <a:r>
              <a:rPr lang="zh-CN" altLang="en-US" sz="1800">
                <a:solidFill>
                  <a:srgbClr val="FF0000"/>
                </a:solidFill>
              </a:rPr>
              <a:t>地址不变</a:t>
            </a:r>
          </a:p>
        </p:txBody>
      </p:sp>
      <p:sp>
        <p:nvSpPr>
          <p:cNvPr id="1072137" name="Text Box 9"/>
          <p:cNvSpPr txBox="1">
            <a:spLocks noChangeArrowheads="1"/>
          </p:cNvSpPr>
          <p:nvPr/>
        </p:nvSpPr>
        <p:spPr bwMode="auto">
          <a:xfrm>
            <a:off x="4572000" y="2565400"/>
            <a:ext cx="2808288" cy="366713"/>
          </a:xfrm>
          <a:prstGeom prst="rect">
            <a:avLst/>
          </a:prstGeom>
          <a:noFill/>
          <a:ln w="28575" algn="ctr">
            <a:noFill/>
            <a:miter lim="800000"/>
            <a:headEnd/>
            <a:tailEnd type="none" w="med" len="lg"/>
          </a:ln>
          <a:effectLst/>
        </p:spPr>
        <p:txBody>
          <a:bodyPr>
            <a:spAutoFit/>
          </a:bodyPr>
          <a:lstStyle/>
          <a:p>
            <a:pPr algn="l"/>
            <a:r>
              <a:rPr lang="zh-CN" altLang="en-US" sz="1800">
                <a:solidFill>
                  <a:srgbClr val="FF0000"/>
                </a:solidFill>
              </a:rPr>
              <a:t>允许工作</a:t>
            </a:r>
            <a:r>
              <a:rPr lang="en-US" altLang="zh-CN" sz="1800">
                <a:solidFill>
                  <a:srgbClr val="FF0000"/>
                </a:solidFill>
              </a:rPr>
              <a:t> / </a:t>
            </a:r>
            <a:r>
              <a:rPr lang="zh-CN" altLang="en-US" sz="1800">
                <a:solidFill>
                  <a:srgbClr val="FF0000"/>
                </a:solidFill>
              </a:rPr>
              <a:t>禁止工作</a:t>
            </a:r>
          </a:p>
        </p:txBody>
      </p:sp>
      <p:sp>
        <p:nvSpPr>
          <p:cNvPr id="1072138" name="AutoShape 10"/>
          <p:cNvSpPr>
            <a:spLocks noChangeArrowheads="1"/>
          </p:cNvSpPr>
          <p:nvPr/>
        </p:nvSpPr>
        <p:spPr bwMode="auto">
          <a:xfrm>
            <a:off x="3059113" y="3154363"/>
            <a:ext cx="1296987" cy="215900"/>
          </a:xfrm>
          <a:prstGeom prst="roundRect">
            <a:avLst>
              <a:gd name="adj" fmla="val 50000"/>
            </a:avLst>
          </a:prstGeom>
          <a:noFill/>
          <a:ln w="28575" algn="ctr">
            <a:solidFill>
              <a:srgbClr val="0000FF"/>
            </a:solidFill>
            <a:round/>
            <a:headEnd/>
            <a:tailEnd type="none" w="med" len="lg"/>
          </a:ln>
          <a:effectLst/>
        </p:spPr>
        <p:txBody>
          <a:bodyPr wrap="none" anchor="ctr">
            <a:spAutoFit/>
          </a:bodyPr>
          <a:lstStyle/>
          <a:p>
            <a:endParaRPr lang="zh-CN" altLang="en-US"/>
          </a:p>
        </p:txBody>
      </p:sp>
      <p:sp>
        <p:nvSpPr>
          <p:cNvPr id="1072139" name="Text Box 11"/>
          <p:cNvSpPr txBox="1">
            <a:spLocks noChangeArrowheads="1"/>
          </p:cNvSpPr>
          <p:nvPr/>
        </p:nvSpPr>
        <p:spPr bwMode="auto">
          <a:xfrm>
            <a:off x="5148263" y="4652963"/>
            <a:ext cx="2808287" cy="366712"/>
          </a:xfrm>
          <a:prstGeom prst="rect">
            <a:avLst/>
          </a:prstGeom>
          <a:noFill/>
          <a:ln w="28575" algn="ctr">
            <a:noFill/>
            <a:miter lim="800000"/>
            <a:headEnd/>
            <a:tailEnd type="none" w="med" len="lg"/>
          </a:ln>
          <a:effectLst/>
        </p:spPr>
        <p:txBody>
          <a:bodyPr>
            <a:spAutoFit/>
          </a:bodyPr>
          <a:lstStyle/>
          <a:p>
            <a:pPr algn="l"/>
            <a:r>
              <a:rPr lang="zh-CN" altLang="en-US" sz="1800">
                <a:solidFill>
                  <a:srgbClr val="FF0000"/>
                </a:solidFill>
              </a:rPr>
              <a:t>滞后写入</a:t>
            </a:r>
            <a:r>
              <a:rPr lang="en-US" altLang="zh-CN" sz="1800">
                <a:solidFill>
                  <a:srgbClr val="FF0000"/>
                </a:solidFill>
              </a:rPr>
              <a:t> / </a:t>
            </a:r>
            <a:r>
              <a:rPr lang="zh-CN" altLang="en-US" sz="1800">
                <a:solidFill>
                  <a:srgbClr val="FF0000"/>
                </a:solidFill>
              </a:rPr>
              <a:t>扩展写入</a:t>
            </a:r>
          </a:p>
        </p:txBody>
      </p:sp>
      <p:sp>
        <p:nvSpPr>
          <p:cNvPr id="1072140" name="Text Box 12"/>
          <p:cNvSpPr txBox="1">
            <a:spLocks noChangeArrowheads="1"/>
          </p:cNvSpPr>
          <p:nvPr/>
        </p:nvSpPr>
        <p:spPr bwMode="auto">
          <a:xfrm>
            <a:off x="5148263" y="5583238"/>
            <a:ext cx="2808287" cy="366712"/>
          </a:xfrm>
          <a:prstGeom prst="rect">
            <a:avLst/>
          </a:prstGeom>
          <a:noFill/>
          <a:ln w="28575" algn="ctr">
            <a:noFill/>
            <a:miter lim="800000"/>
            <a:headEnd/>
            <a:tailEnd type="none" w="med" len="lg"/>
          </a:ln>
          <a:effectLst/>
        </p:spPr>
        <p:txBody>
          <a:bodyPr>
            <a:spAutoFit/>
          </a:bodyPr>
          <a:lstStyle/>
          <a:p>
            <a:pPr algn="l"/>
            <a:r>
              <a:rPr lang="zh-CN" altLang="en-US" sz="1800">
                <a:solidFill>
                  <a:srgbClr val="FF0000"/>
                </a:solidFill>
              </a:rPr>
              <a:t>高电平有效</a:t>
            </a:r>
            <a:r>
              <a:rPr lang="en-US" altLang="zh-CN" sz="1800">
                <a:solidFill>
                  <a:srgbClr val="FF0000"/>
                </a:solidFill>
              </a:rPr>
              <a:t> / </a:t>
            </a:r>
            <a:r>
              <a:rPr lang="zh-CN" altLang="en-US" sz="1800">
                <a:solidFill>
                  <a:srgbClr val="FF0000"/>
                </a:solidFill>
              </a:rPr>
              <a:t>低电平有效</a:t>
            </a:r>
          </a:p>
        </p:txBody>
      </p:sp>
      <p:sp>
        <p:nvSpPr>
          <p:cNvPr id="1072141" name="Text Box 13"/>
          <p:cNvSpPr txBox="1">
            <a:spLocks noChangeArrowheads="1"/>
          </p:cNvSpPr>
          <p:nvPr/>
        </p:nvSpPr>
        <p:spPr bwMode="auto">
          <a:xfrm>
            <a:off x="4427538" y="4005263"/>
            <a:ext cx="3457575" cy="366712"/>
          </a:xfrm>
          <a:prstGeom prst="rect">
            <a:avLst/>
          </a:prstGeom>
          <a:noFill/>
          <a:ln w="28575" algn="ctr">
            <a:noFill/>
            <a:miter lim="800000"/>
            <a:headEnd/>
            <a:tailEnd type="none" w="med" len="lg"/>
          </a:ln>
          <a:effectLst/>
        </p:spPr>
        <p:txBody>
          <a:bodyPr>
            <a:spAutoFit/>
          </a:bodyPr>
          <a:lstStyle/>
          <a:p>
            <a:pPr algn="l"/>
            <a:r>
              <a:rPr lang="zh-CN" altLang="en-US" sz="1800">
                <a:solidFill>
                  <a:srgbClr val="FF0000"/>
                </a:solidFill>
              </a:rPr>
              <a:t>固定优先级</a:t>
            </a:r>
            <a:r>
              <a:rPr lang="en-US" altLang="zh-CN" sz="1800">
                <a:solidFill>
                  <a:srgbClr val="FF0000"/>
                </a:solidFill>
              </a:rPr>
              <a:t> / </a:t>
            </a:r>
            <a:r>
              <a:rPr lang="zh-CN" altLang="en-US" sz="1800">
                <a:solidFill>
                  <a:srgbClr val="FF0000"/>
                </a:solidFill>
              </a:rPr>
              <a:t>循环优先级</a:t>
            </a:r>
          </a:p>
        </p:txBody>
      </p:sp>
      <p:sp>
        <p:nvSpPr>
          <p:cNvPr id="1072142" name="Text Box 14"/>
          <p:cNvSpPr txBox="1">
            <a:spLocks noChangeArrowheads="1"/>
          </p:cNvSpPr>
          <p:nvPr/>
        </p:nvSpPr>
        <p:spPr bwMode="auto">
          <a:xfrm>
            <a:off x="4498975" y="3068638"/>
            <a:ext cx="936625" cy="366712"/>
          </a:xfrm>
          <a:prstGeom prst="rect">
            <a:avLst/>
          </a:prstGeom>
          <a:noFill/>
          <a:ln w="28575" algn="ctr">
            <a:noFill/>
            <a:miter lim="800000"/>
            <a:headEnd/>
            <a:tailEnd type="none" w="med" len="lg"/>
          </a:ln>
          <a:effectLst/>
        </p:spPr>
        <p:txBody>
          <a:bodyPr>
            <a:spAutoFit/>
          </a:bodyPr>
          <a:lstStyle/>
          <a:p>
            <a:pPr algn="l"/>
            <a:r>
              <a:rPr lang="en-US" altLang="zh-CN" sz="1800">
                <a:solidFill>
                  <a:srgbClr val="0000FF"/>
                </a:solidFill>
              </a:rPr>
              <a:t>PC</a:t>
            </a:r>
            <a:r>
              <a:rPr lang="zh-CN" altLang="en-US" sz="1800">
                <a:solidFill>
                  <a:srgbClr val="0000FF"/>
                </a:solidFill>
              </a:rPr>
              <a:t>机</a:t>
            </a:r>
          </a:p>
        </p:txBody>
      </p:sp>
      <p:sp>
        <p:nvSpPr>
          <p:cNvPr id="1072143" name="AutoShape 15">
            <a:hlinkClick r:id="" action="ppaction://hlinkshowjump?jump=lastslideviewed" highlightClick="1"/>
          </p:cNvPr>
          <p:cNvSpPr>
            <a:spLocks noChangeArrowheads="1"/>
          </p:cNvSpPr>
          <p:nvPr/>
        </p:nvSpPr>
        <p:spPr bwMode="auto">
          <a:xfrm>
            <a:off x="8316913" y="476250"/>
            <a:ext cx="431800" cy="431800"/>
          </a:xfrm>
          <a:prstGeom prst="actionButtonReturn">
            <a:avLst/>
          </a:prstGeom>
          <a:ln>
            <a:headEnd/>
            <a:tailEnd type="none" w="med" len="lg"/>
          </a:ln>
        </p:spPr>
        <p:style>
          <a:lnRef idx="1">
            <a:schemeClr val="accent6"/>
          </a:lnRef>
          <a:fillRef idx="2">
            <a:schemeClr val="accent6"/>
          </a:fillRef>
          <a:effectRef idx="1">
            <a:schemeClr val="accent6"/>
          </a:effectRef>
          <a:fontRef idx="minor">
            <a:schemeClr val="dk1"/>
          </a:fontRef>
        </p:style>
        <p:txBody>
          <a:bodyPr wrap="none" anchor="ctr">
            <a:spAutoFit/>
          </a:bodyPr>
          <a:lstStyle/>
          <a:p>
            <a:endParaRPr lang="zh-CN" altLang="en-US"/>
          </a:p>
        </p:txBody>
      </p:sp>
      <p:sp>
        <p:nvSpPr>
          <p:cNvPr id="1072144" name="Line 16"/>
          <p:cNvSpPr>
            <a:spLocks noChangeShapeType="1"/>
          </p:cNvSpPr>
          <p:nvPr/>
        </p:nvSpPr>
        <p:spPr bwMode="auto">
          <a:xfrm>
            <a:off x="3059113" y="1446213"/>
            <a:ext cx="2233612" cy="0"/>
          </a:xfrm>
          <a:prstGeom prst="line">
            <a:avLst/>
          </a:prstGeom>
          <a:noFill/>
          <a:ln w="28575">
            <a:solidFill>
              <a:srgbClr val="FF0000"/>
            </a:solidFill>
            <a:round/>
            <a:headEnd/>
            <a:tailEnd type="none" w="med" len="lg"/>
          </a:ln>
          <a:effectLst/>
        </p:spPr>
        <p:txBody>
          <a:bodyPr anchor="ctr">
            <a:spAutoFit/>
          </a:bodyPr>
          <a:lstStyle/>
          <a:p>
            <a:endParaRPr lang="zh-CN" altLang="en-US"/>
          </a:p>
        </p:txBody>
      </p:sp>
    </p:spTree>
    <p:extLst>
      <p:ext uri="{BB962C8B-B14F-4D97-AF65-F5344CB8AC3E}">
        <p14:creationId xmlns:p14="http://schemas.microsoft.com/office/powerpoint/2010/main" val="402497269"/>
      </p:ext>
    </p:extLst>
  </p:cSld>
  <p:clrMapOvr>
    <a:masterClrMapping/>
  </p:clrMapOvr>
  <p:transition spd="med"/>
  <p:timing>
    <p:tnLst>
      <p:par>
        <p:cT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灯片编号占位符 4"/>
          <p:cNvSpPr>
            <a:spLocks noGrp="1"/>
          </p:cNvSpPr>
          <p:nvPr>
            <p:ph type="sldNum" sz="quarter" idx="11"/>
          </p:nvPr>
        </p:nvSpPr>
        <p:spPr/>
        <p:txBody>
          <a:bodyPr/>
          <a:lstStyle/>
          <a:p>
            <a:fld id="{CC54B7A2-3E5D-4B31-87F0-011680E5A00C}" type="slidenum">
              <a:rPr lang="zh-CN" altLang="en-US"/>
              <a:pPr/>
              <a:t>221</a:t>
            </a:fld>
            <a:endParaRPr lang="en-US" altLang="zh-CN"/>
          </a:p>
        </p:txBody>
      </p:sp>
      <p:graphicFrame>
        <p:nvGraphicFramePr>
          <p:cNvPr id="1075203" name="Object 3"/>
          <p:cNvGraphicFramePr>
            <a:graphicFrameLocks noChangeAspect="1"/>
          </p:cNvGraphicFramePr>
          <p:nvPr/>
        </p:nvGraphicFramePr>
        <p:xfrm>
          <a:off x="644525" y="1982788"/>
          <a:ext cx="5006975" cy="2814637"/>
        </p:xfrm>
        <a:graphic>
          <a:graphicData uri="http://schemas.openxmlformats.org/presentationml/2006/ole">
            <mc:AlternateContent xmlns:mc="http://schemas.openxmlformats.org/markup-compatibility/2006">
              <mc:Choice xmlns:v="urn:schemas-microsoft-com:vml" Requires="v">
                <p:oleObj spid="_x0000_s43069" name="Image" r:id="rId3" imgW="8140408" imgH="4574694" progId="">
                  <p:embed/>
                </p:oleObj>
              </mc:Choice>
              <mc:Fallback>
                <p:oleObj name="Image" r:id="rId3" imgW="8140408" imgH="4574694"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4525" y="1982788"/>
                        <a:ext cx="5006975" cy="281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0000FF"/>
                            </a:solidFill>
                            <a:miter lim="800000"/>
                            <a:headEnd/>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75205" name="Rectangle 5"/>
          <p:cNvSpPr>
            <a:spLocks noGrp="1" noChangeArrowheads="1"/>
          </p:cNvSpPr>
          <p:nvPr>
            <p:ph type="body" idx="1"/>
          </p:nvPr>
        </p:nvSpPr>
        <p:spPr>
          <a:xfrm>
            <a:off x="466725" y="476250"/>
            <a:ext cx="8497888" cy="1152525"/>
          </a:xfrm>
          <a:noFill/>
          <a:ln/>
        </p:spPr>
        <p:txBody>
          <a:bodyPr/>
          <a:lstStyle/>
          <a:p>
            <a:pPr marL="0" indent="0">
              <a:spcAft>
                <a:spcPct val="10000"/>
              </a:spcAft>
              <a:buSzTx/>
              <a:buFont typeface="Wingdings" pitchFamily="2" charset="2"/>
              <a:buNone/>
            </a:pPr>
            <a:r>
              <a:rPr lang="zh-CN" altLang="en-US" sz="2800">
                <a:solidFill>
                  <a:schemeClr val="bg2"/>
                </a:solidFill>
                <a:latin typeface="Times New Roman" pitchFamily="18" charset="0"/>
                <a:ea typeface="黑体" pitchFamily="2" charset="-122"/>
              </a:rPr>
              <a:t>请求寄存器</a:t>
            </a:r>
          </a:p>
          <a:p>
            <a:pPr marL="0" indent="0">
              <a:spcAft>
                <a:spcPct val="10000"/>
              </a:spcAft>
              <a:buSzTx/>
              <a:buFont typeface="Wingdings" pitchFamily="2" charset="2"/>
              <a:buNone/>
            </a:pPr>
            <a:r>
              <a:rPr lang="zh-CN" altLang="en-US" sz="2800" b="1">
                <a:latin typeface="Times New Roman" pitchFamily="18" charset="0"/>
              </a:rPr>
              <a:t>（用于</a:t>
            </a:r>
            <a:r>
              <a:rPr lang="zh-CN" altLang="en-US" sz="2800" b="1">
                <a:solidFill>
                  <a:srgbClr val="CC0000"/>
                </a:solidFill>
                <a:latin typeface="Times New Roman" pitchFamily="18" charset="0"/>
              </a:rPr>
              <a:t>数据块</a:t>
            </a:r>
            <a:r>
              <a:rPr lang="zh-CN" altLang="en-US" sz="2800" b="1">
                <a:latin typeface="Times New Roman" pitchFamily="18" charset="0"/>
              </a:rPr>
              <a:t>传送方式）</a:t>
            </a:r>
          </a:p>
        </p:txBody>
      </p:sp>
      <p:sp>
        <p:nvSpPr>
          <p:cNvPr id="1075206" name="Line 6"/>
          <p:cNvSpPr>
            <a:spLocks noChangeShapeType="1"/>
          </p:cNvSpPr>
          <p:nvPr/>
        </p:nvSpPr>
        <p:spPr bwMode="auto">
          <a:xfrm>
            <a:off x="3492500" y="3213100"/>
            <a:ext cx="2016125" cy="0"/>
          </a:xfrm>
          <a:prstGeom prst="line">
            <a:avLst/>
          </a:prstGeom>
          <a:noFill/>
          <a:ln w="28575">
            <a:solidFill>
              <a:srgbClr val="FF0000"/>
            </a:solidFill>
            <a:round/>
            <a:headEnd/>
            <a:tailEnd type="none" w="med" len="lg"/>
          </a:ln>
          <a:effectLst/>
        </p:spPr>
        <p:txBody>
          <a:bodyPr anchor="ctr">
            <a:spAutoFit/>
          </a:bodyPr>
          <a:lstStyle/>
          <a:p>
            <a:endParaRPr lang="zh-CN" altLang="en-US"/>
          </a:p>
        </p:txBody>
      </p:sp>
      <p:sp>
        <p:nvSpPr>
          <p:cNvPr id="1075207" name="Line 7"/>
          <p:cNvSpPr>
            <a:spLocks noChangeShapeType="1"/>
          </p:cNvSpPr>
          <p:nvPr/>
        </p:nvSpPr>
        <p:spPr bwMode="auto">
          <a:xfrm>
            <a:off x="3563938" y="4724400"/>
            <a:ext cx="1728787" cy="0"/>
          </a:xfrm>
          <a:prstGeom prst="line">
            <a:avLst/>
          </a:prstGeom>
          <a:noFill/>
          <a:ln w="28575">
            <a:solidFill>
              <a:srgbClr val="FF0000"/>
            </a:solidFill>
            <a:round/>
            <a:headEnd/>
            <a:tailEnd type="none" w="med" len="lg"/>
          </a:ln>
          <a:effectLst/>
        </p:spPr>
        <p:txBody>
          <a:bodyPr anchor="ctr">
            <a:spAutoFit/>
          </a:bodyPr>
          <a:lstStyle/>
          <a:p>
            <a:endParaRPr lang="zh-CN" altLang="en-US"/>
          </a:p>
        </p:txBody>
      </p:sp>
      <p:sp>
        <p:nvSpPr>
          <p:cNvPr id="1075208" name="Line 8"/>
          <p:cNvSpPr>
            <a:spLocks noChangeShapeType="1"/>
          </p:cNvSpPr>
          <p:nvPr/>
        </p:nvSpPr>
        <p:spPr bwMode="auto">
          <a:xfrm>
            <a:off x="5580063" y="3141663"/>
            <a:ext cx="936625" cy="935037"/>
          </a:xfrm>
          <a:prstGeom prst="line">
            <a:avLst/>
          </a:prstGeom>
          <a:noFill/>
          <a:ln w="28575">
            <a:solidFill>
              <a:srgbClr val="FF0000"/>
            </a:solidFill>
            <a:round/>
            <a:headEnd/>
            <a:tailEnd type="triangle" w="med" len="lg"/>
          </a:ln>
          <a:effectLst/>
        </p:spPr>
        <p:txBody>
          <a:bodyPr anchor="ctr">
            <a:spAutoFit/>
          </a:bodyPr>
          <a:lstStyle/>
          <a:p>
            <a:endParaRPr lang="zh-CN" altLang="en-US"/>
          </a:p>
        </p:txBody>
      </p:sp>
      <p:sp>
        <p:nvSpPr>
          <p:cNvPr id="1075209" name="Line 9"/>
          <p:cNvSpPr>
            <a:spLocks noChangeShapeType="1"/>
          </p:cNvSpPr>
          <p:nvPr/>
        </p:nvSpPr>
        <p:spPr bwMode="auto">
          <a:xfrm flipV="1">
            <a:off x="5364163" y="4221163"/>
            <a:ext cx="1152525" cy="360362"/>
          </a:xfrm>
          <a:prstGeom prst="line">
            <a:avLst/>
          </a:prstGeom>
          <a:noFill/>
          <a:ln w="28575">
            <a:solidFill>
              <a:srgbClr val="FF0000"/>
            </a:solidFill>
            <a:round/>
            <a:headEnd/>
            <a:tailEnd type="triangle" w="med" len="lg"/>
          </a:ln>
          <a:effectLst/>
        </p:spPr>
        <p:txBody>
          <a:bodyPr anchor="ctr">
            <a:spAutoFit/>
          </a:bodyPr>
          <a:lstStyle/>
          <a:p>
            <a:endParaRPr lang="zh-CN" altLang="en-US"/>
          </a:p>
        </p:txBody>
      </p:sp>
      <p:sp>
        <p:nvSpPr>
          <p:cNvPr id="1075210" name="Text Box 10"/>
          <p:cNvSpPr txBox="1">
            <a:spLocks noChangeArrowheads="1"/>
          </p:cNvSpPr>
          <p:nvPr/>
        </p:nvSpPr>
        <p:spPr bwMode="auto">
          <a:xfrm>
            <a:off x="6516688" y="3860800"/>
            <a:ext cx="2447925" cy="641350"/>
          </a:xfrm>
          <a:prstGeom prst="rect">
            <a:avLst/>
          </a:prstGeom>
          <a:noFill/>
          <a:ln w="28575" algn="ctr">
            <a:noFill/>
            <a:miter lim="800000"/>
            <a:headEnd/>
            <a:tailEnd type="none" w="med" len="lg"/>
          </a:ln>
          <a:effectLst/>
        </p:spPr>
        <p:txBody>
          <a:bodyPr>
            <a:spAutoFit/>
          </a:bodyPr>
          <a:lstStyle/>
          <a:p>
            <a:pPr algn="l">
              <a:spcBef>
                <a:spcPts val="0"/>
              </a:spcBef>
            </a:pPr>
            <a:r>
              <a:rPr lang="zh-CN" altLang="en-US" sz="1800" dirty="0">
                <a:solidFill>
                  <a:srgbClr val="FF0000"/>
                </a:solidFill>
              </a:rPr>
              <a:t>启动</a:t>
            </a:r>
            <a:r>
              <a:rPr lang="zh-CN" altLang="en-US" sz="1800" dirty="0">
                <a:solidFill>
                  <a:srgbClr val="FF0000"/>
                </a:solidFill>
                <a:latin typeface="宋体"/>
              </a:rPr>
              <a:t>“</a:t>
            </a:r>
            <a:r>
              <a:rPr lang="zh-CN" altLang="en-US" sz="1800" dirty="0">
                <a:solidFill>
                  <a:srgbClr val="FF0000"/>
                </a:solidFill>
              </a:rPr>
              <a:t>内存 </a:t>
            </a:r>
            <a:r>
              <a:rPr lang="zh-CN" altLang="en-US" sz="1800" dirty="0">
                <a:solidFill>
                  <a:srgbClr val="FF0000"/>
                </a:solidFill>
                <a:latin typeface="+mn-ea"/>
                <a:ea typeface="+mn-ea"/>
              </a:rPr>
              <a:t>→</a:t>
            </a:r>
            <a:r>
              <a:rPr lang="zh-CN" altLang="en-US" sz="1800" dirty="0">
                <a:solidFill>
                  <a:srgbClr val="FF0000"/>
                </a:solidFill>
              </a:rPr>
              <a:t> 内存</a:t>
            </a:r>
            <a:r>
              <a:rPr lang="zh-CN" altLang="en-US" sz="1800" dirty="0">
                <a:solidFill>
                  <a:srgbClr val="FF0000"/>
                </a:solidFill>
                <a:latin typeface="宋体"/>
              </a:rPr>
              <a:t>”</a:t>
            </a:r>
            <a:endParaRPr lang="zh-CN" altLang="en-US" sz="1800" dirty="0">
              <a:solidFill>
                <a:srgbClr val="FF0000"/>
              </a:solidFill>
            </a:endParaRPr>
          </a:p>
          <a:p>
            <a:pPr algn="l">
              <a:spcBef>
                <a:spcPts val="0"/>
              </a:spcBef>
            </a:pPr>
            <a:r>
              <a:rPr lang="zh-CN" altLang="en-US" sz="1800" dirty="0">
                <a:solidFill>
                  <a:srgbClr val="FF0000"/>
                </a:solidFill>
              </a:rPr>
              <a:t>的传送</a:t>
            </a:r>
          </a:p>
        </p:txBody>
      </p:sp>
    </p:spTree>
    <p:extLst>
      <p:ext uri="{BB962C8B-B14F-4D97-AF65-F5344CB8AC3E}">
        <p14:creationId xmlns:p14="http://schemas.microsoft.com/office/powerpoint/2010/main" val="258996990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1075206"/>
                                        </p:tgtEl>
                                        <p:attrNameLst>
                                          <p:attrName>style.visibility</p:attrName>
                                        </p:attrNameLst>
                                      </p:cBhvr>
                                      <p:to>
                                        <p:strVal val="visible"/>
                                      </p:to>
                                    </p:set>
                                    <p:animEffect transition="in" filter="strips(downRight)">
                                      <p:cBhvr>
                                        <p:cTn id="7" dur="500"/>
                                        <p:tgtEl>
                                          <p:spTgt spid="1075206"/>
                                        </p:tgtEl>
                                      </p:cBhvr>
                                    </p:animEffect>
                                  </p:childTnLst>
                                </p:cTn>
                              </p:par>
                              <p:par>
                                <p:cTn id="8" presetID="18" presetClass="entr" presetSubtype="6" fill="hold" grpId="0" nodeType="withEffect">
                                  <p:stCondLst>
                                    <p:cond delay="0"/>
                                  </p:stCondLst>
                                  <p:childTnLst>
                                    <p:set>
                                      <p:cBhvr>
                                        <p:cTn id="9" dur="1" fill="hold">
                                          <p:stCondLst>
                                            <p:cond delay="0"/>
                                          </p:stCondLst>
                                        </p:cTn>
                                        <p:tgtEl>
                                          <p:spTgt spid="1075207"/>
                                        </p:tgtEl>
                                        <p:attrNameLst>
                                          <p:attrName>style.visibility</p:attrName>
                                        </p:attrNameLst>
                                      </p:cBhvr>
                                      <p:to>
                                        <p:strVal val="visible"/>
                                      </p:to>
                                    </p:set>
                                    <p:animEffect transition="in" filter="strips(downRight)">
                                      <p:cBhvr>
                                        <p:cTn id="10" dur="500"/>
                                        <p:tgtEl>
                                          <p:spTgt spid="1075207"/>
                                        </p:tgtEl>
                                      </p:cBhvr>
                                    </p:animEffect>
                                  </p:childTnLst>
                                </p:cTn>
                              </p:par>
                            </p:childTnLst>
                          </p:cTn>
                        </p:par>
                        <p:par>
                          <p:cTn id="11" fill="hold">
                            <p:stCondLst>
                              <p:cond delay="500"/>
                            </p:stCondLst>
                            <p:childTnLst>
                              <p:par>
                                <p:cTn id="12" presetID="18" presetClass="entr" presetSubtype="6" fill="hold" grpId="0" nodeType="afterEffect">
                                  <p:stCondLst>
                                    <p:cond delay="0"/>
                                  </p:stCondLst>
                                  <p:childTnLst>
                                    <p:set>
                                      <p:cBhvr>
                                        <p:cTn id="13" dur="1" fill="hold">
                                          <p:stCondLst>
                                            <p:cond delay="0"/>
                                          </p:stCondLst>
                                        </p:cTn>
                                        <p:tgtEl>
                                          <p:spTgt spid="1075208"/>
                                        </p:tgtEl>
                                        <p:attrNameLst>
                                          <p:attrName>style.visibility</p:attrName>
                                        </p:attrNameLst>
                                      </p:cBhvr>
                                      <p:to>
                                        <p:strVal val="visible"/>
                                      </p:to>
                                    </p:set>
                                    <p:animEffect transition="in" filter="strips(downRight)">
                                      <p:cBhvr>
                                        <p:cTn id="14" dur="500"/>
                                        <p:tgtEl>
                                          <p:spTgt spid="1075208"/>
                                        </p:tgtEl>
                                      </p:cBhvr>
                                    </p:animEffect>
                                  </p:childTnLst>
                                </p:cTn>
                              </p:par>
                              <p:par>
                                <p:cTn id="15" presetID="18" presetClass="entr" presetSubtype="3" fill="hold" grpId="0" nodeType="withEffect">
                                  <p:stCondLst>
                                    <p:cond delay="0"/>
                                  </p:stCondLst>
                                  <p:childTnLst>
                                    <p:set>
                                      <p:cBhvr>
                                        <p:cTn id="16" dur="1" fill="hold">
                                          <p:stCondLst>
                                            <p:cond delay="0"/>
                                          </p:stCondLst>
                                        </p:cTn>
                                        <p:tgtEl>
                                          <p:spTgt spid="1075209"/>
                                        </p:tgtEl>
                                        <p:attrNameLst>
                                          <p:attrName>style.visibility</p:attrName>
                                        </p:attrNameLst>
                                      </p:cBhvr>
                                      <p:to>
                                        <p:strVal val="visible"/>
                                      </p:to>
                                    </p:set>
                                    <p:animEffect transition="in" filter="strips(upRight)">
                                      <p:cBhvr>
                                        <p:cTn id="17" dur="500"/>
                                        <p:tgtEl>
                                          <p:spTgt spid="1075209"/>
                                        </p:tgtEl>
                                      </p:cBhvr>
                                    </p:animEffect>
                                  </p:childTnLst>
                                </p:cTn>
                              </p:par>
                            </p:childTnLst>
                          </p:cTn>
                        </p:par>
                        <p:par>
                          <p:cTn id="18" fill="hold">
                            <p:stCondLst>
                              <p:cond delay="1000"/>
                            </p:stCondLst>
                            <p:childTnLst>
                              <p:par>
                                <p:cTn id="19" presetID="27" presetClass="entr" presetSubtype="0" fill="hold" grpId="0" nodeType="afterEffect">
                                  <p:stCondLst>
                                    <p:cond delay="0"/>
                                  </p:stCondLst>
                                  <p:iterate type="lt">
                                    <p:tmPct val="50000"/>
                                  </p:iterate>
                                  <p:childTnLst>
                                    <p:set>
                                      <p:cBhvr>
                                        <p:cTn id="20" dur="1" fill="hold">
                                          <p:stCondLst>
                                            <p:cond delay="0"/>
                                          </p:stCondLst>
                                        </p:cTn>
                                        <p:tgtEl>
                                          <p:spTgt spid="1075210"/>
                                        </p:tgtEl>
                                        <p:attrNameLst>
                                          <p:attrName>style.visibility</p:attrName>
                                        </p:attrNameLst>
                                      </p:cBhvr>
                                      <p:to>
                                        <p:strVal val="visible"/>
                                      </p:to>
                                    </p:set>
                                    <p:anim calcmode="discrete" valueType="clr">
                                      <p:cBhvr override="childStyle">
                                        <p:cTn id="21" dur="80"/>
                                        <p:tgtEl>
                                          <p:spTgt spid="1075210"/>
                                        </p:tgtEl>
                                        <p:attrNameLst>
                                          <p:attrName>style.color</p:attrName>
                                        </p:attrNameLst>
                                      </p:cBhvr>
                                      <p:tavLst>
                                        <p:tav tm="0">
                                          <p:val>
                                            <p:clrVal>
                                              <a:schemeClr val="accent2"/>
                                            </p:clrVal>
                                          </p:val>
                                        </p:tav>
                                        <p:tav tm="50000">
                                          <p:val>
                                            <p:clrVal>
                                              <a:schemeClr val="hlink"/>
                                            </p:clrVal>
                                          </p:val>
                                        </p:tav>
                                      </p:tavLst>
                                    </p:anim>
                                    <p:anim calcmode="discrete" valueType="clr">
                                      <p:cBhvr>
                                        <p:cTn id="22" dur="80"/>
                                        <p:tgtEl>
                                          <p:spTgt spid="1075210"/>
                                        </p:tgtEl>
                                        <p:attrNameLst>
                                          <p:attrName>fillcolor</p:attrName>
                                        </p:attrNameLst>
                                      </p:cBhvr>
                                      <p:tavLst>
                                        <p:tav tm="0">
                                          <p:val>
                                            <p:clrVal>
                                              <a:schemeClr val="accent2"/>
                                            </p:clrVal>
                                          </p:val>
                                        </p:tav>
                                        <p:tav tm="50000">
                                          <p:val>
                                            <p:clrVal>
                                              <a:schemeClr val="hlink"/>
                                            </p:clrVal>
                                          </p:val>
                                        </p:tav>
                                      </p:tavLst>
                                    </p:anim>
                                    <p:set>
                                      <p:cBhvr>
                                        <p:cTn id="23" dur="80"/>
                                        <p:tgtEl>
                                          <p:spTgt spid="1075210"/>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5206" grpId="0" animBg="1"/>
      <p:bldP spid="1075207" grpId="0" animBg="1"/>
      <p:bldP spid="1075208" grpId="0" animBg="1"/>
      <p:bldP spid="1075209" grpId="0" animBg="1"/>
      <p:bldP spid="1075210" grpId="0"/>
    </p:bldLst>
  </p:timing>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1076227" name="Object 3"/>
          <p:cNvGraphicFramePr>
            <a:graphicFrameLocks noChangeAspect="1"/>
          </p:cNvGraphicFramePr>
          <p:nvPr/>
        </p:nvGraphicFramePr>
        <p:xfrm>
          <a:off x="611188" y="333375"/>
          <a:ext cx="5540375" cy="6335713"/>
        </p:xfrm>
        <a:graphic>
          <a:graphicData uri="http://schemas.openxmlformats.org/presentationml/2006/ole">
            <mc:AlternateContent xmlns:mc="http://schemas.openxmlformats.org/markup-compatibility/2006">
              <mc:Choice xmlns:v="urn:schemas-microsoft-com:vml" Requires="v">
                <p:oleObj spid="_x0000_s44093" name="Image" r:id="rId3" imgW="9962449" imgH="11392653" progId="">
                  <p:embed/>
                </p:oleObj>
              </mc:Choice>
              <mc:Fallback>
                <p:oleObj name="Image" r:id="rId3" imgW="9962449" imgH="11392653"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188" y="333375"/>
                        <a:ext cx="5540375" cy="6335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0000FF"/>
                            </a:solidFill>
                            <a:miter lim="800000"/>
                            <a:headEnd/>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76229" name="Rectangle 5"/>
          <p:cNvSpPr>
            <a:spLocks noGrp="1" noChangeArrowheads="1"/>
          </p:cNvSpPr>
          <p:nvPr>
            <p:ph type="body" idx="1"/>
          </p:nvPr>
        </p:nvSpPr>
        <p:spPr>
          <a:xfrm>
            <a:off x="6156325" y="476250"/>
            <a:ext cx="2808288" cy="6192838"/>
          </a:xfrm>
          <a:noFill/>
          <a:ln/>
        </p:spPr>
        <p:txBody>
          <a:bodyPr/>
          <a:lstStyle/>
          <a:p>
            <a:pPr marL="0" indent="0">
              <a:spcAft>
                <a:spcPct val="10000"/>
              </a:spcAft>
              <a:buSzTx/>
              <a:buFont typeface="Wingdings" pitchFamily="2" charset="2"/>
              <a:buNone/>
            </a:pPr>
            <a:r>
              <a:rPr lang="zh-CN" altLang="en-US" sz="2800">
                <a:solidFill>
                  <a:schemeClr val="bg2"/>
                </a:solidFill>
                <a:latin typeface="Times New Roman" pitchFamily="18" charset="0"/>
                <a:ea typeface="黑体" pitchFamily="2" charset="-122"/>
              </a:rPr>
              <a:t>屏蔽寄存器</a:t>
            </a:r>
          </a:p>
          <a:p>
            <a:pPr marL="0" indent="0">
              <a:spcAft>
                <a:spcPct val="10000"/>
              </a:spcAft>
              <a:buSzTx/>
              <a:buFont typeface="Wingdings" pitchFamily="2" charset="2"/>
              <a:buNone/>
            </a:pPr>
            <a:endParaRPr lang="zh-CN" altLang="en-US" sz="2800">
              <a:solidFill>
                <a:schemeClr val="bg2"/>
              </a:solidFill>
              <a:latin typeface="Times New Roman" pitchFamily="18" charset="0"/>
              <a:ea typeface="黑体" pitchFamily="2" charset="-122"/>
            </a:endParaRPr>
          </a:p>
        </p:txBody>
      </p:sp>
      <p:sp>
        <p:nvSpPr>
          <p:cNvPr id="1076230" name="Rectangle 6"/>
          <p:cNvSpPr>
            <a:spLocks noChangeArrowheads="1"/>
          </p:cNvSpPr>
          <p:nvPr/>
        </p:nvSpPr>
        <p:spPr bwMode="auto">
          <a:xfrm>
            <a:off x="2843213" y="260350"/>
            <a:ext cx="2808287" cy="576263"/>
          </a:xfrm>
          <a:prstGeom prst="rect">
            <a:avLst/>
          </a:prstGeom>
          <a:noFill/>
          <a:ln w="9525">
            <a:noFill/>
            <a:miter lim="800000"/>
            <a:headEnd/>
            <a:tailEnd/>
          </a:ln>
          <a:effectLst/>
        </p:spPr>
        <p:txBody>
          <a:bodyPr/>
          <a:lstStyle/>
          <a:p>
            <a:pPr algn="l">
              <a:spcBef>
                <a:spcPct val="20000"/>
              </a:spcBef>
              <a:spcAft>
                <a:spcPct val="10000"/>
              </a:spcAft>
              <a:buClr>
                <a:schemeClr val="bg2"/>
              </a:buClr>
            </a:pPr>
            <a:r>
              <a:rPr lang="zh-CN" altLang="en-US" sz="2800" b="0">
                <a:solidFill>
                  <a:srgbClr val="FF6600"/>
                </a:solidFill>
                <a:ea typeface="黑体" pitchFamily="2" charset="-122"/>
              </a:rPr>
              <a:t>单通道屏蔽字</a:t>
            </a:r>
          </a:p>
        </p:txBody>
      </p:sp>
      <p:sp>
        <p:nvSpPr>
          <p:cNvPr id="1076231" name="Rectangle 7"/>
          <p:cNvSpPr>
            <a:spLocks noChangeArrowheads="1"/>
          </p:cNvSpPr>
          <p:nvPr/>
        </p:nvSpPr>
        <p:spPr bwMode="auto">
          <a:xfrm>
            <a:off x="2843213" y="3213100"/>
            <a:ext cx="4465637" cy="576263"/>
          </a:xfrm>
          <a:prstGeom prst="rect">
            <a:avLst/>
          </a:prstGeom>
          <a:noFill/>
          <a:ln w="9525">
            <a:noFill/>
            <a:miter lim="800000"/>
            <a:headEnd/>
            <a:tailEnd/>
          </a:ln>
          <a:effectLst/>
        </p:spPr>
        <p:txBody>
          <a:bodyPr/>
          <a:lstStyle/>
          <a:p>
            <a:pPr algn="l">
              <a:spcBef>
                <a:spcPct val="20000"/>
              </a:spcBef>
              <a:spcAft>
                <a:spcPct val="10000"/>
              </a:spcAft>
              <a:buClr>
                <a:schemeClr val="bg2"/>
              </a:buClr>
            </a:pPr>
            <a:r>
              <a:rPr lang="zh-CN" altLang="en-US" sz="2800" b="0">
                <a:solidFill>
                  <a:srgbClr val="FF6600"/>
                </a:solidFill>
                <a:ea typeface="黑体" pitchFamily="2" charset="-122"/>
              </a:rPr>
              <a:t>四通道屏蔽字（主屏蔽字）</a:t>
            </a:r>
          </a:p>
        </p:txBody>
      </p:sp>
      <p:sp>
        <p:nvSpPr>
          <p:cNvPr id="1076232" name="AutoShape 8">
            <a:hlinkClick r:id="" action="ppaction://hlinkshowjump?jump=lastslideviewed" highlightClick="1"/>
          </p:cNvPr>
          <p:cNvSpPr>
            <a:spLocks noChangeArrowheads="1"/>
          </p:cNvSpPr>
          <p:nvPr/>
        </p:nvSpPr>
        <p:spPr bwMode="auto">
          <a:xfrm>
            <a:off x="8316913" y="476250"/>
            <a:ext cx="431800" cy="431800"/>
          </a:xfrm>
          <a:prstGeom prst="actionButtonReturn">
            <a:avLst/>
          </a:prstGeom>
          <a:ln>
            <a:headEnd/>
            <a:tailEnd type="none" w="med" len="lg"/>
          </a:ln>
        </p:spPr>
        <p:style>
          <a:lnRef idx="1">
            <a:schemeClr val="accent6"/>
          </a:lnRef>
          <a:fillRef idx="2">
            <a:schemeClr val="accent6"/>
          </a:fillRef>
          <a:effectRef idx="1">
            <a:schemeClr val="accent6"/>
          </a:effectRef>
          <a:fontRef idx="minor">
            <a:schemeClr val="dk1"/>
          </a:fontRef>
        </p:style>
        <p:txBody>
          <a:bodyPr wrap="none" anchor="ctr">
            <a:spAutoFit/>
          </a:bodyPr>
          <a:lstStyle/>
          <a:p>
            <a:endParaRPr lang="zh-CN" altLang="en-US"/>
          </a:p>
        </p:txBody>
      </p:sp>
    </p:spTree>
    <p:extLst>
      <p:ext uri="{BB962C8B-B14F-4D97-AF65-F5344CB8AC3E}">
        <p14:creationId xmlns:p14="http://schemas.microsoft.com/office/powerpoint/2010/main" val="1331216138"/>
      </p:ext>
    </p:extLst>
  </p:cSld>
  <p:clrMapOvr>
    <a:masterClrMapping/>
  </p:clrMapOvr>
  <p:transition spd="med"/>
  <p:timing>
    <p:tnLst>
      <p:par>
        <p:cT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灯片编号占位符 4"/>
          <p:cNvSpPr>
            <a:spLocks noGrp="1"/>
          </p:cNvSpPr>
          <p:nvPr>
            <p:ph type="sldNum" sz="quarter" idx="11"/>
          </p:nvPr>
        </p:nvSpPr>
        <p:spPr/>
        <p:txBody>
          <a:bodyPr/>
          <a:lstStyle/>
          <a:p>
            <a:fld id="{4A4950BF-C24F-4A5E-B965-04AC78286200}" type="slidenum">
              <a:rPr lang="zh-CN" altLang="en-US"/>
              <a:pPr/>
              <a:t>223</a:t>
            </a:fld>
            <a:endParaRPr lang="en-US" altLang="zh-CN"/>
          </a:p>
        </p:txBody>
      </p:sp>
      <p:graphicFrame>
        <p:nvGraphicFramePr>
          <p:cNvPr id="1077251" name="Object 3"/>
          <p:cNvGraphicFramePr>
            <a:graphicFrameLocks noChangeAspect="1"/>
          </p:cNvGraphicFramePr>
          <p:nvPr/>
        </p:nvGraphicFramePr>
        <p:xfrm>
          <a:off x="684213" y="1412875"/>
          <a:ext cx="5545137" cy="4716463"/>
        </p:xfrm>
        <a:graphic>
          <a:graphicData uri="http://schemas.openxmlformats.org/presentationml/2006/ole">
            <mc:AlternateContent xmlns:mc="http://schemas.openxmlformats.org/markup-compatibility/2006">
              <mc:Choice xmlns:v="urn:schemas-microsoft-com:vml" Requires="v">
                <p:oleObj spid="_x0000_s45117" name="Image" r:id="rId3" imgW="9178776" imgH="7807347" progId="">
                  <p:embed/>
                </p:oleObj>
              </mc:Choice>
              <mc:Fallback>
                <p:oleObj name="Image" r:id="rId3" imgW="9178776" imgH="7807347"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4213" y="1412875"/>
                        <a:ext cx="5545137" cy="4716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0000FF"/>
                            </a:solidFill>
                            <a:miter lim="800000"/>
                            <a:headEnd/>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77253" name="Rectangle 5"/>
          <p:cNvSpPr>
            <a:spLocks noGrp="1" noChangeArrowheads="1"/>
          </p:cNvSpPr>
          <p:nvPr>
            <p:ph type="body" idx="1"/>
          </p:nvPr>
        </p:nvSpPr>
        <p:spPr>
          <a:xfrm>
            <a:off x="611188" y="476250"/>
            <a:ext cx="8353425" cy="647700"/>
          </a:xfrm>
          <a:noFill/>
          <a:ln/>
        </p:spPr>
        <p:txBody>
          <a:bodyPr/>
          <a:lstStyle/>
          <a:p>
            <a:pPr marL="0" indent="0">
              <a:spcAft>
                <a:spcPct val="10000"/>
              </a:spcAft>
              <a:buSzTx/>
              <a:buFont typeface="Wingdings" pitchFamily="2" charset="2"/>
              <a:buNone/>
            </a:pPr>
            <a:r>
              <a:rPr lang="zh-CN" altLang="en-US" sz="2800">
                <a:solidFill>
                  <a:schemeClr val="bg2"/>
                </a:solidFill>
                <a:latin typeface="Times New Roman" pitchFamily="18" charset="0"/>
                <a:ea typeface="黑体" pitchFamily="2" charset="-122"/>
              </a:rPr>
              <a:t>状态寄存器</a:t>
            </a:r>
          </a:p>
        </p:txBody>
      </p:sp>
      <p:sp>
        <p:nvSpPr>
          <p:cNvPr id="1077254" name="Text Box 6"/>
          <p:cNvSpPr txBox="1">
            <a:spLocks noChangeArrowheads="1"/>
          </p:cNvSpPr>
          <p:nvPr/>
        </p:nvSpPr>
        <p:spPr bwMode="auto">
          <a:xfrm>
            <a:off x="6659563" y="3062288"/>
            <a:ext cx="2087562" cy="366712"/>
          </a:xfrm>
          <a:prstGeom prst="rect">
            <a:avLst/>
          </a:prstGeom>
          <a:noFill/>
          <a:ln w="28575" algn="ctr">
            <a:noFill/>
            <a:miter lim="800000"/>
            <a:headEnd/>
            <a:tailEnd type="none" w="med" len="lg"/>
          </a:ln>
          <a:effectLst/>
        </p:spPr>
        <p:txBody>
          <a:bodyPr>
            <a:spAutoFit/>
          </a:bodyPr>
          <a:lstStyle/>
          <a:p>
            <a:pPr algn="l"/>
            <a:r>
              <a:rPr lang="zh-CN" altLang="en-US" sz="1800">
                <a:solidFill>
                  <a:srgbClr val="FF0000"/>
                </a:solidFill>
              </a:rPr>
              <a:t>通道 </a:t>
            </a:r>
            <a:r>
              <a:rPr lang="en-US" altLang="zh-CN" sz="1800" i="1">
                <a:solidFill>
                  <a:srgbClr val="FF0000"/>
                </a:solidFill>
              </a:rPr>
              <a:t>n </a:t>
            </a:r>
            <a:r>
              <a:rPr lang="zh-CN" altLang="en-US" sz="1800">
                <a:solidFill>
                  <a:srgbClr val="FF0000"/>
                </a:solidFill>
              </a:rPr>
              <a:t>终止计数</a:t>
            </a:r>
          </a:p>
        </p:txBody>
      </p:sp>
      <p:sp>
        <p:nvSpPr>
          <p:cNvPr id="1077255" name="Text Box 7"/>
          <p:cNvSpPr txBox="1">
            <a:spLocks noChangeArrowheads="1"/>
          </p:cNvSpPr>
          <p:nvPr/>
        </p:nvSpPr>
        <p:spPr bwMode="auto">
          <a:xfrm>
            <a:off x="6011863" y="5078413"/>
            <a:ext cx="1584325" cy="366712"/>
          </a:xfrm>
          <a:prstGeom prst="rect">
            <a:avLst/>
          </a:prstGeom>
          <a:noFill/>
          <a:ln w="28575" algn="ctr">
            <a:noFill/>
            <a:miter lim="800000"/>
            <a:headEnd/>
            <a:tailEnd type="none" w="med" len="lg"/>
          </a:ln>
          <a:effectLst/>
        </p:spPr>
        <p:txBody>
          <a:bodyPr>
            <a:spAutoFit/>
          </a:bodyPr>
          <a:lstStyle/>
          <a:p>
            <a:pPr algn="l"/>
            <a:r>
              <a:rPr lang="zh-CN" altLang="en-US" sz="1800">
                <a:solidFill>
                  <a:srgbClr val="FF0000"/>
                </a:solidFill>
              </a:rPr>
              <a:t>通道 </a:t>
            </a:r>
            <a:r>
              <a:rPr lang="en-US" altLang="zh-CN" sz="1800" i="1">
                <a:solidFill>
                  <a:srgbClr val="FF0000"/>
                </a:solidFill>
              </a:rPr>
              <a:t>n </a:t>
            </a:r>
            <a:r>
              <a:rPr lang="zh-CN" altLang="en-US" sz="1800">
                <a:solidFill>
                  <a:srgbClr val="FF0000"/>
                </a:solidFill>
              </a:rPr>
              <a:t>请求</a:t>
            </a:r>
          </a:p>
        </p:txBody>
      </p:sp>
      <p:sp>
        <p:nvSpPr>
          <p:cNvPr id="1077256" name="AutoShape 8"/>
          <p:cNvSpPr>
            <a:spLocks/>
          </p:cNvSpPr>
          <p:nvPr/>
        </p:nvSpPr>
        <p:spPr bwMode="auto">
          <a:xfrm>
            <a:off x="5651500" y="4365625"/>
            <a:ext cx="288925" cy="1727200"/>
          </a:xfrm>
          <a:prstGeom prst="rightBrace">
            <a:avLst>
              <a:gd name="adj1" fmla="val 36256"/>
              <a:gd name="adj2" fmla="val 50000"/>
            </a:avLst>
          </a:prstGeom>
          <a:noFill/>
          <a:ln w="28575">
            <a:solidFill>
              <a:srgbClr val="FF0000"/>
            </a:solidFill>
            <a:round/>
            <a:headEnd/>
            <a:tailEnd type="none" w="med" len="lg"/>
          </a:ln>
          <a:effectLst/>
        </p:spPr>
        <p:txBody>
          <a:bodyPr anchor="ctr">
            <a:spAutoFit/>
          </a:bodyPr>
          <a:lstStyle/>
          <a:p>
            <a:endParaRPr lang="zh-CN" altLang="en-US"/>
          </a:p>
        </p:txBody>
      </p:sp>
      <p:sp>
        <p:nvSpPr>
          <p:cNvPr id="1077257" name="AutoShape 9"/>
          <p:cNvSpPr>
            <a:spLocks/>
          </p:cNvSpPr>
          <p:nvPr/>
        </p:nvSpPr>
        <p:spPr bwMode="auto">
          <a:xfrm>
            <a:off x="6300788" y="2349500"/>
            <a:ext cx="288925" cy="1800225"/>
          </a:xfrm>
          <a:prstGeom prst="rightBrace">
            <a:avLst>
              <a:gd name="adj1" fmla="val 39000"/>
              <a:gd name="adj2" fmla="val 50000"/>
            </a:avLst>
          </a:prstGeom>
          <a:noFill/>
          <a:ln w="28575">
            <a:solidFill>
              <a:srgbClr val="FF0000"/>
            </a:solidFill>
            <a:round/>
            <a:headEnd/>
            <a:tailEnd type="none" w="med" len="lg"/>
          </a:ln>
          <a:effectLst/>
        </p:spPr>
        <p:txBody>
          <a:bodyPr anchor="ctr">
            <a:spAutoFit/>
          </a:bodyPr>
          <a:lstStyle/>
          <a:p>
            <a:endParaRPr lang="zh-CN" altLang="en-US"/>
          </a:p>
        </p:txBody>
      </p:sp>
    </p:spTree>
    <p:extLst>
      <p:ext uri="{BB962C8B-B14F-4D97-AF65-F5344CB8AC3E}">
        <p14:creationId xmlns:p14="http://schemas.microsoft.com/office/powerpoint/2010/main" val="3176582945"/>
      </p:ext>
    </p:extLst>
  </p:cSld>
  <p:clrMapOvr>
    <a:masterClrMapping/>
  </p:clrMapOvr>
  <p:transition spd="med"/>
  <p:timing>
    <p:tnLst>
      <p:par>
        <p:cT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1"/>
          </p:nvPr>
        </p:nvSpPr>
        <p:spPr/>
        <p:txBody>
          <a:bodyPr/>
          <a:lstStyle/>
          <a:p>
            <a:fld id="{97624C53-39DA-4AF4-94E9-54FBD8757D09}" type="slidenum">
              <a:rPr lang="zh-CN" altLang="en-US"/>
              <a:pPr/>
              <a:t>224</a:t>
            </a:fld>
            <a:endParaRPr lang="en-US" altLang="zh-CN"/>
          </a:p>
        </p:txBody>
      </p:sp>
      <p:sp>
        <p:nvSpPr>
          <p:cNvPr id="1080322" name="Rectangle 2"/>
          <p:cNvSpPr>
            <a:spLocks noGrp="1" noChangeArrowheads="1"/>
          </p:cNvSpPr>
          <p:nvPr>
            <p:ph type="title"/>
          </p:nvPr>
        </p:nvSpPr>
        <p:spPr>
          <a:xfrm>
            <a:off x="323850" y="44530"/>
            <a:ext cx="8424863" cy="935038"/>
          </a:xfrm>
          <a:noFill/>
          <a:ln/>
        </p:spPr>
        <p:txBody>
          <a:bodyPr anchor="t"/>
          <a:lstStyle/>
          <a:p>
            <a:r>
              <a:rPr lang="en-US" altLang="zh-CN" sz="2800" b="1" dirty="0" smtClean="0">
                <a:solidFill>
                  <a:schemeClr val="bg2"/>
                </a:solidFill>
                <a:ea typeface="黑体" pitchFamily="2" charset="-122"/>
              </a:rPr>
              <a:t>6.4  </a:t>
            </a:r>
            <a:r>
              <a:rPr lang="en-US" altLang="zh-CN" sz="2800" b="1" dirty="0">
                <a:solidFill>
                  <a:schemeClr val="bg2"/>
                </a:solidFill>
                <a:ea typeface="黑体" pitchFamily="2" charset="-122"/>
              </a:rPr>
              <a:t>DMA</a:t>
            </a:r>
            <a:r>
              <a:rPr lang="zh-CN" altLang="en-US" sz="2800" b="1" dirty="0">
                <a:solidFill>
                  <a:schemeClr val="bg2"/>
                </a:solidFill>
                <a:ea typeface="黑体" pitchFamily="2" charset="-122"/>
              </a:rPr>
              <a:t>方式                   </a:t>
            </a:r>
            <a:r>
              <a:rPr lang="zh-CN" altLang="en-US" sz="2800" b="1" dirty="0">
                <a:solidFill>
                  <a:srgbClr val="006600"/>
                </a:solidFill>
                <a:ea typeface="黑体" pitchFamily="2" charset="-122"/>
              </a:rPr>
              <a:t>二、</a:t>
            </a:r>
            <a:r>
              <a:rPr lang="en-US" altLang="zh-CN" sz="2800" b="1" dirty="0">
                <a:solidFill>
                  <a:srgbClr val="006600"/>
                </a:solidFill>
                <a:ea typeface="黑体" pitchFamily="2" charset="-122"/>
              </a:rPr>
              <a:t>DMA</a:t>
            </a:r>
            <a:r>
              <a:rPr lang="zh-CN" altLang="en-US" sz="2800" b="1" dirty="0">
                <a:solidFill>
                  <a:srgbClr val="006600"/>
                </a:solidFill>
                <a:ea typeface="黑体" pitchFamily="2" charset="-122"/>
              </a:rPr>
              <a:t>控制器</a:t>
            </a:r>
            <a:r>
              <a:rPr lang="en-US" altLang="zh-CN" sz="2800" b="1" dirty="0">
                <a:solidFill>
                  <a:srgbClr val="006600"/>
                </a:solidFill>
                <a:ea typeface="黑体" pitchFamily="2" charset="-122"/>
              </a:rPr>
              <a:t>8237</a:t>
            </a:r>
            <a:br>
              <a:rPr lang="en-US" altLang="zh-CN" sz="2800" b="1" dirty="0">
                <a:solidFill>
                  <a:srgbClr val="006600"/>
                </a:solidFill>
                <a:ea typeface="黑体" pitchFamily="2" charset="-122"/>
              </a:rPr>
            </a:br>
            <a:r>
              <a:rPr lang="en-US" altLang="zh-CN" sz="2800" b="1" dirty="0">
                <a:solidFill>
                  <a:srgbClr val="006600"/>
                </a:solidFill>
                <a:ea typeface="黑体" pitchFamily="2" charset="-122"/>
              </a:rPr>
              <a:t> </a:t>
            </a:r>
            <a:r>
              <a:rPr lang="zh-CN" altLang="en-US" sz="2800" b="1" dirty="0">
                <a:solidFill>
                  <a:srgbClr val="FF6600"/>
                </a:solidFill>
                <a:ea typeface="黑体" pitchFamily="2" charset="-122"/>
              </a:rPr>
              <a:t>（五）</a:t>
            </a:r>
            <a:r>
              <a:rPr lang="en-US" altLang="zh-CN" sz="2800" b="1" dirty="0">
                <a:solidFill>
                  <a:srgbClr val="FF6600"/>
                </a:solidFill>
                <a:ea typeface="黑体" pitchFamily="2" charset="-122"/>
              </a:rPr>
              <a:t>8237</a:t>
            </a:r>
            <a:r>
              <a:rPr lang="zh-CN" altLang="en-US" sz="2800" b="1" dirty="0">
                <a:solidFill>
                  <a:srgbClr val="FF6600"/>
                </a:solidFill>
                <a:ea typeface="黑体" pitchFamily="2" charset="-122"/>
              </a:rPr>
              <a:t>的</a:t>
            </a:r>
            <a:r>
              <a:rPr lang="zh-CN" altLang="en-US" sz="2800" b="1" dirty="0">
                <a:solidFill>
                  <a:srgbClr val="0000FF"/>
                </a:solidFill>
                <a:ea typeface="黑体" pitchFamily="2" charset="-122"/>
              </a:rPr>
              <a:t>寻址</a:t>
            </a:r>
            <a:r>
              <a:rPr lang="zh-CN" altLang="en-US" sz="2800" b="1" dirty="0">
                <a:solidFill>
                  <a:srgbClr val="FF6600"/>
                </a:solidFill>
                <a:ea typeface="黑体" pitchFamily="2" charset="-122"/>
              </a:rPr>
              <a:t>及</a:t>
            </a:r>
            <a:r>
              <a:rPr lang="zh-CN" altLang="en-US" sz="2800" b="1" dirty="0">
                <a:solidFill>
                  <a:srgbClr val="0000FF"/>
                </a:solidFill>
                <a:ea typeface="黑体" pitchFamily="2" charset="-122"/>
              </a:rPr>
              <a:t>连接</a:t>
            </a:r>
            <a:endParaRPr lang="zh-CN" altLang="en-US" sz="2800" b="1" dirty="0">
              <a:solidFill>
                <a:srgbClr val="FF6600"/>
              </a:solidFill>
              <a:ea typeface="黑体" pitchFamily="2" charset="-122"/>
            </a:endParaRPr>
          </a:p>
        </p:txBody>
      </p:sp>
      <p:sp>
        <p:nvSpPr>
          <p:cNvPr id="1080323" name="Rectangle 3"/>
          <p:cNvSpPr>
            <a:spLocks noGrp="1" noChangeArrowheads="1"/>
          </p:cNvSpPr>
          <p:nvPr>
            <p:ph type="body" idx="1"/>
          </p:nvPr>
        </p:nvSpPr>
        <p:spPr>
          <a:xfrm>
            <a:off x="250825" y="1341438"/>
            <a:ext cx="8713788" cy="5327650"/>
          </a:xfrm>
        </p:spPr>
        <p:txBody>
          <a:bodyPr/>
          <a:lstStyle/>
          <a:p>
            <a:pPr marL="444500" indent="-444500">
              <a:spcAft>
                <a:spcPct val="10000"/>
              </a:spcAft>
              <a:buSzTx/>
              <a:buFont typeface="Wingdings" pitchFamily="2" charset="2"/>
              <a:buAutoNum type="arabicPeriod"/>
            </a:pPr>
            <a:r>
              <a:rPr lang="zh-CN" altLang="en-US" sz="2800" b="1" dirty="0">
                <a:latin typeface="Times New Roman" pitchFamily="18" charset="0"/>
              </a:rPr>
              <a:t>寻址：</a:t>
            </a:r>
            <a:br>
              <a:rPr lang="zh-CN" altLang="en-US" sz="2800" b="1" dirty="0">
                <a:latin typeface="Times New Roman" pitchFamily="18" charset="0"/>
              </a:rPr>
            </a:br>
            <a:r>
              <a:rPr lang="zh-CN" altLang="en-US" sz="2800" b="1" dirty="0">
                <a:latin typeface="Times New Roman" pitchFamily="18" charset="0"/>
              </a:rPr>
              <a:t/>
            </a:r>
            <a:br>
              <a:rPr lang="zh-CN" altLang="en-US" sz="2800" b="1" dirty="0">
                <a:latin typeface="Times New Roman" pitchFamily="18" charset="0"/>
              </a:rPr>
            </a:br>
            <a:r>
              <a:rPr lang="en-US" altLang="zh-CN" sz="2800" b="1" dirty="0" smtClean="0">
                <a:latin typeface="Times New Roman" pitchFamily="18" charset="0"/>
              </a:rPr>
              <a:t>8237</a:t>
            </a:r>
            <a:r>
              <a:rPr lang="zh-CN" altLang="en-US" sz="2800" b="1" dirty="0">
                <a:latin typeface="Times New Roman" pitchFamily="18" charset="0"/>
              </a:rPr>
              <a:t>各通道寄存器的寻址</a:t>
            </a:r>
            <a:br>
              <a:rPr lang="zh-CN" altLang="en-US" sz="2800" b="1" dirty="0">
                <a:latin typeface="Times New Roman" pitchFamily="18" charset="0"/>
              </a:rPr>
            </a:br>
            <a:r>
              <a:rPr lang="zh-CN" altLang="en-US" sz="2800" b="1" dirty="0">
                <a:latin typeface="Times New Roman" pitchFamily="18" charset="0"/>
              </a:rPr>
              <a:t/>
            </a:r>
            <a:br>
              <a:rPr lang="zh-CN" altLang="en-US" sz="2800" b="1" dirty="0">
                <a:latin typeface="Times New Roman" pitchFamily="18" charset="0"/>
              </a:rPr>
            </a:br>
            <a:r>
              <a:rPr lang="zh-CN" altLang="en-US" sz="2800" b="1" dirty="0">
                <a:latin typeface="Times New Roman" pitchFamily="18" charset="0"/>
              </a:rPr>
              <a:t>字节指针触发器</a:t>
            </a:r>
          </a:p>
        </p:txBody>
      </p:sp>
    </p:spTree>
    <p:extLst>
      <p:ext uri="{BB962C8B-B14F-4D97-AF65-F5344CB8AC3E}">
        <p14:creationId xmlns:p14="http://schemas.microsoft.com/office/powerpoint/2010/main" val="130017183"/>
      </p:ext>
    </p:extLst>
  </p:cSld>
  <p:clrMapOvr>
    <a:masterClrMapping/>
  </p:clrMapOvr>
  <p:transition spd="med"/>
  <p:timing>
    <p:tnLst>
      <p:par>
        <p:cT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1079318" name="Object 22"/>
          <p:cNvGraphicFramePr>
            <a:graphicFrameLocks noChangeAspect="1"/>
          </p:cNvGraphicFramePr>
          <p:nvPr/>
        </p:nvGraphicFramePr>
        <p:xfrm>
          <a:off x="269875" y="133350"/>
          <a:ext cx="8607425" cy="6507163"/>
        </p:xfrm>
        <a:graphic>
          <a:graphicData uri="http://schemas.openxmlformats.org/presentationml/2006/ole">
            <mc:AlternateContent xmlns:mc="http://schemas.openxmlformats.org/markup-compatibility/2006">
              <mc:Choice xmlns:v="urn:schemas-microsoft-com:vml" Requires="v">
                <p:oleObj spid="_x0000_s46141" name="Image" r:id="rId3" imgW="20326531" imgH="15369796" progId="">
                  <p:embed/>
                </p:oleObj>
              </mc:Choice>
              <mc:Fallback>
                <p:oleObj name="Image" r:id="rId3" imgW="20326531" imgH="15369796"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9875" y="133350"/>
                        <a:ext cx="8607425" cy="6507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0000FF"/>
                            </a:solidFill>
                            <a:miter lim="800000"/>
                            <a:headEnd/>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79301" name="Line 5"/>
          <p:cNvSpPr>
            <a:spLocks noChangeShapeType="1"/>
          </p:cNvSpPr>
          <p:nvPr/>
        </p:nvSpPr>
        <p:spPr bwMode="auto">
          <a:xfrm>
            <a:off x="1158875" y="1109663"/>
            <a:ext cx="7670800" cy="0"/>
          </a:xfrm>
          <a:prstGeom prst="line">
            <a:avLst/>
          </a:prstGeom>
          <a:noFill/>
          <a:ln w="12700">
            <a:solidFill>
              <a:schemeClr val="accent2"/>
            </a:solidFill>
            <a:round/>
            <a:headEnd/>
            <a:tailEnd type="none" w="med" len="lg"/>
          </a:ln>
          <a:effectLst/>
        </p:spPr>
        <p:txBody>
          <a:bodyPr anchor="ctr">
            <a:spAutoFit/>
          </a:bodyPr>
          <a:lstStyle/>
          <a:p>
            <a:endParaRPr lang="zh-CN" altLang="en-US"/>
          </a:p>
        </p:txBody>
      </p:sp>
      <p:sp>
        <p:nvSpPr>
          <p:cNvPr id="1079302" name="Line 6"/>
          <p:cNvSpPr>
            <a:spLocks noChangeShapeType="1"/>
          </p:cNvSpPr>
          <p:nvPr/>
        </p:nvSpPr>
        <p:spPr bwMode="auto">
          <a:xfrm>
            <a:off x="1158875" y="1443038"/>
            <a:ext cx="7670800" cy="0"/>
          </a:xfrm>
          <a:prstGeom prst="line">
            <a:avLst/>
          </a:prstGeom>
          <a:noFill/>
          <a:ln w="19050">
            <a:solidFill>
              <a:schemeClr val="tx1"/>
            </a:solidFill>
            <a:round/>
            <a:headEnd/>
            <a:tailEnd type="none" w="med" len="lg"/>
          </a:ln>
          <a:effectLst/>
        </p:spPr>
        <p:txBody>
          <a:bodyPr anchor="ctr">
            <a:spAutoFit/>
          </a:bodyPr>
          <a:lstStyle/>
          <a:p>
            <a:endParaRPr lang="zh-CN" altLang="en-US"/>
          </a:p>
        </p:txBody>
      </p:sp>
      <p:sp>
        <p:nvSpPr>
          <p:cNvPr id="1079303" name="Line 7"/>
          <p:cNvSpPr>
            <a:spLocks noChangeShapeType="1"/>
          </p:cNvSpPr>
          <p:nvPr/>
        </p:nvSpPr>
        <p:spPr bwMode="auto">
          <a:xfrm>
            <a:off x="1158875" y="1785938"/>
            <a:ext cx="7670800" cy="0"/>
          </a:xfrm>
          <a:prstGeom prst="line">
            <a:avLst/>
          </a:prstGeom>
          <a:noFill/>
          <a:ln w="12700">
            <a:solidFill>
              <a:schemeClr val="accent2"/>
            </a:solidFill>
            <a:round/>
            <a:headEnd/>
            <a:tailEnd type="none" w="med" len="lg"/>
          </a:ln>
          <a:effectLst/>
        </p:spPr>
        <p:txBody>
          <a:bodyPr anchor="ctr">
            <a:spAutoFit/>
          </a:bodyPr>
          <a:lstStyle/>
          <a:p>
            <a:endParaRPr lang="zh-CN" altLang="en-US"/>
          </a:p>
        </p:txBody>
      </p:sp>
      <p:sp>
        <p:nvSpPr>
          <p:cNvPr id="1079304" name="Line 8"/>
          <p:cNvSpPr>
            <a:spLocks noChangeShapeType="1"/>
          </p:cNvSpPr>
          <p:nvPr/>
        </p:nvSpPr>
        <p:spPr bwMode="auto">
          <a:xfrm>
            <a:off x="1158875" y="2519363"/>
            <a:ext cx="7670800" cy="0"/>
          </a:xfrm>
          <a:prstGeom prst="line">
            <a:avLst/>
          </a:prstGeom>
          <a:noFill/>
          <a:ln w="12700">
            <a:solidFill>
              <a:schemeClr val="accent2"/>
            </a:solidFill>
            <a:round/>
            <a:headEnd/>
            <a:tailEnd type="none" w="med" len="lg"/>
          </a:ln>
          <a:effectLst/>
        </p:spPr>
        <p:txBody>
          <a:bodyPr anchor="ctr">
            <a:spAutoFit/>
          </a:bodyPr>
          <a:lstStyle/>
          <a:p>
            <a:endParaRPr lang="zh-CN" altLang="en-US"/>
          </a:p>
        </p:txBody>
      </p:sp>
      <p:sp>
        <p:nvSpPr>
          <p:cNvPr id="1079305" name="Line 9"/>
          <p:cNvSpPr>
            <a:spLocks noChangeShapeType="1"/>
          </p:cNvSpPr>
          <p:nvPr/>
        </p:nvSpPr>
        <p:spPr bwMode="auto">
          <a:xfrm>
            <a:off x="1158875" y="2852738"/>
            <a:ext cx="7670800" cy="0"/>
          </a:xfrm>
          <a:prstGeom prst="line">
            <a:avLst/>
          </a:prstGeom>
          <a:noFill/>
          <a:ln w="19050">
            <a:solidFill>
              <a:schemeClr val="tx1"/>
            </a:solidFill>
            <a:round/>
            <a:headEnd/>
            <a:tailEnd type="none" w="med" len="lg"/>
          </a:ln>
          <a:effectLst/>
        </p:spPr>
        <p:txBody>
          <a:bodyPr anchor="ctr">
            <a:spAutoFit/>
          </a:bodyPr>
          <a:lstStyle/>
          <a:p>
            <a:endParaRPr lang="zh-CN" altLang="en-US"/>
          </a:p>
        </p:txBody>
      </p:sp>
      <p:sp>
        <p:nvSpPr>
          <p:cNvPr id="1079306" name="Line 10"/>
          <p:cNvSpPr>
            <a:spLocks noChangeShapeType="1"/>
          </p:cNvSpPr>
          <p:nvPr/>
        </p:nvSpPr>
        <p:spPr bwMode="auto">
          <a:xfrm>
            <a:off x="1158875" y="3195638"/>
            <a:ext cx="7670800" cy="0"/>
          </a:xfrm>
          <a:prstGeom prst="line">
            <a:avLst/>
          </a:prstGeom>
          <a:noFill/>
          <a:ln w="12700">
            <a:solidFill>
              <a:schemeClr val="accent2"/>
            </a:solidFill>
            <a:round/>
            <a:headEnd/>
            <a:tailEnd type="none" w="med" len="lg"/>
          </a:ln>
          <a:effectLst/>
        </p:spPr>
        <p:txBody>
          <a:bodyPr anchor="ctr">
            <a:spAutoFit/>
          </a:bodyPr>
          <a:lstStyle/>
          <a:p>
            <a:endParaRPr lang="zh-CN" altLang="en-US"/>
          </a:p>
        </p:txBody>
      </p:sp>
      <p:sp>
        <p:nvSpPr>
          <p:cNvPr id="1079307" name="Line 11"/>
          <p:cNvSpPr>
            <a:spLocks noChangeShapeType="1"/>
          </p:cNvSpPr>
          <p:nvPr/>
        </p:nvSpPr>
        <p:spPr bwMode="auto">
          <a:xfrm>
            <a:off x="1158875" y="3919538"/>
            <a:ext cx="7670800" cy="0"/>
          </a:xfrm>
          <a:prstGeom prst="line">
            <a:avLst/>
          </a:prstGeom>
          <a:noFill/>
          <a:ln w="12700">
            <a:solidFill>
              <a:schemeClr val="accent2"/>
            </a:solidFill>
            <a:round/>
            <a:headEnd/>
            <a:tailEnd type="none" w="med" len="lg"/>
          </a:ln>
          <a:effectLst/>
        </p:spPr>
        <p:txBody>
          <a:bodyPr anchor="ctr">
            <a:spAutoFit/>
          </a:bodyPr>
          <a:lstStyle/>
          <a:p>
            <a:endParaRPr lang="zh-CN" altLang="en-US"/>
          </a:p>
        </p:txBody>
      </p:sp>
      <p:sp>
        <p:nvSpPr>
          <p:cNvPr id="1079308" name="Line 12"/>
          <p:cNvSpPr>
            <a:spLocks noChangeShapeType="1"/>
          </p:cNvSpPr>
          <p:nvPr/>
        </p:nvSpPr>
        <p:spPr bwMode="auto">
          <a:xfrm>
            <a:off x="1158875" y="4252913"/>
            <a:ext cx="7670800" cy="0"/>
          </a:xfrm>
          <a:prstGeom prst="line">
            <a:avLst/>
          </a:prstGeom>
          <a:noFill/>
          <a:ln w="19050">
            <a:solidFill>
              <a:schemeClr val="tx1"/>
            </a:solidFill>
            <a:round/>
            <a:headEnd/>
            <a:tailEnd type="none" w="med" len="lg"/>
          </a:ln>
          <a:effectLst/>
        </p:spPr>
        <p:txBody>
          <a:bodyPr anchor="ctr">
            <a:spAutoFit/>
          </a:bodyPr>
          <a:lstStyle/>
          <a:p>
            <a:endParaRPr lang="zh-CN" altLang="en-US"/>
          </a:p>
        </p:txBody>
      </p:sp>
      <p:sp>
        <p:nvSpPr>
          <p:cNvPr id="1079309" name="Line 13"/>
          <p:cNvSpPr>
            <a:spLocks noChangeShapeType="1"/>
          </p:cNvSpPr>
          <p:nvPr/>
        </p:nvSpPr>
        <p:spPr bwMode="auto">
          <a:xfrm>
            <a:off x="1158875" y="4595813"/>
            <a:ext cx="7670800" cy="0"/>
          </a:xfrm>
          <a:prstGeom prst="line">
            <a:avLst/>
          </a:prstGeom>
          <a:noFill/>
          <a:ln w="12700">
            <a:solidFill>
              <a:schemeClr val="accent2"/>
            </a:solidFill>
            <a:round/>
            <a:headEnd/>
            <a:tailEnd type="none" w="med" len="lg"/>
          </a:ln>
          <a:effectLst/>
        </p:spPr>
        <p:txBody>
          <a:bodyPr anchor="ctr">
            <a:spAutoFit/>
          </a:bodyPr>
          <a:lstStyle/>
          <a:p>
            <a:endParaRPr lang="zh-CN" altLang="en-US"/>
          </a:p>
        </p:txBody>
      </p:sp>
      <p:sp>
        <p:nvSpPr>
          <p:cNvPr id="1079310" name="Line 14"/>
          <p:cNvSpPr>
            <a:spLocks noChangeShapeType="1"/>
          </p:cNvSpPr>
          <p:nvPr/>
        </p:nvSpPr>
        <p:spPr bwMode="auto">
          <a:xfrm>
            <a:off x="1158875" y="5319713"/>
            <a:ext cx="7670800" cy="0"/>
          </a:xfrm>
          <a:prstGeom prst="line">
            <a:avLst/>
          </a:prstGeom>
          <a:noFill/>
          <a:ln w="12700">
            <a:solidFill>
              <a:schemeClr val="accent2"/>
            </a:solidFill>
            <a:round/>
            <a:headEnd/>
            <a:tailEnd type="none" w="med" len="lg"/>
          </a:ln>
          <a:effectLst/>
        </p:spPr>
        <p:txBody>
          <a:bodyPr anchor="ctr">
            <a:spAutoFit/>
          </a:bodyPr>
          <a:lstStyle/>
          <a:p>
            <a:endParaRPr lang="zh-CN" altLang="en-US"/>
          </a:p>
        </p:txBody>
      </p:sp>
      <p:sp>
        <p:nvSpPr>
          <p:cNvPr id="1079311" name="Line 15"/>
          <p:cNvSpPr>
            <a:spLocks noChangeShapeType="1"/>
          </p:cNvSpPr>
          <p:nvPr/>
        </p:nvSpPr>
        <p:spPr bwMode="auto">
          <a:xfrm>
            <a:off x="1158875" y="5653088"/>
            <a:ext cx="7670800" cy="0"/>
          </a:xfrm>
          <a:prstGeom prst="line">
            <a:avLst/>
          </a:prstGeom>
          <a:noFill/>
          <a:ln w="19050">
            <a:solidFill>
              <a:schemeClr val="tx1"/>
            </a:solidFill>
            <a:round/>
            <a:headEnd/>
            <a:tailEnd type="none" w="med" len="lg"/>
          </a:ln>
          <a:effectLst/>
        </p:spPr>
        <p:txBody>
          <a:bodyPr anchor="ctr">
            <a:spAutoFit/>
          </a:bodyPr>
          <a:lstStyle/>
          <a:p>
            <a:endParaRPr lang="zh-CN" altLang="en-US"/>
          </a:p>
        </p:txBody>
      </p:sp>
      <p:sp>
        <p:nvSpPr>
          <p:cNvPr id="1079312" name="Line 16"/>
          <p:cNvSpPr>
            <a:spLocks noChangeShapeType="1"/>
          </p:cNvSpPr>
          <p:nvPr/>
        </p:nvSpPr>
        <p:spPr bwMode="auto">
          <a:xfrm>
            <a:off x="1158875" y="5995988"/>
            <a:ext cx="7670800" cy="0"/>
          </a:xfrm>
          <a:prstGeom prst="line">
            <a:avLst/>
          </a:prstGeom>
          <a:noFill/>
          <a:ln w="12700">
            <a:solidFill>
              <a:schemeClr val="accent2"/>
            </a:solidFill>
            <a:round/>
            <a:headEnd/>
            <a:tailEnd type="none" w="med" len="lg"/>
          </a:ln>
          <a:effectLst/>
        </p:spPr>
        <p:txBody>
          <a:bodyPr anchor="ctr">
            <a:spAutoFit/>
          </a:bodyPr>
          <a:lstStyle/>
          <a:p>
            <a:endParaRPr lang="zh-CN" altLang="en-US"/>
          </a:p>
        </p:txBody>
      </p:sp>
      <p:sp>
        <p:nvSpPr>
          <p:cNvPr id="1079320" name="AutoShape 24"/>
          <p:cNvSpPr>
            <a:spLocks noChangeArrowheads="1"/>
          </p:cNvSpPr>
          <p:nvPr/>
        </p:nvSpPr>
        <p:spPr bwMode="auto">
          <a:xfrm>
            <a:off x="5381625" y="790575"/>
            <a:ext cx="1524000" cy="628650"/>
          </a:xfrm>
          <a:prstGeom prst="roundRect">
            <a:avLst>
              <a:gd name="adj" fmla="val 16667"/>
            </a:avLst>
          </a:prstGeom>
          <a:noFill/>
          <a:ln w="19050" algn="ctr">
            <a:solidFill>
              <a:srgbClr val="FF0000"/>
            </a:solidFill>
            <a:round/>
            <a:headEnd/>
            <a:tailEnd type="none" w="med" len="lg"/>
          </a:ln>
          <a:effectLst/>
        </p:spPr>
        <p:txBody>
          <a:bodyPr anchor="ctr">
            <a:spAutoFit/>
          </a:bodyPr>
          <a:lstStyle/>
          <a:p>
            <a:endParaRPr lang="zh-CN" altLang="en-US"/>
          </a:p>
        </p:txBody>
      </p:sp>
      <p:sp>
        <p:nvSpPr>
          <p:cNvPr id="1079321" name="AutoShape 25"/>
          <p:cNvSpPr>
            <a:spLocks noChangeArrowheads="1"/>
          </p:cNvSpPr>
          <p:nvPr/>
        </p:nvSpPr>
        <p:spPr bwMode="auto">
          <a:xfrm>
            <a:off x="5381625" y="1466850"/>
            <a:ext cx="1524000" cy="657225"/>
          </a:xfrm>
          <a:prstGeom prst="roundRect">
            <a:avLst>
              <a:gd name="adj" fmla="val 16667"/>
            </a:avLst>
          </a:prstGeom>
          <a:noFill/>
          <a:ln w="19050" algn="ctr">
            <a:solidFill>
              <a:srgbClr val="FF0000"/>
            </a:solidFill>
            <a:round/>
            <a:headEnd/>
            <a:tailEnd type="none" w="med" len="lg"/>
          </a:ln>
          <a:effectLst/>
        </p:spPr>
        <p:txBody>
          <a:bodyPr anchor="ctr">
            <a:spAutoFit/>
          </a:bodyPr>
          <a:lstStyle/>
          <a:p>
            <a:endParaRPr lang="zh-CN" altLang="en-US"/>
          </a:p>
        </p:txBody>
      </p:sp>
      <p:sp>
        <p:nvSpPr>
          <p:cNvPr id="1079322" name="AutoShape 26"/>
          <p:cNvSpPr>
            <a:spLocks noChangeArrowheads="1"/>
          </p:cNvSpPr>
          <p:nvPr/>
        </p:nvSpPr>
        <p:spPr bwMode="auto">
          <a:xfrm>
            <a:off x="5381625" y="2200275"/>
            <a:ext cx="1524000" cy="628650"/>
          </a:xfrm>
          <a:prstGeom prst="roundRect">
            <a:avLst>
              <a:gd name="adj" fmla="val 16667"/>
            </a:avLst>
          </a:prstGeom>
          <a:noFill/>
          <a:ln w="19050" algn="ctr">
            <a:solidFill>
              <a:srgbClr val="FF0000"/>
            </a:solidFill>
            <a:round/>
            <a:headEnd/>
            <a:tailEnd type="none" w="med" len="lg"/>
          </a:ln>
          <a:effectLst/>
        </p:spPr>
        <p:txBody>
          <a:bodyPr anchor="ctr">
            <a:spAutoFit/>
          </a:bodyPr>
          <a:lstStyle/>
          <a:p>
            <a:endParaRPr lang="zh-CN" altLang="en-US"/>
          </a:p>
        </p:txBody>
      </p:sp>
      <p:sp>
        <p:nvSpPr>
          <p:cNvPr id="1079323" name="AutoShape 27"/>
          <p:cNvSpPr>
            <a:spLocks noChangeArrowheads="1"/>
          </p:cNvSpPr>
          <p:nvPr/>
        </p:nvSpPr>
        <p:spPr bwMode="auto">
          <a:xfrm>
            <a:off x="5381625" y="2876550"/>
            <a:ext cx="1524000" cy="657225"/>
          </a:xfrm>
          <a:prstGeom prst="roundRect">
            <a:avLst>
              <a:gd name="adj" fmla="val 16667"/>
            </a:avLst>
          </a:prstGeom>
          <a:noFill/>
          <a:ln w="19050" algn="ctr">
            <a:solidFill>
              <a:srgbClr val="FF0000"/>
            </a:solidFill>
            <a:round/>
            <a:headEnd/>
            <a:tailEnd type="none" w="med" len="lg"/>
          </a:ln>
          <a:effectLst/>
        </p:spPr>
        <p:txBody>
          <a:bodyPr anchor="ctr">
            <a:spAutoFit/>
          </a:bodyPr>
          <a:lstStyle/>
          <a:p>
            <a:endParaRPr lang="zh-CN" altLang="en-US"/>
          </a:p>
        </p:txBody>
      </p:sp>
      <p:sp>
        <p:nvSpPr>
          <p:cNvPr id="1079324" name="AutoShape 28"/>
          <p:cNvSpPr>
            <a:spLocks noChangeArrowheads="1"/>
          </p:cNvSpPr>
          <p:nvPr/>
        </p:nvSpPr>
        <p:spPr bwMode="auto">
          <a:xfrm>
            <a:off x="5372100" y="3600450"/>
            <a:ext cx="1524000" cy="628650"/>
          </a:xfrm>
          <a:prstGeom prst="roundRect">
            <a:avLst>
              <a:gd name="adj" fmla="val 16667"/>
            </a:avLst>
          </a:prstGeom>
          <a:noFill/>
          <a:ln w="19050" algn="ctr">
            <a:solidFill>
              <a:srgbClr val="FF0000"/>
            </a:solidFill>
            <a:round/>
            <a:headEnd/>
            <a:tailEnd type="none" w="med" len="lg"/>
          </a:ln>
          <a:effectLst/>
        </p:spPr>
        <p:txBody>
          <a:bodyPr anchor="ctr">
            <a:spAutoFit/>
          </a:bodyPr>
          <a:lstStyle/>
          <a:p>
            <a:endParaRPr lang="zh-CN" altLang="en-US"/>
          </a:p>
        </p:txBody>
      </p:sp>
      <p:sp>
        <p:nvSpPr>
          <p:cNvPr id="1079325" name="AutoShape 29"/>
          <p:cNvSpPr>
            <a:spLocks noChangeArrowheads="1"/>
          </p:cNvSpPr>
          <p:nvPr/>
        </p:nvSpPr>
        <p:spPr bwMode="auto">
          <a:xfrm>
            <a:off x="5372100" y="4276725"/>
            <a:ext cx="1524000" cy="657225"/>
          </a:xfrm>
          <a:prstGeom prst="roundRect">
            <a:avLst>
              <a:gd name="adj" fmla="val 16667"/>
            </a:avLst>
          </a:prstGeom>
          <a:noFill/>
          <a:ln w="19050" algn="ctr">
            <a:solidFill>
              <a:srgbClr val="FF0000"/>
            </a:solidFill>
            <a:round/>
            <a:headEnd/>
            <a:tailEnd type="none" w="med" len="lg"/>
          </a:ln>
          <a:effectLst/>
        </p:spPr>
        <p:txBody>
          <a:bodyPr anchor="ctr">
            <a:spAutoFit/>
          </a:bodyPr>
          <a:lstStyle/>
          <a:p>
            <a:endParaRPr lang="zh-CN" altLang="en-US"/>
          </a:p>
        </p:txBody>
      </p:sp>
      <p:sp>
        <p:nvSpPr>
          <p:cNvPr id="1079326" name="AutoShape 30"/>
          <p:cNvSpPr>
            <a:spLocks noChangeArrowheads="1"/>
          </p:cNvSpPr>
          <p:nvPr/>
        </p:nvSpPr>
        <p:spPr bwMode="auto">
          <a:xfrm>
            <a:off x="5381625" y="5000625"/>
            <a:ext cx="1524000" cy="628650"/>
          </a:xfrm>
          <a:prstGeom prst="roundRect">
            <a:avLst>
              <a:gd name="adj" fmla="val 16667"/>
            </a:avLst>
          </a:prstGeom>
          <a:noFill/>
          <a:ln w="19050" algn="ctr">
            <a:solidFill>
              <a:srgbClr val="FF0000"/>
            </a:solidFill>
            <a:round/>
            <a:headEnd/>
            <a:tailEnd type="none" w="med" len="lg"/>
          </a:ln>
          <a:effectLst/>
        </p:spPr>
        <p:txBody>
          <a:bodyPr anchor="ctr">
            <a:spAutoFit/>
          </a:bodyPr>
          <a:lstStyle/>
          <a:p>
            <a:endParaRPr lang="zh-CN" altLang="en-US"/>
          </a:p>
        </p:txBody>
      </p:sp>
      <p:sp>
        <p:nvSpPr>
          <p:cNvPr id="1079327" name="AutoShape 31"/>
          <p:cNvSpPr>
            <a:spLocks noChangeArrowheads="1"/>
          </p:cNvSpPr>
          <p:nvPr/>
        </p:nvSpPr>
        <p:spPr bwMode="auto">
          <a:xfrm>
            <a:off x="5381625" y="5676900"/>
            <a:ext cx="1524000" cy="657225"/>
          </a:xfrm>
          <a:prstGeom prst="roundRect">
            <a:avLst>
              <a:gd name="adj" fmla="val 16667"/>
            </a:avLst>
          </a:prstGeom>
          <a:noFill/>
          <a:ln w="19050" algn="ctr">
            <a:solidFill>
              <a:srgbClr val="FF0000"/>
            </a:solidFill>
            <a:round/>
            <a:headEnd/>
            <a:tailEnd type="none" w="med" len="lg"/>
          </a:ln>
          <a:effectLst/>
        </p:spPr>
        <p:txBody>
          <a:bodyPr anchor="ctr">
            <a:spAutoFit/>
          </a:bodyPr>
          <a:lstStyle/>
          <a:p>
            <a:endParaRPr lang="zh-CN" altLang="en-US"/>
          </a:p>
        </p:txBody>
      </p:sp>
      <p:sp>
        <p:nvSpPr>
          <p:cNvPr id="1079328" name="Text Box 32"/>
          <p:cNvSpPr txBox="1">
            <a:spLocks noChangeArrowheads="1"/>
          </p:cNvSpPr>
          <p:nvPr/>
        </p:nvSpPr>
        <p:spPr bwMode="auto">
          <a:xfrm>
            <a:off x="6886575" y="904875"/>
            <a:ext cx="352425" cy="396875"/>
          </a:xfrm>
          <a:prstGeom prst="rect">
            <a:avLst/>
          </a:prstGeom>
          <a:noFill/>
          <a:ln w="28575" algn="ctr">
            <a:noFill/>
            <a:miter lim="800000"/>
            <a:headEnd/>
            <a:tailEnd type="none" w="med" len="lg"/>
          </a:ln>
          <a:effectLst/>
        </p:spPr>
        <p:txBody>
          <a:bodyPr>
            <a:spAutoFit/>
          </a:bodyPr>
          <a:lstStyle/>
          <a:p>
            <a:pPr>
              <a:spcBef>
                <a:spcPct val="50000"/>
              </a:spcBef>
            </a:pPr>
            <a:r>
              <a:rPr lang="en-US" altLang="zh-CN" sz="2000">
                <a:solidFill>
                  <a:srgbClr val="FF0000"/>
                </a:solidFill>
                <a:latin typeface="Arial" charset="0"/>
              </a:rPr>
              <a:t>0</a:t>
            </a:r>
          </a:p>
        </p:txBody>
      </p:sp>
      <p:sp>
        <p:nvSpPr>
          <p:cNvPr id="1079329" name="Text Box 33"/>
          <p:cNvSpPr txBox="1">
            <a:spLocks noChangeArrowheads="1"/>
          </p:cNvSpPr>
          <p:nvPr/>
        </p:nvSpPr>
        <p:spPr bwMode="auto">
          <a:xfrm>
            <a:off x="6896100" y="1562100"/>
            <a:ext cx="352425" cy="396875"/>
          </a:xfrm>
          <a:prstGeom prst="rect">
            <a:avLst/>
          </a:prstGeom>
          <a:noFill/>
          <a:ln w="28575" algn="ctr">
            <a:noFill/>
            <a:miter lim="800000"/>
            <a:headEnd/>
            <a:tailEnd type="none" w="med" len="lg"/>
          </a:ln>
          <a:effectLst/>
        </p:spPr>
        <p:txBody>
          <a:bodyPr>
            <a:spAutoFit/>
          </a:bodyPr>
          <a:lstStyle/>
          <a:p>
            <a:pPr>
              <a:spcBef>
                <a:spcPct val="50000"/>
              </a:spcBef>
            </a:pPr>
            <a:r>
              <a:rPr lang="en-US" altLang="zh-CN" sz="2000">
                <a:solidFill>
                  <a:srgbClr val="FF0000"/>
                </a:solidFill>
                <a:latin typeface="Arial" charset="0"/>
              </a:rPr>
              <a:t>1</a:t>
            </a:r>
          </a:p>
        </p:txBody>
      </p:sp>
      <p:sp>
        <p:nvSpPr>
          <p:cNvPr id="1079330" name="Text Box 34"/>
          <p:cNvSpPr txBox="1">
            <a:spLocks noChangeArrowheads="1"/>
          </p:cNvSpPr>
          <p:nvPr/>
        </p:nvSpPr>
        <p:spPr bwMode="auto">
          <a:xfrm>
            <a:off x="6905625" y="2324100"/>
            <a:ext cx="352425" cy="396875"/>
          </a:xfrm>
          <a:prstGeom prst="rect">
            <a:avLst/>
          </a:prstGeom>
          <a:noFill/>
          <a:ln w="28575" algn="ctr">
            <a:noFill/>
            <a:miter lim="800000"/>
            <a:headEnd/>
            <a:tailEnd type="none" w="med" len="lg"/>
          </a:ln>
          <a:effectLst/>
        </p:spPr>
        <p:txBody>
          <a:bodyPr>
            <a:spAutoFit/>
          </a:bodyPr>
          <a:lstStyle/>
          <a:p>
            <a:pPr>
              <a:spcBef>
                <a:spcPct val="50000"/>
              </a:spcBef>
            </a:pPr>
            <a:r>
              <a:rPr lang="en-US" altLang="zh-CN" sz="2000">
                <a:solidFill>
                  <a:srgbClr val="FF0000"/>
                </a:solidFill>
                <a:latin typeface="Arial" charset="0"/>
              </a:rPr>
              <a:t>2</a:t>
            </a:r>
          </a:p>
        </p:txBody>
      </p:sp>
      <p:sp>
        <p:nvSpPr>
          <p:cNvPr id="1079331" name="Text Box 35"/>
          <p:cNvSpPr txBox="1">
            <a:spLocks noChangeArrowheads="1"/>
          </p:cNvSpPr>
          <p:nvPr/>
        </p:nvSpPr>
        <p:spPr bwMode="auto">
          <a:xfrm>
            <a:off x="6896100" y="2981325"/>
            <a:ext cx="352425" cy="396875"/>
          </a:xfrm>
          <a:prstGeom prst="rect">
            <a:avLst/>
          </a:prstGeom>
          <a:noFill/>
          <a:ln w="28575" algn="ctr">
            <a:noFill/>
            <a:miter lim="800000"/>
            <a:headEnd/>
            <a:tailEnd type="none" w="med" len="lg"/>
          </a:ln>
          <a:effectLst/>
        </p:spPr>
        <p:txBody>
          <a:bodyPr>
            <a:spAutoFit/>
          </a:bodyPr>
          <a:lstStyle/>
          <a:p>
            <a:pPr>
              <a:spcBef>
                <a:spcPct val="50000"/>
              </a:spcBef>
            </a:pPr>
            <a:r>
              <a:rPr lang="en-US" altLang="zh-CN" sz="2000">
                <a:solidFill>
                  <a:srgbClr val="FF0000"/>
                </a:solidFill>
                <a:latin typeface="Arial" charset="0"/>
              </a:rPr>
              <a:t>3</a:t>
            </a:r>
          </a:p>
        </p:txBody>
      </p:sp>
      <p:sp>
        <p:nvSpPr>
          <p:cNvPr id="1079332" name="Text Box 36"/>
          <p:cNvSpPr txBox="1">
            <a:spLocks noChangeArrowheads="1"/>
          </p:cNvSpPr>
          <p:nvPr/>
        </p:nvSpPr>
        <p:spPr bwMode="auto">
          <a:xfrm>
            <a:off x="6896100" y="3724275"/>
            <a:ext cx="352425" cy="396875"/>
          </a:xfrm>
          <a:prstGeom prst="rect">
            <a:avLst/>
          </a:prstGeom>
          <a:noFill/>
          <a:ln w="28575" algn="ctr">
            <a:noFill/>
            <a:miter lim="800000"/>
            <a:headEnd/>
            <a:tailEnd type="none" w="med" len="lg"/>
          </a:ln>
          <a:effectLst/>
        </p:spPr>
        <p:txBody>
          <a:bodyPr>
            <a:spAutoFit/>
          </a:bodyPr>
          <a:lstStyle/>
          <a:p>
            <a:pPr>
              <a:spcBef>
                <a:spcPct val="50000"/>
              </a:spcBef>
            </a:pPr>
            <a:r>
              <a:rPr lang="en-US" altLang="zh-CN" sz="2000">
                <a:solidFill>
                  <a:srgbClr val="FF0000"/>
                </a:solidFill>
                <a:latin typeface="Arial" charset="0"/>
              </a:rPr>
              <a:t>4</a:t>
            </a:r>
          </a:p>
        </p:txBody>
      </p:sp>
      <p:sp>
        <p:nvSpPr>
          <p:cNvPr id="1079333" name="Text Box 37"/>
          <p:cNvSpPr txBox="1">
            <a:spLocks noChangeArrowheads="1"/>
          </p:cNvSpPr>
          <p:nvPr/>
        </p:nvSpPr>
        <p:spPr bwMode="auto">
          <a:xfrm>
            <a:off x="6905625" y="4381500"/>
            <a:ext cx="352425" cy="396875"/>
          </a:xfrm>
          <a:prstGeom prst="rect">
            <a:avLst/>
          </a:prstGeom>
          <a:noFill/>
          <a:ln w="28575" algn="ctr">
            <a:noFill/>
            <a:miter lim="800000"/>
            <a:headEnd/>
            <a:tailEnd type="none" w="med" len="lg"/>
          </a:ln>
          <a:effectLst/>
        </p:spPr>
        <p:txBody>
          <a:bodyPr>
            <a:spAutoFit/>
          </a:bodyPr>
          <a:lstStyle/>
          <a:p>
            <a:pPr>
              <a:spcBef>
                <a:spcPct val="50000"/>
              </a:spcBef>
            </a:pPr>
            <a:r>
              <a:rPr lang="en-US" altLang="zh-CN" sz="2000">
                <a:solidFill>
                  <a:srgbClr val="FF0000"/>
                </a:solidFill>
                <a:latin typeface="Arial" charset="0"/>
              </a:rPr>
              <a:t>5</a:t>
            </a:r>
          </a:p>
        </p:txBody>
      </p:sp>
      <p:sp>
        <p:nvSpPr>
          <p:cNvPr id="1079334" name="Text Box 38"/>
          <p:cNvSpPr txBox="1">
            <a:spLocks noChangeArrowheads="1"/>
          </p:cNvSpPr>
          <p:nvPr/>
        </p:nvSpPr>
        <p:spPr bwMode="auto">
          <a:xfrm>
            <a:off x="6915150" y="5143500"/>
            <a:ext cx="352425" cy="396875"/>
          </a:xfrm>
          <a:prstGeom prst="rect">
            <a:avLst/>
          </a:prstGeom>
          <a:noFill/>
          <a:ln w="28575" algn="ctr">
            <a:noFill/>
            <a:miter lim="800000"/>
            <a:headEnd/>
            <a:tailEnd type="none" w="med" len="lg"/>
          </a:ln>
          <a:effectLst/>
        </p:spPr>
        <p:txBody>
          <a:bodyPr>
            <a:spAutoFit/>
          </a:bodyPr>
          <a:lstStyle/>
          <a:p>
            <a:pPr>
              <a:spcBef>
                <a:spcPct val="50000"/>
              </a:spcBef>
            </a:pPr>
            <a:r>
              <a:rPr lang="en-US" altLang="zh-CN" sz="2000">
                <a:solidFill>
                  <a:srgbClr val="FF0000"/>
                </a:solidFill>
                <a:latin typeface="Arial" charset="0"/>
              </a:rPr>
              <a:t>6</a:t>
            </a:r>
          </a:p>
        </p:txBody>
      </p:sp>
      <p:sp>
        <p:nvSpPr>
          <p:cNvPr id="1079335" name="Text Box 39"/>
          <p:cNvSpPr txBox="1">
            <a:spLocks noChangeArrowheads="1"/>
          </p:cNvSpPr>
          <p:nvPr/>
        </p:nvSpPr>
        <p:spPr bwMode="auto">
          <a:xfrm>
            <a:off x="6905625" y="5800725"/>
            <a:ext cx="352425" cy="396875"/>
          </a:xfrm>
          <a:prstGeom prst="rect">
            <a:avLst/>
          </a:prstGeom>
          <a:noFill/>
          <a:ln w="28575" algn="ctr">
            <a:noFill/>
            <a:miter lim="800000"/>
            <a:headEnd/>
            <a:tailEnd type="none" w="med" len="lg"/>
          </a:ln>
          <a:effectLst/>
        </p:spPr>
        <p:txBody>
          <a:bodyPr>
            <a:spAutoFit/>
          </a:bodyPr>
          <a:lstStyle/>
          <a:p>
            <a:pPr>
              <a:spcBef>
                <a:spcPct val="50000"/>
              </a:spcBef>
            </a:pPr>
            <a:r>
              <a:rPr lang="en-US" altLang="zh-CN" sz="2000">
                <a:solidFill>
                  <a:srgbClr val="FF0000"/>
                </a:solidFill>
                <a:latin typeface="Arial" charset="0"/>
              </a:rPr>
              <a:t>7</a:t>
            </a:r>
          </a:p>
        </p:txBody>
      </p:sp>
      <p:sp>
        <p:nvSpPr>
          <p:cNvPr id="1079336" name="Text Box 40"/>
          <p:cNvSpPr txBox="1">
            <a:spLocks noChangeArrowheads="1"/>
          </p:cNvSpPr>
          <p:nvPr/>
        </p:nvSpPr>
        <p:spPr bwMode="auto">
          <a:xfrm>
            <a:off x="1403350" y="841375"/>
            <a:ext cx="1736725" cy="304800"/>
          </a:xfrm>
          <a:prstGeom prst="rect">
            <a:avLst/>
          </a:prstGeom>
          <a:noFill/>
          <a:ln w="28575" algn="ctr">
            <a:noFill/>
            <a:miter lim="800000"/>
            <a:headEnd/>
            <a:tailEnd type="none" w="med" len="lg"/>
          </a:ln>
          <a:effectLst/>
        </p:spPr>
        <p:txBody>
          <a:bodyPr>
            <a:spAutoFit/>
          </a:bodyPr>
          <a:lstStyle/>
          <a:p>
            <a:pPr>
              <a:spcBef>
                <a:spcPct val="50000"/>
              </a:spcBef>
            </a:pPr>
            <a:r>
              <a:rPr lang="zh-CN" altLang="en-US" sz="1400">
                <a:solidFill>
                  <a:srgbClr val="FF0000"/>
                </a:solidFill>
              </a:rPr>
              <a:t>基地址、当前地址</a:t>
            </a:r>
          </a:p>
        </p:txBody>
      </p:sp>
      <p:sp>
        <p:nvSpPr>
          <p:cNvPr id="1079337" name="Text Box 41"/>
          <p:cNvSpPr txBox="1">
            <a:spLocks noChangeArrowheads="1"/>
          </p:cNvSpPr>
          <p:nvPr/>
        </p:nvSpPr>
        <p:spPr bwMode="auto">
          <a:xfrm>
            <a:off x="971550" y="1169988"/>
            <a:ext cx="1854200" cy="304800"/>
          </a:xfrm>
          <a:prstGeom prst="rect">
            <a:avLst/>
          </a:prstGeom>
          <a:noFill/>
          <a:ln w="28575" algn="ctr">
            <a:noFill/>
            <a:miter lim="800000"/>
            <a:headEnd/>
            <a:tailEnd type="none" w="med" len="lg"/>
          </a:ln>
          <a:effectLst/>
        </p:spPr>
        <p:txBody>
          <a:bodyPr>
            <a:spAutoFit/>
          </a:bodyPr>
          <a:lstStyle/>
          <a:p>
            <a:pPr>
              <a:spcBef>
                <a:spcPct val="50000"/>
              </a:spcBef>
            </a:pPr>
            <a:r>
              <a:rPr lang="zh-CN" altLang="en-US" sz="1400">
                <a:solidFill>
                  <a:srgbClr val="FF0000"/>
                </a:solidFill>
              </a:rPr>
              <a:t>当前地址</a:t>
            </a:r>
          </a:p>
        </p:txBody>
      </p:sp>
      <p:sp>
        <p:nvSpPr>
          <p:cNvPr id="1079338" name="Text Box 42"/>
          <p:cNvSpPr txBox="1">
            <a:spLocks noChangeArrowheads="1"/>
          </p:cNvSpPr>
          <p:nvPr/>
        </p:nvSpPr>
        <p:spPr bwMode="auto">
          <a:xfrm>
            <a:off x="1465263" y="1517650"/>
            <a:ext cx="1666875" cy="304800"/>
          </a:xfrm>
          <a:prstGeom prst="rect">
            <a:avLst/>
          </a:prstGeom>
          <a:noFill/>
          <a:ln w="28575" algn="ctr">
            <a:noFill/>
            <a:miter lim="800000"/>
            <a:headEnd/>
            <a:tailEnd type="none" w="med" len="lg"/>
          </a:ln>
          <a:effectLst/>
        </p:spPr>
        <p:txBody>
          <a:bodyPr>
            <a:spAutoFit/>
          </a:bodyPr>
          <a:lstStyle/>
          <a:p>
            <a:pPr>
              <a:spcBef>
                <a:spcPct val="50000"/>
              </a:spcBef>
            </a:pPr>
            <a:r>
              <a:rPr lang="zh-CN" altLang="en-US" sz="1400">
                <a:solidFill>
                  <a:srgbClr val="FF0000"/>
                </a:solidFill>
              </a:rPr>
              <a:t>基字数、当前字数</a:t>
            </a:r>
          </a:p>
        </p:txBody>
      </p:sp>
      <p:sp>
        <p:nvSpPr>
          <p:cNvPr id="1079339" name="Text Box 43"/>
          <p:cNvSpPr txBox="1">
            <a:spLocks noChangeArrowheads="1"/>
          </p:cNvSpPr>
          <p:nvPr/>
        </p:nvSpPr>
        <p:spPr bwMode="auto">
          <a:xfrm>
            <a:off x="1187450" y="1874838"/>
            <a:ext cx="1458913" cy="304800"/>
          </a:xfrm>
          <a:prstGeom prst="rect">
            <a:avLst/>
          </a:prstGeom>
          <a:noFill/>
          <a:ln w="28575" algn="ctr">
            <a:noFill/>
            <a:miter lim="800000"/>
            <a:headEnd/>
            <a:tailEnd type="none" w="med" len="lg"/>
          </a:ln>
          <a:effectLst/>
        </p:spPr>
        <p:txBody>
          <a:bodyPr>
            <a:spAutoFit/>
          </a:bodyPr>
          <a:lstStyle/>
          <a:p>
            <a:pPr>
              <a:spcBef>
                <a:spcPct val="50000"/>
              </a:spcBef>
            </a:pPr>
            <a:r>
              <a:rPr lang="zh-CN" altLang="en-US" sz="1400">
                <a:solidFill>
                  <a:srgbClr val="FF0000"/>
                </a:solidFill>
              </a:rPr>
              <a:t>当前字数</a:t>
            </a:r>
          </a:p>
        </p:txBody>
      </p:sp>
      <p:sp>
        <p:nvSpPr>
          <p:cNvPr id="1079340" name="AutoShape 44">
            <a:hlinkClick r:id="" action="ppaction://hlinkshowjump?jump=lastslideviewed" highlightClick="1"/>
          </p:cNvPr>
          <p:cNvSpPr>
            <a:spLocks noChangeArrowheads="1"/>
          </p:cNvSpPr>
          <p:nvPr/>
        </p:nvSpPr>
        <p:spPr bwMode="auto">
          <a:xfrm>
            <a:off x="466725" y="1628775"/>
            <a:ext cx="360363" cy="360363"/>
          </a:xfrm>
          <a:prstGeom prst="actionButtonReturn">
            <a:avLst/>
          </a:prstGeom>
          <a:ln>
            <a:headEnd/>
            <a:tailEnd type="none" w="med" len="lg"/>
          </a:ln>
        </p:spPr>
        <p:style>
          <a:lnRef idx="1">
            <a:schemeClr val="accent6"/>
          </a:lnRef>
          <a:fillRef idx="2">
            <a:schemeClr val="accent6"/>
          </a:fillRef>
          <a:effectRef idx="1">
            <a:schemeClr val="accent6"/>
          </a:effectRef>
          <a:fontRef idx="minor">
            <a:schemeClr val="dk1"/>
          </a:fontRef>
        </p:style>
        <p:txBody>
          <a:bodyPr wrap="none" anchor="ctr">
            <a:spAutoFit/>
          </a:bodyPr>
          <a:lstStyle/>
          <a:p>
            <a:endParaRPr lang="zh-CN" altLang="en-US"/>
          </a:p>
        </p:txBody>
      </p:sp>
      <p:sp>
        <p:nvSpPr>
          <p:cNvPr id="1079341" name="Text Box 45"/>
          <p:cNvSpPr txBox="1">
            <a:spLocks noChangeArrowheads="1"/>
          </p:cNvSpPr>
          <p:nvPr/>
        </p:nvSpPr>
        <p:spPr bwMode="auto">
          <a:xfrm>
            <a:off x="3708400" y="819150"/>
            <a:ext cx="358775" cy="304800"/>
          </a:xfrm>
          <a:prstGeom prst="rect">
            <a:avLst/>
          </a:prstGeom>
          <a:noFill/>
          <a:ln w="28575" algn="ctr">
            <a:noFill/>
            <a:miter lim="800000"/>
            <a:headEnd/>
            <a:tailEnd type="none" w="med" len="lg"/>
          </a:ln>
          <a:effectLst/>
        </p:spPr>
        <p:txBody>
          <a:bodyPr>
            <a:spAutoFit/>
          </a:bodyPr>
          <a:lstStyle/>
          <a:p>
            <a:pPr>
              <a:spcBef>
                <a:spcPct val="50000"/>
              </a:spcBef>
            </a:pPr>
            <a:r>
              <a:rPr lang="zh-CN" altLang="en-US" sz="1400">
                <a:solidFill>
                  <a:srgbClr val="0000FF"/>
                </a:solidFill>
              </a:rPr>
              <a:t>写</a:t>
            </a:r>
          </a:p>
        </p:txBody>
      </p:sp>
      <p:sp>
        <p:nvSpPr>
          <p:cNvPr id="1079342" name="Text Box 46"/>
          <p:cNvSpPr txBox="1">
            <a:spLocks noChangeArrowheads="1"/>
          </p:cNvSpPr>
          <p:nvPr/>
        </p:nvSpPr>
        <p:spPr bwMode="auto">
          <a:xfrm>
            <a:off x="3708400" y="1123950"/>
            <a:ext cx="358775" cy="304800"/>
          </a:xfrm>
          <a:prstGeom prst="rect">
            <a:avLst/>
          </a:prstGeom>
          <a:noFill/>
          <a:ln w="28575" algn="ctr">
            <a:noFill/>
            <a:miter lim="800000"/>
            <a:headEnd/>
            <a:tailEnd type="none" w="med" len="lg"/>
          </a:ln>
          <a:effectLst/>
        </p:spPr>
        <p:txBody>
          <a:bodyPr>
            <a:spAutoFit/>
          </a:bodyPr>
          <a:lstStyle/>
          <a:p>
            <a:pPr>
              <a:spcBef>
                <a:spcPct val="50000"/>
              </a:spcBef>
            </a:pPr>
            <a:r>
              <a:rPr lang="zh-CN" altLang="en-US" sz="1400">
                <a:solidFill>
                  <a:srgbClr val="0000FF"/>
                </a:solidFill>
              </a:rPr>
              <a:t>读</a:t>
            </a:r>
          </a:p>
        </p:txBody>
      </p:sp>
      <p:sp>
        <p:nvSpPr>
          <p:cNvPr id="1079343" name="Text Box 47"/>
          <p:cNvSpPr txBox="1">
            <a:spLocks noChangeArrowheads="1"/>
          </p:cNvSpPr>
          <p:nvPr/>
        </p:nvSpPr>
        <p:spPr bwMode="auto">
          <a:xfrm>
            <a:off x="3708400" y="1484313"/>
            <a:ext cx="358775" cy="304800"/>
          </a:xfrm>
          <a:prstGeom prst="rect">
            <a:avLst/>
          </a:prstGeom>
          <a:noFill/>
          <a:ln w="28575" algn="ctr">
            <a:noFill/>
            <a:miter lim="800000"/>
            <a:headEnd/>
            <a:tailEnd type="none" w="med" len="lg"/>
          </a:ln>
          <a:effectLst/>
        </p:spPr>
        <p:txBody>
          <a:bodyPr>
            <a:spAutoFit/>
          </a:bodyPr>
          <a:lstStyle/>
          <a:p>
            <a:pPr>
              <a:spcBef>
                <a:spcPct val="50000"/>
              </a:spcBef>
            </a:pPr>
            <a:r>
              <a:rPr lang="zh-CN" altLang="en-US" sz="1400">
                <a:solidFill>
                  <a:srgbClr val="0000FF"/>
                </a:solidFill>
              </a:rPr>
              <a:t>写</a:t>
            </a:r>
          </a:p>
        </p:txBody>
      </p:sp>
      <p:sp>
        <p:nvSpPr>
          <p:cNvPr id="1079344" name="Text Box 48"/>
          <p:cNvSpPr txBox="1">
            <a:spLocks noChangeArrowheads="1"/>
          </p:cNvSpPr>
          <p:nvPr/>
        </p:nvSpPr>
        <p:spPr bwMode="auto">
          <a:xfrm>
            <a:off x="3708400" y="1789113"/>
            <a:ext cx="358775" cy="304800"/>
          </a:xfrm>
          <a:prstGeom prst="rect">
            <a:avLst/>
          </a:prstGeom>
          <a:noFill/>
          <a:ln w="28575" algn="ctr">
            <a:noFill/>
            <a:miter lim="800000"/>
            <a:headEnd/>
            <a:tailEnd type="none" w="med" len="lg"/>
          </a:ln>
          <a:effectLst/>
        </p:spPr>
        <p:txBody>
          <a:bodyPr>
            <a:spAutoFit/>
          </a:bodyPr>
          <a:lstStyle/>
          <a:p>
            <a:pPr>
              <a:spcBef>
                <a:spcPct val="50000"/>
              </a:spcBef>
            </a:pPr>
            <a:r>
              <a:rPr lang="zh-CN" altLang="en-US" sz="1400">
                <a:solidFill>
                  <a:srgbClr val="0000FF"/>
                </a:solidFill>
              </a:rPr>
              <a:t>读</a:t>
            </a:r>
          </a:p>
        </p:txBody>
      </p:sp>
    </p:spTree>
    <p:extLst>
      <p:ext uri="{BB962C8B-B14F-4D97-AF65-F5344CB8AC3E}">
        <p14:creationId xmlns:p14="http://schemas.microsoft.com/office/powerpoint/2010/main" val="1680124229"/>
      </p:ext>
    </p:extLst>
  </p:cSld>
  <p:clrMapOvr>
    <a:masterClrMapping/>
  </p:clrMapOvr>
  <p:transition spd="med"/>
  <p:timing>
    <p:tnLst>
      <p:par>
        <p:cTn id="1" dur="indefinite" restart="never" nodeType="tmRoot"/>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灯片编号占位符 4"/>
          <p:cNvSpPr>
            <a:spLocks noGrp="1"/>
          </p:cNvSpPr>
          <p:nvPr>
            <p:ph type="sldNum" sz="quarter" idx="11"/>
          </p:nvPr>
        </p:nvSpPr>
        <p:spPr/>
        <p:txBody>
          <a:bodyPr/>
          <a:lstStyle/>
          <a:p>
            <a:fld id="{F7F9B55F-C7A1-41F6-8714-EF979340B216}" type="slidenum">
              <a:rPr lang="zh-CN" altLang="en-US"/>
              <a:pPr/>
              <a:t>226</a:t>
            </a:fld>
            <a:endParaRPr lang="en-US" altLang="zh-CN"/>
          </a:p>
        </p:txBody>
      </p:sp>
      <p:graphicFrame>
        <p:nvGraphicFramePr>
          <p:cNvPr id="1078309" name="Object 37"/>
          <p:cNvGraphicFramePr>
            <a:graphicFrameLocks noChangeAspect="1"/>
          </p:cNvGraphicFramePr>
          <p:nvPr/>
        </p:nvGraphicFramePr>
        <p:xfrm>
          <a:off x="250825" y="1943100"/>
          <a:ext cx="8713788" cy="4510088"/>
        </p:xfrm>
        <a:graphic>
          <a:graphicData uri="http://schemas.openxmlformats.org/presentationml/2006/ole">
            <mc:AlternateContent xmlns:mc="http://schemas.openxmlformats.org/markup-compatibility/2006">
              <mc:Choice xmlns:v="urn:schemas-microsoft-com:vml" Requires="v">
                <p:oleObj spid="_x0000_s47165" name="Image" r:id="rId3" imgW="16006531" imgH="8287347" progId="">
                  <p:embed/>
                </p:oleObj>
              </mc:Choice>
              <mc:Fallback>
                <p:oleObj name="Image" r:id="rId3" imgW="16006531" imgH="8287347"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0825" y="1943100"/>
                        <a:ext cx="8713788" cy="4510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0000FF"/>
                            </a:solidFill>
                            <a:miter lim="800000"/>
                            <a:headEnd/>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78285" name="Text Box 13"/>
          <p:cNvSpPr txBox="1">
            <a:spLocks noChangeArrowheads="1"/>
          </p:cNvSpPr>
          <p:nvPr/>
        </p:nvSpPr>
        <p:spPr bwMode="auto">
          <a:xfrm>
            <a:off x="3708400" y="2455863"/>
            <a:ext cx="352425" cy="396875"/>
          </a:xfrm>
          <a:prstGeom prst="rect">
            <a:avLst/>
          </a:prstGeom>
          <a:noFill/>
          <a:ln w="28575" algn="ctr">
            <a:noFill/>
            <a:miter lim="800000"/>
            <a:headEnd/>
            <a:tailEnd type="none" w="med" len="lg"/>
          </a:ln>
          <a:effectLst/>
        </p:spPr>
        <p:txBody>
          <a:bodyPr>
            <a:spAutoFit/>
          </a:bodyPr>
          <a:lstStyle/>
          <a:p>
            <a:pPr>
              <a:spcBef>
                <a:spcPct val="50000"/>
              </a:spcBef>
            </a:pPr>
            <a:r>
              <a:rPr lang="en-US" altLang="zh-CN" sz="2000">
                <a:solidFill>
                  <a:srgbClr val="FF0000"/>
                </a:solidFill>
                <a:latin typeface="Arial" charset="0"/>
              </a:rPr>
              <a:t>8</a:t>
            </a:r>
          </a:p>
        </p:txBody>
      </p:sp>
      <p:sp>
        <p:nvSpPr>
          <p:cNvPr id="1078286" name="Text Box 14"/>
          <p:cNvSpPr txBox="1">
            <a:spLocks noChangeArrowheads="1"/>
          </p:cNvSpPr>
          <p:nvPr/>
        </p:nvSpPr>
        <p:spPr bwMode="auto">
          <a:xfrm>
            <a:off x="3708400" y="2924175"/>
            <a:ext cx="352425" cy="396875"/>
          </a:xfrm>
          <a:prstGeom prst="rect">
            <a:avLst/>
          </a:prstGeom>
          <a:noFill/>
          <a:ln w="28575" algn="ctr">
            <a:noFill/>
            <a:miter lim="800000"/>
            <a:headEnd/>
            <a:tailEnd type="none" w="med" len="lg"/>
          </a:ln>
          <a:effectLst/>
        </p:spPr>
        <p:txBody>
          <a:bodyPr>
            <a:spAutoFit/>
          </a:bodyPr>
          <a:lstStyle/>
          <a:p>
            <a:pPr>
              <a:spcBef>
                <a:spcPct val="50000"/>
              </a:spcBef>
            </a:pPr>
            <a:r>
              <a:rPr lang="en-US" altLang="zh-CN" sz="2000">
                <a:solidFill>
                  <a:srgbClr val="FF0000"/>
                </a:solidFill>
                <a:latin typeface="Arial" charset="0"/>
              </a:rPr>
              <a:t>9</a:t>
            </a:r>
          </a:p>
        </p:txBody>
      </p:sp>
      <p:sp>
        <p:nvSpPr>
          <p:cNvPr id="1078287" name="Text Box 15"/>
          <p:cNvSpPr txBox="1">
            <a:spLocks noChangeArrowheads="1"/>
          </p:cNvSpPr>
          <p:nvPr/>
        </p:nvSpPr>
        <p:spPr bwMode="auto">
          <a:xfrm>
            <a:off x="3708400" y="3392488"/>
            <a:ext cx="352425" cy="396875"/>
          </a:xfrm>
          <a:prstGeom prst="rect">
            <a:avLst/>
          </a:prstGeom>
          <a:noFill/>
          <a:ln w="28575" algn="ctr">
            <a:noFill/>
            <a:miter lim="800000"/>
            <a:headEnd/>
            <a:tailEnd type="none" w="med" len="lg"/>
          </a:ln>
          <a:effectLst/>
        </p:spPr>
        <p:txBody>
          <a:bodyPr>
            <a:spAutoFit/>
          </a:bodyPr>
          <a:lstStyle/>
          <a:p>
            <a:pPr>
              <a:spcBef>
                <a:spcPct val="50000"/>
              </a:spcBef>
            </a:pPr>
            <a:r>
              <a:rPr lang="en-US" altLang="zh-CN" sz="2000">
                <a:solidFill>
                  <a:srgbClr val="FF0000"/>
                </a:solidFill>
                <a:latin typeface="Arial" charset="0"/>
              </a:rPr>
              <a:t>A</a:t>
            </a:r>
          </a:p>
        </p:txBody>
      </p:sp>
      <p:sp>
        <p:nvSpPr>
          <p:cNvPr id="1078288" name="Text Box 16"/>
          <p:cNvSpPr txBox="1">
            <a:spLocks noChangeArrowheads="1"/>
          </p:cNvSpPr>
          <p:nvPr/>
        </p:nvSpPr>
        <p:spPr bwMode="auto">
          <a:xfrm>
            <a:off x="3708400" y="3895725"/>
            <a:ext cx="352425" cy="396875"/>
          </a:xfrm>
          <a:prstGeom prst="rect">
            <a:avLst/>
          </a:prstGeom>
          <a:noFill/>
          <a:ln w="28575" algn="ctr">
            <a:noFill/>
            <a:miter lim="800000"/>
            <a:headEnd/>
            <a:tailEnd type="none" w="med" len="lg"/>
          </a:ln>
          <a:effectLst/>
        </p:spPr>
        <p:txBody>
          <a:bodyPr>
            <a:spAutoFit/>
          </a:bodyPr>
          <a:lstStyle/>
          <a:p>
            <a:pPr>
              <a:spcBef>
                <a:spcPct val="50000"/>
              </a:spcBef>
            </a:pPr>
            <a:r>
              <a:rPr lang="en-US" altLang="zh-CN" sz="2000">
                <a:solidFill>
                  <a:srgbClr val="FF0000"/>
                </a:solidFill>
                <a:latin typeface="Arial" charset="0"/>
              </a:rPr>
              <a:t>B</a:t>
            </a:r>
          </a:p>
        </p:txBody>
      </p:sp>
      <p:sp>
        <p:nvSpPr>
          <p:cNvPr id="1078289" name="Text Box 17"/>
          <p:cNvSpPr txBox="1">
            <a:spLocks noChangeArrowheads="1"/>
          </p:cNvSpPr>
          <p:nvPr/>
        </p:nvSpPr>
        <p:spPr bwMode="auto">
          <a:xfrm>
            <a:off x="3708400" y="4327525"/>
            <a:ext cx="352425" cy="396875"/>
          </a:xfrm>
          <a:prstGeom prst="rect">
            <a:avLst/>
          </a:prstGeom>
          <a:noFill/>
          <a:ln w="28575" algn="ctr">
            <a:noFill/>
            <a:miter lim="800000"/>
            <a:headEnd/>
            <a:tailEnd type="none" w="med" len="lg"/>
          </a:ln>
          <a:effectLst/>
        </p:spPr>
        <p:txBody>
          <a:bodyPr>
            <a:spAutoFit/>
          </a:bodyPr>
          <a:lstStyle/>
          <a:p>
            <a:pPr>
              <a:spcBef>
                <a:spcPct val="50000"/>
              </a:spcBef>
            </a:pPr>
            <a:r>
              <a:rPr lang="en-US" altLang="zh-CN" sz="2000">
                <a:solidFill>
                  <a:srgbClr val="FF0000"/>
                </a:solidFill>
                <a:latin typeface="Arial" charset="0"/>
              </a:rPr>
              <a:t>C</a:t>
            </a:r>
          </a:p>
        </p:txBody>
      </p:sp>
      <p:sp>
        <p:nvSpPr>
          <p:cNvPr id="1078290" name="Text Box 18"/>
          <p:cNvSpPr txBox="1">
            <a:spLocks noChangeArrowheads="1"/>
          </p:cNvSpPr>
          <p:nvPr/>
        </p:nvSpPr>
        <p:spPr bwMode="auto">
          <a:xfrm>
            <a:off x="3708400" y="4797425"/>
            <a:ext cx="352425" cy="396875"/>
          </a:xfrm>
          <a:prstGeom prst="rect">
            <a:avLst/>
          </a:prstGeom>
          <a:noFill/>
          <a:ln w="28575" algn="ctr">
            <a:noFill/>
            <a:miter lim="800000"/>
            <a:headEnd/>
            <a:tailEnd type="none" w="med" len="lg"/>
          </a:ln>
          <a:effectLst/>
        </p:spPr>
        <p:txBody>
          <a:bodyPr>
            <a:spAutoFit/>
          </a:bodyPr>
          <a:lstStyle/>
          <a:p>
            <a:pPr>
              <a:spcBef>
                <a:spcPct val="50000"/>
              </a:spcBef>
            </a:pPr>
            <a:r>
              <a:rPr lang="en-US" altLang="zh-CN" sz="2000">
                <a:solidFill>
                  <a:srgbClr val="FF0000"/>
                </a:solidFill>
                <a:latin typeface="Arial" charset="0"/>
              </a:rPr>
              <a:t>D</a:t>
            </a:r>
          </a:p>
        </p:txBody>
      </p:sp>
      <p:sp>
        <p:nvSpPr>
          <p:cNvPr id="1078291" name="Text Box 19"/>
          <p:cNvSpPr txBox="1">
            <a:spLocks noChangeArrowheads="1"/>
          </p:cNvSpPr>
          <p:nvPr/>
        </p:nvSpPr>
        <p:spPr bwMode="auto">
          <a:xfrm>
            <a:off x="3708400" y="5264150"/>
            <a:ext cx="352425" cy="396875"/>
          </a:xfrm>
          <a:prstGeom prst="rect">
            <a:avLst/>
          </a:prstGeom>
          <a:noFill/>
          <a:ln w="28575" algn="ctr">
            <a:noFill/>
            <a:miter lim="800000"/>
            <a:headEnd/>
            <a:tailEnd type="none" w="med" len="lg"/>
          </a:ln>
          <a:effectLst/>
        </p:spPr>
        <p:txBody>
          <a:bodyPr>
            <a:spAutoFit/>
          </a:bodyPr>
          <a:lstStyle/>
          <a:p>
            <a:pPr>
              <a:spcBef>
                <a:spcPct val="50000"/>
              </a:spcBef>
            </a:pPr>
            <a:r>
              <a:rPr lang="en-US" altLang="zh-CN" sz="2000">
                <a:solidFill>
                  <a:srgbClr val="FF0000"/>
                </a:solidFill>
                <a:latin typeface="Arial" charset="0"/>
              </a:rPr>
              <a:t>E</a:t>
            </a:r>
          </a:p>
        </p:txBody>
      </p:sp>
      <p:sp>
        <p:nvSpPr>
          <p:cNvPr id="1078292" name="Text Box 20"/>
          <p:cNvSpPr txBox="1">
            <a:spLocks noChangeArrowheads="1"/>
          </p:cNvSpPr>
          <p:nvPr/>
        </p:nvSpPr>
        <p:spPr bwMode="auto">
          <a:xfrm>
            <a:off x="3708400" y="5734050"/>
            <a:ext cx="352425" cy="396875"/>
          </a:xfrm>
          <a:prstGeom prst="rect">
            <a:avLst/>
          </a:prstGeom>
          <a:noFill/>
          <a:ln w="28575" algn="ctr">
            <a:noFill/>
            <a:miter lim="800000"/>
            <a:headEnd/>
            <a:tailEnd type="none" w="med" len="lg"/>
          </a:ln>
          <a:effectLst/>
        </p:spPr>
        <p:txBody>
          <a:bodyPr>
            <a:spAutoFit/>
          </a:bodyPr>
          <a:lstStyle/>
          <a:p>
            <a:pPr>
              <a:spcBef>
                <a:spcPct val="50000"/>
              </a:spcBef>
            </a:pPr>
            <a:r>
              <a:rPr lang="en-US" altLang="zh-CN" sz="2000">
                <a:solidFill>
                  <a:srgbClr val="FF0000"/>
                </a:solidFill>
                <a:latin typeface="Arial" charset="0"/>
              </a:rPr>
              <a:t>F</a:t>
            </a:r>
          </a:p>
        </p:txBody>
      </p:sp>
      <p:sp>
        <p:nvSpPr>
          <p:cNvPr id="1078293" name="Text Box 21"/>
          <p:cNvSpPr txBox="1">
            <a:spLocks noChangeArrowheads="1"/>
          </p:cNvSpPr>
          <p:nvPr/>
        </p:nvSpPr>
        <p:spPr bwMode="auto">
          <a:xfrm>
            <a:off x="2484438" y="1484313"/>
            <a:ext cx="4319587" cy="457200"/>
          </a:xfrm>
          <a:prstGeom prst="rect">
            <a:avLst/>
          </a:prstGeom>
          <a:noFill/>
          <a:ln w="28575" algn="ctr">
            <a:noFill/>
            <a:miter lim="800000"/>
            <a:headEnd/>
            <a:tailEnd type="none" w="med" len="lg"/>
          </a:ln>
          <a:effectLst/>
        </p:spPr>
        <p:txBody>
          <a:bodyPr>
            <a:spAutoFit/>
          </a:bodyPr>
          <a:lstStyle/>
          <a:p>
            <a:pPr algn="l">
              <a:spcBef>
                <a:spcPct val="50000"/>
              </a:spcBef>
            </a:pPr>
            <a:r>
              <a:rPr lang="zh-CN" altLang="en-US" sz="2400"/>
              <a:t>表</a:t>
            </a:r>
            <a:r>
              <a:rPr lang="en-US" altLang="zh-CN" sz="2400"/>
              <a:t>6.4  </a:t>
            </a:r>
            <a:r>
              <a:rPr lang="zh-CN" altLang="en-US" sz="2400"/>
              <a:t>软件命令寄存器的寻址</a:t>
            </a:r>
          </a:p>
        </p:txBody>
      </p:sp>
      <p:sp>
        <p:nvSpPr>
          <p:cNvPr id="1078295" name="Rectangle 23"/>
          <p:cNvSpPr>
            <a:spLocks noGrp="1" noChangeArrowheads="1"/>
          </p:cNvSpPr>
          <p:nvPr>
            <p:ph type="title"/>
          </p:nvPr>
        </p:nvSpPr>
        <p:spPr>
          <a:xfrm>
            <a:off x="323850" y="44530"/>
            <a:ext cx="8424863" cy="935038"/>
          </a:xfrm>
          <a:noFill/>
          <a:ln/>
        </p:spPr>
        <p:txBody>
          <a:bodyPr anchor="t"/>
          <a:lstStyle/>
          <a:p>
            <a:r>
              <a:rPr lang="en-US" altLang="zh-CN" sz="2800" b="1" dirty="0" smtClean="0">
                <a:solidFill>
                  <a:schemeClr val="bg2"/>
                </a:solidFill>
                <a:ea typeface="黑体" pitchFamily="2" charset="-122"/>
              </a:rPr>
              <a:t>6.4  </a:t>
            </a:r>
            <a:r>
              <a:rPr lang="en-US" altLang="zh-CN" sz="2800" b="1" dirty="0">
                <a:solidFill>
                  <a:schemeClr val="bg2"/>
                </a:solidFill>
                <a:ea typeface="黑体" pitchFamily="2" charset="-122"/>
              </a:rPr>
              <a:t>DMA</a:t>
            </a:r>
            <a:r>
              <a:rPr lang="zh-CN" altLang="en-US" sz="2800" b="1" dirty="0">
                <a:solidFill>
                  <a:schemeClr val="bg2"/>
                </a:solidFill>
                <a:ea typeface="黑体" pitchFamily="2" charset="-122"/>
              </a:rPr>
              <a:t>方式                   </a:t>
            </a:r>
            <a:r>
              <a:rPr lang="zh-CN" altLang="en-US" sz="2800" b="1" dirty="0">
                <a:solidFill>
                  <a:srgbClr val="006600"/>
                </a:solidFill>
                <a:ea typeface="黑体" pitchFamily="2" charset="-122"/>
              </a:rPr>
              <a:t>二、</a:t>
            </a:r>
            <a:r>
              <a:rPr lang="en-US" altLang="zh-CN" sz="2800" b="1" dirty="0">
                <a:solidFill>
                  <a:srgbClr val="006600"/>
                </a:solidFill>
                <a:ea typeface="黑体" pitchFamily="2" charset="-122"/>
              </a:rPr>
              <a:t>DMA</a:t>
            </a:r>
            <a:r>
              <a:rPr lang="zh-CN" altLang="en-US" sz="2800" b="1" dirty="0">
                <a:solidFill>
                  <a:srgbClr val="006600"/>
                </a:solidFill>
                <a:ea typeface="黑体" pitchFamily="2" charset="-122"/>
              </a:rPr>
              <a:t>控制器</a:t>
            </a:r>
            <a:r>
              <a:rPr lang="en-US" altLang="zh-CN" sz="2800" b="1" dirty="0">
                <a:solidFill>
                  <a:srgbClr val="006600"/>
                </a:solidFill>
                <a:ea typeface="黑体" pitchFamily="2" charset="-122"/>
              </a:rPr>
              <a:t>8237</a:t>
            </a:r>
            <a:br>
              <a:rPr lang="en-US" altLang="zh-CN" sz="2800" b="1" dirty="0">
                <a:solidFill>
                  <a:srgbClr val="006600"/>
                </a:solidFill>
                <a:ea typeface="黑体" pitchFamily="2" charset="-122"/>
              </a:rPr>
            </a:br>
            <a:r>
              <a:rPr lang="en-US" altLang="zh-CN" sz="2800" b="1" dirty="0">
                <a:solidFill>
                  <a:srgbClr val="006600"/>
                </a:solidFill>
                <a:ea typeface="黑体" pitchFamily="2" charset="-122"/>
              </a:rPr>
              <a:t> </a:t>
            </a:r>
            <a:r>
              <a:rPr lang="zh-CN" altLang="en-US" sz="2800" b="1" dirty="0">
                <a:solidFill>
                  <a:srgbClr val="FF6600"/>
                </a:solidFill>
                <a:ea typeface="黑体" pitchFamily="2" charset="-122"/>
              </a:rPr>
              <a:t>（五）</a:t>
            </a:r>
            <a:r>
              <a:rPr lang="en-US" altLang="zh-CN" sz="2800" b="1" dirty="0">
                <a:solidFill>
                  <a:srgbClr val="FF6600"/>
                </a:solidFill>
                <a:ea typeface="黑体" pitchFamily="2" charset="-122"/>
              </a:rPr>
              <a:t>8237</a:t>
            </a:r>
            <a:r>
              <a:rPr lang="zh-CN" altLang="en-US" sz="2800" b="1" dirty="0">
                <a:solidFill>
                  <a:srgbClr val="FF6600"/>
                </a:solidFill>
                <a:ea typeface="黑体" pitchFamily="2" charset="-122"/>
              </a:rPr>
              <a:t>的</a:t>
            </a:r>
            <a:r>
              <a:rPr lang="zh-CN" altLang="en-US" sz="2800" b="1" dirty="0">
                <a:solidFill>
                  <a:srgbClr val="0000FF"/>
                </a:solidFill>
                <a:ea typeface="黑体" pitchFamily="2" charset="-122"/>
              </a:rPr>
              <a:t>寻址</a:t>
            </a:r>
            <a:r>
              <a:rPr lang="zh-CN" altLang="en-US" sz="2800" b="1" dirty="0">
                <a:solidFill>
                  <a:srgbClr val="FF6600"/>
                </a:solidFill>
                <a:ea typeface="黑体" pitchFamily="2" charset="-122"/>
              </a:rPr>
              <a:t>及</a:t>
            </a:r>
            <a:r>
              <a:rPr lang="zh-CN" altLang="en-US" sz="2800" b="1" dirty="0">
                <a:solidFill>
                  <a:srgbClr val="0000FF"/>
                </a:solidFill>
                <a:ea typeface="黑体" pitchFamily="2" charset="-122"/>
              </a:rPr>
              <a:t>连接</a:t>
            </a:r>
          </a:p>
        </p:txBody>
      </p:sp>
      <p:sp>
        <p:nvSpPr>
          <p:cNvPr id="1078297" name="Rectangle 25"/>
          <p:cNvSpPr>
            <a:spLocks noGrp="1" noChangeArrowheads="1"/>
          </p:cNvSpPr>
          <p:nvPr>
            <p:ph type="body" idx="1"/>
          </p:nvPr>
        </p:nvSpPr>
        <p:spPr>
          <a:xfrm>
            <a:off x="250825" y="1341438"/>
            <a:ext cx="8713788" cy="574675"/>
          </a:xfrm>
          <a:noFill/>
          <a:ln/>
        </p:spPr>
        <p:txBody>
          <a:bodyPr/>
          <a:lstStyle/>
          <a:p>
            <a:pPr marL="444500" indent="-444500">
              <a:spcAft>
                <a:spcPct val="10000"/>
              </a:spcAft>
              <a:buSzTx/>
              <a:buFont typeface="Wingdings" pitchFamily="2" charset="2"/>
              <a:buAutoNum type="arabicPeriod"/>
            </a:pPr>
            <a:r>
              <a:rPr lang="zh-CN" altLang="en-US" sz="2800" b="1">
                <a:latin typeface="Times New Roman" pitchFamily="18" charset="0"/>
              </a:rPr>
              <a:t>寻址：</a:t>
            </a:r>
          </a:p>
        </p:txBody>
      </p:sp>
      <p:sp>
        <p:nvSpPr>
          <p:cNvPr id="1078298" name="AutoShape 26"/>
          <p:cNvSpPr>
            <a:spLocks noChangeArrowheads="1"/>
          </p:cNvSpPr>
          <p:nvPr/>
        </p:nvSpPr>
        <p:spPr bwMode="auto">
          <a:xfrm>
            <a:off x="6357938" y="5030788"/>
            <a:ext cx="1095375" cy="190500"/>
          </a:xfrm>
          <a:prstGeom prst="roundRect">
            <a:avLst>
              <a:gd name="adj" fmla="val 50000"/>
            </a:avLst>
          </a:prstGeom>
          <a:noFill/>
          <a:ln w="19050" algn="ctr">
            <a:solidFill>
              <a:srgbClr val="FF0000"/>
            </a:solidFill>
            <a:round/>
            <a:headEnd/>
            <a:tailEnd type="none" w="med" len="lg"/>
          </a:ln>
          <a:effectLst/>
        </p:spPr>
        <p:txBody>
          <a:bodyPr anchor="ctr">
            <a:spAutoFit/>
          </a:bodyPr>
          <a:lstStyle/>
          <a:p>
            <a:endParaRPr lang="zh-CN" altLang="en-US"/>
          </a:p>
        </p:txBody>
      </p:sp>
      <p:sp>
        <p:nvSpPr>
          <p:cNvPr id="1078300" name="AutoShape 28">
            <a:hlinkClick r:id="" action="ppaction://hlinkshowjump?jump=lastslideviewed" highlightClick="1"/>
          </p:cNvPr>
          <p:cNvSpPr>
            <a:spLocks noChangeArrowheads="1"/>
          </p:cNvSpPr>
          <p:nvPr/>
        </p:nvSpPr>
        <p:spPr bwMode="auto">
          <a:xfrm>
            <a:off x="8245475" y="1266825"/>
            <a:ext cx="431800" cy="433388"/>
          </a:xfrm>
          <a:prstGeom prst="actionButtonReturn">
            <a:avLst/>
          </a:prstGeom>
          <a:ln>
            <a:headEnd/>
            <a:tailEnd type="none" w="med" len="lg"/>
          </a:ln>
        </p:spPr>
        <p:style>
          <a:lnRef idx="1">
            <a:schemeClr val="accent6"/>
          </a:lnRef>
          <a:fillRef idx="2">
            <a:schemeClr val="accent6"/>
          </a:fillRef>
          <a:effectRef idx="1">
            <a:schemeClr val="accent6"/>
          </a:effectRef>
          <a:fontRef idx="minor">
            <a:schemeClr val="dk1"/>
          </a:fontRef>
        </p:style>
        <p:txBody>
          <a:bodyPr wrap="none" anchor="ctr">
            <a:spAutoFit/>
          </a:bodyPr>
          <a:lstStyle/>
          <a:p>
            <a:endParaRPr lang="zh-CN" altLang="en-US"/>
          </a:p>
        </p:txBody>
      </p:sp>
      <p:sp>
        <p:nvSpPr>
          <p:cNvPr id="1078301" name="Text Box 29"/>
          <p:cNvSpPr txBox="1">
            <a:spLocks noChangeArrowheads="1"/>
          </p:cNvSpPr>
          <p:nvPr/>
        </p:nvSpPr>
        <p:spPr bwMode="auto">
          <a:xfrm>
            <a:off x="7388225" y="4951413"/>
            <a:ext cx="1081088" cy="336550"/>
          </a:xfrm>
          <a:prstGeom prst="rect">
            <a:avLst/>
          </a:prstGeom>
          <a:noFill/>
          <a:ln w="28575" algn="ctr">
            <a:noFill/>
            <a:miter lim="800000"/>
            <a:headEnd/>
            <a:tailEnd type="none" w="med" len="lg"/>
          </a:ln>
          <a:effectLst/>
        </p:spPr>
        <p:txBody>
          <a:bodyPr>
            <a:spAutoFit/>
          </a:bodyPr>
          <a:lstStyle/>
          <a:p>
            <a:pPr algn="l">
              <a:spcBef>
                <a:spcPct val="50000"/>
              </a:spcBef>
            </a:pPr>
            <a:r>
              <a:rPr lang="zh-CN" altLang="en-US" sz="1600">
                <a:solidFill>
                  <a:srgbClr val="FF0000"/>
                </a:solidFill>
              </a:rPr>
              <a:t>总清</a:t>
            </a:r>
            <a:r>
              <a:rPr lang="en-US" altLang="zh-CN" sz="1600">
                <a:solidFill>
                  <a:srgbClr val="FF0000"/>
                </a:solidFill>
              </a:rPr>
              <a:t>/</a:t>
            </a:r>
            <a:r>
              <a:rPr lang="zh-CN" altLang="en-US" sz="1600">
                <a:solidFill>
                  <a:srgbClr val="FF0000"/>
                </a:solidFill>
              </a:rPr>
              <a:t>复位</a:t>
            </a:r>
          </a:p>
        </p:txBody>
      </p:sp>
      <p:sp>
        <p:nvSpPr>
          <p:cNvPr id="1078310" name="AutoShape 38"/>
          <p:cNvSpPr>
            <a:spLocks noChangeArrowheads="1"/>
          </p:cNvSpPr>
          <p:nvPr/>
        </p:nvSpPr>
        <p:spPr bwMode="auto">
          <a:xfrm>
            <a:off x="573088" y="2492375"/>
            <a:ext cx="3186112" cy="393700"/>
          </a:xfrm>
          <a:prstGeom prst="roundRect">
            <a:avLst>
              <a:gd name="adj" fmla="val 31616"/>
            </a:avLst>
          </a:prstGeom>
          <a:noFill/>
          <a:ln w="19050" algn="ctr">
            <a:solidFill>
              <a:srgbClr val="FF0000"/>
            </a:solidFill>
            <a:prstDash val="dash"/>
            <a:round/>
            <a:headEnd/>
            <a:tailEnd type="none" w="med" len="lg"/>
          </a:ln>
          <a:effectLst/>
        </p:spPr>
        <p:txBody>
          <a:bodyPr anchor="ctr">
            <a:spAutoFit/>
          </a:bodyPr>
          <a:lstStyle/>
          <a:p>
            <a:endParaRPr lang="zh-CN" altLang="en-US"/>
          </a:p>
        </p:txBody>
      </p:sp>
      <p:sp>
        <p:nvSpPr>
          <p:cNvPr id="1078311" name="AutoShape 39"/>
          <p:cNvSpPr>
            <a:spLocks noChangeArrowheads="1"/>
          </p:cNvSpPr>
          <p:nvPr/>
        </p:nvSpPr>
        <p:spPr bwMode="auto">
          <a:xfrm>
            <a:off x="573088" y="2962275"/>
            <a:ext cx="3186112" cy="393700"/>
          </a:xfrm>
          <a:prstGeom prst="roundRect">
            <a:avLst>
              <a:gd name="adj" fmla="val 31616"/>
            </a:avLst>
          </a:prstGeom>
          <a:noFill/>
          <a:ln w="19050" algn="ctr">
            <a:solidFill>
              <a:srgbClr val="FF0000"/>
            </a:solidFill>
            <a:prstDash val="dash"/>
            <a:round/>
            <a:headEnd/>
            <a:tailEnd type="none" w="med" len="lg"/>
          </a:ln>
          <a:effectLst/>
        </p:spPr>
        <p:txBody>
          <a:bodyPr anchor="ctr">
            <a:spAutoFit/>
          </a:bodyPr>
          <a:lstStyle/>
          <a:p>
            <a:endParaRPr lang="zh-CN" altLang="en-US"/>
          </a:p>
        </p:txBody>
      </p:sp>
      <p:sp>
        <p:nvSpPr>
          <p:cNvPr id="1078312" name="AutoShape 40"/>
          <p:cNvSpPr>
            <a:spLocks noChangeArrowheads="1"/>
          </p:cNvSpPr>
          <p:nvPr/>
        </p:nvSpPr>
        <p:spPr bwMode="auto">
          <a:xfrm>
            <a:off x="579438" y="3419475"/>
            <a:ext cx="3186112" cy="393700"/>
          </a:xfrm>
          <a:prstGeom prst="roundRect">
            <a:avLst>
              <a:gd name="adj" fmla="val 31616"/>
            </a:avLst>
          </a:prstGeom>
          <a:noFill/>
          <a:ln w="19050" algn="ctr">
            <a:solidFill>
              <a:srgbClr val="FF0000"/>
            </a:solidFill>
            <a:prstDash val="dash"/>
            <a:round/>
            <a:headEnd/>
            <a:tailEnd type="none" w="med" len="lg"/>
          </a:ln>
          <a:effectLst/>
        </p:spPr>
        <p:txBody>
          <a:bodyPr anchor="ctr">
            <a:spAutoFit/>
          </a:bodyPr>
          <a:lstStyle/>
          <a:p>
            <a:endParaRPr lang="zh-CN" altLang="en-US"/>
          </a:p>
        </p:txBody>
      </p:sp>
      <p:sp>
        <p:nvSpPr>
          <p:cNvPr id="1078313" name="AutoShape 41"/>
          <p:cNvSpPr>
            <a:spLocks noChangeArrowheads="1"/>
          </p:cNvSpPr>
          <p:nvPr/>
        </p:nvSpPr>
        <p:spPr bwMode="auto">
          <a:xfrm>
            <a:off x="579438" y="3895725"/>
            <a:ext cx="3186112" cy="393700"/>
          </a:xfrm>
          <a:prstGeom prst="roundRect">
            <a:avLst>
              <a:gd name="adj" fmla="val 31616"/>
            </a:avLst>
          </a:prstGeom>
          <a:noFill/>
          <a:ln w="19050" algn="ctr">
            <a:solidFill>
              <a:srgbClr val="FF0000"/>
            </a:solidFill>
            <a:prstDash val="dash"/>
            <a:round/>
            <a:headEnd/>
            <a:tailEnd type="none" w="med" len="lg"/>
          </a:ln>
          <a:effectLst/>
        </p:spPr>
        <p:txBody>
          <a:bodyPr anchor="ctr">
            <a:spAutoFit/>
          </a:bodyPr>
          <a:lstStyle/>
          <a:p>
            <a:endParaRPr lang="zh-CN" altLang="en-US"/>
          </a:p>
        </p:txBody>
      </p:sp>
      <p:sp>
        <p:nvSpPr>
          <p:cNvPr id="1078314" name="AutoShape 42"/>
          <p:cNvSpPr>
            <a:spLocks noChangeArrowheads="1"/>
          </p:cNvSpPr>
          <p:nvPr/>
        </p:nvSpPr>
        <p:spPr bwMode="auto">
          <a:xfrm>
            <a:off x="579438" y="4352925"/>
            <a:ext cx="3186112" cy="393700"/>
          </a:xfrm>
          <a:prstGeom prst="roundRect">
            <a:avLst>
              <a:gd name="adj" fmla="val 31616"/>
            </a:avLst>
          </a:prstGeom>
          <a:noFill/>
          <a:ln w="19050" algn="ctr">
            <a:solidFill>
              <a:srgbClr val="FF0000"/>
            </a:solidFill>
            <a:prstDash val="dash"/>
            <a:round/>
            <a:headEnd/>
            <a:tailEnd type="none" w="med" len="lg"/>
          </a:ln>
          <a:effectLst/>
        </p:spPr>
        <p:txBody>
          <a:bodyPr anchor="ctr">
            <a:spAutoFit/>
          </a:bodyPr>
          <a:lstStyle/>
          <a:p>
            <a:endParaRPr lang="zh-CN" altLang="en-US"/>
          </a:p>
        </p:txBody>
      </p:sp>
      <p:sp>
        <p:nvSpPr>
          <p:cNvPr id="1078315" name="AutoShape 43"/>
          <p:cNvSpPr>
            <a:spLocks noChangeArrowheads="1"/>
          </p:cNvSpPr>
          <p:nvPr/>
        </p:nvSpPr>
        <p:spPr bwMode="auto">
          <a:xfrm>
            <a:off x="579438" y="4822825"/>
            <a:ext cx="3186112" cy="393700"/>
          </a:xfrm>
          <a:prstGeom prst="roundRect">
            <a:avLst>
              <a:gd name="adj" fmla="val 31616"/>
            </a:avLst>
          </a:prstGeom>
          <a:noFill/>
          <a:ln w="19050" algn="ctr">
            <a:solidFill>
              <a:srgbClr val="FF0000"/>
            </a:solidFill>
            <a:prstDash val="dash"/>
            <a:round/>
            <a:headEnd/>
            <a:tailEnd type="none" w="med" len="lg"/>
          </a:ln>
          <a:effectLst/>
        </p:spPr>
        <p:txBody>
          <a:bodyPr anchor="ctr">
            <a:spAutoFit/>
          </a:bodyPr>
          <a:lstStyle/>
          <a:p>
            <a:endParaRPr lang="zh-CN" altLang="en-US"/>
          </a:p>
        </p:txBody>
      </p:sp>
      <p:sp>
        <p:nvSpPr>
          <p:cNvPr id="1078316" name="AutoShape 44"/>
          <p:cNvSpPr>
            <a:spLocks noChangeArrowheads="1"/>
          </p:cNvSpPr>
          <p:nvPr/>
        </p:nvSpPr>
        <p:spPr bwMode="auto">
          <a:xfrm>
            <a:off x="579438" y="5280025"/>
            <a:ext cx="3186112" cy="393700"/>
          </a:xfrm>
          <a:prstGeom prst="roundRect">
            <a:avLst>
              <a:gd name="adj" fmla="val 31616"/>
            </a:avLst>
          </a:prstGeom>
          <a:noFill/>
          <a:ln w="19050" algn="ctr">
            <a:solidFill>
              <a:srgbClr val="FF0000"/>
            </a:solidFill>
            <a:prstDash val="dash"/>
            <a:round/>
            <a:headEnd/>
            <a:tailEnd type="none" w="med" len="lg"/>
          </a:ln>
          <a:effectLst/>
        </p:spPr>
        <p:txBody>
          <a:bodyPr anchor="ctr">
            <a:spAutoFit/>
          </a:bodyPr>
          <a:lstStyle/>
          <a:p>
            <a:endParaRPr lang="zh-CN" altLang="en-US"/>
          </a:p>
        </p:txBody>
      </p:sp>
      <p:sp>
        <p:nvSpPr>
          <p:cNvPr id="1078317" name="AutoShape 45"/>
          <p:cNvSpPr>
            <a:spLocks noChangeArrowheads="1"/>
          </p:cNvSpPr>
          <p:nvPr/>
        </p:nvSpPr>
        <p:spPr bwMode="auto">
          <a:xfrm>
            <a:off x="592138" y="5756275"/>
            <a:ext cx="3186112" cy="393700"/>
          </a:xfrm>
          <a:prstGeom prst="roundRect">
            <a:avLst>
              <a:gd name="adj" fmla="val 31616"/>
            </a:avLst>
          </a:prstGeom>
          <a:noFill/>
          <a:ln w="19050" algn="ctr">
            <a:solidFill>
              <a:srgbClr val="FF0000"/>
            </a:solidFill>
            <a:prstDash val="dash"/>
            <a:round/>
            <a:headEnd/>
            <a:tailEnd type="none" w="med" len="lg"/>
          </a:ln>
          <a:effectLst/>
        </p:spPr>
        <p:txBody>
          <a:bodyPr anchor="ctr">
            <a:spAutoFit/>
          </a:bodyPr>
          <a:lstStyle/>
          <a:p>
            <a:endParaRPr lang="zh-CN" altLang="en-US"/>
          </a:p>
        </p:txBody>
      </p:sp>
      <p:sp>
        <p:nvSpPr>
          <p:cNvPr id="1078318" name="Line 46"/>
          <p:cNvSpPr>
            <a:spLocks noChangeShapeType="1"/>
          </p:cNvSpPr>
          <p:nvPr/>
        </p:nvSpPr>
        <p:spPr bwMode="auto">
          <a:xfrm>
            <a:off x="6877050" y="2684463"/>
            <a:ext cx="1079500" cy="0"/>
          </a:xfrm>
          <a:prstGeom prst="line">
            <a:avLst/>
          </a:prstGeom>
          <a:noFill/>
          <a:ln w="19050">
            <a:solidFill>
              <a:srgbClr val="00FF00"/>
            </a:solidFill>
            <a:round/>
            <a:headEnd/>
            <a:tailEnd type="none" w="med" len="lg"/>
          </a:ln>
          <a:effectLst/>
        </p:spPr>
        <p:txBody>
          <a:bodyPr anchor="ctr">
            <a:spAutoFit/>
          </a:bodyPr>
          <a:lstStyle/>
          <a:p>
            <a:endParaRPr lang="zh-CN" altLang="en-US"/>
          </a:p>
        </p:txBody>
      </p:sp>
      <p:sp>
        <p:nvSpPr>
          <p:cNvPr id="1078319" name="Line 47"/>
          <p:cNvSpPr>
            <a:spLocks noChangeShapeType="1"/>
          </p:cNvSpPr>
          <p:nvPr/>
        </p:nvSpPr>
        <p:spPr bwMode="auto">
          <a:xfrm>
            <a:off x="6877050" y="2919413"/>
            <a:ext cx="1366838" cy="0"/>
          </a:xfrm>
          <a:prstGeom prst="line">
            <a:avLst/>
          </a:prstGeom>
          <a:noFill/>
          <a:ln w="19050">
            <a:solidFill>
              <a:srgbClr val="00FF00"/>
            </a:solidFill>
            <a:round/>
            <a:headEnd/>
            <a:tailEnd type="none" w="med" len="lg"/>
          </a:ln>
          <a:effectLst/>
        </p:spPr>
        <p:txBody>
          <a:bodyPr anchor="ctr">
            <a:spAutoFit/>
          </a:bodyPr>
          <a:lstStyle/>
          <a:p>
            <a:endParaRPr lang="zh-CN" altLang="en-US"/>
          </a:p>
        </p:txBody>
      </p:sp>
      <p:sp>
        <p:nvSpPr>
          <p:cNvPr id="1078320" name="Line 48"/>
          <p:cNvSpPr>
            <a:spLocks noChangeShapeType="1"/>
          </p:cNvSpPr>
          <p:nvPr/>
        </p:nvSpPr>
        <p:spPr bwMode="auto">
          <a:xfrm>
            <a:off x="6877050" y="3386138"/>
            <a:ext cx="1223963" cy="0"/>
          </a:xfrm>
          <a:prstGeom prst="line">
            <a:avLst/>
          </a:prstGeom>
          <a:noFill/>
          <a:ln w="19050">
            <a:solidFill>
              <a:srgbClr val="00FF00"/>
            </a:solidFill>
            <a:round/>
            <a:headEnd/>
            <a:tailEnd type="none" w="med" len="lg"/>
          </a:ln>
          <a:effectLst/>
        </p:spPr>
        <p:txBody>
          <a:bodyPr anchor="ctr">
            <a:spAutoFit/>
          </a:bodyPr>
          <a:lstStyle/>
          <a:p>
            <a:endParaRPr lang="zh-CN" altLang="en-US"/>
          </a:p>
        </p:txBody>
      </p:sp>
      <p:sp>
        <p:nvSpPr>
          <p:cNvPr id="1078321" name="Line 49"/>
          <p:cNvSpPr>
            <a:spLocks noChangeShapeType="1"/>
          </p:cNvSpPr>
          <p:nvPr/>
        </p:nvSpPr>
        <p:spPr bwMode="auto">
          <a:xfrm>
            <a:off x="6877050" y="3851275"/>
            <a:ext cx="1439863" cy="0"/>
          </a:xfrm>
          <a:prstGeom prst="line">
            <a:avLst/>
          </a:prstGeom>
          <a:noFill/>
          <a:ln w="19050">
            <a:solidFill>
              <a:srgbClr val="00FF00"/>
            </a:solidFill>
            <a:round/>
            <a:headEnd/>
            <a:tailEnd type="none" w="med" len="lg"/>
          </a:ln>
          <a:effectLst/>
        </p:spPr>
        <p:txBody>
          <a:bodyPr anchor="ctr">
            <a:spAutoFit/>
          </a:bodyPr>
          <a:lstStyle/>
          <a:p>
            <a:endParaRPr lang="zh-CN" altLang="en-US"/>
          </a:p>
        </p:txBody>
      </p:sp>
      <p:sp>
        <p:nvSpPr>
          <p:cNvPr id="1078322" name="Line 50"/>
          <p:cNvSpPr>
            <a:spLocks noChangeShapeType="1"/>
          </p:cNvSpPr>
          <p:nvPr/>
        </p:nvSpPr>
        <p:spPr bwMode="auto">
          <a:xfrm>
            <a:off x="6877050" y="4311650"/>
            <a:ext cx="1008063" cy="0"/>
          </a:xfrm>
          <a:prstGeom prst="line">
            <a:avLst/>
          </a:prstGeom>
          <a:noFill/>
          <a:ln w="19050">
            <a:solidFill>
              <a:srgbClr val="00FF00"/>
            </a:solidFill>
            <a:round/>
            <a:headEnd/>
            <a:tailEnd type="none" w="med" len="lg"/>
          </a:ln>
          <a:effectLst/>
        </p:spPr>
        <p:txBody>
          <a:bodyPr anchor="ctr">
            <a:spAutoFit/>
          </a:bodyPr>
          <a:lstStyle/>
          <a:p>
            <a:endParaRPr lang="zh-CN" altLang="en-US"/>
          </a:p>
        </p:txBody>
      </p:sp>
      <p:sp>
        <p:nvSpPr>
          <p:cNvPr id="1078323" name="Line 51"/>
          <p:cNvSpPr>
            <a:spLocks noChangeShapeType="1"/>
          </p:cNvSpPr>
          <p:nvPr/>
        </p:nvSpPr>
        <p:spPr bwMode="auto">
          <a:xfrm>
            <a:off x="6877050" y="4778375"/>
            <a:ext cx="1511300" cy="0"/>
          </a:xfrm>
          <a:prstGeom prst="line">
            <a:avLst/>
          </a:prstGeom>
          <a:noFill/>
          <a:ln w="19050">
            <a:solidFill>
              <a:srgbClr val="FF9900"/>
            </a:solidFill>
            <a:round/>
            <a:headEnd/>
            <a:tailEnd type="none" w="med" len="lg"/>
          </a:ln>
          <a:effectLst/>
        </p:spPr>
        <p:txBody>
          <a:bodyPr anchor="ctr">
            <a:spAutoFit/>
          </a:bodyPr>
          <a:lstStyle/>
          <a:p>
            <a:endParaRPr lang="zh-CN" altLang="en-US"/>
          </a:p>
        </p:txBody>
      </p:sp>
      <p:sp>
        <p:nvSpPr>
          <p:cNvPr id="1078324" name="Line 52"/>
          <p:cNvSpPr>
            <a:spLocks noChangeShapeType="1"/>
          </p:cNvSpPr>
          <p:nvPr/>
        </p:nvSpPr>
        <p:spPr bwMode="auto">
          <a:xfrm>
            <a:off x="6877050" y="6175375"/>
            <a:ext cx="1223963" cy="0"/>
          </a:xfrm>
          <a:prstGeom prst="line">
            <a:avLst/>
          </a:prstGeom>
          <a:noFill/>
          <a:ln w="19050">
            <a:solidFill>
              <a:srgbClr val="00FF00"/>
            </a:solidFill>
            <a:round/>
            <a:headEnd/>
            <a:tailEnd type="none" w="med" len="lg"/>
          </a:ln>
          <a:effectLst/>
        </p:spPr>
        <p:txBody>
          <a:bodyPr anchor="ctr">
            <a:spAutoFit/>
          </a:bodyPr>
          <a:lstStyle/>
          <a:p>
            <a:endParaRPr lang="zh-CN" altLang="en-US"/>
          </a:p>
        </p:txBody>
      </p:sp>
    </p:spTree>
    <p:extLst>
      <p:ext uri="{BB962C8B-B14F-4D97-AF65-F5344CB8AC3E}">
        <p14:creationId xmlns:p14="http://schemas.microsoft.com/office/powerpoint/2010/main" val="3166660664"/>
      </p:ext>
    </p:extLst>
  </p:cSld>
  <p:clrMapOvr>
    <a:masterClrMapping/>
  </p:clrMapOvr>
  <p:transition spd="med"/>
  <p:timing>
    <p:tnLst>
      <p:par>
        <p:cT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1"/>
          </p:nvPr>
        </p:nvSpPr>
        <p:spPr/>
        <p:txBody>
          <a:bodyPr/>
          <a:lstStyle/>
          <a:p>
            <a:fld id="{9A443267-6A9E-4B30-BAE7-E45D36EC1E80}" type="slidenum">
              <a:rPr lang="zh-CN" altLang="en-US"/>
              <a:pPr/>
              <a:t>227</a:t>
            </a:fld>
            <a:endParaRPr lang="en-US" altLang="zh-CN"/>
          </a:p>
        </p:txBody>
      </p:sp>
      <p:sp>
        <p:nvSpPr>
          <p:cNvPr id="1081363" name="Rectangle 19"/>
          <p:cNvSpPr>
            <a:spLocks noGrp="1" noChangeArrowheads="1"/>
          </p:cNvSpPr>
          <p:nvPr>
            <p:ph type="title"/>
          </p:nvPr>
        </p:nvSpPr>
        <p:spPr>
          <a:xfrm>
            <a:off x="323850" y="44530"/>
            <a:ext cx="8424863" cy="935038"/>
          </a:xfrm>
          <a:noFill/>
          <a:ln/>
        </p:spPr>
        <p:txBody>
          <a:bodyPr anchor="t"/>
          <a:lstStyle/>
          <a:p>
            <a:r>
              <a:rPr lang="en-US" altLang="zh-CN" sz="2800" b="1" dirty="0" smtClean="0">
                <a:solidFill>
                  <a:schemeClr val="bg2"/>
                </a:solidFill>
                <a:ea typeface="黑体" pitchFamily="2" charset="-122"/>
              </a:rPr>
              <a:t>6.4  </a:t>
            </a:r>
            <a:r>
              <a:rPr lang="en-US" altLang="zh-CN" sz="2800" b="1" dirty="0">
                <a:solidFill>
                  <a:schemeClr val="bg2"/>
                </a:solidFill>
                <a:ea typeface="黑体" pitchFamily="2" charset="-122"/>
              </a:rPr>
              <a:t>DMA</a:t>
            </a:r>
            <a:r>
              <a:rPr lang="zh-CN" altLang="en-US" sz="2800" b="1" dirty="0">
                <a:solidFill>
                  <a:schemeClr val="bg2"/>
                </a:solidFill>
                <a:ea typeface="黑体" pitchFamily="2" charset="-122"/>
              </a:rPr>
              <a:t>方式                   </a:t>
            </a:r>
            <a:r>
              <a:rPr lang="zh-CN" altLang="en-US" sz="2800" b="1" dirty="0">
                <a:solidFill>
                  <a:srgbClr val="006600"/>
                </a:solidFill>
                <a:ea typeface="黑体" pitchFamily="2" charset="-122"/>
              </a:rPr>
              <a:t>二、</a:t>
            </a:r>
            <a:r>
              <a:rPr lang="en-US" altLang="zh-CN" sz="2800" b="1" dirty="0">
                <a:solidFill>
                  <a:srgbClr val="006600"/>
                </a:solidFill>
                <a:ea typeface="黑体" pitchFamily="2" charset="-122"/>
              </a:rPr>
              <a:t>DMA</a:t>
            </a:r>
            <a:r>
              <a:rPr lang="zh-CN" altLang="en-US" sz="2800" b="1" dirty="0">
                <a:solidFill>
                  <a:srgbClr val="006600"/>
                </a:solidFill>
                <a:ea typeface="黑体" pitchFamily="2" charset="-122"/>
              </a:rPr>
              <a:t>控制器</a:t>
            </a:r>
            <a:r>
              <a:rPr lang="en-US" altLang="zh-CN" sz="2800" b="1" dirty="0">
                <a:solidFill>
                  <a:srgbClr val="006600"/>
                </a:solidFill>
                <a:ea typeface="黑体" pitchFamily="2" charset="-122"/>
              </a:rPr>
              <a:t>8237</a:t>
            </a:r>
            <a:br>
              <a:rPr lang="en-US" altLang="zh-CN" sz="2800" b="1" dirty="0">
                <a:solidFill>
                  <a:srgbClr val="006600"/>
                </a:solidFill>
                <a:ea typeface="黑体" pitchFamily="2" charset="-122"/>
              </a:rPr>
            </a:br>
            <a:r>
              <a:rPr lang="en-US" altLang="zh-CN" sz="2800" b="1" dirty="0">
                <a:solidFill>
                  <a:srgbClr val="006600"/>
                </a:solidFill>
                <a:ea typeface="黑体" pitchFamily="2" charset="-122"/>
              </a:rPr>
              <a:t> </a:t>
            </a:r>
            <a:r>
              <a:rPr lang="zh-CN" altLang="en-US" sz="2800" b="1" dirty="0">
                <a:solidFill>
                  <a:srgbClr val="FF6600"/>
                </a:solidFill>
                <a:ea typeface="黑体" pitchFamily="2" charset="-122"/>
              </a:rPr>
              <a:t>（五）</a:t>
            </a:r>
            <a:r>
              <a:rPr lang="en-US" altLang="zh-CN" sz="2800" b="1" dirty="0">
                <a:solidFill>
                  <a:srgbClr val="FF6600"/>
                </a:solidFill>
                <a:ea typeface="黑体" pitchFamily="2" charset="-122"/>
              </a:rPr>
              <a:t>8237</a:t>
            </a:r>
            <a:r>
              <a:rPr lang="zh-CN" altLang="en-US" sz="2800" b="1" dirty="0">
                <a:solidFill>
                  <a:srgbClr val="FF6600"/>
                </a:solidFill>
                <a:ea typeface="黑体" pitchFamily="2" charset="-122"/>
              </a:rPr>
              <a:t>的</a:t>
            </a:r>
            <a:r>
              <a:rPr lang="zh-CN" altLang="en-US" sz="2800" b="1" dirty="0">
                <a:solidFill>
                  <a:srgbClr val="0000FF"/>
                </a:solidFill>
                <a:ea typeface="黑体" pitchFamily="2" charset="-122"/>
              </a:rPr>
              <a:t>寻址</a:t>
            </a:r>
            <a:r>
              <a:rPr lang="zh-CN" altLang="en-US" sz="2800" b="1" dirty="0">
                <a:solidFill>
                  <a:srgbClr val="FF6600"/>
                </a:solidFill>
                <a:ea typeface="黑体" pitchFamily="2" charset="-122"/>
              </a:rPr>
              <a:t>及</a:t>
            </a:r>
            <a:r>
              <a:rPr lang="zh-CN" altLang="en-US" sz="2800" b="1" dirty="0">
                <a:solidFill>
                  <a:srgbClr val="0000FF"/>
                </a:solidFill>
                <a:ea typeface="黑体" pitchFamily="2" charset="-122"/>
              </a:rPr>
              <a:t>连接</a:t>
            </a:r>
          </a:p>
        </p:txBody>
      </p:sp>
      <p:sp>
        <p:nvSpPr>
          <p:cNvPr id="1081364" name="Rectangle 20"/>
          <p:cNvSpPr>
            <a:spLocks noGrp="1" noChangeArrowheads="1"/>
          </p:cNvSpPr>
          <p:nvPr>
            <p:ph type="body" idx="1"/>
          </p:nvPr>
        </p:nvSpPr>
        <p:spPr>
          <a:xfrm>
            <a:off x="250825" y="1341438"/>
            <a:ext cx="8713788" cy="5327650"/>
          </a:xfrm>
          <a:noFill/>
          <a:ln/>
        </p:spPr>
        <p:txBody>
          <a:bodyPr/>
          <a:lstStyle/>
          <a:p>
            <a:pPr marL="444500" indent="-444500">
              <a:spcAft>
                <a:spcPct val="10000"/>
              </a:spcAft>
              <a:buSzTx/>
              <a:buFont typeface="Wingdings" pitchFamily="2" charset="2"/>
              <a:buAutoNum type="arabicPeriod" startAt="2"/>
            </a:pPr>
            <a:r>
              <a:rPr lang="zh-CN" altLang="en-US" sz="2800" b="1">
                <a:latin typeface="Times New Roman" pitchFamily="18" charset="0"/>
              </a:rPr>
              <a:t>连接：</a:t>
            </a:r>
          </a:p>
          <a:p>
            <a:pPr marL="1071563" lvl="1" indent="-447675">
              <a:spcAft>
                <a:spcPct val="10000"/>
              </a:spcAft>
              <a:buClr>
                <a:srgbClr val="008000"/>
              </a:buClr>
              <a:buSzPct val="75000"/>
              <a:buFont typeface="Wingdings" pitchFamily="2" charset="2"/>
              <a:buChar char="l"/>
            </a:pPr>
            <a:r>
              <a:rPr lang="en-US" altLang="zh-CN" b="1">
                <a:latin typeface="Times New Roman" pitchFamily="18" charset="0"/>
              </a:rPr>
              <a:t>8088/8086</a:t>
            </a:r>
            <a:r>
              <a:rPr lang="zh-CN" altLang="en-US" b="1">
                <a:latin typeface="Times New Roman" pitchFamily="18" charset="0"/>
              </a:rPr>
              <a:t>寻址空间</a:t>
            </a:r>
            <a:r>
              <a:rPr lang="en-US" altLang="zh-CN" b="1">
                <a:latin typeface="Times New Roman" pitchFamily="18" charset="0"/>
              </a:rPr>
              <a:t>1MB</a:t>
            </a:r>
            <a:r>
              <a:rPr lang="zh-CN" altLang="en-US" b="1">
                <a:latin typeface="Times New Roman" pitchFamily="18" charset="0"/>
              </a:rPr>
              <a:t>：</a:t>
            </a:r>
            <a:r>
              <a:rPr lang="en-US" altLang="zh-CN" b="1">
                <a:latin typeface="Times New Roman" pitchFamily="18" charset="0"/>
              </a:rPr>
              <a:t>A19</a:t>
            </a:r>
            <a:r>
              <a:rPr lang="zh-CN" altLang="en-US" b="1">
                <a:latin typeface="Times New Roman" pitchFamily="18" charset="0"/>
              </a:rPr>
              <a:t>～</a:t>
            </a:r>
            <a:r>
              <a:rPr lang="en-US" altLang="zh-CN" b="1">
                <a:latin typeface="Times New Roman" pitchFamily="18" charset="0"/>
              </a:rPr>
              <a:t>A0</a:t>
            </a:r>
            <a:endParaRPr lang="zh-CN" altLang="en-US" b="1">
              <a:latin typeface="Times New Roman" pitchFamily="18" charset="0"/>
            </a:endParaRPr>
          </a:p>
          <a:p>
            <a:pPr marL="1071563" lvl="1" indent="-447675">
              <a:spcAft>
                <a:spcPct val="10000"/>
              </a:spcAft>
              <a:buClr>
                <a:srgbClr val="008000"/>
              </a:buClr>
              <a:buSzPct val="75000"/>
              <a:buFont typeface="Wingdings" pitchFamily="2" charset="2"/>
              <a:buChar char="l"/>
            </a:pPr>
            <a:r>
              <a:rPr lang="en-US" altLang="zh-CN" b="1">
                <a:latin typeface="Times New Roman" pitchFamily="18" charset="0"/>
              </a:rPr>
              <a:t>8237</a:t>
            </a:r>
            <a:r>
              <a:rPr lang="zh-CN" altLang="en-US" b="1">
                <a:latin typeface="Times New Roman" pitchFamily="18" charset="0"/>
              </a:rPr>
              <a:t>能提供的地址信号：</a:t>
            </a:r>
            <a:r>
              <a:rPr lang="en-US" altLang="zh-CN" b="1">
                <a:latin typeface="Times New Roman" pitchFamily="18" charset="0"/>
              </a:rPr>
              <a:t>A15</a:t>
            </a:r>
            <a:r>
              <a:rPr lang="zh-CN" altLang="en-US" b="1">
                <a:latin typeface="Times New Roman" pitchFamily="18" charset="0"/>
              </a:rPr>
              <a:t>～</a:t>
            </a:r>
            <a:r>
              <a:rPr lang="en-US" altLang="zh-CN" b="1">
                <a:latin typeface="Times New Roman" pitchFamily="18" charset="0"/>
              </a:rPr>
              <a:t>A0</a:t>
            </a:r>
          </a:p>
          <a:p>
            <a:pPr marL="1071563" lvl="1" indent="-447675">
              <a:spcAft>
                <a:spcPct val="10000"/>
              </a:spcAft>
              <a:buClr>
                <a:srgbClr val="008000"/>
              </a:buClr>
              <a:buSzPct val="75000"/>
              <a:buFont typeface="Wingdings" pitchFamily="2" charset="2"/>
              <a:buChar char="l"/>
            </a:pPr>
            <a:r>
              <a:rPr lang="zh-CN" altLang="en-US" b="1">
                <a:latin typeface="Times New Roman" pitchFamily="18" charset="0"/>
              </a:rPr>
              <a:t>通道</a:t>
            </a:r>
            <a:r>
              <a:rPr lang="en-US" altLang="zh-CN" b="1">
                <a:latin typeface="Times New Roman" pitchFamily="18" charset="0"/>
              </a:rPr>
              <a:t>0</a:t>
            </a:r>
            <a:r>
              <a:rPr lang="zh-CN" altLang="en-US" b="1">
                <a:latin typeface="Times New Roman" pitchFamily="18" charset="0"/>
              </a:rPr>
              <a:t>、</a:t>
            </a:r>
            <a:r>
              <a:rPr lang="en-US" altLang="zh-CN" b="1">
                <a:latin typeface="Times New Roman" pitchFamily="18" charset="0"/>
              </a:rPr>
              <a:t>1</a:t>
            </a:r>
            <a:r>
              <a:rPr lang="zh-CN" altLang="en-US" b="1">
                <a:latin typeface="Times New Roman" pitchFamily="18" charset="0"/>
              </a:rPr>
              <a:t>、</a:t>
            </a:r>
            <a:r>
              <a:rPr lang="en-US" altLang="zh-CN" b="1">
                <a:latin typeface="Times New Roman" pitchFamily="18" charset="0"/>
              </a:rPr>
              <a:t>2</a:t>
            </a:r>
            <a:r>
              <a:rPr lang="zh-CN" altLang="en-US" b="1">
                <a:latin typeface="Times New Roman" pitchFamily="18" charset="0"/>
              </a:rPr>
              <a:t>、</a:t>
            </a:r>
            <a:r>
              <a:rPr lang="en-US" altLang="zh-CN" b="1">
                <a:latin typeface="Times New Roman" pitchFamily="18" charset="0"/>
              </a:rPr>
              <a:t>3</a:t>
            </a:r>
            <a:r>
              <a:rPr lang="zh-CN" altLang="en-US" b="1">
                <a:latin typeface="Times New Roman" pitchFamily="18" charset="0"/>
              </a:rPr>
              <a:t>各需一个</a:t>
            </a:r>
            <a:r>
              <a:rPr lang="en-US" altLang="zh-CN" b="1">
                <a:latin typeface="Times New Roman" pitchFamily="18" charset="0"/>
              </a:rPr>
              <a:t>4</a:t>
            </a:r>
            <a:r>
              <a:rPr lang="zh-CN" altLang="en-US" b="1">
                <a:latin typeface="Times New Roman" pitchFamily="18" charset="0"/>
              </a:rPr>
              <a:t>位的</a:t>
            </a:r>
            <a:r>
              <a:rPr lang="zh-CN" altLang="en-US" b="1">
                <a:solidFill>
                  <a:srgbClr val="FF0000"/>
                </a:solidFill>
                <a:latin typeface="Times New Roman" pitchFamily="18" charset="0"/>
              </a:rPr>
              <a:t>页寄存器</a:t>
            </a:r>
            <a:r>
              <a:rPr lang="zh-CN" altLang="en-US" b="1">
                <a:latin typeface="Times New Roman" pitchFamily="18" charset="0"/>
              </a:rPr>
              <a:t>：</a:t>
            </a:r>
            <a:br>
              <a:rPr lang="zh-CN" altLang="en-US" b="1">
                <a:latin typeface="Times New Roman" pitchFamily="18" charset="0"/>
              </a:rPr>
            </a:br>
            <a:r>
              <a:rPr lang="en-US" altLang="zh-CN" b="1">
                <a:latin typeface="Times New Roman" pitchFamily="18" charset="0"/>
              </a:rPr>
              <a:t>A19</a:t>
            </a:r>
            <a:r>
              <a:rPr lang="zh-CN" altLang="en-US" b="1">
                <a:latin typeface="Times New Roman" pitchFamily="18" charset="0"/>
              </a:rPr>
              <a:t>～</a:t>
            </a:r>
            <a:r>
              <a:rPr lang="en-US" altLang="zh-CN" b="1">
                <a:latin typeface="Times New Roman" pitchFamily="18" charset="0"/>
              </a:rPr>
              <a:t>A16</a:t>
            </a:r>
          </a:p>
        </p:txBody>
      </p:sp>
    </p:spTree>
    <p:extLst>
      <p:ext uri="{BB962C8B-B14F-4D97-AF65-F5344CB8AC3E}">
        <p14:creationId xmlns:p14="http://schemas.microsoft.com/office/powerpoint/2010/main" val="652930202"/>
      </p:ext>
    </p:extLst>
  </p:cSld>
  <p:clrMapOvr>
    <a:masterClrMapping/>
  </p:clrMapOvr>
  <p:transition spd="med"/>
  <p:timing>
    <p:tnLst>
      <p:par>
        <p:cTn id="1" dur="indefinite" restart="never" nodeType="tmRoot"/>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4"/>
          <p:cNvSpPr>
            <a:spLocks noGrp="1"/>
          </p:cNvSpPr>
          <p:nvPr>
            <p:ph type="sldNum" sz="quarter" idx="11"/>
          </p:nvPr>
        </p:nvSpPr>
        <p:spPr/>
        <p:txBody>
          <a:bodyPr/>
          <a:lstStyle/>
          <a:p>
            <a:fld id="{55C84A7B-FC82-457D-A062-A5C02731A462}" type="slidenum">
              <a:rPr lang="zh-CN" altLang="en-US"/>
              <a:pPr/>
              <a:t>228</a:t>
            </a:fld>
            <a:endParaRPr lang="en-US" altLang="zh-CN"/>
          </a:p>
        </p:txBody>
      </p:sp>
      <p:sp>
        <p:nvSpPr>
          <p:cNvPr id="1082370" name="Rectangle 2"/>
          <p:cNvSpPr>
            <a:spLocks noGrp="1" noChangeArrowheads="1"/>
          </p:cNvSpPr>
          <p:nvPr>
            <p:ph type="title"/>
          </p:nvPr>
        </p:nvSpPr>
        <p:spPr>
          <a:xfrm>
            <a:off x="323850" y="44530"/>
            <a:ext cx="8424863" cy="935038"/>
          </a:xfrm>
          <a:noFill/>
          <a:ln/>
        </p:spPr>
        <p:txBody>
          <a:bodyPr anchor="t"/>
          <a:lstStyle/>
          <a:p>
            <a:r>
              <a:rPr lang="en-US" altLang="zh-CN" sz="2800" b="1" dirty="0" smtClean="0">
                <a:solidFill>
                  <a:schemeClr val="bg2"/>
                </a:solidFill>
                <a:ea typeface="黑体" pitchFamily="2" charset="-122"/>
              </a:rPr>
              <a:t>6.4  </a:t>
            </a:r>
            <a:r>
              <a:rPr lang="en-US" altLang="zh-CN" sz="2800" b="1" dirty="0">
                <a:solidFill>
                  <a:schemeClr val="bg2"/>
                </a:solidFill>
                <a:ea typeface="黑体" pitchFamily="2" charset="-122"/>
              </a:rPr>
              <a:t>DMA</a:t>
            </a:r>
            <a:r>
              <a:rPr lang="zh-CN" altLang="en-US" sz="2800" b="1" dirty="0">
                <a:solidFill>
                  <a:schemeClr val="bg2"/>
                </a:solidFill>
                <a:ea typeface="黑体" pitchFamily="2" charset="-122"/>
              </a:rPr>
              <a:t>方式                   </a:t>
            </a:r>
            <a:r>
              <a:rPr lang="zh-CN" altLang="en-US" sz="2800" b="1" dirty="0">
                <a:solidFill>
                  <a:srgbClr val="006600"/>
                </a:solidFill>
                <a:ea typeface="黑体" pitchFamily="2" charset="-122"/>
              </a:rPr>
              <a:t>二、</a:t>
            </a:r>
            <a:r>
              <a:rPr lang="en-US" altLang="zh-CN" sz="2800" b="1" dirty="0">
                <a:solidFill>
                  <a:srgbClr val="006600"/>
                </a:solidFill>
                <a:ea typeface="黑体" pitchFamily="2" charset="-122"/>
              </a:rPr>
              <a:t>DMA</a:t>
            </a:r>
            <a:r>
              <a:rPr lang="zh-CN" altLang="en-US" sz="2800" b="1" dirty="0">
                <a:solidFill>
                  <a:srgbClr val="006600"/>
                </a:solidFill>
                <a:ea typeface="黑体" pitchFamily="2" charset="-122"/>
              </a:rPr>
              <a:t>控制器</a:t>
            </a:r>
            <a:r>
              <a:rPr lang="en-US" altLang="zh-CN" sz="2800" b="1" dirty="0">
                <a:solidFill>
                  <a:srgbClr val="006600"/>
                </a:solidFill>
                <a:ea typeface="黑体" pitchFamily="2" charset="-122"/>
              </a:rPr>
              <a:t>8237</a:t>
            </a:r>
            <a:br>
              <a:rPr lang="en-US" altLang="zh-CN" sz="2800" b="1" dirty="0">
                <a:solidFill>
                  <a:srgbClr val="006600"/>
                </a:solidFill>
                <a:ea typeface="黑体" pitchFamily="2" charset="-122"/>
              </a:rPr>
            </a:br>
            <a:r>
              <a:rPr lang="en-US" altLang="zh-CN" sz="2800" b="1" dirty="0">
                <a:solidFill>
                  <a:srgbClr val="006600"/>
                </a:solidFill>
                <a:ea typeface="黑体" pitchFamily="2" charset="-122"/>
              </a:rPr>
              <a:t> </a:t>
            </a:r>
            <a:r>
              <a:rPr lang="zh-CN" altLang="en-US" sz="2800" b="1" dirty="0">
                <a:solidFill>
                  <a:srgbClr val="FF6600"/>
                </a:solidFill>
                <a:ea typeface="黑体" pitchFamily="2" charset="-122"/>
              </a:rPr>
              <a:t>（五）</a:t>
            </a:r>
            <a:r>
              <a:rPr lang="en-US" altLang="zh-CN" sz="2800" b="1" dirty="0">
                <a:solidFill>
                  <a:srgbClr val="FF6600"/>
                </a:solidFill>
                <a:ea typeface="黑体" pitchFamily="2" charset="-122"/>
              </a:rPr>
              <a:t>8237</a:t>
            </a:r>
            <a:r>
              <a:rPr lang="zh-CN" altLang="en-US" sz="2800" b="1" dirty="0">
                <a:solidFill>
                  <a:srgbClr val="FF6600"/>
                </a:solidFill>
                <a:ea typeface="黑体" pitchFamily="2" charset="-122"/>
              </a:rPr>
              <a:t>的</a:t>
            </a:r>
            <a:r>
              <a:rPr lang="zh-CN" altLang="en-US" sz="2800" b="1" dirty="0">
                <a:solidFill>
                  <a:srgbClr val="0000FF"/>
                </a:solidFill>
                <a:ea typeface="黑体" pitchFamily="2" charset="-122"/>
              </a:rPr>
              <a:t>寻址</a:t>
            </a:r>
            <a:r>
              <a:rPr lang="zh-CN" altLang="en-US" sz="2800" b="1" dirty="0">
                <a:solidFill>
                  <a:srgbClr val="FF6600"/>
                </a:solidFill>
                <a:ea typeface="黑体" pitchFamily="2" charset="-122"/>
              </a:rPr>
              <a:t>及</a:t>
            </a:r>
            <a:r>
              <a:rPr lang="zh-CN" altLang="en-US" sz="2800" b="1" dirty="0">
                <a:solidFill>
                  <a:srgbClr val="0000FF"/>
                </a:solidFill>
                <a:ea typeface="黑体" pitchFamily="2" charset="-122"/>
              </a:rPr>
              <a:t>连接</a:t>
            </a:r>
          </a:p>
        </p:txBody>
      </p:sp>
      <p:sp>
        <p:nvSpPr>
          <p:cNvPr id="1082371" name="Rectangle 3"/>
          <p:cNvSpPr>
            <a:spLocks noGrp="1" noChangeArrowheads="1"/>
          </p:cNvSpPr>
          <p:nvPr>
            <p:ph type="body" idx="1"/>
          </p:nvPr>
        </p:nvSpPr>
        <p:spPr>
          <a:xfrm>
            <a:off x="250825" y="1341438"/>
            <a:ext cx="8713788" cy="5327650"/>
          </a:xfrm>
          <a:noFill/>
          <a:ln/>
        </p:spPr>
        <p:txBody>
          <a:bodyPr/>
          <a:lstStyle/>
          <a:p>
            <a:pPr marL="444500" indent="-444500">
              <a:spcAft>
                <a:spcPct val="10000"/>
              </a:spcAft>
              <a:buSzTx/>
              <a:buFont typeface="Wingdings" pitchFamily="2" charset="2"/>
              <a:buAutoNum type="arabicPeriod" startAt="2"/>
            </a:pPr>
            <a:r>
              <a:rPr lang="zh-CN" altLang="en-US" sz="2800" b="1">
                <a:latin typeface="Times New Roman" pitchFamily="18" charset="0"/>
              </a:rPr>
              <a:t>连接：</a:t>
            </a:r>
            <a:endParaRPr lang="en-US" altLang="zh-CN" b="1">
              <a:latin typeface="Times New Roman" pitchFamily="18" charset="0"/>
            </a:endParaRPr>
          </a:p>
        </p:txBody>
      </p:sp>
      <p:graphicFrame>
        <p:nvGraphicFramePr>
          <p:cNvPr id="1082372" name="Object 4"/>
          <p:cNvGraphicFramePr>
            <a:graphicFrameLocks noChangeAspect="1"/>
          </p:cNvGraphicFramePr>
          <p:nvPr/>
        </p:nvGraphicFramePr>
        <p:xfrm>
          <a:off x="1404938" y="1484313"/>
          <a:ext cx="6172200" cy="4284662"/>
        </p:xfrm>
        <a:graphic>
          <a:graphicData uri="http://schemas.openxmlformats.org/presentationml/2006/ole">
            <mc:AlternateContent xmlns:mc="http://schemas.openxmlformats.org/markup-compatibility/2006">
              <mc:Choice xmlns:v="urn:schemas-microsoft-com:vml" Requires="v">
                <p:oleObj spid="_x0000_s48189" name="Visio" r:id="rId3" imgW="2585065" imgH="1794206" progId="Visio.Drawing.11">
                  <p:embed/>
                </p:oleObj>
              </mc:Choice>
              <mc:Fallback>
                <p:oleObj name="Visio" r:id="rId3" imgW="2585065" imgH="1794206"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04938" y="1484313"/>
                        <a:ext cx="6172200" cy="4284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82373" name="Text Box 5"/>
          <p:cNvSpPr txBox="1">
            <a:spLocks noChangeArrowheads="1"/>
          </p:cNvSpPr>
          <p:nvPr/>
        </p:nvSpPr>
        <p:spPr bwMode="auto">
          <a:xfrm>
            <a:off x="1907630" y="5922963"/>
            <a:ext cx="5616575" cy="457200"/>
          </a:xfrm>
          <a:prstGeom prst="rect">
            <a:avLst/>
          </a:prstGeom>
          <a:noFill/>
          <a:ln w="9525">
            <a:noFill/>
            <a:miter lim="800000"/>
            <a:headEnd/>
            <a:tailEnd/>
          </a:ln>
          <a:effectLst/>
        </p:spPr>
        <p:txBody>
          <a:bodyPr>
            <a:spAutoFit/>
          </a:bodyPr>
          <a:lstStyle/>
          <a:p>
            <a:pPr>
              <a:spcBef>
                <a:spcPct val="50000"/>
              </a:spcBef>
              <a:buClrTx/>
              <a:buFontTx/>
              <a:buNone/>
            </a:pPr>
            <a:r>
              <a:rPr kumimoji="1" lang="zh-CN" altLang="en-US" sz="2400" dirty="0" smtClean="0">
                <a:solidFill>
                  <a:srgbClr val="0000FF"/>
                </a:solidFill>
              </a:rPr>
              <a:t>利用</a:t>
            </a:r>
            <a:r>
              <a:rPr kumimoji="1" lang="zh-CN" altLang="en-US" sz="2400" dirty="0">
                <a:solidFill>
                  <a:srgbClr val="0000FF"/>
                </a:solidFill>
              </a:rPr>
              <a:t>页寄存器产生存贮器地址</a:t>
            </a:r>
          </a:p>
        </p:txBody>
      </p:sp>
    </p:spTree>
    <p:extLst>
      <p:ext uri="{BB962C8B-B14F-4D97-AF65-F5344CB8AC3E}">
        <p14:creationId xmlns:p14="http://schemas.microsoft.com/office/powerpoint/2010/main" val="2904836662"/>
      </p:ext>
    </p:extLst>
  </p:cSld>
  <p:clrMapOvr>
    <a:masterClrMapping/>
  </p:clrMapOvr>
  <p:transition spd="med"/>
  <p:timing>
    <p:tnLst>
      <p:par>
        <p:cTn id="1" dur="indefinite" restart="never" nodeType="tmRoot"/>
      </p:par>
    </p:tnLst>
  </p:timing>
</p:sld>
</file>

<file path=ppt/slides/slide22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灯片编号占位符 4"/>
          <p:cNvSpPr>
            <a:spLocks noGrp="1"/>
          </p:cNvSpPr>
          <p:nvPr>
            <p:ph type="sldNum" sz="quarter" idx="11"/>
          </p:nvPr>
        </p:nvSpPr>
        <p:spPr/>
        <p:txBody>
          <a:bodyPr/>
          <a:lstStyle/>
          <a:p>
            <a:fld id="{88547455-49C0-44A9-9F9E-521B7EC7CD49}" type="slidenum">
              <a:rPr lang="zh-CN" altLang="en-US"/>
              <a:pPr/>
              <a:t>229</a:t>
            </a:fld>
            <a:endParaRPr lang="en-US" altLang="zh-CN"/>
          </a:p>
        </p:txBody>
      </p:sp>
      <p:sp>
        <p:nvSpPr>
          <p:cNvPr id="1092612" name="Text Box 4"/>
          <p:cNvSpPr txBox="1">
            <a:spLocks noChangeArrowheads="1"/>
          </p:cNvSpPr>
          <p:nvPr/>
        </p:nvSpPr>
        <p:spPr bwMode="auto">
          <a:xfrm>
            <a:off x="3178175" y="6308725"/>
            <a:ext cx="3409950" cy="457200"/>
          </a:xfrm>
          <a:prstGeom prst="rect">
            <a:avLst/>
          </a:prstGeom>
          <a:noFill/>
          <a:ln w="9525">
            <a:noFill/>
            <a:miter lim="800000"/>
            <a:headEnd/>
            <a:tailEnd/>
          </a:ln>
          <a:effectLst/>
        </p:spPr>
        <p:txBody>
          <a:bodyPr>
            <a:spAutoFit/>
          </a:bodyPr>
          <a:lstStyle/>
          <a:p>
            <a:pPr algn="l">
              <a:buClrTx/>
              <a:buFontTx/>
              <a:buNone/>
            </a:pPr>
            <a:r>
              <a:rPr kumimoji="1" lang="en-US" altLang="zh-CN" sz="2400" dirty="0">
                <a:solidFill>
                  <a:schemeClr val="bg2"/>
                </a:solidFill>
              </a:rPr>
              <a:t>PC</a:t>
            </a:r>
            <a:r>
              <a:rPr kumimoji="1" lang="zh-CN" altLang="en-US" sz="2400" dirty="0">
                <a:solidFill>
                  <a:schemeClr val="bg2"/>
                </a:solidFill>
                <a:latin typeface="宋体" pitchFamily="2" charset="-122"/>
              </a:rPr>
              <a:t>机中</a:t>
            </a:r>
            <a:r>
              <a:rPr kumimoji="1" lang="en-US" altLang="zh-CN" sz="2400" dirty="0">
                <a:solidFill>
                  <a:schemeClr val="bg2"/>
                </a:solidFill>
              </a:rPr>
              <a:t>8237</a:t>
            </a:r>
            <a:r>
              <a:rPr kumimoji="1" lang="zh-CN" altLang="en-US" sz="2400" dirty="0">
                <a:solidFill>
                  <a:schemeClr val="bg2"/>
                </a:solidFill>
                <a:latin typeface="宋体" pitchFamily="2" charset="-122"/>
              </a:rPr>
              <a:t>的连接简图</a:t>
            </a:r>
            <a:r>
              <a:rPr kumimoji="1" lang="zh-CN" altLang="en-US" sz="2400" dirty="0">
                <a:solidFill>
                  <a:schemeClr val="bg2"/>
                </a:solidFill>
              </a:rPr>
              <a:t> </a:t>
            </a:r>
          </a:p>
        </p:txBody>
      </p:sp>
      <p:graphicFrame>
        <p:nvGraphicFramePr>
          <p:cNvPr id="1092613" name="Object 5"/>
          <p:cNvGraphicFramePr>
            <a:graphicFrameLocks noChangeAspect="1"/>
          </p:cNvGraphicFramePr>
          <p:nvPr/>
        </p:nvGraphicFramePr>
        <p:xfrm>
          <a:off x="177800" y="366713"/>
          <a:ext cx="8858250" cy="6015037"/>
        </p:xfrm>
        <a:graphic>
          <a:graphicData uri="http://schemas.openxmlformats.org/presentationml/2006/ole">
            <mc:AlternateContent xmlns:mc="http://schemas.openxmlformats.org/markup-compatibility/2006">
              <mc:Choice xmlns:v="urn:schemas-microsoft-com:vml" Requires="v">
                <p:oleObj spid="_x0000_s49213" name="Visio" r:id="rId3" imgW="4655718" imgH="3163554" progId="Visio.Drawing.11">
                  <p:embed/>
                </p:oleObj>
              </mc:Choice>
              <mc:Fallback>
                <p:oleObj name="Visio" r:id="rId3" imgW="4655718" imgH="3163554"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7800" y="366713"/>
                        <a:ext cx="8858250" cy="60150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553968775"/>
      </p:ext>
    </p:extLst>
  </p:cSld>
  <p:clrMapOvr>
    <a:masterClrMapping/>
  </p:clrMapOvr>
  <p:transition spd="med"/>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灯片编号占位符 4"/>
          <p:cNvSpPr>
            <a:spLocks noGrp="1"/>
          </p:cNvSpPr>
          <p:nvPr>
            <p:ph type="sldNum" sz="quarter" idx="11"/>
          </p:nvPr>
        </p:nvSpPr>
        <p:spPr/>
        <p:txBody>
          <a:bodyPr/>
          <a:lstStyle/>
          <a:p>
            <a:fld id="{239ADCB8-0A7C-4B33-BB37-5770F5AB83DA}" type="slidenum">
              <a:rPr lang="zh-CN" altLang="en-US"/>
              <a:pPr/>
              <a:t>23</a:t>
            </a:fld>
            <a:endParaRPr lang="en-US" altLang="zh-CN"/>
          </a:p>
        </p:txBody>
      </p:sp>
      <p:pic>
        <p:nvPicPr>
          <p:cNvPr id="947207" name="Picture 7"/>
          <p:cNvPicPr>
            <a:picLocks noChangeAspect="1" noChangeArrowheads="1"/>
          </p:cNvPicPr>
          <p:nvPr/>
        </p:nvPicPr>
        <p:blipFill>
          <a:blip r:embed="rId2" cstate="print"/>
          <a:srcRect/>
          <a:stretch>
            <a:fillRect/>
          </a:stretch>
        </p:blipFill>
        <p:spPr bwMode="auto">
          <a:xfrm>
            <a:off x="179388" y="765175"/>
            <a:ext cx="8785225" cy="5245100"/>
          </a:xfrm>
          <a:prstGeom prst="rect">
            <a:avLst/>
          </a:prstGeom>
          <a:noFill/>
          <a:ln w="9525">
            <a:noFill/>
            <a:miter lim="800000"/>
            <a:headEnd/>
            <a:tailEnd/>
          </a:ln>
          <a:effectLst/>
        </p:spPr>
      </p:pic>
      <p:sp>
        <p:nvSpPr>
          <p:cNvPr id="947208" name="Text Box 8"/>
          <p:cNvSpPr txBox="1">
            <a:spLocks noChangeArrowheads="1"/>
          </p:cNvSpPr>
          <p:nvPr/>
        </p:nvSpPr>
        <p:spPr bwMode="auto">
          <a:xfrm>
            <a:off x="1835150" y="6092825"/>
            <a:ext cx="5761038" cy="457200"/>
          </a:xfrm>
          <a:prstGeom prst="rect">
            <a:avLst/>
          </a:prstGeom>
          <a:noFill/>
          <a:ln w="28575" algn="ctr">
            <a:noFill/>
            <a:miter lim="800000"/>
            <a:headEnd/>
            <a:tailEnd type="none" w="med" len="lg"/>
          </a:ln>
          <a:effectLst/>
        </p:spPr>
        <p:txBody>
          <a:bodyPr>
            <a:spAutoFit/>
          </a:bodyPr>
          <a:lstStyle/>
          <a:p>
            <a:pPr>
              <a:spcBef>
                <a:spcPct val="50000"/>
              </a:spcBef>
            </a:pPr>
            <a:r>
              <a:rPr lang="zh-CN" altLang="en-US" sz="2400" dirty="0"/>
              <a:t>图</a:t>
            </a:r>
            <a:r>
              <a:rPr lang="en-US" altLang="zh-CN" sz="2400" dirty="0"/>
              <a:t>6.12  </a:t>
            </a:r>
            <a:r>
              <a:rPr lang="zh-CN" altLang="en-US" sz="2400" dirty="0">
                <a:solidFill>
                  <a:srgbClr val="CC0000"/>
                </a:solidFill>
              </a:rPr>
              <a:t>开关</a:t>
            </a:r>
            <a:r>
              <a:rPr lang="zh-CN" altLang="en-US" sz="2400" dirty="0"/>
              <a:t>与微机系统连接的</a:t>
            </a:r>
            <a:r>
              <a:rPr lang="zh-CN" altLang="en-US" sz="2400" dirty="0">
                <a:solidFill>
                  <a:srgbClr val="008000"/>
                </a:solidFill>
              </a:rPr>
              <a:t>接口电路</a:t>
            </a:r>
          </a:p>
        </p:txBody>
      </p:sp>
      <p:sp>
        <p:nvSpPr>
          <p:cNvPr id="947209" name="Text Box 9"/>
          <p:cNvSpPr txBox="1">
            <a:spLocks noChangeArrowheads="1"/>
          </p:cNvSpPr>
          <p:nvPr/>
        </p:nvSpPr>
        <p:spPr bwMode="auto">
          <a:xfrm>
            <a:off x="6300788" y="517525"/>
            <a:ext cx="2447925" cy="1616075"/>
          </a:xfrm>
          <a:prstGeom prst="rect">
            <a:avLst/>
          </a:prstGeom>
          <a:noFill/>
          <a:ln w="28575" algn="ctr">
            <a:noFill/>
            <a:miter lim="800000"/>
            <a:headEnd/>
            <a:tailEnd type="none" w="med" len="lg"/>
          </a:ln>
          <a:effectLst/>
        </p:spPr>
        <p:txBody>
          <a:bodyPr>
            <a:spAutoFit/>
          </a:bodyPr>
          <a:lstStyle/>
          <a:p>
            <a:pPr algn="l">
              <a:spcBef>
                <a:spcPts val="0"/>
              </a:spcBef>
            </a:pPr>
            <a:r>
              <a:rPr lang="en-US" altLang="zh-CN" sz="2000" dirty="0"/>
              <a:t>MOV  DX, 0FFF7H</a:t>
            </a:r>
          </a:p>
          <a:p>
            <a:pPr algn="l">
              <a:spcBef>
                <a:spcPts val="0"/>
              </a:spcBef>
            </a:pPr>
            <a:r>
              <a:rPr lang="en-US" altLang="zh-CN" sz="2000" dirty="0"/>
              <a:t>IN       AL,  DX</a:t>
            </a:r>
          </a:p>
          <a:p>
            <a:pPr algn="l">
              <a:spcBef>
                <a:spcPts val="0"/>
              </a:spcBef>
            </a:pPr>
            <a:r>
              <a:rPr lang="en-US" altLang="zh-CN" sz="2000" dirty="0"/>
              <a:t>AND   AL, 01H</a:t>
            </a:r>
          </a:p>
          <a:p>
            <a:pPr algn="l">
              <a:spcBef>
                <a:spcPts val="0"/>
              </a:spcBef>
            </a:pPr>
            <a:r>
              <a:rPr lang="en-US" altLang="zh-CN" sz="2000" dirty="0"/>
              <a:t>JZ       ON</a:t>
            </a:r>
          </a:p>
          <a:p>
            <a:pPr algn="l">
              <a:spcBef>
                <a:spcPts val="0"/>
              </a:spcBef>
            </a:pPr>
            <a:r>
              <a:rPr lang="en-US" altLang="zh-CN" sz="2000" dirty="0"/>
              <a:t>JMP   OFF</a:t>
            </a:r>
          </a:p>
        </p:txBody>
      </p:sp>
      <p:sp>
        <p:nvSpPr>
          <p:cNvPr id="947211" name="Text Box 11"/>
          <p:cNvSpPr txBox="1">
            <a:spLocks noChangeArrowheads="1"/>
          </p:cNvSpPr>
          <p:nvPr/>
        </p:nvSpPr>
        <p:spPr bwMode="auto">
          <a:xfrm>
            <a:off x="7380288" y="2241550"/>
            <a:ext cx="1439862" cy="1200329"/>
          </a:xfrm>
          <a:prstGeom prst="rect">
            <a:avLst/>
          </a:prstGeom>
          <a:noFill/>
          <a:ln w="28575" algn="ctr">
            <a:noFill/>
            <a:miter lim="800000"/>
            <a:headEnd/>
            <a:tailEnd type="none" w="med" len="lg"/>
          </a:ln>
          <a:effectLst/>
        </p:spPr>
        <p:txBody>
          <a:bodyPr>
            <a:spAutoFit/>
          </a:bodyPr>
          <a:lstStyle/>
          <a:p>
            <a:pPr algn="l">
              <a:spcBef>
                <a:spcPts val="0"/>
              </a:spcBef>
            </a:pPr>
            <a:r>
              <a:rPr lang="zh-CN" altLang="en-US" sz="2400" dirty="0">
                <a:solidFill>
                  <a:srgbClr val="FF6600"/>
                </a:solidFill>
              </a:rPr>
              <a:t>三态门：</a:t>
            </a:r>
          </a:p>
          <a:p>
            <a:pPr algn="l">
              <a:spcBef>
                <a:spcPts val="0"/>
              </a:spcBef>
            </a:pPr>
            <a:r>
              <a:rPr lang="zh-CN" altLang="en-US" sz="2400" dirty="0">
                <a:solidFill>
                  <a:srgbClr val="FF6600"/>
                </a:solidFill>
              </a:rPr>
              <a:t>上总线，防竞争</a:t>
            </a:r>
          </a:p>
        </p:txBody>
      </p:sp>
      <p:sp>
        <p:nvSpPr>
          <p:cNvPr id="947213" name="Freeform 13"/>
          <p:cNvSpPr>
            <a:spLocks/>
          </p:cNvSpPr>
          <p:nvPr/>
        </p:nvSpPr>
        <p:spPr bwMode="auto">
          <a:xfrm>
            <a:off x="7151688" y="2636838"/>
            <a:ext cx="300037" cy="863600"/>
          </a:xfrm>
          <a:custGeom>
            <a:avLst/>
            <a:gdLst/>
            <a:ahLst/>
            <a:cxnLst>
              <a:cxn ang="0">
                <a:pos x="144" y="544"/>
              </a:cxn>
              <a:cxn ang="0">
                <a:pos x="8" y="272"/>
              </a:cxn>
              <a:cxn ang="0">
                <a:pos x="189" y="0"/>
              </a:cxn>
            </a:cxnLst>
            <a:rect l="0" t="0" r="r" b="b"/>
            <a:pathLst>
              <a:path w="189" h="544">
                <a:moveTo>
                  <a:pt x="144" y="544"/>
                </a:moveTo>
                <a:cubicBezTo>
                  <a:pt x="72" y="453"/>
                  <a:pt x="0" y="363"/>
                  <a:pt x="8" y="272"/>
                </a:cubicBezTo>
                <a:cubicBezTo>
                  <a:pt x="16" y="181"/>
                  <a:pt x="102" y="90"/>
                  <a:pt x="189" y="0"/>
                </a:cubicBezTo>
              </a:path>
            </a:pathLst>
          </a:custGeom>
          <a:noFill/>
          <a:ln w="28575" cap="flat" cmpd="sng">
            <a:solidFill>
              <a:srgbClr val="FF6600"/>
            </a:solidFill>
            <a:prstDash val="solid"/>
            <a:round/>
            <a:headEnd type="none" w="med" len="med"/>
            <a:tailEnd type="triangle" w="med" len="lg"/>
          </a:ln>
          <a:effectLst/>
        </p:spPr>
        <p:txBody>
          <a:bodyPr anchor="ctr">
            <a:spAutoFit/>
          </a:bodyPr>
          <a:lstStyle/>
          <a:p>
            <a:endParaRPr lang="zh-CN" altLang="en-US"/>
          </a:p>
        </p:txBody>
      </p:sp>
    </p:spTree>
    <p:extLst>
      <p:ext uri="{BB962C8B-B14F-4D97-AF65-F5344CB8AC3E}">
        <p14:creationId xmlns:p14="http://schemas.microsoft.com/office/powerpoint/2010/main" val="331332054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ntr" presetSubtype="0" fill="hold" nodeType="clickEffect">
                                  <p:stCondLst>
                                    <p:cond delay="0"/>
                                  </p:stCondLst>
                                  <p:iterate type="lt">
                                    <p:tmPct val="50000"/>
                                  </p:iterate>
                                  <p:childTnLst>
                                    <p:set>
                                      <p:cBhvr>
                                        <p:cTn id="6" dur="1" fill="hold">
                                          <p:stCondLst>
                                            <p:cond delay="0"/>
                                          </p:stCondLst>
                                        </p:cTn>
                                        <p:tgtEl>
                                          <p:spTgt spid="947209">
                                            <p:txEl>
                                              <p:pRg st="0" end="0"/>
                                            </p:txEl>
                                          </p:spTgt>
                                        </p:tgtEl>
                                        <p:attrNameLst>
                                          <p:attrName>style.visibility</p:attrName>
                                        </p:attrNameLst>
                                      </p:cBhvr>
                                      <p:to>
                                        <p:strVal val="visible"/>
                                      </p:to>
                                    </p:set>
                                    <p:anim calcmode="discrete" valueType="clr">
                                      <p:cBhvr override="childStyle">
                                        <p:cTn id="7" dur="80"/>
                                        <p:tgtEl>
                                          <p:spTgt spid="947209">
                                            <p:txEl>
                                              <p:pRg st="0" end="0"/>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947209">
                                            <p:txEl>
                                              <p:pRg st="0" end="0"/>
                                            </p:txEl>
                                          </p:spTgt>
                                        </p:tgtEl>
                                        <p:attrNameLst>
                                          <p:attrName>fillcolor</p:attrName>
                                        </p:attrNameLst>
                                      </p:cBhvr>
                                      <p:tavLst>
                                        <p:tav tm="0">
                                          <p:val>
                                            <p:clrVal>
                                              <a:schemeClr val="accent2"/>
                                            </p:clrVal>
                                          </p:val>
                                        </p:tav>
                                        <p:tav tm="50000">
                                          <p:val>
                                            <p:clrVal>
                                              <a:schemeClr val="hlink"/>
                                            </p:clrVal>
                                          </p:val>
                                        </p:tav>
                                      </p:tavLst>
                                    </p:anim>
                                    <p:set>
                                      <p:cBhvr>
                                        <p:cTn id="9" dur="80"/>
                                        <p:tgtEl>
                                          <p:spTgt spid="947209">
                                            <p:txEl>
                                              <p:pRg st="0" end="0"/>
                                            </p:txEl>
                                          </p:spTgt>
                                        </p:tgtEl>
                                        <p:attrNameLst>
                                          <p:attrName>fill.type</p:attrName>
                                        </p:attrNameLst>
                                      </p:cBhvr>
                                      <p:to>
                                        <p:strVal val="solid"/>
                                      </p:to>
                                    </p:set>
                                  </p:childTnLst>
                                </p:cTn>
                              </p:par>
                            </p:childTnLst>
                          </p:cTn>
                        </p:par>
                        <p:par>
                          <p:cTn id="10" fill="hold">
                            <p:stCondLst>
                              <p:cond delay="520"/>
                            </p:stCondLst>
                            <p:childTnLst>
                              <p:par>
                                <p:cTn id="11" presetID="27" presetClass="entr" presetSubtype="0" fill="hold" nodeType="afterEffect">
                                  <p:stCondLst>
                                    <p:cond delay="0"/>
                                  </p:stCondLst>
                                  <p:iterate type="lt">
                                    <p:tmPct val="50000"/>
                                  </p:iterate>
                                  <p:childTnLst>
                                    <p:set>
                                      <p:cBhvr>
                                        <p:cTn id="12" dur="1" fill="hold">
                                          <p:stCondLst>
                                            <p:cond delay="0"/>
                                          </p:stCondLst>
                                        </p:cTn>
                                        <p:tgtEl>
                                          <p:spTgt spid="947209">
                                            <p:txEl>
                                              <p:pRg st="1" end="1"/>
                                            </p:txEl>
                                          </p:spTgt>
                                        </p:tgtEl>
                                        <p:attrNameLst>
                                          <p:attrName>style.visibility</p:attrName>
                                        </p:attrNameLst>
                                      </p:cBhvr>
                                      <p:to>
                                        <p:strVal val="visible"/>
                                      </p:to>
                                    </p:set>
                                    <p:anim calcmode="discrete" valueType="clr">
                                      <p:cBhvr override="childStyle">
                                        <p:cTn id="13" dur="80"/>
                                        <p:tgtEl>
                                          <p:spTgt spid="947209">
                                            <p:txEl>
                                              <p:pRg st="1" end="1"/>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14" dur="80"/>
                                        <p:tgtEl>
                                          <p:spTgt spid="947209">
                                            <p:txEl>
                                              <p:pRg st="1" end="1"/>
                                            </p:txEl>
                                          </p:spTgt>
                                        </p:tgtEl>
                                        <p:attrNameLst>
                                          <p:attrName>fillcolor</p:attrName>
                                        </p:attrNameLst>
                                      </p:cBhvr>
                                      <p:tavLst>
                                        <p:tav tm="0">
                                          <p:val>
                                            <p:clrVal>
                                              <a:schemeClr val="accent2"/>
                                            </p:clrVal>
                                          </p:val>
                                        </p:tav>
                                        <p:tav tm="50000">
                                          <p:val>
                                            <p:clrVal>
                                              <a:schemeClr val="hlink"/>
                                            </p:clrVal>
                                          </p:val>
                                        </p:tav>
                                      </p:tavLst>
                                    </p:anim>
                                    <p:set>
                                      <p:cBhvr>
                                        <p:cTn id="15" dur="80"/>
                                        <p:tgtEl>
                                          <p:spTgt spid="947209">
                                            <p:txEl>
                                              <p:pRg st="1" end="1"/>
                                            </p:txEl>
                                          </p:spTgt>
                                        </p:tgtEl>
                                        <p:attrNameLst>
                                          <p:attrName>fill.type</p:attrName>
                                        </p:attrNameLst>
                                      </p:cBhvr>
                                      <p:to>
                                        <p:strVal val="solid"/>
                                      </p:to>
                                    </p:set>
                                  </p:childTnLst>
                                </p:cTn>
                              </p:par>
                            </p:childTnLst>
                          </p:cTn>
                        </p:par>
                        <p:par>
                          <p:cTn id="16" fill="hold">
                            <p:stCondLst>
                              <p:cond delay="840"/>
                            </p:stCondLst>
                            <p:childTnLst>
                              <p:par>
                                <p:cTn id="17" presetID="27" presetClass="entr" presetSubtype="0" fill="hold" nodeType="afterEffect">
                                  <p:stCondLst>
                                    <p:cond delay="0"/>
                                  </p:stCondLst>
                                  <p:iterate type="lt">
                                    <p:tmPct val="50000"/>
                                  </p:iterate>
                                  <p:childTnLst>
                                    <p:set>
                                      <p:cBhvr>
                                        <p:cTn id="18" dur="1" fill="hold">
                                          <p:stCondLst>
                                            <p:cond delay="0"/>
                                          </p:stCondLst>
                                        </p:cTn>
                                        <p:tgtEl>
                                          <p:spTgt spid="947209">
                                            <p:txEl>
                                              <p:pRg st="2" end="2"/>
                                            </p:txEl>
                                          </p:spTgt>
                                        </p:tgtEl>
                                        <p:attrNameLst>
                                          <p:attrName>style.visibility</p:attrName>
                                        </p:attrNameLst>
                                      </p:cBhvr>
                                      <p:to>
                                        <p:strVal val="visible"/>
                                      </p:to>
                                    </p:set>
                                    <p:anim calcmode="discrete" valueType="clr">
                                      <p:cBhvr override="childStyle">
                                        <p:cTn id="19" dur="80"/>
                                        <p:tgtEl>
                                          <p:spTgt spid="947209">
                                            <p:txEl>
                                              <p:pRg st="2" end="2"/>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20" dur="80"/>
                                        <p:tgtEl>
                                          <p:spTgt spid="947209">
                                            <p:txEl>
                                              <p:pRg st="2" end="2"/>
                                            </p:txEl>
                                          </p:spTgt>
                                        </p:tgtEl>
                                        <p:attrNameLst>
                                          <p:attrName>fillcolor</p:attrName>
                                        </p:attrNameLst>
                                      </p:cBhvr>
                                      <p:tavLst>
                                        <p:tav tm="0">
                                          <p:val>
                                            <p:clrVal>
                                              <a:schemeClr val="accent2"/>
                                            </p:clrVal>
                                          </p:val>
                                        </p:tav>
                                        <p:tav tm="50000">
                                          <p:val>
                                            <p:clrVal>
                                              <a:schemeClr val="hlink"/>
                                            </p:clrVal>
                                          </p:val>
                                        </p:tav>
                                      </p:tavLst>
                                    </p:anim>
                                    <p:set>
                                      <p:cBhvr>
                                        <p:cTn id="21" dur="80"/>
                                        <p:tgtEl>
                                          <p:spTgt spid="947209">
                                            <p:txEl>
                                              <p:pRg st="2" end="2"/>
                                            </p:txEl>
                                          </p:spTgt>
                                        </p:tgtEl>
                                        <p:attrNameLst>
                                          <p:attrName>fill.type</p:attrName>
                                        </p:attrNameLst>
                                      </p:cBhvr>
                                      <p:to>
                                        <p:strVal val="solid"/>
                                      </p:to>
                                    </p:set>
                                  </p:childTnLst>
                                </p:cTn>
                              </p:par>
                            </p:childTnLst>
                          </p:cTn>
                        </p:par>
                        <p:par>
                          <p:cTn id="22" fill="hold">
                            <p:stCondLst>
                              <p:cond delay="1240"/>
                            </p:stCondLst>
                            <p:childTnLst>
                              <p:par>
                                <p:cTn id="23" presetID="27" presetClass="entr" presetSubtype="0" fill="hold" nodeType="afterEffect">
                                  <p:stCondLst>
                                    <p:cond delay="0"/>
                                  </p:stCondLst>
                                  <p:iterate type="lt">
                                    <p:tmPct val="50000"/>
                                  </p:iterate>
                                  <p:childTnLst>
                                    <p:set>
                                      <p:cBhvr>
                                        <p:cTn id="24" dur="1" fill="hold">
                                          <p:stCondLst>
                                            <p:cond delay="0"/>
                                          </p:stCondLst>
                                        </p:cTn>
                                        <p:tgtEl>
                                          <p:spTgt spid="947209">
                                            <p:txEl>
                                              <p:pRg st="3" end="3"/>
                                            </p:txEl>
                                          </p:spTgt>
                                        </p:tgtEl>
                                        <p:attrNameLst>
                                          <p:attrName>style.visibility</p:attrName>
                                        </p:attrNameLst>
                                      </p:cBhvr>
                                      <p:to>
                                        <p:strVal val="visible"/>
                                      </p:to>
                                    </p:set>
                                    <p:anim calcmode="discrete" valueType="clr">
                                      <p:cBhvr override="childStyle">
                                        <p:cTn id="25" dur="80"/>
                                        <p:tgtEl>
                                          <p:spTgt spid="947209">
                                            <p:txEl>
                                              <p:pRg st="3" end="3"/>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26" dur="80"/>
                                        <p:tgtEl>
                                          <p:spTgt spid="947209">
                                            <p:txEl>
                                              <p:pRg st="3" end="3"/>
                                            </p:txEl>
                                          </p:spTgt>
                                        </p:tgtEl>
                                        <p:attrNameLst>
                                          <p:attrName>fillcolor</p:attrName>
                                        </p:attrNameLst>
                                      </p:cBhvr>
                                      <p:tavLst>
                                        <p:tav tm="0">
                                          <p:val>
                                            <p:clrVal>
                                              <a:schemeClr val="accent2"/>
                                            </p:clrVal>
                                          </p:val>
                                        </p:tav>
                                        <p:tav tm="50000">
                                          <p:val>
                                            <p:clrVal>
                                              <a:schemeClr val="hlink"/>
                                            </p:clrVal>
                                          </p:val>
                                        </p:tav>
                                      </p:tavLst>
                                    </p:anim>
                                    <p:set>
                                      <p:cBhvr>
                                        <p:cTn id="27" dur="80"/>
                                        <p:tgtEl>
                                          <p:spTgt spid="947209">
                                            <p:txEl>
                                              <p:pRg st="3" end="3"/>
                                            </p:txEl>
                                          </p:spTgt>
                                        </p:tgtEl>
                                        <p:attrNameLst>
                                          <p:attrName>fill.type</p:attrName>
                                        </p:attrNameLst>
                                      </p:cBhvr>
                                      <p:to>
                                        <p:strVal val="solid"/>
                                      </p:to>
                                    </p:set>
                                  </p:childTnLst>
                                </p:cTn>
                              </p:par>
                            </p:childTnLst>
                          </p:cTn>
                        </p:par>
                        <p:par>
                          <p:cTn id="28" fill="hold">
                            <p:stCondLst>
                              <p:cond delay="1440"/>
                            </p:stCondLst>
                            <p:childTnLst>
                              <p:par>
                                <p:cTn id="29" presetID="27" presetClass="entr" presetSubtype="0" fill="hold" nodeType="afterEffect">
                                  <p:stCondLst>
                                    <p:cond delay="0"/>
                                  </p:stCondLst>
                                  <p:iterate type="lt">
                                    <p:tmPct val="50000"/>
                                  </p:iterate>
                                  <p:childTnLst>
                                    <p:set>
                                      <p:cBhvr>
                                        <p:cTn id="30" dur="1" fill="hold">
                                          <p:stCondLst>
                                            <p:cond delay="0"/>
                                          </p:stCondLst>
                                        </p:cTn>
                                        <p:tgtEl>
                                          <p:spTgt spid="947209">
                                            <p:txEl>
                                              <p:pRg st="4" end="4"/>
                                            </p:txEl>
                                          </p:spTgt>
                                        </p:tgtEl>
                                        <p:attrNameLst>
                                          <p:attrName>style.visibility</p:attrName>
                                        </p:attrNameLst>
                                      </p:cBhvr>
                                      <p:to>
                                        <p:strVal val="visible"/>
                                      </p:to>
                                    </p:set>
                                    <p:anim calcmode="discrete" valueType="clr">
                                      <p:cBhvr override="childStyle">
                                        <p:cTn id="31" dur="80"/>
                                        <p:tgtEl>
                                          <p:spTgt spid="947209">
                                            <p:txEl>
                                              <p:pRg st="4" end="4"/>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32" dur="80"/>
                                        <p:tgtEl>
                                          <p:spTgt spid="947209">
                                            <p:txEl>
                                              <p:pRg st="4" end="4"/>
                                            </p:txEl>
                                          </p:spTgt>
                                        </p:tgtEl>
                                        <p:attrNameLst>
                                          <p:attrName>fillcolor</p:attrName>
                                        </p:attrNameLst>
                                      </p:cBhvr>
                                      <p:tavLst>
                                        <p:tav tm="0">
                                          <p:val>
                                            <p:clrVal>
                                              <a:schemeClr val="accent2"/>
                                            </p:clrVal>
                                          </p:val>
                                        </p:tav>
                                        <p:tav tm="50000">
                                          <p:val>
                                            <p:clrVal>
                                              <a:schemeClr val="hlink"/>
                                            </p:clrVal>
                                          </p:val>
                                        </p:tav>
                                      </p:tavLst>
                                    </p:anim>
                                    <p:set>
                                      <p:cBhvr>
                                        <p:cTn id="33" dur="80"/>
                                        <p:tgtEl>
                                          <p:spTgt spid="947209">
                                            <p:txEl>
                                              <p:pRg st="4" end="4"/>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2"/>
          <a:srcRect l="10244" t="1334" r="10493" b="1246"/>
          <a:stretch/>
        </p:blipFill>
        <p:spPr>
          <a:xfrm>
            <a:off x="765334" y="116540"/>
            <a:ext cx="7623196" cy="6624920"/>
          </a:xfrm>
          <a:prstGeom prst="rect">
            <a:avLst/>
          </a:prstGeom>
        </p:spPr>
      </p:pic>
      <p:sp>
        <p:nvSpPr>
          <p:cNvPr id="1083401" name="AutoShape 9">
            <a:hlinkClick r:id="" action="ppaction://hlinkshowjump?jump=lastslideviewed" highlightClick="1"/>
          </p:cNvPr>
          <p:cNvSpPr>
            <a:spLocks noChangeArrowheads="1"/>
          </p:cNvSpPr>
          <p:nvPr/>
        </p:nvSpPr>
        <p:spPr bwMode="auto">
          <a:xfrm>
            <a:off x="395288" y="333375"/>
            <a:ext cx="431800" cy="433388"/>
          </a:xfrm>
          <a:prstGeom prst="actionButtonReturn">
            <a:avLst/>
          </a:prstGeom>
          <a:ln>
            <a:headEnd/>
            <a:tailEnd type="none" w="med" len="lg"/>
          </a:ln>
        </p:spPr>
        <p:style>
          <a:lnRef idx="1">
            <a:schemeClr val="accent6"/>
          </a:lnRef>
          <a:fillRef idx="2">
            <a:schemeClr val="accent6"/>
          </a:fillRef>
          <a:effectRef idx="1">
            <a:schemeClr val="accent6"/>
          </a:effectRef>
          <a:fontRef idx="minor">
            <a:schemeClr val="dk1"/>
          </a:fontRef>
        </p:style>
        <p:txBody>
          <a:bodyPr wrap="none" anchor="ctr">
            <a:spAutoFit/>
          </a:bodyPr>
          <a:lstStyle/>
          <a:p>
            <a:endParaRPr lang="zh-CN" altLang="en-US"/>
          </a:p>
        </p:txBody>
      </p:sp>
      <p:sp>
        <p:nvSpPr>
          <p:cNvPr id="1083402" name="Text Box 10"/>
          <p:cNvSpPr txBox="1">
            <a:spLocks noChangeArrowheads="1"/>
          </p:cNvSpPr>
          <p:nvPr/>
        </p:nvSpPr>
        <p:spPr bwMode="auto">
          <a:xfrm>
            <a:off x="252413" y="836613"/>
            <a:ext cx="1871662" cy="1006475"/>
          </a:xfrm>
          <a:prstGeom prst="rect">
            <a:avLst/>
          </a:prstGeom>
          <a:noFill/>
          <a:ln w="9525">
            <a:noFill/>
            <a:miter lim="800000"/>
            <a:headEnd/>
            <a:tailEnd/>
          </a:ln>
          <a:effectLst/>
        </p:spPr>
        <p:txBody>
          <a:bodyPr>
            <a:spAutoFit/>
          </a:bodyPr>
          <a:lstStyle/>
          <a:p>
            <a:pPr algn="l">
              <a:spcBef>
                <a:spcPts val="0"/>
              </a:spcBef>
              <a:buClrTx/>
              <a:buFontTx/>
              <a:buNone/>
            </a:pPr>
            <a:r>
              <a:rPr kumimoji="1" lang="en-US" altLang="zh-CN" sz="2000" dirty="0">
                <a:solidFill>
                  <a:srgbClr val="008000"/>
                </a:solidFill>
              </a:rPr>
              <a:t>PC</a:t>
            </a:r>
            <a:r>
              <a:rPr kumimoji="1" lang="zh-CN" altLang="en-US" sz="2000" dirty="0">
                <a:solidFill>
                  <a:srgbClr val="008000"/>
                </a:solidFill>
                <a:latin typeface="宋体" pitchFamily="2" charset="-122"/>
              </a:rPr>
              <a:t>机中</a:t>
            </a:r>
            <a:r>
              <a:rPr kumimoji="1" lang="en-US" altLang="zh-CN" sz="2000" dirty="0">
                <a:solidFill>
                  <a:srgbClr val="008000"/>
                </a:solidFill>
              </a:rPr>
              <a:t>8237</a:t>
            </a:r>
            <a:r>
              <a:rPr kumimoji="1" lang="zh-CN" altLang="en-US" sz="2000" dirty="0">
                <a:solidFill>
                  <a:srgbClr val="008000"/>
                </a:solidFill>
                <a:latin typeface="宋体" pitchFamily="2" charset="-122"/>
              </a:rPr>
              <a:t>的</a:t>
            </a:r>
          </a:p>
          <a:p>
            <a:pPr algn="l">
              <a:spcBef>
                <a:spcPts val="0"/>
              </a:spcBef>
              <a:buClrTx/>
              <a:buFontTx/>
              <a:buNone/>
            </a:pPr>
            <a:r>
              <a:rPr kumimoji="1" lang="zh-CN" altLang="en-US" sz="2000" dirty="0">
                <a:solidFill>
                  <a:srgbClr val="008000"/>
                </a:solidFill>
                <a:latin typeface="宋体" pitchFamily="2" charset="-122"/>
              </a:rPr>
              <a:t>连接原理图</a:t>
            </a:r>
          </a:p>
          <a:p>
            <a:pPr algn="l">
              <a:spcBef>
                <a:spcPts val="0"/>
              </a:spcBef>
              <a:buClrTx/>
              <a:buFontTx/>
              <a:buNone/>
            </a:pPr>
            <a:r>
              <a:rPr kumimoji="1" lang="en-US" altLang="zh-CN" sz="2000" dirty="0">
                <a:solidFill>
                  <a:srgbClr val="008000"/>
                </a:solidFill>
                <a:latin typeface="宋体" pitchFamily="2" charset="-122"/>
              </a:rPr>
              <a:t>(</a:t>
            </a:r>
            <a:r>
              <a:rPr kumimoji="1" lang="zh-CN" altLang="en-US" sz="2000" dirty="0">
                <a:solidFill>
                  <a:srgbClr val="008000"/>
                </a:solidFill>
                <a:latin typeface="宋体" pitchFamily="2" charset="-122"/>
              </a:rPr>
              <a:t>不带驱动</a:t>
            </a:r>
            <a:r>
              <a:rPr kumimoji="1" lang="en-US" altLang="zh-CN" sz="2000" dirty="0">
                <a:solidFill>
                  <a:srgbClr val="008000"/>
                </a:solidFill>
                <a:latin typeface="宋体" pitchFamily="2" charset="-122"/>
              </a:rPr>
              <a:t>)</a:t>
            </a:r>
            <a:r>
              <a:rPr kumimoji="1" lang="zh-CN" altLang="en-US" sz="2000" dirty="0">
                <a:solidFill>
                  <a:srgbClr val="008000"/>
                </a:solidFill>
              </a:rPr>
              <a:t> </a:t>
            </a:r>
          </a:p>
        </p:txBody>
      </p:sp>
    </p:spTree>
    <p:extLst>
      <p:ext uri="{BB962C8B-B14F-4D97-AF65-F5344CB8AC3E}">
        <p14:creationId xmlns:p14="http://schemas.microsoft.com/office/powerpoint/2010/main" val="2134519698"/>
      </p:ext>
    </p:extLst>
  </p:cSld>
  <p:clrMapOvr>
    <a:masterClrMapping/>
  </p:clrMapOvr>
  <p:transition spd="med"/>
  <p:timing>
    <p:tnLst>
      <p:par>
        <p:cTn id="1" dur="indefinite" restart="never" nodeType="tmRoot"/>
      </p:par>
    </p:tnLst>
  </p:timing>
</p:sld>
</file>

<file path=ppt/slides/slide2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3"/>
          <a:srcRect l="6918" t="1266" r="6258" b="1260"/>
          <a:stretch/>
        </p:blipFill>
        <p:spPr>
          <a:xfrm>
            <a:off x="444118" y="149259"/>
            <a:ext cx="8304462" cy="6592201"/>
          </a:xfrm>
          <a:prstGeom prst="rect">
            <a:avLst/>
          </a:prstGeom>
        </p:spPr>
      </p:pic>
      <p:sp>
        <p:nvSpPr>
          <p:cNvPr id="1093640" name="Text Box 8"/>
          <p:cNvSpPr txBox="1">
            <a:spLocks noChangeArrowheads="1"/>
          </p:cNvSpPr>
          <p:nvPr/>
        </p:nvSpPr>
        <p:spPr bwMode="auto">
          <a:xfrm>
            <a:off x="6372225" y="334963"/>
            <a:ext cx="1871663" cy="1006475"/>
          </a:xfrm>
          <a:prstGeom prst="rect">
            <a:avLst/>
          </a:prstGeom>
          <a:noFill/>
          <a:ln w="9525">
            <a:noFill/>
            <a:miter lim="800000"/>
            <a:headEnd/>
            <a:tailEnd/>
          </a:ln>
          <a:effectLst/>
        </p:spPr>
        <p:txBody>
          <a:bodyPr>
            <a:spAutoFit/>
          </a:bodyPr>
          <a:lstStyle/>
          <a:p>
            <a:pPr algn="l">
              <a:spcBef>
                <a:spcPts val="0"/>
              </a:spcBef>
              <a:buClrTx/>
              <a:buFontTx/>
              <a:buNone/>
            </a:pPr>
            <a:r>
              <a:rPr kumimoji="1" lang="en-US" altLang="zh-CN" sz="2000" dirty="0">
                <a:solidFill>
                  <a:srgbClr val="008000"/>
                </a:solidFill>
              </a:rPr>
              <a:t>PC</a:t>
            </a:r>
            <a:r>
              <a:rPr kumimoji="1" lang="zh-CN" altLang="en-US" sz="2000" dirty="0">
                <a:solidFill>
                  <a:srgbClr val="008000"/>
                </a:solidFill>
                <a:latin typeface="宋体" pitchFamily="2" charset="-122"/>
              </a:rPr>
              <a:t>机中</a:t>
            </a:r>
            <a:r>
              <a:rPr kumimoji="1" lang="en-US" altLang="zh-CN" sz="2000" dirty="0">
                <a:solidFill>
                  <a:srgbClr val="008000"/>
                </a:solidFill>
              </a:rPr>
              <a:t>8237</a:t>
            </a:r>
            <a:r>
              <a:rPr kumimoji="1" lang="zh-CN" altLang="en-US" sz="2000" dirty="0">
                <a:solidFill>
                  <a:srgbClr val="008000"/>
                </a:solidFill>
                <a:latin typeface="宋体" pitchFamily="2" charset="-122"/>
              </a:rPr>
              <a:t>的</a:t>
            </a:r>
            <a:br>
              <a:rPr kumimoji="1" lang="zh-CN" altLang="en-US" sz="2000" dirty="0">
                <a:solidFill>
                  <a:srgbClr val="008000"/>
                </a:solidFill>
                <a:latin typeface="宋体" pitchFamily="2" charset="-122"/>
              </a:rPr>
            </a:br>
            <a:r>
              <a:rPr kumimoji="1" lang="zh-CN" altLang="en-US" sz="2000" dirty="0">
                <a:solidFill>
                  <a:srgbClr val="008000"/>
                </a:solidFill>
                <a:latin typeface="宋体" pitchFamily="2" charset="-122"/>
              </a:rPr>
              <a:t>连接原理图</a:t>
            </a:r>
          </a:p>
          <a:p>
            <a:pPr algn="l">
              <a:spcBef>
                <a:spcPts val="0"/>
              </a:spcBef>
              <a:buClrTx/>
              <a:buFontTx/>
              <a:buNone/>
            </a:pPr>
            <a:r>
              <a:rPr kumimoji="1" lang="en-US" altLang="zh-CN" sz="2000" dirty="0">
                <a:solidFill>
                  <a:srgbClr val="008000"/>
                </a:solidFill>
                <a:latin typeface="宋体" pitchFamily="2" charset="-122"/>
              </a:rPr>
              <a:t>(</a:t>
            </a:r>
            <a:r>
              <a:rPr kumimoji="1" lang="zh-CN" altLang="en-US" sz="2000" dirty="0">
                <a:solidFill>
                  <a:srgbClr val="008000"/>
                </a:solidFill>
                <a:latin typeface="宋体" pitchFamily="2" charset="-122"/>
              </a:rPr>
              <a:t>带驱动</a:t>
            </a:r>
            <a:r>
              <a:rPr kumimoji="1" lang="en-US" altLang="zh-CN" sz="2000" dirty="0">
                <a:solidFill>
                  <a:srgbClr val="008000"/>
                </a:solidFill>
                <a:latin typeface="宋体" pitchFamily="2" charset="-122"/>
              </a:rPr>
              <a:t>)</a:t>
            </a:r>
            <a:r>
              <a:rPr kumimoji="1" lang="en-US" altLang="zh-CN" sz="2000" dirty="0">
                <a:solidFill>
                  <a:srgbClr val="008000"/>
                </a:solidFill>
              </a:rPr>
              <a:t> </a:t>
            </a:r>
          </a:p>
        </p:txBody>
      </p:sp>
      <p:sp>
        <p:nvSpPr>
          <p:cNvPr id="1093641" name="AutoShape 9">
            <a:hlinkClick r:id="" action="ppaction://hlinkshowjump?jump=lastslideviewed" highlightClick="1"/>
          </p:cNvPr>
          <p:cNvSpPr>
            <a:spLocks noChangeArrowheads="1"/>
          </p:cNvSpPr>
          <p:nvPr/>
        </p:nvSpPr>
        <p:spPr bwMode="auto">
          <a:xfrm>
            <a:off x="7812088" y="765175"/>
            <a:ext cx="431800" cy="433388"/>
          </a:xfrm>
          <a:prstGeom prst="actionButtonReturn">
            <a:avLst/>
          </a:prstGeom>
          <a:ln>
            <a:headEnd/>
            <a:tailEnd type="none" w="med" len="lg"/>
          </a:ln>
        </p:spPr>
        <p:style>
          <a:lnRef idx="1">
            <a:schemeClr val="accent6"/>
          </a:lnRef>
          <a:fillRef idx="2">
            <a:schemeClr val="accent6"/>
          </a:fillRef>
          <a:effectRef idx="1">
            <a:schemeClr val="accent6"/>
          </a:effectRef>
          <a:fontRef idx="minor">
            <a:schemeClr val="dk1"/>
          </a:fontRef>
        </p:style>
        <p:txBody>
          <a:bodyPr wrap="none" anchor="ctr">
            <a:spAutoFit/>
          </a:bodyPr>
          <a:lstStyle/>
          <a:p>
            <a:endParaRPr lang="zh-CN" altLang="en-US"/>
          </a:p>
        </p:txBody>
      </p:sp>
      <p:sp>
        <p:nvSpPr>
          <p:cNvPr id="1093642" name="Text Box 10"/>
          <p:cNvSpPr txBox="1">
            <a:spLocks noChangeArrowheads="1"/>
          </p:cNvSpPr>
          <p:nvPr/>
        </p:nvSpPr>
        <p:spPr bwMode="auto">
          <a:xfrm>
            <a:off x="3924300" y="5445125"/>
            <a:ext cx="647700" cy="668338"/>
          </a:xfrm>
          <a:prstGeom prst="rect">
            <a:avLst/>
          </a:prstGeom>
          <a:noFill/>
          <a:ln w="28575" algn="ctr">
            <a:noFill/>
            <a:miter lim="800000"/>
            <a:headEnd/>
            <a:tailEnd type="none" w="med" len="lg"/>
          </a:ln>
          <a:effectLst/>
        </p:spPr>
        <p:txBody>
          <a:bodyPr>
            <a:spAutoFit/>
          </a:bodyPr>
          <a:lstStyle/>
          <a:p>
            <a:pPr>
              <a:lnSpc>
                <a:spcPct val="90000"/>
              </a:lnSpc>
            </a:pPr>
            <a:r>
              <a:rPr lang="en-US" altLang="zh-CN" sz="1400">
                <a:solidFill>
                  <a:srgbClr val="0000FF"/>
                </a:solidFill>
              </a:rPr>
              <a:t>4-2</a:t>
            </a:r>
            <a:br>
              <a:rPr lang="en-US" altLang="zh-CN" sz="1400">
                <a:solidFill>
                  <a:srgbClr val="0000FF"/>
                </a:solidFill>
              </a:rPr>
            </a:br>
            <a:r>
              <a:rPr lang="zh-CN" altLang="en-US" sz="1400">
                <a:solidFill>
                  <a:srgbClr val="0000FF"/>
                </a:solidFill>
              </a:rPr>
              <a:t>编码</a:t>
            </a:r>
            <a:br>
              <a:rPr lang="zh-CN" altLang="en-US" sz="1400">
                <a:solidFill>
                  <a:srgbClr val="0000FF"/>
                </a:solidFill>
              </a:rPr>
            </a:br>
            <a:r>
              <a:rPr lang="zh-CN" altLang="en-US" sz="1400">
                <a:solidFill>
                  <a:srgbClr val="0000FF"/>
                </a:solidFill>
              </a:rPr>
              <a:t>电路</a:t>
            </a:r>
          </a:p>
        </p:txBody>
      </p:sp>
    </p:spTree>
    <p:extLst>
      <p:ext uri="{BB962C8B-B14F-4D97-AF65-F5344CB8AC3E}">
        <p14:creationId xmlns:p14="http://schemas.microsoft.com/office/powerpoint/2010/main" val="3279539489"/>
      </p:ext>
    </p:extLst>
  </p:cSld>
  <p:clrMapOvr>
    <a:masterClrMapping/>
  </p:clrMapOvr>
  <p:transition spd="med"/>
  <p:timing>
    <p:tnLst>
      <p:par>
        <p:cTn id="1" dur="indefinite" restart="never" nodeType="tmRoot"/>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4"/>
          <p:cNvSpPr>
            <a:spLocks noGrp="1"/>
          </p:cNvSpPr>
          <p:nvPr>
            <p:ph type="sldNum" sz="quarter" idx="11"/>
          </p:nvPr>
        </p:nvSpPr>
        <p:spPr/>
        <p:txBody>
          <a:bodyPr/>
          <a:lstStyle/>
          <a:p>
            <a:fld id="{4B19D275-AC3B-4C48-AC00-03F7A487069D}" type="slidenum">
              <a:rPr lang="zh-CN" altLang="en-US"/>
              <a:pPr/>
              <a:t>232</a:t>
            </a:fld>
            <a:endParaRPr lang="en-US" altLang="zh-CN"/>
          </a:p>
        </p:txBody>
      </p:sp>
      <p:sp>
        <p:nvSpPr>
          <p:cNvPr id="1084418" name="Rectangle 2"/>
          <p:cNvSpPr>
            <a:spLocks noGrp="1" noChangeArrowheads="1"/>
          </p:cNvSpPr>
          <p:nvPr>
            <p:ph type="title"/>
          </p:nvPr>
        </p:nvSpPr>
        <p:spPr>
          <a:xfrm>
            <a:off x="323850" y="44530"/>
            <a:ext cx="8424863" cy="935038"/>
          </a:xfrm>
          <a:noFill/>
          <a:ln/>
        </p:spPr>
        <p:txBody>
          <a:bodyPr anchor="t"/>
          <a:lstStyle/>
          <a:p>
            <a:r>
              <a:rPr lang="en-US" altLang="zh-CN" sz="2800" b="1" dirty="0" smtClean="0">
                <a:solidFill>
                  <a:schemeClr val="bg2"/>
                </a:solidFill>
                <a:ea typeface="黑体" pitchFamily="2" charset="-122"/>
              </a:rPr>
              <a:t>6.4  </a:t>
            </a:r>
            <a:r>
              <a:rPr lang="en-US" altLang="zh-CN" sz="2800" b="1" dirty="0">
                <a:solidFill>
                  <a:schemeClr val="bg2"/>
                </a:solidFill>
                <a:ea typeface="黑体" pitchFamily="2" charset="-122"/>
              </a:rPr>
              <a:t>DMA</a:t>
            </a:r>
            <a:r>
              <a:rPr lang="zh-CN" altLang="en-US" sz="2800" b="1" dirty="0">
                <a:solidFill>
                  <a:schemeClr val="bg2"/>
                </a:solidFill>
                <a:ea typeface="黑体" pitchFamily="2" charset="-122"/>
              </a:rPr>
              <a:t>方式                   </a:t>
            </a:r>
            <a:r>
              <a:rPr lang="zh-CN" altLang="en-US" sz="2800" b="1" dirty="0">
                <a:solidFill>
                  <a:srgbClr val="006600"/>
                </a:solidFill>
                <a:ea typeface="黑体" pitchFamily="2" charset="-122"/>
              </a:rPr>
              <a:t>二、</a:t>
            </a:r>
            <a:r>
              <a:rPr lang="en-US" altLang="zh-CN" sz="2800" b="1" dirty="0">
                <a:solidFill>
                  <a:srgbClr val="006600"/>
                </a:solidFill>
                <a:ea typeface="黑体" pitchFamily="2" charset="-122"/>
              </a:rPr>
              <a:t>DMA</a:t>
            </a:r>
            <a:r>
              <a:rPr lang="zh-CN" altLang="en-US" sz="2800" b="1" dirty="0">
                <a:solidFill>
                  <a:srgbClr val="006600"/>
                </a:solidFill>
                <a:ea typeface="黑体" pitchFamily="2" charset="-122"/>
              </a:rPr>
              <a:t>控制器</a:t>
            </a:r>
            <a:r>
              <a:rPr lang="en-US" altLang="zh-CN" sz="2800" b="1" dirty="0">
                <a:solidFill>
                  <a:srgbClr val="006600"/>
                </a:solidFill>
                <a:ea typeface="黑体" pitchFamily="2" charset="-122"/>
              </a:rPr>
              <a:t>8237</a:t>
            </a:r>
            <a:br>
              <a:rPr lang="en-US" altLang="zh-CN" sz="2800" b="1" dirty="0">
                <a:solidFill>
                  <a:srgbClr val="006600"/>
                </a:solidFill>
                <a:ea typeface="黑体" pitchFamily="2" charset="-122"/>
              </a:rPr>
            </a:br>
            <a:r>
              <a:rPr lang="en-US" altLang="zh-CN" sz="2800" b="1" dirty="0">
                <a:solidFill>
                  <a:srgbClr val="006600"/>
                </a:solidFill>
                <a:ea typeface="黑体" pitchFamily="2" charset="-122"/>
              </a:rPr>
              <a:t> </a:t>
            </a:r>
            <a:r>
              <a:rPr lang="zh-CN" altLang="en-US" sz="2800" b="1" dirty="0">
                <a:solidFill>
                  <a:srgbClr val="FF6600"/>
                </a:solidFill>
                <a:ea typeface="黑体" pitchFamily="2" charset="-122"/>
              </a:rPr>
              <a:t>（六）</a:t>
            </a:r>
            <a:r>
              <a:rPr lang="en-US" altLang="zh-CN" sz="2800" b="1" dirty="0">
                <a:solidFill>
                  <a:srgbClr val="FF6600"/>
                </a:solidFill>
                <a:ea typeface="黑体" pitchFamily="2" charset="-122"/>
              </a:rPr>
              <a:t>8237</a:t>
            </a:r>
            <a:r>
              <a:rPr lang="zh-CN" altLang="en-US" sz="2800" b="1" dirty="0">
                <a:solidFill>
                  <a:srgbClr val="FF6600"/>
                </a:solidFill>
                <a:ea typeface="黑体" pitchFamily="2" charset="-122"/>
              </a:rPr>
              <a:t>的</a:t>
            </a:r>
            <a:r>
              <a:rPr lang="zh-CN" altLang="en-US" sz="2800" b="1" dirty="0">
                <a:solidFill>
                  <a:srgbClr val="0000FF"/>
                </a:solidFill>
                <a:ea typeface="黑体" pitchFamily="2" charset="-122"/>
              </a:rPr>
              <a:t>初始化</a:t>
            </a:r>
          </a:p>
        </p:txBody>
      </p:sp>
      <p:sp>
        <p:nvSpPr>
          <p:cNvPr id="1084419" name="Rectangle 3"/>
          <p:cNvSpPr>
            <a:spLocks noGrp="1" noChangeArrowheads="1"/>
          </p:cNvSpPr>
          <p:nvPr>
            <p:ph type="body" idx="1"/>
          </p:nvPr>
        </p:nvSpPr>
        <p:spPr>
          <a:xfrm>
            <a:off x="250825" y="1341438"/>
            <a:ext cx="5689600" cy="5327650"/>
          </a:xfrm>
          <a:noFill/>
          <a:ln/>
        </p:spPr>
        <p:txBody>
          <a:bodyPr/>
          <a:lstStyle/>
          <a:p>
            <a:pPr marL="444500" indent="-444500">
              <a:spcAft>
                <a:spcPct val="10000"/>
              </a:spcAft>
              <a:buSzTx/>
              <a:buFont typeface="Wingdings" pitchFamily="2" charset="2"/>
              <a:buAutoNum type="arabicPeriod"/>
            </a:pPr>
            <a:r>
              <a:rPr lang="zh-CN" altLang="en-US" sz="2800" b="1" dirty="0">
                <a:latin typeface="Times New Roman" pitchFamily="18" charset="0"/>
              </a:rPr>
              <a:t>总清：写</a:t>
            </a:r>
            <a:r>
              <a:rPr lang="zh-CN" altLang="en-US" sz="2800" b="1" dirty="0">
                <a:latin typeface="Times New Roman" pitchFamily="18" charset="0"/>
                <a:hlinkClick r:id="rId3" action="ppaction://hlinksldjump"/>
              </a:rPr>
              <a:t>总清地址</a:t>
            </a:r>
            <a:r>
              <a:rPr lang="zh-CN" altLang="en-US" sz="2800" b="1" dirty="0">
                <a:latin typeface="Times New Roman" pitchFamily="18" charset="0"/>
              </a:rPr>
              <a:t>。</a:t>
            </a:r>
          </a:p>
          <a:p>
            <a:pPr marL="444500" indent="-444500">
              <a:spcAft>
                <a:spcPct val="10000"/>
              </a:spcAft>
              <a:buSzTx/>
              <a:buFont typeface="Wingdings" pitchFamily="2" charset="2"/>
              <a:buAutoNum type="arabicPeriod"/>
            </a:pPr>
            <a:r>
              <a:rPr lang="zh-CN" altLang="en-US" sz="2800" b="1" dirty="0">
                <a:latin typeface="Times New Roman" pitchFamily="18" charset="0"/>
              </a:rPr>
              <a:t>校验：基和当前地址、基和当前字数寄存器，先写</a:t>
            </a:r>
            <a:r>
              <a:rPr lang="en-US" altLang="zh-CN" sz="2800" b="1" dirty="0">
                <a:latin typeface="Times New Roman" pitchFamily="18" charset="0"/>
              </a:rPr>
              <a:t>FFFFH</a:t>
            </a:r>
            <a:r>
              <a:rPr lang="zh-CN" altLang="en-US" sz="2800" b="1" dirty="0">
                <a:latin typeface="Times New Roman" pitchFamily="18" charset="0"/>
              </a:rPr>
              <a:t>，再写</a:t>
            </a:r>
            <a:r>
              <a:rPr lang="en-US" altLang="zh-CN" sz="2800" b="1" dirty="0">
                <a:latin typeface="Times New Roman" pitchFamily="18" charset="0"/>
              </a:rPr>
              <a:t>0000H</a:t>
            </a:r>
            <a:r>
              <a:rPr lang="zh-CN" altLang="en-US" sz="2800" b="1" dirty="0">
                <a:latin typeface="Times New Roman" pitchFamily="18" charset="0"/>
              </a:rPr>
              <a:t>，读出比较。</a:t>
            </a:r>
          </a:p>
          <a:p>
            <a:pPr marL="444500" indent="-444500">
              <a:spcAft>
                <a:spcPct val="10000"/>
              </a:spcAft>
              <a:buSzTx/>
              <a:buFont typeface="Wingdings" pitchFamily="2" charset="2"/>
              <a:buAutoNum type="arabicPeriod"/>
            </a:pPr>
            <a:r>
              <a:rPr lang="zh-CN" altLang="en-US" sz="2800" b="1" dirty="0">
                <a:latin typeface="Times New Roman" pitchFamily="18" charset="0"/>
              </a:rPr>
              <a:t>初始化</a:t>
            </a:r>
            <a:r>
              <a:rPr lang="en-US" altLang="zh-CN" sz="2800" b="1" dirty="0">
                <a:latin typeface="Times New Roman" pitchFamily="18" charset="0"/>
              </a:rPr>
              <a:t>DMAC</a:t>
            </a:r>
            <a:r>
              <a:rPr lang="zh-CN" altLang="en-US" sz="2800" b="1" dirty="0">
                <a:latin typeface="Times New Roman" pitchFamily="18" charset="0"/>
              </a:rPr>
              <a:t>通道</a:t>
            </a:r>
            <a:r>
              <a:rPr lang="en-US" altLang="zh-CN" sz="2800" b="1" dirty="0">
                <a:latin typeface="Times New Roman" pitchFamily="18" charset="0"/>
              </a:rPr>
              <a:t>0</a:t>
            </a:r>
            <a:r>
              <a:rPr lang="zh-CN" altLang="en-US" sz="2800" b="1" dirty="0">
                <a:latin typeface="Times New Roman" pitchFamily="18" charset="0"/>
              </a:rPr>
              <a:t>：</a:t>
            </a:r>
            <a:r>
              <a:rPr lang="en-US" altLang="zh-CN" sz="2800" b="1" dirty="0">
                <a:latin typeface="Times New Roman" pitchFamily="18" charset="0"/>
              </a:rPr>
              <a:t>DRAM</a:t>
            </a:r>
            <a:r>
              <a:rPr lang="zh-CN" altLang="en-US" sz="2800" b="1" dirty="0">
                <a:latin typeface="Times New Roman" pitchFamily="18" charset="0"/>
              </a:rPr>
              <a:t>刷新控制。</a:t>
            </a:r>
          </a:p>
        </p:txBody>
      </p:sp>
      <p:graphicFrame>
        <p:nvGraphicFramePr>
          <p:cNvPr id="1084423" name="Object 7"/>
          <p:cNvGraphicFramePr>
            <a:graphicFrameLocks noChangeAspect="1"/>
          </p:cNvGraphicFramePr>
          <p:nvPr>
            <p:extLst>
              <p:ext uri="{D42A27DB-BD31-4B8C-83A1-F6EECF244321}">
                <p14:modId xmlns:p14="http://schemas.microsoft.com/office/powerpoint/2010/main" val="1440721127"/>
              </p:ext>
            </p:extLst>
          </p:nvPr>
        </p:nvGraphicFramePr>
        <p:xfrm>
          <a:off x="5940425" y="620610"/>
          <a:ext cx="2171700" cy="5949950"/>
        </p:xfrm>
        <a:graphic>
          <a:graphicData uri="http://schemas.openxmlformats.org/presentationml/2006/ole">
            <mc:AlternateContent xmlns:mc="http://schemas.openxmlformats.org/markup-compatibility/2006">
              <mc:Choice xmlns:v="urn:schemas-microsoft-com:vml" Requires="v">
                <p:oleObj spid="_x0000_s52285" name="Visio" r:id="rId4" imgW="1856074" imgH="5082442" progId="Visio.Drawing.11">
                  <p:embed/>
                </p:oleObj>
              </mc:Choice>
              <mc:Fallback>
                <p:oleObj name="Visio" r:id="rId4" imgW="1856074" imgH="5082442" progId="Visio.Drawing.1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40425" y="620610"/>
                        <a:ext cx="2171700" cy="5949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0000FF"/>
                            </a:solidFill>
                            <a:miter lim="800000"/>
                            <a:headEnd/>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1328591017"/>
      </p:ext>
    </p:extLst>
  </p:cSld>
  <p:clrMapOvr>
    <a:masterClrMapping/>
  </p:clrMapOvr>
  <p:transition spd="med"/>
  <p:timing>
    <p:tnLst>
      <p:par>
        <p:cTn id="1" dur="indefinite" restart="never" nodeType="tmRoot"/>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灯片编号占位符 4"/>
          <p:cNvSpPr>
            <a:spLocks noGrp="1"/>
          </p:cNvSpPr>
          <p:nvPr>
            <p:ph type="sldNum" sz="quarter" idx="11"/>
          </p:nvPr>
        </p:nvSpPr>
        <p:spPr/>
        <p:txBody>
          <a:bodyPr/>
          <a:lstStyle/>
          <a:p>
            <a:fld id="{585493DF-359E-4E41-9649-2ACC45341E59}" type="slidenum">
              <a:rPr lang="zh-CN" altLang="en-US"/>
              <a:pPr/>
              <a:t>233</a:t>
            </a:fld>
            <a:endParaRPr lang="en-US" altLang="zh-CN"/>
          </a:p>
        </p:txBody>
      </p:sp>
      <p:sp>
        <p:nvSpPr>
          <p:cNvPr id="1085442" name="Rectangle 2"/>
          <p:cNvSpPr>
            <a:spLocks noGrp="1" noChangeArrowheads="1"/>
          </p:cNvSpPr>
          <p:nvPr>
            <p:ph type="title"/>
          </p:nvPr>
        </p:nvSpPr>
        <p:spPr>
          <a:xfrm>
            <a:off x="323850" y="44530"/>
            <a:ext cx="8424863" cy="935038"/>
          </a:xfrm>
          <a:noFill/>
          <a:ln/>
        </p:spPr>
        <p:txBody>
          <a:bodyPr anchor="t"/>
          <a:lstStyle/>
          <a:p>
            <a:r>
              <a:rPr lang="en-US" altLang="zh-CN" sz="2800" b="1" dirty="0" smtClean="0">
                <a:solidFill>
                  <a:schemeClr val="bg2"/>
                </a:solidFill>
                <a:ea typeface="黑体" pitchFamily="2" charset="-122"/>
              </a:rPr>
              <a:t>6.4  </a:t>
            </a:r>
            <a:r>
              <a:rPr lang="en-US" altLang="zh-CN" sz="2800" b="1" dirty="0">
                <a:solidFill>
                  <a:schemeClr val="bg2"/>
                </a:solidFill>
                <a:ea typeface="黑体" pitchFamily="2" charset="-122"/>
              </a:rPr>
              <a:t>DMA</a:t>
            </a:r>
            <a:r>
              <a:rPr lang="zh-CN" altLang="en-US" sz="2800" b="1" dirty="0">
                <a:solidFill>
                  <a:schemeClr val="bg2"/>
                </a:solidFill>
                <a:ea typeface="黑体" pitchFamily="2" charset="-122"/>
              </a:rPr>
              <a:t>方式                   </a:t>
            </a:r>
            <a:r>
              <a:rPr lang="zh-CN" altLang="en-US" sz="2800" b="1" dirty="0">
                <a:solidFill>
                  <a:srgbClr val="006600"/>
                </a:solidFill>
                <a:ea typeface="黑体" pitchFamily="2" charset="-122"/>
              </a:rPr>
              <a:t>二、</a:t>
            </a:r>
            <a:r>
              <a:rPr lang="en-US" altLang="zh-CN" sz="2800" b="1" dirty="0">
                <a:solidFill>
                  <a:srgbClr val="006600"/>
                </a:solidFill>
                <a:ea typeface="黑体" pitchFamily="2" charset="-122"/>
              </a:rPr>
              <a:t>DMA</a:t>
            </a:r>
            <a:r>
              <a:rPr lang="zh-CN" altLang="en-US" sz="2800" b="1" dirty="0">
                <a:solidFill>
                  <a:srgbClr val="006600"/>
                </a:solidFill>
                <a:ea typeface="黑体" pitchFamily="2" charset="-122"/>
              </a:rPr>
              <a:t>控制器</a:t>
            </a:r>
            <a:r>
              <a:rPr lang="en-US" altLang="zh-CN" sz="2800" b="1" dirty="0">
                <a:solidFill>
                  <a:srgbClr val="006600"/>
                </a:solidFill>
                <a:ea typeface="黑体" pitchFamily="2" charset="-122"/>
              </a:rPr>
              <a:t>8237</a:t>
            </a:r>
            <a:br>
              <a:rPr lang="en-US" altLang="zh-CN" sz="2800" b="1" dirty="0">
                <a:solidFill>
                  <a:srgbClr val="006600"/>
                </a:solidFill>
                <a:ea typeface="黑体" pitchFamily="2" charset="-122"/>
              </a:rPr>
            </a:br>
            <a:r>
              <a:rPr lang="en-US" altLang="zh-CN" sz="2800" b="1" dirty="0">
                <a:solidFill>
                  <a:srgbClr val="006600"/>
                </a:solidFill>
                <a:ea typeface="黑体" pitchFamily="2" charset="-122"/>
              </a:rPr>
              <a:t> </a:t>
            </a:r>
            <a:r>
              <a:rPr lang="zh-CN" altLang="en-US" sz="2800" b="1" dirty="0">
                <a:solidFill>
                  <a:srgbClr val="FF6600"/>
                </a:solidFill>
                <a:ea typeface="黑体" pitchFamily="2" charset="-122"/>
              </a:rPr>
              <a:t>（六）</a:t>
            </a:r>
            <a:r>
              <a:rPr lang="en-US" altLang="zh-CN" sz="2800" b="1" dirty="0">
                <a:solidFill>
                  <a:srgbClr val="FF6600"/>
                </a:solidFill>
                <a:ea typeface="黑体" pitchFamily="2" charset="-122"/>
              </a:rPr>
              <a:t>8237</a:t>
            </a:r>
            <a:r>
              <a:rPr lang="zh-CN" altLang="en-US" sz="2800" b="1" dirty="0">
                <a:solidFill>
                  <a:srgbClr val="FF6600"/>
                </a:solidFill>
                <a:ea typeface="黑体" pitchFamily="2" charset="-122"/>
              </a:rPr>
              <a:t>的</a:t>
            </a:r>
            <a:r>
              <a:rPr lang="zh-CN" altLang="en-US" sz="2800" b="1" dirty="0">
                <a:solidFill>
                  <a:srgbClr val="0000FF"/>
                </a:solidFill>
                <a:ea typeface="黑体" pitchFamily="2" charset="-122"/>
              </a:rPr>
              <a:t>初始化</a:t>
            </a:r>
          </a:p>
        </p:txBody>
      </p:sp>
      <p:sp>
        <p:nvSpPr>
          <p:cNvPr id="1085443" name="Rectangle 3"/>
          <p:cNvSpPr>
            <a:spLocks noGrp="1" noChangeArrowheads="1"/>
          </p:cNvSpPr>
          <p:nvPr>
            <p:ph type="body" idx="1"/>
          </p:nvPr>
        </p:nvSpPr>
        <p:spPr>
          <a:xfrm>
            <a:off x="466725" y="1341438"/>
            <a:ext cx="8497888" cy="5327650"/>
          </a:xfrm>
          <a:noFill/>
          <a:ln/>
        </p:spPr>
        <p:txBody>
          <a:bodyPr/>
          <a:lstStyle/>
          <a:p>
            <a:pPr marL="0" indent="0">
              <a:buSzTx/>
              <a:buFont typeface="Wingdings" pitchFamily="2" charset="2"/>
              <a:buNone/>
            </a:pPr>
            <a:r>
              <a:rPr lang="en-US" altLang="zh-CN" sz="2000" b="1" dirty="0">
                <a:latin typeface="Times New Roman" pitchFamily="18" charset="0"/>
              </a:rPr>
              <a:t>OUT	DMA+</a:t>
            </a:r>
            <a:r>
              <a:rPr lang="en-US" altLang="zh-CN" sz="2000" b="1" dirty="0">
                <a:solidFill>
                  <a:srgbClr val="FF0000"/>
                </a:solidFill>
                <a:latin typeface="Times New Roman" pitchFamily="18" charset="0"/>
              </a:rPr>
              <a:t>0D</a:t>
            </a:r>
            <a:r>
              <a:rPr lang="en-US" altLang="zh-CN" sz="2000" b="1" dirty="0">
                <a:latin typeface="Times New Roman" pitchFamily="18" charset="0"/>
              </a:rPr>
              <a:t>H, AL		; </a:t>
            </a:r>
            <a:r>
              <a:rPr lang="zh-CN" altLang="en-US" sz="2000" b="1" dirty="0">
                <a:latin typeface="Times New Roman" pitchFamily="18" charset="0"/>
              </a:rPr>
              <a:t>总清</a:t>
            </a:r>
            <a:r>
              <a:rPr lang="en-US" altLang="zh-CN" sz="2000" b="1" dirty="0">
                <a:latin typeface="Times New Roman" pitchFamily="18" charset="0"/>
              </a:rPr>
              <a:t>8237</a:t>
            </a:r>
          </a:p>
          <a:p>
            <a:pPr marL="0" indent="0">
              <a:buSzTx/>
              <a:buFont typeface="Wingdings" pitchFamily="2" charset="2"/>
              <a:buNone/>
            </a:pPr>
            <a:r>
              <a:rPr lang="en-US" altLang="zh-CN" sz="2000" b="1" dirty="0">
                <a:latin typeface="Times New Roman" pitchFamily="18" charset="0"/>
              </a:rPr>
              <a:t>; INITIALIZE AND START DMA FOR MEMORY REFRESH</a:t>
            </a:r>
          </a:p>
          <a:p>
            <a:pPr marL="0" indent="0">
              <a:buSzTx/>
              <a:buFont typeface="Wingdings" pitchFamily="2" charset="2"/>
              <a:buNone/>
            </a:pPr>
            <a:r>
              <a:rPr lang="en-US" altLang="zh-CN" sz="2000" b="1" dirty="0">
                <a:latin typeface="Times New Roman" pitchFamily="18" charset="0"/>
              </a:rPr>
              <a:t>MOV	DS, BX</a:t>
            </a:r>
          </a:p>
          <a:p>
            <a:pPr marL="0" indent="0">
              <a:buSzTx/>
              <a:buFont typeface="Wingdings" pitchFamily="2" charset="2"/>
              <a:buNone/>
            </a:pPr>
            <a:r>
              <a:rPr lang="en-US" altLang="zh-CN" sz="2000" b="1" dirty="0">
                <a:latin typeface="Times New Roman" pitchFamily="18" charset="0"/>
              </a:rPr>
              <a:t>MOV	ES, BX			; </a:t>
            </a:r>
            <a:r>
              <a:rPr lang="zh-CN" altLang="en-US" sz="2000" b="1" dirty="0">
                <a:latin typeface="Times New Roman" pitchFamily="18" charset="0"/>
              </a:rPr>
              <a:t>初始化</a:t>
            </a:r>
            <a:r>
              <a:rPr lang="en-US" altLang="zh-CN" sz="2000" b="1" dirty="0">
                <a:latin typeface="Times New Roman" pitchFamily="18" charset="0"/>
              </a:rPr>
              <a:t>DS</a:t>
            </a:r>
            <a:r>
              <a:rPr lang="zh-CN" altLang="en-US" sz="2000" b="1" dirty="0">
                <a:latin typeface="Times New Roman" pitchFamily="18" charset="0"/>
              </a:rPr>
              <a:t>和</a:t>
            </a:r>
            <a:r>
              <a:rPr lang="en-US" altLang="zh-CN" sz="2000" b="1" dirty="0">
                <a:latin typeface="Times New Roman" pitchFamily="18" charset="0"/>
              </a:rPr>
              <a:t>ES</a:t>
            </a:r>
          </a:p>
          <a:p>
            <a:pPr marL="0" indent="0">
              <a:buSzTx/>
              <a:buFont typeface="Wingdings" pitchFamily="2" charset="2"/>
              <a:buNone/>
            </a:pPr>
            <a:r>
              <a:rPr lang="en-US" altLang="zh-CN" sz="2000" b="1" dirty="0">
                <a:latin typeface="Times New Roman" pitchFamily="18" charset="0"/>
              </a:rPr>
              <a:t>MOV	AL, 0</a:t>
            </a:r>
            <a:r>
              <a:rPr lang="en-US" altLang="zh-CN" sz="2000" b="1" dirty="0">
                <a:solidFill>
                  <a:srgbClr val="0000FF"/>
                </a:solidFill>
                <a:latin typeface="Times New Roman" pitchFamily="18" charset="0"/>
              </a:rPr>
              <a:t>FF</a:t>
            </a:r>
            <a:r>
              <a:rPr lang="en-US" altLang="zh-CN" sz="2000" b="1" dirty="0">
                <a:latin typeface="Times New Roman" pitchFamily="18" charset="0"/>
              </a:rPr>
              <a:t>H</a:t>
            </a:r>
          </a:p>
          <a:p>
            <a:pPr marL="0" indent="0">
              <a:buSzTx/>
              <a:buFont typeface="Wingdings" pitchFamily="2" charset="2"/>
              <a:buNone/>
            </a:pPr>
            <a:r>
              <a:rPr lang="en-US" altLang="zh-CN" sz="2000" b="1" dirty="0">
                <a:latin typeface="Times New Roman" pitchFamily="18" charset="0"/>
              </a:rPr>
              <a:t>OUT	DMA+</a:t>
            </a:r>
            <a:r>
              <a:rPr lang="en-US" altLang="zh-CN" sz="2000" b="1" dirty="0">
                <a:solidFill>
                  <a:srgbClr val="FF0000"/>
                </a:solidFill>
                <a:latin typeface="Times New Roman" pitchFamily="18" charset="0"/>
              </a:rPr>
              <a:t>1</a:t>
            </a:r>
            <a:r>
              <a:rPr lang="en-US" altLang="zh-CN" sz="2000" b="1" dirty="0">
                <a:latin typeface="Times New Roman" pitchFamily="18" charset="0"/>
              </a:rPr>
              <a:t>, AL		; </a:t>
            </a:r>
            <a:r>
              <a:rPr lang="zh-CN" altLang="en-US" sz="2000" b="1" dirty="0">
                <a:latin typeface="Times New Roman" pitchFamily="18" charset="0"/>
              </a:rPr>
              <a:t>通道</a:t>
            </a:r>
            <a:r>
              <a:rPr lang="en-US" altLang="zh-CN" sz="2000" b="1" dirty="0">
                <a:latin typeface="Times New Roman" pitchFamily="18" charset="0"/>
              </a:rPr>
              <a:t>0</a:t>
            </a:r>
            <a:r>
              <a:rPr lang="zh-CN" altLang="en-US" sz="2000" b="1" dirty="0">
                <a:latin typeface="Times New Roman" pitchFamily="18" charset="0"/>
              </a:rPr>
              <a:t>的传送字节数，为</a:t>
            </a:r>
            <a:r>
              <a:rPr lang="en-US" altLang="zh-CN" sz="2000" b="1" dirty="0">
                <a:latin typeface="Times New Roman" pitchFamily="18" charset="0"/>
              </a:rPr>
              <a:t>64KB</a:t>
            </a:r>
          </a:p>
          <a:p>
            <a:pPr marL="0" indent="0">
              <a:buSzTx/>
              <a:buFont typeface="Wingdings" pitchFamily="2" charset="2"/>
              <a:buNone/>
            </a:pPr>
            <a:r>
              <a:rPr lang="en-US" altLang="zh-CN" sz="2000" b="1" dirty="0">
                <a:latin typeface="Times New Roman" pitchFamily="18" charset="0"/>
              </a:rPr>
              <a:t>OUT	DMA+</a:t>
            </a:r>
            <a:r>
              <a:rPr lang="en-US" altLang="zh-CN" sz="2000" b="1" dirty="0">
                <a:solidFill>
                  <a:srgbClr val="FF0000"/>
                </a:solidFill>
                <a:latin typeface="Times New Roman" pitchFamily="18" charset="0"/>
              </a:rPr>
              <a:t>1</a:t>
            </a:r>
            <a:r>
              <a:rPr lang="en-US" altLang="zh-CN" sz="2000" b="1" dirty="0">
                <a:latin typeface="Times New Roman" pitchFamily="18" charset="0"/>
              </a:rPr>
              <a:t>, AL</a:t>
            </a:r>
          </a:p>
          <a:p>
            <a:pPr marL="0" indent="0">
              <a:buSzTx/>
              <a:buFont typeface="Wingdings" pitchFamily="2" charset="2"/>
              <a:buNone/>
            </a:pPr>
            <a:r>
              <a:rPr lang="en-US" altLang="zh-CN" sz="2000" b="1" dirty="0">
                <a:latin typeface="Times New Roman" pitchFamily="18" charset="0"/>
              </a:rPr>
              <a:t>MOV	DL, </a:t>
            </a:r>
            <a:r>
              <a:rPr lang="en-US" altLang="zh-CN" sz="2000" b="1" dirty="0">
                <a:solidFill>
                  <a:srgbClr val="FF0000"/>
                </a:solidFill>
                <a:latin typeface="Times New Roman" pitchFamily="18" charset="0"/>
              </a:rPr>
              <a:t>0B</a:t>
            </a:r>
            <a:r>
              <a:rPr lang="en-US" altLang="zh-CN" sz="2000" b="1" dirty="0">
                <a:latin typeface="Times New Roman" pitchFamily="18" charset="0"/>
              </a:rPr>
              <a:t>H		; </a:t>
            </a:r>
            <a:r>
              <a:rPr lang="zh-CN" altLang="en-US" sz="2000" b="1" dirty="0">
                <a:latin typeface="Times New Roman" pitchFamily="18" charset="0"/>
              </a:rPr>
              <a:t>使</a:t>
            </a:r>
            <a:r>
              <a:rPr lang="en-US" altLang="zh-CN" sz="2000" b="1" dirty="0">
                <a:latin typeface="Times New Roman" pitchFamily="18" charset="0"/>
              </a:rPr>
              <a:t>DX=000BH</a:t>
            </a:r>
          </a:p>
          <a:p>
            <a:pPr marL="0" indent="0">
              <a:buSzTx/>
              <a:buFont typeface="Wingdings" pitchFamily="2" charset="2"/>
              <a:buNone/>
            </a:pPr>
            <a:r>
              <a:rPr lang="en-US" altLang="zh-CN" sz="2000" b="1" dirty="0">
                <a:latin typeface="Times New Roman" pitchFamily="18" charset="0"/>
              </a:rPr>
              <a:t>MOV	AL, </a:t>
            </a:r>
            <a:r>
              <a:rPr lang="en-US" altLang="zh-CN" sz="2000" b="1" dirty="0">
                <a:solidFill>
                  <a:srgbClr val="0000FF"/>
                </a:solidFill>
                <a:latin typeface="Times New Roman" pitchFamily="18" charset="0"/>
              </a:rPr>
              <a:t>58</a:t>
            </a:r>
            <a:r>
              <a:rPr lang="en-US" altLang="zh-CN" sz="2000" b="1" dirty="0">
                <a:latin typeface="Times New Roman" pitchFamily="18" charset="0"/>
              </a:rPr>
              <a:t>H		; </a:t>
            </a:r>
            <a:r>
              <a:rPr lang="en-US" altLang="zh-CN" sz="2000" b="1" dirty="0">
                <a:solidFill>
                  <a:srgbClr val="FF0000"/>
                </a:solidFill>
                <a:latin typeface="Times New Roman" pitchFamily="18" charset="0"/>
              </a:rPr>
              <a:t>01</a:t>
            </a:r>
            <a:r>
              <a:rPr lang="en-US" altLang="zh-CN" sz="2000" b="1" dirty="0">
                <a:solidFill>
                  <a:srgbClr val="008000"/>
                </a:solidFill>
                <a:latin typeface="Times New Roman" pitchFamily="18" charset="0"/>
              </a:rPr>
              <a:t>01</a:t>
            </a:r>
            <a:r>
              <a:rPr lang="en-US" altLang="zh-CN" sz="2000" b="1" dirty="0">
                <a:latin typeface="Times New Roman" pitchFamily="18" charset="0"/>
              </a:rPr>
              <a:t> </a:t>
            </a:r>
            <a:r>
              <a:rPr lang="en-US" altLang="zh-CN" sz="2000" b="1" dirty="0">
                <a:solidFill>
                  <a:srgbClr val="0000FF"/>
                </a:solidFill>
                <a:latin typeface="Times New Roman" pitchFamily="18" charset="0"/>
              </a:rPr>
              <a:t>10</a:t>
            </a:r>
            <a:r>
              <a:rPr lang="en-US" altLang="zh-CN" sz="2000" b="1" dirty="0">
                <a:solidFill>
                  <a:srgbClr val="FF6600"/>
                </a:solidFill>
                <a:latin typeface="Times New Roman" pitchFamily="18" charset="0"/>
              </a:rPr>
              <a:t>00</a:t>
            </a:r>
          </a:p>
          <a:p>
            <a:pPr marL="0" indent="0">
              <a:buSzTx/>
              <a:buFont typeface="Wingdings" pitchFamily="2" charset="2"/>
              <a:buNone/>
            </a:pPr>
            <a:r>
              <a:rPr lang="en-US" altLang="zh-CN" sz="2000" b="1" dirty="0">
                <a:latin typeface="Times New Roman" pitchFamily="18" charset="0"/>
              </a:rPr>
              <a:t>OUT	DX, AL			; </a:t>
            </a:r>
            <a:r>
              <a:rPr lang="zh-CN" altLang="en-US" sz="2000" b="1" dirty="0">
                <a:latin typeface="Times New Roman" pitchFamily="18" charset="0"/>
              </a:rPr>
              <a:t>写</a:t>
            </a:r>
            <a:r>
              <a:rPr lang="zh-CN" altLang="en-US" sz="2000" b="1" dirty="0">
                <a:latin typeface="Times New Roman" pitchFamily="18" charset="0"/>
                <a:hlinkClick r:id="rId2" action="ppaction://hlinksldjump"/>
              </a:rPr>
              <a:t>方式字</a:t>
            </a:r>
            <a:endParaRPr lang="zh-CN" altLang="en-US" sz="2000" b="1" dirty="0">
              <a:latin typeface="Times New Roman" pitchFamily="18" charset="0"/>
            </a:endParaRPr>
          </a:p>
          <a:p>
            <a:pPr marL="0" indent="0">
              <a:buSzTx/>
              <a:buFont typeface="Wingdings" pitchFamily="2" charset="2"/>
              <a:buNone/>
            </a:pPr>
            <a:r>
              <a:rPr lang="en-US" altLang="zh-CN" sz="2000" b="1" dirty="0">
                <a:latin typeface="Times New Roman" pitchFamily="18" charset="0"/>
              </a:rPr>
              <a:t>MOV	AL, </a:t>
            </a:r>
            <a:r>
              <a:rPr lang="en-US" altLang="zh-CN" sz="2000" b="1" dirty="0">
                <a:solidFill>
                  <a:srgbClr val="0000FF"/>
                </a:solidFill>
                <a:latin typeface="Times New Roman" pitchFamily="18" charset="0"/>
              </a:rPr>
              <a:t>0</a:t>
            </a:r>
          </a:p>
          <a:p>
            <a:pPr marL="0" indent="0">
              <a:buSzTx/>
              <a:buFont typeface="Wingdings" pitchFamily="2" charset="2"/>
              <a:buNone/>
            </a:pPr>
            <a:r>
              <a:rPr lang="en-US" altLang="zh-CN" sz="2000" b="1" dirty="0">
                <a:latin typeface="Times New Roman" pitchFamily="18" charset="0"/>
              </a:rPr>
              <a:t>OUT	DMA+</a:t>
            </a:r>
            <a:r>
              <a:rPr lang="en-US" altLang="zh-CN" sz="2000" b="1" dirty="0">
                <a:solidFill>
                  <a:srgbClr val="FF0000"/>
                </a:solidFill>
                <a:latin typeface="Times New Roman" pitchFamily="18" charset="0"/>
              </a:rPr>
              <a:t>8</a:t>
            </a:r>
            <a:r>
              <a:rPr lang="en-US" altLang="zh-CN" sz="2000" b="1" dirty="0">
                <a:latin typeface="Times New Roman" pitchFamily="18" charset="0"/>
              </a:rPr>
              <a:t>, AL		; </a:t>
            </a:r>
            <a:r>
              <a:rPr lang="zh-CN" altLang="en-US" sz="2000" b="1" dirty="0">
                <a:latin typeface="Times New Roman" pitchFamily="18" charset="0"/>
              </a:rPr>
              <a:t>写入</a:t>
            </a:r>
            <a:r>
              <a:rPr lang="zh-CN" altLang="en-US" sz="2000" b="1" dirty="0">
                <a:latin typeface="Times New Roman" pitchFamily="18" charset="0"/>
                <a:hlinkClick r:id="rId3" action="ppaction://hlinksldjump"/>
              </a:rPr>
              <a:t>命令字</a:t>
            </a:r>
            <a:endParaRPr lang="zh-CN" altLang="en-US" sz="2000" b="1" dirty="0">
              <a:latin typeface="Times New Roman" pitchFamily="18" charset="0"/>
            </a:endParaRPr>
          </a:p>
          <a:p>
            <a:pPr marL="0" indent="0">
              <a:buSzTx/>
              <a:buFont typeface="Wingdings" pitchFamily="2" charset="2"/>
              <a:buNone/>
            </a:pPr>
            <a:r>
              <a:rPr lang="en-US" altLang="zh-CN" sz="2000" b="1" dirty="0">
                <a:latin typeface="Times New Roman" pitchFamily="18" charset="0"/>
              </a:rPr>
              <a:t>OUT	DMA+</a:t>
            </a:r>
            <a:r>
              <a:rPr lang="en-US" altLang="zh-CN" sz="2000" b="1" dirty="0">
                <a:solidFill>
                  <a:srgbClr val="FF0000"/>
                </a:solidFill>
                <a:latin typeface="Times New Roman" pitchFamily="18" charset="0"/>
              </a:rPr>
              <a:t>10</a:t>
            </a:r>
            <a:r>
              <a:rPr lang="en-US" altLang="zh-CN" sz="2000" b="1" dirty="0">
                <a:latin typeface="Times New Roman" pitchFamily="18" charset="0"/>
              </a:rPr>
              <a:t>, AL		; </a:t>
            </a:r>
            <a:r>
              <a:rPr lang="zh-CN" altLang="en-US" sz="2000" b="1" dirty="0">
                <a:latin typeface="Times New Roman" pitchFamily="18" charset="0"/>
              </a:rPr>
              <a:t>写</a:t>
            </a:r>
            <a:r>
              <a:rPr lang="zh-CN" altLang="en-US" sz="2000" b="1" dirty="0">
                <a:latin typeface="Times New Roman" pitchFamily="18" charset="0"/>
                <a:hlinkClick r:id="rId4" action="ppaction://hlinksldjump"/>
              </a:rPr>
              <a:t>屏蔽字</a:t>
            </a:r>
            <a:endParaRPr lang="zh-CN" altLang="en-US" sz="2000" b="1" dirty="0">
              <a:latin typeface="Times New Roman" pitchFamily="18" charset="0"/>
            </a:endParaRPr>
          </a:p>
        </p:txBody>
      </p:sp>
      <p:sp>
        <p:nvSpPr>
          <p:cNvPr id="1085445" name="AutoShape 5">
            <a:hlinkClick r:id="rId5" action="ppaction://hlinksldjump" highlightClick="1"/>
          </p:cNvPr>
          <p:cNvSpPr>
            <a:spLocks noChangeArrowheads="1"/>
          </p:cNvSpPr>
          <p:nvPr/>
        </p:nvSpPr>
        <p:spPr bwMode="auto">
          <a:xfrm>
            <a:off x="8172450" y="908050"/>
            <a:ext cx="431800" cy="433388"/>
          </a:xfrm>
          <a:prstGeom prst="actionButtonInformation">
            <a:avLst/>
          </a:prstGeom>
          <a:ln>
            <a:headEnd/>
            <a:tailEnd type="none" w="med" len="lg"/>
          </a:ln>
        </p:spPr>
        <p:style>
          <a:lnRef idx="1">
            <a:schemeClr val="accent6"/>
          </a:lnRef>
          <a:fillRef idx="2">
            <a:schemeClr val="accent6"/>
          </a:fillRef>
          <a:effectRef idx="1">
            <a:schemeClr val="accent6"/>
          </a:effectRef>
          <a:fontRef idx="minor">
            <a:schemeClr val="dk1"/>
          </a:fontRef>
        </p:style>
        <p:txBody>
          <a:bodyPr wrap="none" anchor="ctr">
            <a:spAutoFit/>
          </a:bodyPr>
          <a:lstStyle/>
          <a:p>
            <a:endParaRPr lang="zh-CN" altLang="en-US"/>
          </a:p>
        </p:txBody>
      </p:sp>
      <p:sp>
        <p:nvSpPr>
          <p:cNvPr id="1085446" name="AutoShape 6">
            <a:hlinkClick r:id="rId6" action="ppaction://hlinksldjump" highlightClick="1"/>
          </p:cNvPr>
          <p:cNvSpPr>
            <a:spLocks noChangeArrowheads="1"/>
          </p:cNvSpPr>
          <p:nvPr/>
        </p:nvSpPr>
        <p:spPr bwMode="auto">
          <a:xfrm>
            <a:off x="8172450" y="1484313"/>
            <a:ext cx="431800" cy="433387"/>
          </a:xfrm>
          <a:prstGeom prst="actionButtonInformation">
            <a:avLst/>
          </a:prstGeom>
          <a:ln>
            <a:headEnd/>
            <a:tailEnd type="none" w="med" len="lg"/>
          </a:ln>
        </p:spPr>
        <p:style>
          <a:lnRef idx="1">
            <a:schemeClr val="accent6"/>
          </a:lnRef>
          <a:fillRef idx="2">
            <a:schemeClr val="accent6"/>
          </a:fillRef>
          <a:effectRef idx="1">
            <a:schemeClr val="accent6"/>
          </a:effectRef>
          <a:fontRef idx="minor">
            <a:schemeClr val="dk1"/>
          </a:fontRef>
        </p:style>
        <p:txBody>
          <a:bodyPr wrap="none" anchor="ctr">
            <a:spAutoFit/>
          </a:bodyPr>
          <a:lstStyle/>
          <a:p>
            <a:endParaRPr lang="zh-CN" altLang="en-US" dirty="0"/>
          </a:p>
        </p:txBody>
      </p:sp>
      <p:sp>
        <p:nvSpPr>
          <p:cNvPr id="1085447" name="Text Box 7"/>
          <p:cNvSpPr txBox="1">
            <a:spLocks noChangeArrowheads="1"/>
          </p:cNvSpPr>
          <p:nvPr/>
        </p:nvSpPr>
        <p:spPr bwMode="auto">
          <a:xfrm>
            <a:off x="3059113" y="3951288"/>
            <a:ext cx="1223962" cy="701675"/>
          </a:xfrm>
          <a:prstGeom prst="rect">
            <a:avLst/>
          </a:prstGeom>
          <a:noFill/>
          <a:ln w="28575" algn="ctr">
            <a:noFill/>
            <a:miter lim="800000"/>
            <a:headEnd/>
            <a:tailEnd type="none" w="med" len="lg"/>
          </a:ln>
          <a:effectLst/>
        </p:spPr>
        <p:txBody>
          <a:bodyPr>
            <a:spAutoFit/>
          </a:bodyPr>
          <a:lstStyle/>
          <a:p>
            <a:pPr algn="l">
              <a:spcBef>
                <a:spcPct val="50000"/>
              </a:spcBef>
            </a:pPr>
            <a:r>
              <a:rPr lang="zh-CN" altLang="en-US" sz="2000">
                <a:solidFill>
                  <a:srgbClr val="FF0000"/>
                </a:solidFill>
              </a:rPr>
              <a:t>单字节</a:t>
            </a:r>
            <a:br>
              <a:rPr lang="zh-CN" altLang="en-US" sz="2000">
                <a:solidFill>
                  <a:srgbClr val="FF0000"/>
                </a:solidFill>
              </a:rPr>
            </a:br>
            <a:r>
              <a:rPr lang="zh-CN" altLang="en-US" sz="2000">
                <a:solidFill>
                  <a:srgbClr val="FF0000"/>
                </a:solidFill>
              </a:rPr>
              <a:t>传送方式</a:t>
            </a:r>
          </a:p>
        </p:txBody>
      </p:sp>
      <p:sp>
        <p:nvSpPr>
          <p:cNvPr id="1085448" name="Line 8"/>
          <p:cNvSpPr>
            <a:spLocks noChangeShapeType="1"/>
          </p:cNvSpPr>
          <p:nvPr/>
        </p:nvSpPr>
        <p:spPr bwMode="auto">
          <a:xfrm flipH="1" flipV="1">
            <a:off x="3995738" y="4221163"/>
            <a:ext cx="360362" cy="144462"/>
          </a:xfrm>
          <a:prstGeom prst="line">
            <a:avLst/>
          </a:prstGeom>
          <a:noFill/>
          <a:ln w="28575">
            <a:solidFill>
              <a:srgbClr val="FF0000"/>
            </a:solidFill>
            <a:round/>
            <a:headEnd/>
            <a:tailEnd type="triangle" w="med" len="lg"/>
          </a:ln>
          <a:effectLst/>
        </p:spPr>
        <p:txBody>
          <a:bodyPr anchor="ctr">
            <a:spAutoFit/>
          </a:bodyPr>
          <a:lstStyle/>
          <a:p>
            <a:endParaRPr lang="zh-CN" altLang="en-US"/>
          </a:p>
        </p:txBody>
      </p:sp>
      <p:sp>
        <p:nvSpPr>
          <p:cNvPr id="1085449" name="Text Box 9"/>
          <p:cNvSpPr txBox="1">
            <a:spLocks noChangeArrowheads="1"/>
          </p:cNvSpPr>
          <p:nvPr/>
        </p:nvSpPr>
        <p:spPr bwMode="auto">
          <a:xfrm>
            <a:off x="5508625" y="4652963"/>
            <a:ext cx="1009650" cy="396875"/>
          </a:xfrm>
          <a:prstGeom prst="rect">
            <a:avLst/>
          </a:prstGeom>
          <a:noFill/>
          <a:ln w="28575" algn="ctr">
            <a:noFill/>
            <a:miter lim="800000"/>
            <a:headEnd/>
            <a:tailEnd type="none" w="med" len="lg"/>
          </a:ln>
          <a:effectLst/>
        </p:spPr>
        <p:txBody>
          <a:bodyPr>
            <a:spAutoFit/>
          </a:bodyPr>
          <a:lstStyle/>
          <a:p>
            <a:pPr algn="l">
              <a:spcBef>
                <a:spcPct val="50000"/>
              </a:spcBef>
            </a:pPr>
            <a:r>
              <a:rPr lang="zh-CN" altLang="en-US" sz="2000">
                <a:solidFill>
                  <a:srgbClr val="0000FF"/>
                </a:solidFill>
              </a:rPr>
              <a:t>读传送</a:t>
            </a:r>
          </a:p>
        </p:txBody>
      </p:sp>
      <p:sp>
        <p:nvSpPr>
          <p:cNvPr id="1085450" name="Text Box 10"/>
          <p:cNvSpPr txBox="1">
            <a:spLocks noChangeArrowheads="1"/>
          </p:cNvSpPr>
          <p:nvPr/>
        </p:nvSpPr>
        <p:spPr bwMode="auto">
          <a:xfrm>
            <a:off x="5867400" y="4256088"/>
            <a:ext cx="1009650" cy="396875"/>
          </a:xfrm>
          <a:prstGeom prst="rect">
            <a:avLst/>
          </a:prstGeom>
          <a:noFill/>
          <a:ln w="28575" algn="ctr">
            <a:noFill/>
            <a:miter lim="800000"/>
            <a:headEnd/>
            <a:tailEnd type="none" w="med" len="lg"/>
          </a:ln>
          <a:effectLst/>
        </p:spPr>
        <p:txBody>
          <a:bodyPr>
            <a:spAutoFit/>
          </a:bodyPr>
          <a:lstStyle/>
          <a:p>
            <a:pPr algn="l">
              <a:spcBef>
                <a:spcPct val="50000"/>
              </a:spcBef>
            </a:pPr>
            <a:r>
              <a:rPr lang="zh-CN" altLang="en-US" sz="2000">
                <a:solidFill>
                  <a:srgbClr val="FF6600"/>
                </a:solidFill>
              </a:rPr>
              <a:t>通道</a:t>
            </a:r>
            <a:r>
              <a:rPr lang="en-US" altLang="zh-CN" sz="2000">
                <a:solidFill>
                  <a:srgbClr val="FF6600"/>
                </a:solidFill>
              </a:rPr>
              <a:t>0</a:t>
            </a:r>
          </a:p>
        </p:txBody>
      </p:sp>
      <p:sp>
        <p:nvSpPr>
          <p:cNvPr id="1085451" name="Line 11"/>
          <p:cNvSpPr>
            <a:spLocks noChangeShapeType="1"/>
          </p:cNvSpPr>
          <p:nvPr/>
        </p:nvSpPr>
        <p:spPr bwMode="auto">
          <a:xfrm>
            <a:off x="5148263" y="4581525"/>
            <a:ext cx="431800" cy="215900"/>
          </a:xfrm>
          <a:prstGeom prst="line">
            <a:avLst/>
          </a:prstGeom>
          <a:noFill/>
          <a:ln w="28575">
            <a:solidFill>
              <a:srgbClr val="0000FF"/>
            </a:solidFill>
            <a:round/>
            <a:headEnd/>
            <a:tailEnd type="triangle" w="med" len="lg"/>
          </a:ln>
          <a:effectLst/>
        </p:spPr>
        <p:txBody>
          <a:bodyPr anchor="ctr">
            <a:spAutoFit/>
          </a:bodyPr>
          <a:lstStyle/>
          <a:p>
            <a:endParaRPr lang="zh-CN" altLang="en-US"/>
          </a:p>
        </p:txBody>
      </p:sp>
      <p:sp>
        <p:nvSpPr>
          <p:cNvPr id="1085452" name="Line 12"/>
          <p:cNvSpPr>
            <a:spLocks noChangeShapeType="1"/>
          </p:cNvSpPr>
          <p:nvPr/>
        </p:nvSpPr>
        <p:spPr bwMode="auto">
          <a:xfrm>
            <a:off x="5508625" y="4437063"/>
            <a:ext cx="358775" cy="0"/>
          </a:xfrm>
          <a:prstGeom prst="line">
            <a:avLst/>
          </a:prstGeom>
          <a:noFill/>
          <a:ln w="28575">
            <a:solidFill>
              <a:srgbClr val="FF6600"/>
            </a:solidFill>
            <a:round/>
            <a:headEnd/>
            <a:tailEnd type="triangle" w="med" len="lg"/>
          </a:ln>
          <a:effectLst/>
        </p:spPr>
        <p:txBody>
          <a:bodyPr anchor="ctr">
            <a:spAutoFit/>
          </a:bodyPr>
          <a:lstStyle/>
          <a:p>
            <a:endParaRPr lang="zh-CN" altLang="en-US"/>
          </a:p>
        </p:txBody>
      </p:sp>
      <p:sp>
        <p:nvSpPr>
          <p:cNvPr id="1085453" name="Text Box 13"/>
          <p:cNvSpPr txBox="1">
            <a:spLocks noChangeArrowheads="1"/>
          </p:cNvSpPr>
          <p:nvPr/>
        </p:nvSpPr>
        <p:spPr bwMode="auto">
          <a:xfrm>
            <a:off x="3059113" y="4941888"/>
            <a:ext cx="1296987" cy="396875"/>
          </a:xfrm>
          <a:prstGeom prst="rect">
            <a:avLst/>
          </a:prstGeom>
          <a:noFill/>
          <a:ln w="28575" algn="ctr">
            <a:noFill/>
            <a:miter lim="800000"/>
            <a:headEnd/>
            <a:tailEnd type="none" w="med" len="lg"/>
          </a:ln>
          <a:effectLst/>
        </p:spPr>
        <p:txBody>
          <a:bodyPr>
            <a:spAutoFit/>
          </a:bodyPr>
          <a:lstStyle/>
          <a:p>
            <a:pPr algn="l">
              <a:spcBef>
                <a:spcPct val="50000"/>
              </a:spcBef>
            </a:pPr>
            <a:r>
              <a:rPr lang="zh-CN" altLang="en-US" sz="2000">
                <a:solidFill>
                  <a:srgbClr val="008000"/>
                </a:solidFill>
              </a:rPr>
              <a:t>地址加一</a:t>
            </a:r>
          </a:p>
        </p:txBody>
      </p:sp>
      <p:sp>
        <p:nvSpPr>
          <p:cNvPr id="1085454" name="Text Box 14"/>
          <p:cNvSpPr txBox="1">
            <a:spLocks noChangeArrowheads="1"/>
          </p:cNvSpPr>
          <p:nvPr/>
        </p:nvSpPr>
        <p:spPr bwMode="auto">
          <a:xfrm>
            <a:off x="4859338" y="3500438"/>
            <a:ext cx="1296987" cy="396875"/>
          </a:xfrm>
          <a:prstGeom prst="rect">
            <a:avLst/>
          </a:prstGeom>
          <a:noFill/>
          <a:ln w="28575" algn="ctr">
            <a:noFill/>
            <a:miter lim="800000"/>
            <a:headEnd/>
            <a:tailEnd type="none" w="med" len="lg"/>
          </a:ln>
          <a:effectLst/>
        </p:spPr>
        <p:txBody>
          <a:bodyPr>
            <a:spAutoFit/>
          </a:bodyPr>
          <a:lstStyle/>
          <a:p>
            <a:pPr algn="l">
              <a:spcBef>
                <a:spcPct val="50000"/>
              </a:spcBef>
            </a:pPr>
            <a:r>
              <a:rPr lang="zh-CN" altLang="en-US" sz="2000">
                <a:solidFill>
                  <a:srgbClr val="008000"/>
                </a:solidFill>
              </a:rPr>
              <a:t>自动预置</a:t>
            </a:r>
          </a:p>
        </p:txBody>
      </p:sp>
      <p:sp>
        <p:nvSpPr>
          <p:cNvPr id="1085455" name="Line 15"/>
          <p:cNvSpPr>
            <a:spLocks noChangeShapeType="1"/>
          </p:cNvSpPr>
          <p:nvPr/>
        </p:nvSpPr>
        <p:spPr bwMode="auto">
          <a:xfrm flipV="1">
            <a:off x="4859338" y="3860800"/>
            <a:ext cx="360362" cy="504825"/>
          </a:xfrm>
          <a:prstGeom prst="line">
            <a:avLst/>
          </a:prstGeom>
          <a:noFill/>
          <a:ln w="28575">
            <a:solidFill>
              <a:srgbClr val="008000"/>
            </a:solidFill>
            <a:round/>
            <a:headEnd/>
            <a:tailEnd type="triangle" w="med" len="lg"/>
          </a:ln>
          <a:effectLst/>
        </p:spPr>
        <p:txBody>
          <a:bodyPr anchor="ctr">
            <a:spAutoFit/>
          </a:bodyPr>
          <a:lstStyle/>
          <a:p>
            <a:endParaRPr lang="zh-CN" altLang="en-US"/>
          </a:p>
        </p:txBody>
      </p:sp>
      <p:sp>
        <p:nvSpPr>
          <p:cNvPr id="1085456" name="Line 16"/>
          <p:cNvSpPr>
            <a:spLocks noChangeShapeType="1"/>
          </p:cNvSpPr>
          <p:nvPr/>
        </p:nvSpPr>
        <p:spPr bwMode="auto">
          <a:xfrm flipH="1">
            <a:off x="3635375" y="4581525"/>
            <a:ext cx="1008063" cy="431800"/>
          </a:xfrm>
          <a:prstGeom prst="line">
            <a:avLst/>
          </a:prstGeom>
          <a:noFill/>
          <a:ln w="28575">
            <a:solidFill>
              <a:srgbClr val="008000"/>
            </a:solidFill>
            <a:round/>
            <a:headEnd/>
            <a:tailEnd type="triangle" w="med" len="lg"/>
          </a:ln>
          <a:effectLst/>
        </p:spPr>
        <p:txBody>
          <a:bodyPr anchor="ctr">
            <a:spAutoFit/>
          </a:bodyPr>
          <a:lstStyle/>
          <a:p>
            <a:endParaRPr lang="zh-CN" altLang="en-US"/>
          </a:p>
        </p:txBody>
      </p:sp>
    </p:spTree>
    <p:extLst>
      <p:ext uri="{BB962C8B-B14F-4D97-AF65-F5344CB8AC3E}">
        <p14:creationId xmlns:p14="http://schemas.microsoft.com/office/powerpoint/2010/main" val="157447430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8544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8544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8545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8545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8545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8545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8545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8544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8545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854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5447" grpId="0"/>
      <p:bldP spid="1085448" grpId="0" animBg="1"/>
      <p:bldP spid="1085449" grpId="0"/>
      <p:bldP spid="1085450" grpId="0"/>
      <p:bldP spid="1085451" grpId="0" animBg="1"/>
      <p:bldP spid="1085452" grpId="0" animBg="1"/>
      <p:bldP spid="1085453" grpId="0"/>
      <p:bldP spid="1085454" grpId="0"/>
      <p:bldP spid="1085455" grpId="0" animBg="1"/>
      <p:bldP spid="1085456" grpId="0" animBg="1"/>
    </p:bld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灯片编号占位符 4"/>
          <p:cNvSpPr>
            <a:spLocks noGrp="1"/>
          </p:cNvSpPr>
          <p:nvPr>
            <p:ph type="sldNum" sz="quarter" idx="11"/>
          </p:nvPr>
        </p:nvSpPr>
        <p:spPr/>
        <p:txBody>
          <a:bodyPr/>
          <a:lstStyle/>
          <a:p>
            <a:fld id="{697ABF4F-5E67-4482-8538-3DF6A8D95B53}" type="slidenum">
              <a:rPr lang="zh-CN" altLang="en-US"/>
              <a:pPr/>
              <a:t>234</a:t>
            </a:fld>
            <a:endParaRPr lang="en-US" altLang="zh-CN"/>
          </a:p>
        </p:txBody>
      </p:sp>
      <p:sp>
        <p:nvSpPr>
          <p:cNvPr id="1086482" name="Text Box 18"/>
          <p:cNvSpPr txBox="1">
            <a:spLocks noChangeArrowheads="1"/>
          </p:cNvSpPr>
          <p:nvPr/>
        </p:nvSpPr>
        <p:spPr bwMode="auto">
          <a:xfrm>
            <a:off x="611450" y="188550"/>
            <a:ext cx="5760800" cy="396875"/>
          </a:xfrm>
          <a:prstGeom prst="rect">
            <a:avLst/>
          </a:prstGeom>
          <a:noFill/>
          <a:ln w="9525">
            <a:noFill/>
            <a:miter lim="800000"/>
            <a:headEnd/>
            <a:tailEnd/>
          </a:ln>
          <a:effectLst/>
        </p:spPr>
        <p:txBody>
          <a:bodyPr wrap="square">
            <a:spAutoFit/>
          </a:bodyPr>
          <a:lstStyle/>
          <a:p>
            <a:pPr algn="l">
              <a:spcBef>
                <a:spcPct val="50000"/>
              </a:spcBef>
              <a:buClrTx/>
              <a:buFontTx/>
              <a:buNone/>
            </a:pPr>
            <a:r>
              <a:rPr kumimoji="1" lang="en-US" altLang="zh-CN" sz="2000" dirty="0" smtClean="0"/>
              <a:t>DMAC8237</a:t>
            </a:r>
            <a:r>
              <a:rPr kumimoji="1" lang="zh-CN" altLang="en-US" sz="2000" dirty="0"/>
              <a:t>传送数据到接口的电路框图 </a:t>
            </a:r>
          </a:p>
        </p:txBody>
      </p:sp>
      <p:graphicFrame>
        <p:nvGraphicFramePr>
          <p:cNvPr id="1086483" name="Object 19"/>
          <p:cNvGraphicFramePr>
            <a:graphicFrameLocks noChangeAspect="1"/>
          </p:cNvGraphicFramePr>
          <p:nvPr/>
        </p:nvGraphicFramePr>
        <p:xfrm>
          <a:off x="776288" y="620713"/>
          <a:ext cx="7467600" cy="5137150"/>
        </p:xfrm>
        <a:graphic>
          <a:graphicData uri="http://schemas.openxmlformats.org/presentationml/2006/ole">
            <mc:AlternateContent xmlns:mc="http://schemas.openxmlformats.org/markup-compatibility/2006">
              <mc:Choice xmlns:v="urn:schemas-microsoft-com:vml" Requires="v">
                <p:oleObj spid="_x0000_s53309" name="Visio" r:id="rId3" imgW="3881210" imgH="2670589" progId="Visio.Drawing.11">
                  <p:embed/>
                </p:oleObj>
              </mc:Choice>
              <mc:Fallback>
                <p:oleObj name="Visio" r:id="rId3" imgW="3881210" imgH="2670589"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6288" y="620713"/>
                        <a:ext cx="7467600" cy="5137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86484" name="AutoShape 20"/>
          <p:cNvSpPr>
            <a:spLocks noChangeArrowheads="1"/>
          </p:cNvSpPr>
          <p:nvPr/>
        </p:nvSpPr>
        <p:spPr bwMode="auto">
          <a:xfrm>
            <a:off x="827088" y="1773238"/>
            <a:ext cx="1439862" cy="719137"/>
          </a:xfrm>
          <a:prstGeom prst="roundRect">
            <a:avLst>
              <a:gd name="adj" fmla="val 25829"/>
            </a:avLst>
          </a:prstGeom>
          <a:noFill/>
          <a:ln w="19050" algn="ctr">
            <a:solidFill>
              <a:srgbClr val="FF0000"/>
            </a:solidFill>
            <a:prstDash val="dash"/>
            <a:round/>
            <a:headEnd/>
            <a:tailEnd type="none" w="med" len="lg"/>
          </a:ln>
          <a:effectLst/>
        </p:spPr>
        <p:txBody>
          <a:bodyPr wrap="none" anchor="ctr">
            <a:spAutoFit/>
          </a:bodyPr>
          <a:lstStyle/>
          <a:p>
            <a:endParaRPr lang="zh-CN" altLang="en-US"/>
          </a:p>
        </p:txBody>
      </p:sp>
      <p:sp>
        <p:nvSpPr>
          <p:cNvPr id="1086485" name="AutoShape 21"/>
          <p:cNvSpPr>
            <a:spLocks noChangeArrowheads="1"/>
          </p:cNvSpPr>
          <p:nvPr/>
        </p:nvSpPr>
        <p:spPr bwMode="auto">
          <a:xfrm>
            <a:off x="1547813" y="5122863"/>
            <a:ext cx="935037" cy="576262"/>
          </a:xfrm>
          <a:prstGeom prst="roundRect">
            <a:avLst>
              <a:gd name="adj" fmla="val 25829"/>
            </a:avLst>
          </a:prstGeom>
          <a:noFill/>
          <a:ln w="19050" algn="ctr">
            <a:solidFill>
              <a:srgbClr val="FF0000"/>
            </a:solidFill>
            <a:prstDash val="dash"/>
            <a:round/>
            <a:headEnd/>
            <a:tailEnd type="none" w="med" len="lg"/>
          </a:ln>
          <a:effectLst/>
        </p:spPr>
        <p:txBody>
          <a:bodyPr anchor="ctr">
            <a:spAutoFit/>
          </a:bodyPr>
          <a:lstStyle/>
          <a:p>
            <a:endParaRPr lang="zh-CN" altLang="en-US"/>
          </a:p>
        </p:txBody>
      </p:sp>
      <p:sp>
        <p:nvSpPr>
          <p:cNvPr id="1086486" name="AutoShape 22"/>
          <p:cNvSpPr>
            <a:spLocks noChangeArrowheads="1"/>
          </p:cNvSpPr>
          <p:nvPr/>
        </p:nvSpPr>
        <p:spPr bwMode="auto">
          <a:xfrm>
            <a:off x="6916738" y="3803650"/>
            <a:ext cx="1000125" cy="576263"/>
          </a:xfrm>
          <a:prstGeom prst="roundRect">
            <a:avLst>
              <a:gd name="adj" fmla="val 25829"/>
            </a:avLst>
          </a:prstGeom>
          <a:noFill/>
          <a:ln w="19050" algn="ctr">
            <a:solidFill>
              <a:srgbClr val="FF0000"/>
            </a:solidFill>
            <a:prstDash val="dash"/>
            <a:round/>
            <a:headEnd/>
            <a:tailEnd type="none" w="med" len="lg"/>
          </a:ln>
          <a:effectLst/>
        </p:spPr>
        <p:txBody>
          <a:bodyPr anchor="ctr">
            <a:spAutoFit/>
          </a:bodyPr>
          <a:lstStyle/>
          <a:p>
            <a:endParaRPr lang="zh-CN" altLang="en-US"/>
          </a:p>
        </p:txBody>
      </p:sp>
      <p:sp>
        <p:nvSpPr>
          <p:cNvPr id="1086487" name="Text Box 23"/>
          <p:cNvSpPr txBox="1">
            <a:spLocks noChangeArrowheads="1"/>
          </p:cNvSpPr>
          <p:nvPr/>
        </p:nvSpPr>
        <p:spPr bwMode="auto">
          <a:xfrm>
            <a:off x="679450" y="1385888"/>
            <a:ext cx="1801813" cy="396875"/>
          </a:xfrm>
          <a:prstGeom prst="rect">
            <a:avLst/>
          </a:prstGeom>
          <a:noFill/>
          <a:ln w="28575" algn="ctr">
            <a:noFill/>
            <a:miter lim="800000"/>
            <a:headEnd/>
            <a:tailEnd type="none" w="med" len="lg"/>
          </a:ln>
          <a:effectLst/>
        </p:spPr>
        <p:txBody>
          <a:bodyPr>
            <a:spAutoFit/>
          </a:bodyPr>
          <a:lstStyle/>
          <a:p>
            <a:pPr>
              <a:spcBef>
                <a:spcPct val="50000"/>
              </a:spcBef>
            </a:pPr>
            <a:r>
              <a:rPr lang="zh-CN" altLang="en-US" sz="2000">
                <a:solidFill>
                  <a:srgbClr val="FF0000"/>
                </a:solidFill>
              </a:rPr>
              <a:t>接口内部</a:t>
            </a:r>
          </a:p>
        </p:txBody>
      </p:sp>
      <p:sp>
        <p:nvSpPr>
          <p:cNvPr id="1086489" name="AutoShape 25"/>
          <p:cNvSpPr>
            <a:spLocks noChangeArrowheads="1"/>
          </p:cNvSpPr>
          <p:nvPr/>
        </p:nvSpPr>
        <p:spPr bwMode="auto">
          <a:xfrm>
            <a:off x="1414463" y="2987675"/>
            <a:ext cx="904875" cy="392113"/>
          </a:xfrm>
          <a:prstGeom prst="roundRect">
            <a:avLst>
              <a:gd name="adj" fmla="val 36139"/>
            </a:avLst>
          </a:prstGeom>
          <a:noFill/>
          <a:ln w="19050" algn="ctr">
            <a:solidFill>
              <a:srgbClr val="0000FF"/>
            </a:solidFill>
            <a:prstDash val="dash"/>
            <a:round/>
            <a:headEnd/>
            <a:tailEnd type="none" w="med" len="lg"/>
          </a:ln>
          <a:effectLst/>
        </p:spPr>
        <p:txBody>
          <a:bodyPr anchor="ctr">
            <a:spAutoFit/>
          </a:bodyPr>
          <a:lstStyle/>
          <a:p>
            <a:endParaRPr lang="zh-CN" altLang="en-US"/>
          </a:p>
        </p:txBody>
      </p:sp>
      <p:sp>
        <p:nvSpPr>
          <p:cNvPr id="1086490" name="AutoShape 26"/>
          <p:cNvSpPr>
            <a:spLocks noChangeArrowheads="1"/>
          </p:cNvSpPr>
          <p:nvPr/>
        </p:nvSpPr>
        <p:spPr bwMode="auto">
          <a:xfrm>
            <a:off x="6881813" y="1309688"/>
            <a:ext cx="919162" cy="574675"/>
          </a:xfrm>
          <a:prstGeom prst="roundRect">
            <a:avLst>
              <a:gd name="adj" fmla="val 36139"/>
            </a:avLst>
          </a:prstGeom>
          <a:noFill/>
          <a:ln w="19050" algn="ctr">
            <a:solidFill>
              <a:srgbClr val="0000FF"/>
            </a:solidFill>
            <a:prstDash val="dash"/>
            <a:round/>
            <a:headEnd/>
            <a:tailEnd type="none" w="med" len="lg"/>
          </a:ln>
          <a:effectLst/>
        </p:spPr>
        <p:txBody>
          <a:bodyPr anchor="ctr">
            <a:spAutoFit/>
          </a:bodyPr>
          <a:lstStyle/>
          <a:p>
            <a:endParaRPr lang="zh-CN" altLang="en-US">
              <a:solidFill>
                <a:srgbClr val="0000FF"/>
              </a:solidFill>
            </a:endParaRPr>
          </a:p>
        </p:txBody>
      </p:sp>
      <p:sp>
        <p:nvSpPr>
          <p:cNvPr id="1086491" name="Text Box 27"/>
          <p:cNvSpPr txBox="1">
            <a:spLocks noChangeArrowheads="1"/>
          </p:cNvSpPr>
          <p:nvPr/>
        </p:nvSpPr>
        <p:spPr bwMode="auto">
          <a:xfrm>
            <a:off x="341313" y="5643563"/>
            <a:ext cx="1801812" cy="396875"/>
          </a:xfrm>
          <a:prstGeom prst="rect">
            <a:avLst/>
          </a:prstGeom>
          <a:noFill/>
          <a:ln w="28575" algn="ctr">
            <a:noFill/>
            <a:miter lim="800000"/>
            <a:headEnd/>
            <a:tailEnd type="none" w="med" len="lg"/>
          </a:ln>
          <a:effectLst/>
        </p:spPr>
        <p:txBody>
          <a:bodyPr>
            <a:spAutoFit/>
          </a:bodyPr>
          <a:lstStyle/>
          <a:p>
            <a:pPr>
              <a:spcBef>
                <a:spcPct val="50000"/>
              </a:spcBef>
            </a:pPr>
            <a:r>
              <a:rPr lang="zh-CN" altLang="en-US" sz="2000">
                <a:solidFill>
                  <a:srgbClr val="FF0000"/>
                </a:solidFill>
              </a:rPr>
              <a:t>接口内部</a:t>
            </a:r>
          </a:p>
        </p:txBody>
      </p:sp>
      <p:sp>
        <p:nvSpPr>
          <p:cNvPr id="1086492" name="Text Box 28"/>
          <p:cNvSpPr txBox="1">
            <a:spLocks noChangeArrowheads="1"/>
          </p:cNvSpPr>
          <p:nvPr/>
        </p:nvSpPr>
        <p:spPr bwMode="auto">
          <a:xfrm>
            <a:off x="6704013" y="4325938"/>
            <a:ext cx="1801812" cy="396875"/>
          </a:xfrm>
          <a:prstGeom prst="rect">
            <a:avLst/>
          </a:prstGeom>
          <a:noFill/>
          <a:ln w="28575" algn="ctr">
            <a:noFill/>
            <a:miter lim="800000"/>
            <a:headEnd/>
            <a:tailEnd type="none" w="med" len="lg"/>
          </a:ln>
          <a:effectLst/>
        </p:spPr>
        <p:txBody>
          <a:bodyPr>
            <a:spAutoFit/>
          </a:bodyPr>
          <a:lstStyle/>
          <a:p>
            <a:pPr>
              <a:spcBef>
                <a:spcPct val="50000"/>
              </a:spcBef>
            </a:pPr>
            <a:r>
              <a:rPr lang="zh-CN" altLang="en-US" sz="2000">
                <a:solidFill>
                  <a:srgbClr val="FF0000"/>
                </a:solidFill>
              </a:rPr>
              <a:t>接口内部</a:t>
            </a:r>
          </a:p>
        </p:txBody>
      </p:sp>
      <p:sp>
        <p:nvSpPr>
          <p:cNvPr id="1086494" name="Text Box 30"/>
          <p:cNvSpPr txBox="1">
            <a:spLocks noChangeArrowheads="1"/>
          </p:cNvSpPr>
          <p:nvPr/>
        </p:nvSpPr>
        <p:spPr bwMode="auto">
          <a:xfrm>
            <a:off x="144463" y="3436938"/>
            <a:ext cx="1227137" cy="396875"/>
          </a:xfrm>
          <a:prstGeom prst="rect">
            <a:avLst/>
          </a:prstGeom>
          <a:noFill/>
          <a:ln w="28575" algn="ctr">
            <a:noFill/>
            <a:miter lim="800000"/>
            <a:headEnd/>
            <a:tailEnd type="none" w="med" len="lg"/>
          </a:ln>
          <a:effectLst/>
        </p:spPr>
        <p:txBody>
          <a:bodyPr>
            <a:spAutoFit/>
          </a:bodyPr>
          <a:lstStyle/>
          <a:p>
            <a:pPr algn="l">
              <a:spcBef>
                <a:spcPct val="50000"/>
              </a:spcBef>
            </a:pPr>
            <a:r>
              <a:rPr lang="zh-CN" altLang="en-US" sz="2000">
                <a:solidFill>
                  <a:srgbClr val="008000"/>
                </a:solidFill>
              </a:rPr>
              <a:t>系统总线</a:t>
            </a:r>
          </a:p>
        </p:txBody>
      </p:sp>
      <p:sp>
        <p:nvSpPr>
          <p:cNvPr id="1086495" name="Freeform 31"/>
          <p:cNvSpPr>
            <a:spLocks/>
          </p:cNvSpPr>
          <p:nvPr/>
        </p:nvSpPr>
        <p:spPr bwMode="auto">
          <a:xfrm>
            <a:off x="755650" y="2754313"/>
            <a:ext cx="725488" cy="746125"/>
          </a:xfrm>
          <a:custGeom>
            <a:avLst/>
            <a:gdLst/>
            <a:ahLst/>
            <a:cxnLst>
              <a:cxn ang="0">
                <a:pos x="0" y="462"/>
              </a:cxn>
              <a:cxn ang="0">
                <a:pos x="140" y="75"/>
              </a:cxn>
              <a:cxn ang="0">
                <a:pos x="502" y="10"/>
              </a:cxn>
            </a:cxnLst>
            <a:rect l="0" t="0" r="r" b="b"/>
            <a:pathLst>
              <a:path w="502" h="462">
                <a:moveTo>
                  <a:pt x="0" y="462"/>
                </a:moveTo>
                <a:cubicBezTo>
                  <a:pt x="28" y="306"/>
                  <a:pt x="56" y="150"/>
                  <a:pt x="140" y="75"/>
                </a:cubicBezTo>
                <a:cubicBezTo>
                  <a:pt x="224" y="0"/>
                  <a:pt x="363" y="5"/>
                  <a:pt x="502" y="10"/>
                </a:cubicBezTo>
              </a:path>
            </a:pathLst>
          </a:custGeom>
          <a:noFill/>
          <a:ln w="28575" cap="flat" cmpd="sng">
            <a:solidFill>
              <a:srgbClr val="008000"/>
            </a:solidFill>
            <a:prstDash val="solid"/>
            <a:round/>
            <a:headEnd type="none" w="med" len="med"/>
            <a:tailEnd type="triangle" w="med" len="lg"/>
          </a:ln>
          <a:effectLst/>
        </p:spPr>
        <p:txBody>
          <a:bodyPr anchor="ctr">
            <a:spAutoFit/>
          </a:bodyPr>
          <a:lstStyle/>
          <a:p>
            <a:endParaRPr lang="zh-CN" altLang="en-US"/>
          </a:p>
        </p:txBody>
      </p:sp>
      <p:sp>
        <p:nvSpPr>
          <p:cNvPr id="1086496" name="Freeform 32"/>
          <p:cNvSpPr>
            <a:spLocks/>
          </p:cNvSpPr>
          <p:nvPr/>
        </p:nvSpPr>
        <p:spPr bwMode="auto">
          <a:xfrm>
            <a:off x="757238" y="3852863"/>
            <a:ext cx="1111250" cy="1146175"/>
          </a:xfrm>
          <a:custGeom>
            <a:avLst/>
            <a:gdLst/>
            <a:ahLst/>
            <a:cxnLst>
              <a:cxn ang="0">
                <a:pos x="0" y="0"/>
              </a:cxn>
              <a:cxn ang="0">
                <a:pos x="239" y="618"/>
              </a:cxn>
              <a:cxn ang="0">
                <a:pos x="700" y="725"/>
              </a:cxn>
            </a:cxnLst>
            <a:rect l="0" t="0" r="r" b="b"/>
            <a:pathLst>
              <a:path w="700" h="739">
                <a:moveTo>
                  <a:pt x="0" y="0"/>
                </a:moveTo>
                <a:cubicBezTo>
                  <a:pt x="61" y="248"/>
                  <a:pt x="122" y="497"/>
                  <a:pt x="239" y="618"/>
                </a:cubicBezTo>
                <a:cubicBezTo>
                  <a:pt x="356" y="739"/>
                  <a:pt x="528" y="732"/>
                  <a:pt x="700" y="725"/>
                </a:cubicBezTo>
              </a:path>
            </a:pathLst>
          </a:custGeom>
          <a:noFill/>
          <a:ln w="28575" cap="flat" cmpd="sng">
            <a:solidFill>
              <a:srgbClr val="008000"/>
            </a:solidFill>
            <a:prstDash val="solid"/>
            <a:round/>
            <a:headEnd type="none" w="med" len="med"/>
            <a:tailEnd type="triangle" w="med" len="lg"/>
          </a:ln>
          <a:effectLst/>
        </p:spPr>
        <p:txBody>
          <a:bodyPr anchor="ctr">
            <a:spAutoFit/>
          </a:bodyPr>
          <a:lstStyle/>
          <a:p>
            <a:endParaRPr lang="zh-CN" altLang="en-US"/>
          </a:p>
        </p:txBody>
      </p:sp>
      <p:sp>
        <p:nvSpPr>
          <p:cNvPr id="1086498" name="Freeform 34"/>
          <p:cNvSpPr>
            <a:spLocks/>
          </p:cNvSpPr>
          <p:nvPr/>
        </p:nvSpPr>
        <p:spPr bwMode="auto">
          <a:xfrm>
            <a:off x="862013" y="3867150"/>
            <a:ext cx="1189037" cy="708025"/>
          </a:xfrm>
          <a:custGeom>
            <a:avLst/>
            <a:gdLst/>
            <a:ahLst/>
            <a:cxnLst>
              <a:cxn ang="0">
                <a:pos x="0" y="0"/>
              </a:cxn>
              <a:cxn ang="0">
                <a:pos x="239" y="395"/>
              </a:cxn>
              <a:cxn ang="0">
                <a:pos x="749" y="304"/>
              </a:cxn>
            </a:cxnLst>
            <a:rect l="0" t="0" r="r" b="b"/>
            <a:pathLst>
              <a:path w="749" h="446">
                <a:moveTo>
                  <a:pt x="0" y="0"/>
                </a:moveTo>
                <a:cubicBezTo>
                  <a:pt x="57" y="172"/>
                  <a:pt x="114" y="344"/>
                  <a:pt x="239" y="395"/>
                </a:cubicBezTo>
                <a:cubicBezTo>
                  <a:pt x="364" y="446"/>
                  <a:pt x="556" y="375"/>
                  <a:pt x="749" y="304"/>
                </a:cubicBezTo>
              </a:path>
            </a:pathLst>
          </a:custGeom>
          <a:noFill/>
          <a:ln w="28575" cap="flat" cmpd="sng">
            <a:solidFill>
              <a:srgbClr val="008000"/>
            </a:solidFill>
            <a:prstDash val="solid"/>
            <a:round/>
            <a:headEnd type="none" w="med" len="med"/>
            <a:tailEnd type="triangle" w="med" len="lg"/>
          </a:ln>
          <a:effectLst/>
        </p:spPr>
        <p:txBody>
          <a:bodyPr anchor="ctr">
            <a:spAutoFit/>
          </a:bodyPr>
          <a:lstStyle/>
          <a:p>
            <a:endParaRPr lang="zh-CN" altLang="en-US"/>
          </a:p>
        </p:txBody>
      </p:sp>
      <p:sp>
        <p:nvSpPr>
          <p:cNvPr id="1086499" name="Text Box 35"/>
          <p:cNvSpPr txBox="1">
            <a:spLocks noChangeArrowheads="1"/>
          </p:cNvSpPr>
          <p:nvPr/>
        </p:nvSpPr>
        <p:spPr bwMode="auto">
          <a:xfrm>
            <a:off x="6600825" y="1868488"/>
            <a:ext cx="1462088" cy="396875"/>
          </a:xfrm>
          <a:prstGeom prst="rect">
            <a:avLst/>
          </a:prstGeom>
          <a:noFill/>
          <a:ln w="28575" algn="ctr">
            <a:noFill/>
            <a:miter lim="800000"/>
            <a:headEnd/>
            <a:tailEnd type="none" w="med" len="lg"/>
          </a:ln>
          <a:effectLst/>
        </p:spPr>
        <p:txBody>
          <a:bodyPr>
            <a:spAutoFit/>
          </a:bodyPr>
          <a:lstStyle/>
          <a:p>
            <a:pPr>
              <a:spcBef>
                <a:spcPct val="50000"/>
              </a:spcBef>
            </a:pPr>
            <a:r>
              <a:rPr lang="zh-CN" altLang="en-US" sz="2000">
                <a:solidFill>
                  <a:srgbClr val="0000FF"/>
                </a:solidFill>
              </a:rPr>
              <a:t>至</a:t>
            </a:r>
            <a:r>
              <a:rPr lang="en-US" altLang="zh-CN" sz="2000">
                <a:solidFill>
                  <a:srgbClr val="0000FF"/>
                </a:solidFill>
              </a:rPr>
              <a:t>DMAC</a:t>
            </a:r>
          </a:p>
        </p:txBody>
      </p:sp>
      <p:sp>
        <p:nvSpPr>
          <p:cNvPr id="1086500" name="Text Box 36"/>
          <p:cNvSpPr txBox="1">
            <a:spLocks noChangeArrowheads="1"/>
          </p:cNvSpPr>
          <p:nvPr/>
        </p:nvSpPr>
        <p:spPr bwMode="auto">
          <a:xfrm>
            <a:off x="1150938" y="3332163"/>
            <a:ext cx="1462087" cy="396875"/>
          </a:xfrm>
          <a:prstGeom prst="rect">
            <a:avLst/>
          </a:prstGeom>
          <a:noFill/>
          <a:ln w="28575" algn="ctr">
            <a:noFill/>
            <a:miter lim="800000"/>
            <a:headEnd/>
            <a:tailEnd type="none" w="med" len="lg"/>
          </a:ln>
          <a:effectLst/>
        </p:spPr>
        <p:txBody>
          <a:bodyPr>
            <a:spAutoFit/>
          </a:bodyPr>
          <a:lstStyle/>
          <a:p>
            <a:pPr>
              <a:spcBef>
                <a:spcPct val="50000"/>
              </a:spcBef>
            </a:pPr>
            <a:r>
              <a:rPr lang="zh-CN" altLang="en-US" sz="2000">
                <a:solidFill>
                  <a:srgbClr val="0000FF"/>
                </a:solidFill>
              </a:rPr>
              <a:t>自</a:t>
            </a:r>
            <a:r>
              <a:rPr lang="en-US" altLang="zh-CN" sz="2000">
                <a:solidFill>
                  <a:srgbClr val="0000FF"/>
                </a:solidFill>
              </a:rPr>
              <a:t>DMAC</a:t>
            </a:r>
          </a:p>
        </p:txBody>
      </p:sp>
      <p:sp>
        <p:nvSpPr>
          <p:cNvPr id="1086501" name="AutoShape 37">
            <a:hlinkClick r:id="" action="ppaction://hlinkshowjump?jump=lastslideviewed" highlightClick="1"/>
          </p:cNvPr>
          <p:cNvSpPr>
            <a:spLocks noChangeArrowheads="1"/>
          </p:cNvSpPr>
          <p:nvPr/>
        </p:nvSpPr>
        <p:spPr bwMode="auto">
          <a:xfrm>
            <a:off x="8375650" y="503238"/>
            <a:ext cx="431800" cy="433387"/>
          </a:xfrm>
          <a:prstGeom prst="actionButtonReturn">
            <a:avLst/>
          </a:prstGeom>
          <a:ln>
            <a:headEnd/>
            <a:tailEnd type="none" w="med" len="lg"/>
          </a:ln>
        </p:spPr>
        <p:style>
          <a:lnRef idx="1">
            <a:schemeClr val="accent6"/>
          </a:lnRef>
          <a:fillRef idx="2">
            <a:schemeClr val="accent6"/>
          </a:fillRef>
          <a:effectRef idx="1">
            <a:schemeClr val="accent6"/>
          </a:effectRef>
          <a:fontRef idx="minor">
            <a:schemeClr val="dk1"/>
          </a:fontRef>
        </p:style>
        <p:txBody>
          <a:bodyPr wrap="none" anchor="ctr">
            <a:spAutoFit/>
          </a:bodyPr>
          <a:lstStyle/>
          <a:p>
            <a:endParaRPr lang="zh-CN" altLang="en-US"/>
          </a:p>
        </p:txBody>
      </p:sp>
      <p:sp>
        <p:nvSpPr>
          <p:cNvPr id="1086504" name="Text Box 40"/>
          <p:cNvSpPr txBox="1">
            <a:spLocks noChangeArrowheads="1"/>
          </p:cNvSpPr>
          <p:nvPr/>
        </p:nvSpPr>
        <p:spPr bwMode="auto">
          <a:xfrm>
            <a:off x="900113" y="2492375"/>
            <a:ext cx="576262" cy="457200"/>
          </a:xfrm>
          <a:prstGeom prst="rect">
            <a:avLst/>
          </a:prstGeom>
          <a:noFill/>
          <a:ln w="28575" algn="ctr">
            <a:noFill/>
            <a:miter lim="800000"/>
            <a:headEnd/>
            <a:tailEnd type="none" w="med" len="lg"/>
          </a:ln>
          <a:effectLst/>
        </p:spPr>
        <p:txBody>
          <a:bodyPr>
            <a:spAutoFit/>
          </a:bodyPr>
          <a:lstStyle/>
          <a:p>
            <a:pPr>
              <a:spcBef>
                <a:spcPct val="50000"/>
              </a:spcBef>
            </a:pPr>
            <a:r>
              <a:rPr lang="zh-CN" altLang="en-US" sz="2400">
                <a:solidFill>
                  <a:srgbClr val="9900FF"/>
                </a:solidFill>
              </a:rPr>
              <a:t>①</a:t>
            </a:r>
          </a:p>
        </p:txBody>
      </p:sp>
      <p:sp>
        <p:nvSpPr>
          <p:cNvPr id="1086505" name="Text Box 41"/>
          <p:cNvSpPr txBox="1">
            <a:spLocks noChangeArrowheads="1"/>
          </p:cNvSpPr>
          <p:nvPr/>
        </p:nvSpPr>
        <p:spPr bwMode="auto">
          <a:xfrm>
            <a:off x="1187450" y="5229225"/>
            <a:ext cx="576263" cy="457200"/>
          </a:xfrm>
          <a:prstGeom prst="rect">
            <a:avLst/>
          </a:prstGeom>
          <a:noFill/>
          <a:ln w="28575" algn="ctr">
            <a:noFill/>
            <a:miter lim="800000"/>
            <a:headEnd/>
            <a:tailEnd type="none" w="med" len="lg"/>
          </a:ln>
          <a:effectLst/>
        </p:spPr>
        <p:txBody>
          <a:bodyPr>
            <a:spAutoFit/>
          </a:bodyPr>
          <a:lstStyle/>
          <a:p>
            <a:pPr>
              <a:spcBef>
                <a:spcPct val="50000"/>
              </a:spcBef>
            </a:pPr>
            <a:r>
              <a:rPr lang="zh-CN" altLang="en-US" sz="2400">
                <a:solidFill>
                  <a:srgbClr val="9900FF"/>
                </a:solidFill>
              </a:rPr>
              <a:t>②</a:t>
            </a:r>
          </a:p>
        </p:txBody>
      </p:sp>
      <p:sp>
        <p:nvSpPr>
          <p:cNvPr id="1086506" name="Text Box 42"/>
          <p:cNvSpPr txBox="1">
            <a:spLocks noChangeArrowheads="1"/>
          </p:cNvSpPr>
          <p:nvPr/>
        </p:nvSpPr>
        <p:spPr bwMode="auto">
          <a:xfrm>
            <a:off x="2124075" y="1747838"/>
            <a:ext cx="576263" cy="457200"/>
          </a:xfrm>
          <a:prstGeom prst="rect">
            <a:avLst/>
          </a:prstGeom>
          <a:noFill/>
          <a:ln w="28575" algn="ctr">
            <a:noFill/>
            <a:miter lim="800000"/>
            <a:headEnd/>
            <a:tailEnd type="none" w="med" len="lg"/>
          </a:ln>
          <a:effectLst/>
        </p:spPr>
        <p:txBody>
          <a:bodyPr>
            <a:spAutoFit/>
          </a:bodyPr>
          <a:lstStyle/>
          <a:p>
            <a:pPr>
              <a:spcBef>
                <a:spcPct val="50000"/>
              </a:spcBef>
            </a:pPr>
            <a:r>
              <a:rPr lang="zh-CN" altLang="en-US" sz="2400" dirty="0">
                <a:solidFill>
                  <a:srgbClr val="9900FF"/>
                </a:solidFill>
              </a:rPr>
              <a:t>③</a:t>
            </a:r>
          </a:p>
        </p:txBody>
      </p:sp>
      <p:sp>
        <p:nvSpPr>
          <p:cNvPr id="1086507" name="Text Box 43"/>
          <p:cNvSpPr txBox="1">
            <a:spLocks noChangeArrowheads="1"/>
          </p:cNvSpPr>
          <p:nvPr/>
        </p:nvSpPr>
        <p:spPr bwMode="auto">
          <a:xfrm>
            <a:off x="7740650" y="1341438"/>
            <a:ext cx="576263" cy="457200"/>
          </a:xfrm>
          <a:prstGeom prst="rect">
            <a:avLst/>
          </a:prstGeom>
          <a:noFill/>
          <a:ln w="28575" algn="ctr">
            <a:noFill/>
            <a:miter lim="800000"/>
            <a:headEnd/>
            <a:tailEnd type="none" w="med" len="lg"/>
          </a:ln>
          <a:effectLst/>
        </p:spPr>
        <p:txBody>
          <a:bodyPr>
            <a:spAutoFit/>
          </a:bodyPr>
          <a:lstStyle/>
          <a:p>
            <a:pPr>
              <a:spcBef>
                <a:spcPct val="50000"/>
              </a:spcBef>
            </a:pPr>
            <a:r>
              <a:rPr lang="zh-CN" altLang="en-US" sz="2400">
                <a:solidFill>
                  <a:srgbClr val="9900FF"/>
                </a:solidFill>
              </a:rPr>
              <a:t>④</a:t>
            </a:r>
          </a:p>
        </p:txBody>
      </p:sp>
      <p:sp>
        <p:nvSpPr>
          <p:cNvPr id="1086508" name="Text Box 44"/>
          <p:cNvSpPr txBox="1">
            <a:spLocks noChangeArrowheads="1"/>
          </p:cNvSpPr>
          <p:nvPr/>
        </p:nvSpPr>
        <p:spPr bwMode="auto">
          <a:xfrm>
            <a:off x="2266950" y="2924175"/>
            <a:ext cx="576263" cy="457200"/>
          </a:xfrm>
          <a:prstGeom prst="rect">
            <a:avLst/>
          </a:prstGeom>
          <a:noFill/>
          <a:ln w="28575" algn="ctr">
            <a:noFill/>
            <a:miter lim="800000"/>
            <a:headEnd/>
            <a:tailEnd type="none" w="med" len="lg"/>
          </a:ln>
          <a:effectLst/>
        </p:spPr>
        <p:txBody>
          <a:bodyPr>
            <a:spAutoFit/>
          </a:bodyPr>
          <a:lstStyle/>
          <a:p>
            <a:pPr>
              <a:spcBef>
                <a:spcPct val="50000"/>
              </a:spcBef>
            </a:pPr>
            <a:r>
              <a:rPr lang="zh-CN" altLang="en-US" sz="2400">
                <a:solidFill>
                  <a:srgbClr val="9900FF"/>
                </a:solidFill>
              </a:rPr>
              <a:t>⑤</a:t>
            </a:r>
          </a:p>
        </p:txBody>
      </p:sp>
      <p:sp>
        <p:nvSpPr>
          <p:cNvPr id="1086510" name="Text Box 46"/>
          <p:cNvSpPr txBox="1">
            <a:spLocks noChangeArrowheads="1"/>
          </p:cNvSpPr>
          <p:nvPr/>
        </p:nvSpPr>
        <p:spPr bwMode="auto">
          <a:xfrm>
            <a:off x="2555875" y="1747838"/>
            <a:ext cx="576263" cy="457200"/>
          </a:xfrm>
          <a:prstGeom prst="rect">
            <a:avLst/>
          </a:prstGeom>
          <a:noFill/>
          <a:ln w="28575" algn="ctr">
            <a:noFill/>
            <a:miter lim="800000"/>
            <a:headEnd/>
            <a:tailEnd type="none" w="med" len="lg"/>
          </a:ln>
          <a:effectLst/>
        </p:spPr>
        <p:txBody>
          <a:bodyPr>
            <a:spAutoFit/>
          </a:bodyPr>
          <a:lstStyle/>
          <a:p>
            <a:pPr>
              <a:spcBef>
                <a:spcPct val="50000"/>
              </a:spcBef>
            </a:pPr>
            <a:r>
              <a:rPr lang="zh-CN" altLang="en-US" sz="2400">
                <a:solidFill>
                  <a:srgbClr val="9900FF"/>
                </a:solidFill>
              </a:rPr>
              <a:t>⑦</a:t>
            </a:r>
          </a:p>
        </p:txBody>
      </p:sp>
      <p:sp>
        <p:nvSpPr>
          <p:cNvPr id="1086511" name="Text Box 47"/>
          <p:cNvSpPr txBox="1">
            <a:spLocks noChangeArrowheads="1"/>
          </p:cNvSpPr>
          <p:nvPr/>
        </p:nvSpPr>
        <p:spPr bwMode="auto">
          <a:xfrm>
            <a:off x="2339975" y="3860800"/>
            <a:ext cx="576263" cy="457200"/>
          </a:xfrm>
          <a:prstGeom prst="rect">
            <a:avLst/>
          </a:prstGeom>
          <a:noFill/>
          <a:ln w="28575" algn="ctr">
            <a:noFill/>
            <a:miter lim="800000"/>
            <a:headEnd/>
            <a:tailEnd type="none" w="med" len="lg"/>
          </a:ln>
          <a:effectLst/>
        </p:spPr>
        <p:txBody>
          <a:bodyPr>
            <a:spAutoFit/>
          </a:bodyPr>
          <a:lstStyle/>
          <a:p>
            <a:pPr>
              <a:spcBef>
                <a:spcPct val="50000"/>
              </a:spcBef>
            </a:pPr>
            <a:r>
              <a:rPr lang="zh-CN" altLang="en-US" sz="2400">
                <a:solidFill>
                  <a:srgbClr val="9900FF"/>
                </a:solidFill>
              </a:rPr>
              <a:t>⑥</a:t>
            </a:r>
          </a:p>
        </p:txBody>
      </p:sp>
      <p:sp>
        <p:nvSpPr>
          <p:cNvPr id="1086512" name="Text Box 48"/>
          <p:cNvSpPr txBox="1">
            <a:spLocks noChangeArrowheads="1"/>
          </p:cNvSpPr>
          <p:nvPr/>
        </p:nvSpPr>
        <p:spPr bwMode="auto">
          <a:xfrm>
            <a:off x="2339975" y="4581525"/>
            <a:ext cx="576263" cy="457200"/>
          </a:xfrm>
          <a:prstGeom prst="rect">
            <a:avLst/>
          </a:prstGeom>
          <a:noFill/>
          <a:ln w="28575" algn="ctr">
            <a:noFill/>
            <a:miter lim="800000"/>
            <a:headEnd/>
            <a:tailEnd type="none" w="med" len="lg"/>
          </a:ln>
          <a:effectLst/>
        </p:spPr>
        <p:txBody>
          <a:bodyPr>
            <a:spAutoFit/>
          </a:bodyPr>
          <a:lstStyle/>
          <a:p>
            <a:pPr>
              <a:spcBef>
                <a:spcPct val="50000"/>
              </a:spcBef>
            </a:pPr>
            <a:r>
              <a:rPr lang="zh-CN" altLang="en-US" sz="2400">
                <a:solidFill>
                  <a:srgbClr val="9900FF"/>
                </a:solidFill>
              </a:rPr>
              <a:t>⑥</a:t>
            </a:r>
          </a:p>
        </p:txBody>
      </p:sp>
      <p:sp>
        <p:nvSpPr>
          <p:cNvPr id="1086513" name="Text Box 49"/>
          <p:cNvSpPr txBox="1">
            <a:spLocks noChangeArrowheads="1"/>
          </p:cNvSpPr>
          <p:nvPr/>
        </p:nvSpPr>
        <p:spPr bwMode="auto">
          <a:xfrm>
            <a:off x="7812088" y="3835400"/>
            <a:ext cx="576262" cy="457200"/>
          </a:xfrm>
          <a:prstGeom prst="rect">
            <a:avLst/>
          </a:prstGeom>
          <a:noFill/>
          <a:ln w="28575" algn="ctr">
            <a:noFill/>
            <a:miter lim="800000"/>
            <a:headEnd/>
            <a:tailEnd type="none" w="med" len="lg"/>
          </a:ln>
          <a:effectLst/>
        </p:spPr>
        <p:txBody>
          <a:bodyPr>
            <a:spAutoFit/>
          </a:bodyPr>
          <a:lstStyle/>
          <a:p>
            <a:pPr>
              <a:spcBef>
                <a:spcPct val="50000"/>
              </a:spcBef>
            </a:pPr>
            <a:r>
              <a:rPr lang="zh-CN" altLang="en-US" sz="2400">
                <a:solidFill>
                  <a:srgbClr val="9900FF"/>
                </a:solidFill>
              </a:rPr>
              <a:t>⑦</a:t>
            </a:r>
          </a:p>
        </p:txBody>
      </p:sp>
      <p:sp>
        <p:nvSpPr>
          <p:cNvPr id="1086514" name="AutoShape 50">
            <a:hlinkClick r:id="rId5" action="ppaction://hlinksldjump" highlightClick="1"/>
          </p:cNvPr>
          <p:cNvSpPr>
            <a:spLocks noChangeArrowheads="1"/>
          </p:cNvSpPr>
          <p:nvPr/>
        </p:nvSpPr>
        <p:spPr bwMode="auto">
          <a:xfrm>
            <a:off x="6877050" y="5633313"/>
            <a:ext cx="2060179" cy="707886"/>
          </a:xfrm>
          <a:prstGeom prst="actionButtonBlank">
            <a:avLst/>
          </a:prstGeom>
          <a:ln>
            <a:headEnd/>
            <a:tailEnd type="none" w="med" len="lg"/>
          </a:ln>
        </p:spPr>
        <p:style>
          <a:lnRef idx="1">
            <a:schemeClr val="accent6"/>
          </a:lnRef>
          <a:fillRef idx="2">
            <a:schemeClr val="accent6"/>
          </a:fillRef>
          <a:effectRef idx="1">
            <a:schemeClr val="accent6"/>
          </a:effectRef>
          <a:fontRef idx="minor">
            <a:schemeClr val="dk1"/>
          </a:fontRef>
        </p:style>
        <p:txBody>
          <a:bodyPr wrap="none" anchor="ctr">
            <a:spAutoFit/>
          </a:bodyPr>
          <a:lstStyle/>
          <a:p>
            <a:pPr algn="l"/>
            <a:r>
              <a:rPr lang="en-US" altLang="zh-CN" sz="2000">
                <a:solidFill>
                  <a:schemeClr val="bg2"/>
                </a:solidFill>
              </a:rPr>
              <a:t>DMA</a:t>
            </a:r>
            <a:r>
              <a:rPr lang="zh-CN" altLang="en-US" sz="2000">
                <a:solidFill>
                  <a:schemeClr val="bg2"/>
                </a:solidFill>
              </a:rPr>
              <a:t>工作过程：</a:t>
            </a:r>
            <a:br>
              <a:rPr lang="zh-CN" altLang="en-US" sz="2000">
                <a:solidFill>
                  <a:schemeClr val="bg2"/>
                </a:solidFill>
              </a:rPr>
            </a:br>
            <a:r>
              <a:rPr lang="zh-CN" altLang="en-US" sz="2000">
                <a:solidFill>
                  <a:srgbClr val="CC0000"/>
                </a:solidFill>
              </a:rPr>
              <a:t>内存</a:t>
            </a:r>
            <a:r>
              <a:rPr lang="zh-CN" altLang="en-US" sz="2000">
                <a:solidFill>
                  <a:srgbClr val="CC0000"/>
                </a:solidFill>
                <a:latin typeface="+mn-ea"/>
              </a:rPr>
              <a:t>→</a:t>
            </a:r>
            <a:r>
              <a:rPr lang="zh-CN" altLang="en-US" sz="2000">
                <a:solidFill>
                  <a:srgbClr val="CC0000"/>
                </a:solidFill>
              </a:rPr>
              <a:t>外设</a:t>
            </a:r>
          </a:p>
        </p:txBody>
      </p:sp>
    </p:spTree>
    <p:extLst>
      <p:ext uri="{BB962C8B-B14F-4D97-AF65-F5344CB8AC3E}">
        <p14:creationId xmlns:p14="http://schemas.microsoft.com/office/powerpoint/2010/main" val="407306955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8649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8649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8649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8649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8650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8648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8649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8649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8648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8648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08649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08648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08649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08648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08650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086505"/>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086506"/>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086507"/>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1086508"/>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1086511"/>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086512"/>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1086510"/>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10865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6484" grpId="0" animBg="1"/>
      <p:bldP spid="1086485" grpId="0" animBg="1"/>
      <p:bldP spid="1086486" grpId="0" animBg="1"/>
      <p:bldP spid="1086487" grpId="0"/>
      <p:bldP spid="1086489" grpId="0" animBg="1"/>
      <p:bldP spid="1086490" grpId="0" animBg="1"/>
      <p:bldP spid="1086491" grpId="0"/>
      <p:bldP spid="1086492" grpId="0"/>
      <p:bldP spid="1086494" grpId="0"/>
      <p:bldP spid="1086495" grpId="0" animBg="1"/>
      <p:bldP spid="1086496" grpId="0" animBg="1"/>
      <p:bldP spid="1086498" grpId="0" animBg="1"/>
      <p:bldP spid="1086499" grpId="0"/>
      <p:bldP spid="1086500" grpId="0"/>
      <p:bldP spid="1086504" grpId="0"/>
      <p:bldP spid="1086505" grpId="0"/>
      <p:bldP spid="1086506" grpId="0"/>
      <p:bldP spid="1086507" grpId="0"/>
      <p:bldP spid="1086508" grpId="0"/>
      <p:bldP spid="1086510" grpId="0"/>
      <p:bldP spid="1086511" grpId="0"/>
      <p:bldP spid="1086512" grpId="0"/>
      <p:bldP spid="1086513" grpId="0"/>
    </p:bld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灯片编号占位符 4"/>
          <p:cNvSpPr>
            <a:spLocks noGrp="1"/>
          </p:cNvSpPr>
          <p:nvPr>
            <p:ph type="sldNum" sz="quarter" idx="11"/>
          </p:nvPr>
        </p:nvSpPr>
        <p:spPr/>
        <p:txBody>
          <a:bodyPr/>
          <a:lstStyle/>
          <a:p>
            <a:fld id="{B451B0A8-7C96-40E5-9805-40C7D163C11C}" type="slidenum">
              <a:rPr lang="zh-CN" altLang="en-US"/>
              <a:pPr/>
              <a:t>235</a:t>
            </a:fld>
            <a:endParaRPr lang="en-US" altLang="zh-CN"/>
          </a:p>
        </p:txBody>
      </p:sp>
      <p:sp>
        <p:nvSpPr>
          <p:cNvPr id="1087490" name="Rectangle 2"/>
          <p:cNvSpPr>
            <a:spLocks noGrp="1" noChangeArrowheads="1"/>
          </p:cNvSpPr>
          <p:nvPr>
            <p:ph type="title"/>
          </p:nvPr>
        </p:nvSpPr>
        <p:spPr>
          <a:xfrm>
            <a:off x="323850" y="44530"/>
            <a:ext cx="8424863" cy="935038"/>
          </a:xfrm>
          <a:noFill/>
          <a:ln/>
        </p:spPr>
        <p:txBody>
          <a:bodyPr anchor="t"/>
          <a:lstStyle/>
          <a:p>
            <a:r>
              <a:rPr lang="en-US" altLang="zh-CN" sz="2800" b="1" dirty="0" smtClean="0">
                <a:solidFill>
                  <a:schemeClr val="bg2"/>
                </a:solidFill>
                <a:ea typeface="黑体" pitchFamily="2" charset="-122"/>
              </a:rPr>
              <a:t>6.4  </a:t>
            </a:r>
            <a:r>
              <a:rPr lang="en-US" altLang="zh-CN" sz="2800" b="1" dirty="0">
                <a:solidFill>
                  <a:schemeClr val="bg2"/>
                </a:solidFill>
                <a:ea typeface="黑体" pitchFamily="2" charset="-122"/>
              </a:rPr>
              <a:t>DMA</a:t>
            </a:r>
            <a:r>
              <a:rPr lang="zh-CN" altLang="en-US" sz="2800" b="1" dirty="0">
                <a:solidFill>
                  <a:schemeClr val="bg2"/>
                </a:solidFill>
                <a:ea typeface="黑体" pitchFamily="2" charset="-122"/>
              </a:rPr>
              <a:t>方式                   </a:t>
            </a:r>
            <a:r>
              <a:rPr lang="zh-CN" altLang="en-US" sz="2800" b="1" dirty="0">
                <a:solidFill>
                  <a:srgbClr val="006600"/>
                </a:solidFill>
                <a:ea typeface="黑体" pitchFamily="2" charset="-122"/>
              </a:rPr>
              <a:t>二、</a:t>
            </a:r>
            <a:r>
              <a:rPr lang="en-US" altLang="zh-CN" sz="2800" b="1" dirty="0">
                <a:solidFill>
                  <a:srgbClr val="006600"/>
                </a:solidFill>
                <a:ea typeface="黑体" pitchFamily="2" charset="-122"/>
              </a:rPr>
              <a:t>DMA</a:t>
            </a:r>
            <a:r>
              <a:rPr lang="zh-CN" altLang="en-US" sz="2800" b="1" dirty="0">
                <a:solidFill>
                  <a:srgbClr val="006600"/>
                </a:solidFill>
                <a:ea typeface="黑体" pitchFamily="2" charset="-122"/>
              </a:rPr>
              <a:t>控制器</a:t>
            </a:r>
            <a:r>
              <a:rPr lang="en-US" altLang="zh-CN" sz="2800" b="1" dirty="0">
                <a:solidFill>
                  <a:srgbClr val="006600"/>
                </a:solidFill>
                <a:ea typeface="黑体" pitchFamily="2" charset="-122"/>
              </a:rPr>
              <a:t>8237</a:t>
            </a:r>
            <a:br>
              <a:rPr lang="en-US" altLang="zh-CN" sz="2800" b="1" dirty="0">
                <a:solidFill>
                  <a:srgbClr val="006600"/>
                </a:solidFill>
                <a:ea typeface="黑体" pitchFamily="2" charset="-122"/>
              </a:rPr>
            </a:br>
            <a:r>
              <a:rPr lang="en-US" altLang="zh-CN" sz="2800" b="1" dirty="0">
                <a:solidFill>
                  <a:srgbClr val="006600"/>
                </a:solidFill>
                <a:ea typeface="黑体" pitchFamily="2" charset="-122"/>
              </a:rPr>
              <a:t> </a:t>
            </a:r>
            <a:r>
              <a:rPr lang="zh-CN" altLang="en-US" sz="2800" b="1" dirty="0">
                <a:solidFill>
                  <a:srgbClr val="FF6600"/>
                </a:solidFill>
                <a:ea typeface="黑体" pitchFamily="2" charset="-122"/>
              </a:rPr>
              <a:t>（六）</a:t>
            </a:r>
            <a:r>
              <a:rPr lang="en-US" altLang="zh-CN" sz="2800" b="1" dirty="0">
                <a:solidFill>
                  <a:srgbClr val="FF6600"/>
                </a:solidFill>
                <a:ea typeface="黑体" pitchFamily="2" charset="-122"/>
              </a:rPr>
              <a:t>8237</a:t>
            </a:r>
            <a:r>
              <a:rPr lang="zh-CN" altLang="en-US" sz="2800" b="1" dirty="0">
                <a:solidFill>
                  <a:srgbClr val="FF6600"/>
                </a:solidFill>
                <a:ea typeface="黑体" pitchFamily="2" charset="-122"/>
              </a:rPr>
              <a:t>的</a:t>
            </a:r>
            <a:r>
              <a:rPr lang="zh-CN" altLang="en-US" sz="2800" b="1" dirty="0">
                <a:solidFill>
                  <a:srgbClr val="0000FF"/>
                </a:solidFill>
                <a:ea typeface="黑体" pitchFamily="2" charset="-122"/>
              </a:rPr>
              <a:t>初始化</a:t>
            </a:r>
          </a:p>
        </p:txBody>
      </p:sp>
      <p:sp>
        <p:nvSpPr>
          <p:cNvPr id="1087491" name="Rectangle 3"/>
          <p:cNvSpPr>
            <a:spLocks noGrp="1" noChangeArrowheads="1"/>
          </p:cNvSpPr>
          <p:nvPr>
            <p:ph type="body" idx="1"/>
          </p:nvPr>
        </p:nvSpPr>
        <p:spPr>
          <a:xfrm>
            <a:off x="1331913" y="1268413"/>
            <a:ext cx="7632700" cy="5327650"/>
          </a:xfrm>
          <a:noFill/>
          <a:ln/>
        </p:spPr>
        <p:txBody>
          <a:bodyPr/>
          <a:lstStyle/>
          <a:p>
            <a:pPr marL="0" indent="0">
              <a:buSzTx/>
              <a:buFont typeface="Wingdings" pitchFamily="2" charset="2"/>
              <a:buNone/>
            </a:pPr>
            <a:r>
              <a:rPr lang="en-US" altLang="zh-CN" sz="1800" b="1" dirty="0">
                <a:latin typeface="Times New Roman" pitchFamily="18" charset="0"/>
              </a:rPr>
              <a:t>OUT	DMA+</a:t>
            </a:r>
            <a:r>
              <a:rPr lang="en-US" altLang="zh-CN" sz="1800" b="1" dirty="0">
                <a:solidFill>
                  <a:srgbClr val="FF0000"/>
                </a:solidFill>
                <a:latin typeface="Times New Roman" pitchFamily="18" charset="0"/>
              </a:rPr>
              <a:t>0D</a:t>
            </a:r>
            <a:r>
              <a:rPr lang="en-US" altLang="zh-CN" sz="1800" b="1" dirty="0">
                <a:latin typeface="Times New Roman" pitchFamily="18" charset="0"/>
              </a:rPr>
              <a:t>H, AL	; </a:t>
            </a:r>
            <a:r>
              <a:rPr lang="zh-CN" altLang="en-US" sz="1800" b="1" dirty="0">
                <a:latin typeface="Times New Roman" pitchFamily="18" charset="0"/>
              </a:rPr>
              <a:t>总清</a:t>
            </a:r>
          </a:p>
          <a:p>
            <a:pPr marL="0" indent="0">
              <a:buSzTx/>
              <a:buFont typeface="Wingdings" pitchFamily="2" charset="2"/>
              <a:buNone/>
            </a:pPr>
            <a:r>
              <a:rPr lang="en-US" altLang="zh-CN" sz="1800" b="1" dirty="0">
                <a:latin typeface="Times New Roman" pitchFamily="18" charset="0"/>
              </a:rPr>
              <a:t>MOV	AL, </a:t>
            </a:r>
            <a:r>
              <a:rPr lang="en-US" altLang="zh-CN" sz="1800" b="1" dirty="0">
                <a:solidFill>
                  <a:srgbClr val="0000FF"/>
                </a:solidFill>
                <a:latin typeface="Times New Roman" pitchFamily="18" charset="0"/>
              </a:rPr>
              <a:t>40</a:t>
            </a:r>
            <a:r>
              <a:rPr lang="en-US" altLang="zh-CN" sz="1800" b="1" dirty="0">
                <a:latin typeface="Times New Roman" pitchFamily="18" charset="0"/>
              </a:rPr>
              <a:t>H</a:t>
            </a:r>
          </a:p>
          <a:p>
            <a:pPr marL="0" indent="0">
              <a:buSzTx/>
              <a:buFont typeface="Wingdings" pitchFamily="2" charset="2"/>
              <a:buNone/>
            </a:pPr>
            <a:r>
              <a:rPr lang="en-US" altLang="zh-CN" sz="1800" b="1" dirty="0">
                <a:latin typeface="Times New Roman" pitchFamily="18" charset="0"/>
              </a:rPr>
              <a:t>OUT	DMA+</a:t>
            </a:r>
            <a:r>
              <a:rPr lang="en-US" altLang="zh-CN" sz="1800" b="1" dirty="0">
                <a:solidFill>
                  <a:srgbClr val="FF0000"/>
                </a:solidFill>
                <a:latin typeface="Times New Roman" pitchFamily="18" charset="0"/>
              </a:rPr>
              <a:t>2</a:t>
            </a:r>
            <a:r>
              <a:rPr lang="en-US" altLang="zh-CN" sz="1800" b="1" dirty="0">
                <a:latin typeface="Times New Roman" pitchFamily="18" charset="0"/>
              </a:rPr>
              <a:t>, AL	; </a:t>
            </a:r>
            <a:r>
              <a:rPr lang="zh-CN" altLang="en-US" sz="1800" b="1" dirty="0">
                <a:latin typeface="Times New Roman" pitchFamily="18" charset="0"/>
              </a:rPr>
              <a:t>送地址低字节到</a:t>
            </a:r>
            <a:r>
              <a:rPr lang="zh-CN" altLang="en-US" sz="1800" b="1" dirty="0">
                <a:solidFill>
                  <a:srgbClr val="9900FF"/>
                </a:solidFill>
                <a:latin typeface="Times New Roman" pitchFamily="18" charset="0"/>
              </a:rPr>
              <a:t>通道</a:t>
            </a:r>
            <a:r>
              <a:rPr lang="en-US" altLang="zh-CN" sz="1800" b="1" dirty="0">
                <a:solidFill>
                  <a:srgbClr val="9900FF"/>
                </a:solidFill>
                <a:latin typeface="Times New Roman" pitchFamily="18" charset="0"/>
              </a:rPr>
              <a:t>1</a:t>
            </a:r>
          </a:p>
          <a:p>
            <a:pPr marL="0" indent="0">
              <a:buSzTx/>
              <a:buFont typeface="Wingdings" pitchFamily="2" charset="2"/>
              <a:buNone/>
            </a:pPr>
            <a:r>
              <a:rPr lang="en-US" altLang="zh-CN" sz="1800" b="1" dirty="0">
                <a:latin typeface="Times New Roman" pitchFamily="18" charset="0"/>
              </a:rPr>
              <a:t>MOV	AL, </a:t>
            </a:r>
            <a:r>
              <a:rPr lang="en-US" altLang="zh-CN" sz="1800" b="1" dirty="0">
                <a:solidFill>
                  <a:srgbClr val="0000FF"/>
                </a:solidFill>
                <a:latin typeface="Times New Roman" pitchFamily="18" charset="0"/>
              </a:rPr>
              <a:t>74</a:t>
            </a:r>
            <a:r>
              <a:rPr lang="en-US" altLang="zh-CN" sz="1800" b="1" dirty="0">
                <a:latin typeface="Times New Roman" pitchFamily="18" charset="0"/>
              </a:rPr>
              <a:t>H</a:t>
            </a:r>
          </a:p>
          <a:p>
            <a:pPr marL="0" indent="0">
              <a:buSzTx/>
              <a:buFont typeface="Wingdings" pitchFamily="2" charset="2"/>
              <a:buNone/>
            </a:pPr>
            <a:r>
              <a:rPr lang="en-US" altLang="zh-CN" sz="1800" b="1" dirty="0">
                <a:latin typeface="Times New Roman" pitchFamily="18" charset="0"/>
              </a:rPr>
              <a:t>OUT	DMA+</a:t>
            </a:r>
            <a:r>
              <a:rPr lang="en-US" altLang="zh-CN" sz="1800" b="1" dirty="0">
                <a:solidFill>
                  <a:srgbClr val="FF0000"/>
                </a:solidFill>
                <a:latin typeface="Times New Roman" pitchFamily="18" charset="0"/>
              </a:rPr>
              <a:t>2</a:t>
            </a:r>
            <a:r>
              <a:rPr lang="en-US" altLang="zh-CN" sz="1800" b="1" dirty="0">
                <a:latin typeface="Times New Roman" pitchFamily="18" charset="0"/>
              </a:rPr>
              <a:t>, AL	; </a:t>
            </a:r>
            <a:r>
              <a:rPr lang="zh-CN" altLang="en-US" sz="1800" b="1" dirty="0">
                <a:latin typeface="Times New Roman" pitchFamily="18" charset="0"/>
              </a:rPr>
              <a:t>送地址高字节到通道</a:t>
            </a:r>
            <a:r>
              <a:rPr lang="en-US" altLang="zh-CN" sz="1800" b="1" dirty="0">
                <a:latin typeface="Times New Roman" pitchFamily="18" charset="0"/>
              </a:rPr>
              <a:t>1</a:t>
            </a:r>
          </a:p>
          <a:p>
            <a:pPr marL="0" indent="0">
              <a:buSzTx/>
              <a:buFont typeface="Wingdings" pitchFamily="2" charset="2"/>
              <a:buNone/>
            </a:pPr>
            <a:r>
              <a:rPr lang="en-US" altLang="zh-CN" sz="1800" b="1" dirty="0">
                <a:latin typeface="Times New Roman" pitchFamily="18" charset="0"/>
              </a:rPr>
              <a:t>MOV	AL, </a:t>
            </a:r>
            <a:r>
              <a:rPr lang="en-US" altLang="zh-CN" sz="1800" b="1" dirty="0">
                <a:solidFill>
                  <a:srgbClr val="0000FF"/>
                </a:solidFill>
                <a:latin typeface="Times New Roman" pitchFamily="18" charset="0"/>
              </a:rPr>
              <a:t>80</a:t>
            </a:r>
            <a:r>
              <a:rPr lang="en-US" altLang="zh-CN" sz="1800" b="1" dirty="0">
                <a:latin typeface="Times New Roman" pitchFamily="18" charset="0"/>
              </a:rPr>
              <a:t>H</a:t>
            </a:r>
          </a:p>
          <a:p>
            <a:pPr marL="0" indent="0">
              <a:buSzTx/>
              <a:buFont typeface="Wingdings" pitchFamily="2" charset="2"/>
              <a:buNone/>
            </a:pPr>
            <a:r>
              <a:rPr lang="en-US" altLang="zh-CN" sz="1800" b="1" dirty="0">
                <a:latin typeface="Times New Roman" pitchFamily="18" charset="0"/>
              </a:rPr>
              <a:t>OUT	</a:t>
            </a:r>
            <a:r>
              <a:rPr lang="en-US" altLang="zh-CN" sz="1800" b="1" dirty="0">
                <a:solidFill>
                  <a:srgbClr val="FF0000"/>
                </a:solidFill>
                <a:latin typeface="Times New Roman" pitchFamily="18" charset="0"/>
              </a:rPr>
              <a:t>PAG</a:t>
            </a:r>
            <a:r>
              <a:rPr lang="en-US" altLang="zh-CN" sz="1800" b="1" dirty="0">
                <a:latin typeface="Times New Roman" pitchFamily="18" charset="0"/>
              </a:rPr>
              <a:t>, AL	; </a:t>
            </a:r>
            <a:r>
              <a:rPr lang="zh-CN" altLang="en-US" sz="1800" b="1" dirty="0">
                <a:latin typeface="Times New Roman" pitchFamily="18" charset="0"/>
              </a:rPr>
              <a:t>送页寄存器	地址：</a:t>
            </a:r>
            <a:r>
              <a:rPr lang="en-US" altLang="zh-CN" sz="1800" b="1" dirty="0">
                <a:solidFill>
                  <a:srgbClr val="0000FF"/>
                </a:solidFill>
                <a:latin typeface="Times New Roman" pitchFamily="18" charset="0"/>
              </a:rPr>
              <a:t>87440H</a:t>
            </a:r>
          </a:p>
          <a:p>
            <a:pPr marL="0" indent="0">
              <a:buSzTx/>
              <a:buFont typeface="Wingdings" pitchFamily="2" charset="2"/>
              <a:buNone/>
            </a:pPr>
            <a:r>
              <a:rPr lang="en-US" altLang="zh-CN" sz="1800" b="1" dirty="0">
                <a:latin typeface="Times New Roman" pitchFamily="18" charset="0"/>
              </a:rPr>
              <a:t>MOV	AL, </a:t>
            </a:r>
            <a:r>
              <a:rPr lang="en-US" altLang="zh-CN" sz="1800" b="1" dirty="0">
                <a:solidFill>
                  <a:srgbClr val="0000FF"/>
                </a:solidFill>
                <a:latin typeface="Times New Roman" pitchFamily="18" charset="0"/>
              </a:rPr>
              <a:t>64</a:t>
            </a:r>
            <a:r>
              <a:rPr lang="en-US" altLang="zh-CN" sz="1800" b="1" dirty="0">
                <a:latin typeface="Times New Roman" pitchFamily="18" charset="0"/>
              </a:rPr>
              <a:t>H</a:t>
            </a:r>
          </a:p>
          <a:p>
            <a:pPr marL="0" indent="0">
              <a:buSzTx/>
              <a:buFont typeface="Wingdings" pitchFamily="2" charset="2"/>
              <a:buNone/>
            </a:pPr>
            <a:r>
              <a:rPr lang="en-US" altLang="zh-CN" sz="1800" b="1" dirty="0">
                <a:latin typeface="Times New Roman" pitchFamily="18" charset="0"/>
              </a:rPr>
              <a:t>OUT	DMA+</a:t>
            </a:r>
            <a:r>
              <a:rPr lang="en-US" altLang="zh-CN" sz="1800" b="1" dirty="0">
                <a:solidFill>
                  <a:srgbClr val="FF0000"/>
                </a:solidFill>
                <a:latin typeface="Times New Roman" pitchFamily="18" charset="0"/>
              </a:rPr>
              <a:t>3</a:t>
            </a:r>
            <a:r>
              <a:rPr lang="en-US" altLang="zh-CN" sz="1800" b="1" dirty="0">
                <a:latin typeface="Times New Roman" pitchFamily="18" charset="0"/>
              </a:rPr>
              <a:t>, AL	; </a:t>
            </a:r>
            <a:r>
              <a:rPr lang="zh-CN" altLang="en-US" sz="1800" b="1" dirty="0">
                <a:latin typeface="Times New Roman" pitchFamily="18" charset="0"/>
              </a:rPr>
              <a:t>送传送字节数低字节到通道</a:t>
            </a:r>
            <a:r>
              <a:rPr lang="en-US" altLang="zh-CN" sz="1800" b="1" dirty="0">
                <a:latin typeface="Times New Roman" pitchFamily="18" charset="0"/>
              </a:rPr>
              <a:t>1</a:t>
            </a:r>
          </a:p>
          <a:p>
            <a:pPr marL="0" indent="0">
              <a:buSzTx/>
              <a:buFont typeface="Wingdings" pitchFamily="2" charset="2"/>
              <a:buNone/>
            </a:pPr>
            <a:r>
              <a:rPr lang="en-US" altLang="zh-CN" sz="1800" b="1" dirty="0">
                <a:latin typeface="Times New Roman" pitchFamily="18" charset="0"/>
              </a:rPr>
              <a:t>MOV	AL, </a:t>
            </a:r>
            <a:r>
              <a:rPr lang="en-US" altLang="zh-CN" sz="1800" b="1" dirty="0">
                <a:solidFill>
                  <a:srgbClr val="0000FF"/>
                </a:solidFill>
                <a:latin typeface="Times New Roman" pitchFamily="18" charset="0"/>
              </a:rPr>
              <a:t>0		</a:t>
            </a:r>
            <a:r>
              <a:rPr lang="en-US" altLang="zh-CN" sz="1800" b="1" dirty="0">
                <a:solidFill>
                  <a:srgbClr val="FF6600"/>
                </a:solidFill>
                <a:latin typeface="Times New Roman" pitchFamily="18" charset="0"/>
              </a:rPr>
              <a:t>; </a:t>
            </a:r>
            <a:r>
              <a:rPr lang="zh-CN" altLang="en-US" sz="1800" b="1" dirty="0">
                <a:solidFill>
                  <a:srgbClr val="FF6600"/>
                </a:solidFill>
                <a:latin typeface="Times New Roman" pitchFamily="18" charset="0"/>
              </a:rPr>
              <a:t>一个数据块为</a:t>
            </a:r>
            <a:r>
              <a:rPr lang="en-US" altLang="zh-CN" sz="1800" b="1" dirty="0">
                <a:solidFill>
                  <a:srgbClr val="0000FF"/>
                </a:solidFill>
                <a:latin typeface="Times New Roman" pitchFamily="18" charset="0"/>
              </a:rPr>
              <a:t>64H</a:t>
            </a:r>
            <a:r>
              <a:rPr lang="zh-CN" altLang="en-US" sz="1800" b="1" dirty="0">
                <a:solidFill>
                  <a:srgbClr val="0000FF"/>
                </a:solidFill>
                <a:latin typeface="Times New Roman" pitchFamily="18" charset="0"/>
              </a:rPr>
              <a:t>（</a:t>
            </a:r>
            <a:r>
              <a:rPr lang="en-US" altLang="zh-CN" sz="1800" b="1" dirty="0">
                <a:solidFill>
                  <a:srgbClr val="0000FF"/>
                </a:solidFill>
                <a:latin typeface="Times New Roman" pitchFamily="18" charset="0"/>
              </a:rPr>
              <a:t>100</a:t>
            </a:r>
            <a:r>
              <a:rPr lang="zh-CN" altLang="en-US" sz="1800" b="1" dirty="0">
                <a:solidFill>
                  <a:srgbClr val="0000FF"/>
                </a:solidFill>
                <a:latin typeface="Times New Roman" pitchFamily="18" charset="0"/>
              </a:rPr>
              <a:t>）</a:t>
            </a:r>
            <a:r>
              <a:rPr lang="zh-CN" altLang="en-US" sz="1800" b="1" dirty="0">
                <a:solidFill>
                  <a:srgbClr val="FF6600"/>
                </a:solidFill>
                <a:latin typeface="Times New Roman" pitchFamily="18" charset="0"/>
              </a:rPr>
              <a:t>个字节</a:t>
            </a:r>
          </a:p>
          <a:p>
            <a:pPr marL="0" indent="0">
              <a:buSzTx/>
              <a:buFont typeface="Wingdings" pitchFamily="2" charset="2"/>
              <a:buNone/>
            </a:pPr>
            <a:r>
              <a:rPr lang="en-US" altLang="zh-CN" sz="1800" b="1" dirty="0">
                <a:latin typeface="Times New Roman" pitchFamily="18" charset="0"/>
              </a:rPr>
              <a:t>OUT	DMA+</a:t>
            </a:r>
            <a:r>
              <a:rPr lang="en-US" altLang="zh-CN" sz="1800" b="1" dirty="0">
                <a:solidFill>
                  <a:srgbClr val="FF0000"/>
                </a:solidFill>
                <a:latin typeface="Times New Roman" pitchFamily="18" charset="0"/>
              </a:rPr>
              <a:t>3</a:t>
            </a:r>
            <a:r>
              <a:rPr lang="en-US" altLang="zh-CN" sz="1800" b="1" dirty="0">
                <a:latin typeface="Times New Roman" pitchFamily="18" charset="0"/>
              </a:rPr>
              <a:t>, AL	; </a:t>
            </a:r>
            <a:r>
              <a:rPr lang="zh-CN" altLang="en-US" sz="1800" b="1" dirty="0">
                <a:latin typeface="Times New Roman" pitchFamily="18" charset="0"/>
              </a:rPr>
              <a:t>送传送字节数高字节到通道</a:t>
            </a:r>
            <a:r>
              <a:rPr lang="en-US" altLang="zh-CN" sz="1800" b="1" dirty="0">
                <a:latin typeface="Times New Roman" pitchFamily="18" charset="0"/>
              </a:rPr>
              <a:t>1</a:t>
            </a:r>
          </a:p>
          <a:p>
            <a:pPr marL="0" indent="0">
              <a:buSzTx/>
              <a:buFont typeface="Wingdings" pitchFamily="2" charset="2"/>
              <a:buNone/>
            </a:pPr>
            <a:r>
              <a:rPr lang="en-US" altLang="zh-CN" sz="1800" b="1" dirty="0">
                <a:latin typeface="Times New Roman" pitchFamily="18" charset="0"/>
              </a:rPr>
              <a:t>MOV	AL,</a:t>
            </a:r>
            <a:r>
              <a:rPr lang="en-US" altLang="zh-CN" sz="1800" b="1" dirty="0">
                <a:solidFill>
                  <a:srgbClr val="0000FF"/>
                </a:solidFill>
                <a:latin typeface="Times New Roman" pitchFamily="18" charset="0"/>
              </a:rPr>
              <a:t> 59</a:t>
            </a:r>
            <a:r>
              <a:rPr lang="en-US" altLang="zh-CN" sz="1800" b="1" dirty="0">
                <a:latin typeface="Times New Roman" pitchFamily="18" charset="0"/>
              </a:rPr>
              <a:t>H		; </a:t>
            </a:r>
            <a:r>
              <a:rPr lang="zh-CN" altLang="en-US" sz="1800" b="1" dirty="0">
                <a:solidFill>
                  <a:srgbClr val="0000FF"/>
                </a:solidFill>
                <a:latin typeface="Times New Roman" pitchFamily="18" charset="0"/>
              </a:rPr>
              <a:t>通道</a:t>
            </a:r>
            <a:r>
              <a:rPr lang="en-US" altLang="zh-CN" sz="1800" b="1" dirty="0">
                <a:solidFill>
                  <a:srgbClr val="0000FF"/>
                </a:solidFill>
                <a:latin typeface="Times New Roman" pitchFamily="18" charset="0"/>
              </a:rPr>
              <a:t>1</a:t>
            </a:r>
            <a:r>
              <a:rPr lang="zh-CN" altLang="en-US" sz="1800" b="1" dirty="0">
                <a:latin typeface="Times New Roman" pitchFamily="18" charset="0"/>
                <a:hlinkClick r:id="rId2" action="ppaction://hlinksldjump"/>
              </a:rPr>
              <a:t>方式字</a:t>
            </a:r>
            <a:r>
              <a:rPr lang="zh-CN" altLang="en-US" sz="1800" b="1" dirty="0">
                <a:latin typeface="Times New Roman" pitchFamily="18" charset="0"/>
              </a:rPr>
              <a:t>：</a:t>
            </a:r>
            <a:r>
              <a:rPr lang="zh-CN" altLang="en-US" sz="1800" b="1" dirty="0">
                <a:solidFill>
                  <a:srgbClr val="FF6600"/>
                </a:solidFill>
                <a:latin typeface="Times New Roman" pitchFamily="18" charset="0"/>
              </a:rPr>
              <a:t>读操作</a:t>
            </a:r>
            <a:r>
              <a:rPr lang="zh-CN" altLang="en-US" sz="1800" b="1" dirty="0">
                <a:latin typeface="Times New Roman" pitchFamily="18" charset="0"/>
              </a:rPr>
              <a:t>，</a:t>
            </a:r>
            <a:r>
              <a:rPr lang="zh-CN" altLang="en-US" sz="1800" b="1" dirty="0">
                <a:solidFill>
                  <a:srgbClr val="FF0000"/>
                </a:solidFill>
                <a:latin typeface="Times New Roman" pitchFamily="18" charset="0"/>
              </a:rPr>
              <a:t>单字节传送</a:t>
            </a:r>
          </a:p>
          <a:p>
            <a:pPr marL="0" indent="0">
              <a:buSzTx/>
              <a:buFont typeface="Wingdings" pitchFamily="2" charset="2"/>
              <a:buNone/>
            </a:pPr>
            <a:r>
              <a:rPr lang="en-US" altLang="zh-CN" sz="1800" b="1" dirty="0">
                <a:latin typeface="Times New Roman" pitchFamily="18" charset="0"/>
              </a:rPr>
              <a:t>OUT	DMA+</a:t>
            </a:r>
            <a:r>
              <a:rPr lang="en-US" altLang="zh-CN" sz="1800" b="1" dirty="0">
                <a:solidFill>
                  <a:srgbClr val="FF0000"/>
                </a:solidFill>
                <a:latin typeface="Times New Roman" pitchFamily="18" charset="0"/>
              </a:rPr>
              <a:t>11</a:t>
            </a:r>
            <a:r>
              <a:rPr lang="en-US" altLang="zh-CN" sz="1800" b="1" dirty="0">
                <a:latin typeface="Times New Roman" pitchFamily="18" charset="0"/>
              </a:rPr>
              <a:t>, AL	; </a:t>
            </a:r>
            <a:r>
              <a:rPr lang="zh-CN" altLang="en-US" sz="1800" b="1" dirty="0">
                <a:solidFill>
                  <a:srgbClr val="008000"/>
                </a:solidFill>
                <a:latin typeface="Times New Roman" pitchFamily="18" charset="0"/>
              </a:rPr>
              <a:t>地址递增</a:t>
            </a:r>
            <a:r>
              <a:rPr lang="zh-CN" altLang="en-US" sz="1800" b="1" dirty="0">
                <a:latin typeface="Times New Roman" pitchFamily="18" charset="0"/>
              </a:rPr>
              <a:t>，</a:t>
            </a:r>
            <a:r>
              <a:rPr lang="zh-CN" altLang="en-US" sz="1800" b="1" dirty="0">
                <a:solidFill>
                  <a:srgbClr val="9900FF"/>
                </a:solidFill>
                <a:latin typeface="Times New Roman" pitchFamily="18" charset="0"/>
              </a:rPr>
              <a:t>自动预置</a:t>
            </a:r>
          </a:p>
          <a:p>
            <a:pPr marL="0" indent="0">
              <a:buSzTx/>
              <a:buFont typeface="Wingdings" pitchFamily="2" charset="2"/>
              <a:buNone/>
            </a:pPr>
            <a:r>
              <a:rPr lang="en-US" altLang="zh-CN" sz="1800" b="1" dirty="0">
                <a:latin typeface="Times New Roman" pitchFamily="18" charset="0"/>
              </a:rPr>
              <a:t>MOV	AL,</a:t>
            </a:r>
            <a:r>
              <a:rPr lang="en-US" altLang="zh-CN" sz="1800" b="1" dirty="0">
                <a:solidFill>
                  <a:srgbClr val="0000FF"/>
                </a:solidFill>
                <a:latin typeface="Times New Roman" pitchFamily="18" charset="0"/>
              </a:rPr>
              <a:t> 0</a:t>
            </a:r>
            <a:r>
              <a:rPr lang="en-US" altLang="zh-CN" sz="1800" b="1" dirty="0">
                <a:latin typeface="Times New Roman" pitchFamily="18" charset="0"/>
              </a:rPr>
              <a:t>		; </a:t>
            </a:r>
            <a:r>
              <a:rPr lang="zh-CN" altLang="en-US" sz="1800" b="1" dirty="0">
                <a:latin typeface="Times New Roman" pitchFamily="18" charset="0"/>
                <a:hlinkClick r:id="rId3" action="ppaction://hlinksldjump"/>
              </a:rPr>
              <a:t>命令字</a:t>
            </a:r>
            <a:r>
              <a:rPr lang="zh-CN" altLang="en-US" sz="1800" b="1" dirty="0">
                <a:latin typeface="Times New Roman" pitchFamily="18" charset="0"/>
              </a:rPr>
              <a:t>，允许工作，固定优先级</a:t>
            </a:r>
          </a:p>
          <a:p>
            <a:pPr marL="0" indent="0">
              <a:buSzTx/>
              <a:buFont typeface="Wingdings" pitchFamily="2" charset="2"/>
              <a:buNone/>
            </a:pPr>
            <a:r>
              <a:rPr lang="en-US" altLang="zh-CN" sz="1800" b="1" dirty="0">
                <a:latin typeface="Times New Roman" pitchFamily="18" charset="0"/>
              </a:rPr>
              <a:t>OUT	DMA+</a:t>
            </a:r>
            <a:r>
              <a:rPr lang="en-US" altLang="zh-CN" sz="1800" b="1" dirty="0">
                <a:solidFill>
                  <a:srgbClr val="FF0000"/>
                </a:solidFill>
                <a:latin typeface="Times New Roman" pitchFamily="18" charset="0"/>
              </a:rPr>
              <a:t>8</a:t>
            </a:r>
            <a:r>
              <a:rPr lang="en-US" altLang="zh-CN" sz="1800" b="1" dirty="0">
                <a:latin typeface="Times New Roman" pitchFamily="18" charset="0"/>
              </a:rPr>
              <a:t>, AL	; DACK</a:t>
            </a:r>
            <a:r>
              <a:rPr lang="zh-CN" altLang="en-US" sz="1800" b="1" dirty="0">
                <a:latin typeface="Times New Roman" pitchFamily="18" charset="0"/>
              </a:rPr>
              <a:t>低有效</a:t>
            </a:r>
          </a:p>
          <a:p>
            <a:pPr marL="0" indent="0">
              <a:buSzTx/>
              <a:buFont typeface="Wingdings" pitchFamily="2" charset="2"/>
              <a:buNone/>
            </a:pPr>
            <a:r>
              <a:rPr lang="en-US" altLang="zh-CN" sz="1800" b="1" dirty="0">
                <a:latin typeface="Times New Roman" pitchFamily="18" charset="0"/>
              </a:rPr>
              <a:t>OUT	DMA+</a:t>
            </a:r>
            <a:r>
              <a:rPr lang="en-US" altLang="zh-CN" sz="1800" b="1" dirty="0">
                <a:solidFill>
                  <a:srgbClr val="FF0000"/>
                </a:solidFill>
                <a:latin typeface="Times New Roman" pitchFamily="18" charset="0"/>
              </a:rPr>
              <a:t>15</a:t>
            </a:r>
            <a:r>
              <a:rPr lang="en-US" altLang="zh-CN" sz="1800" b="1" dirty="0">
                <a:latin typeface="Times New Roman" pitchFamily="18" charset="0"/>
              </a:rPr>
              <a:t>, AL	; </a:t>
            </a:r>
            <a:r>
              <a:rPr lang="zh-CN" altLang="en-US" sz="1800" b="1" dirty="0">
                <a:latin typeface="Times New Roman" pitchFamily="18" charset="0"/>
              </a:rPr>
              <a:t>写</a:t>
            </a:r>
            <a:r>
              <a:rPr lang="zh-CN" altLang="en-US" sz="1800" b="1" dirty="0">
                <a:latin typeface="Times New Roman" pitchFamily="18" charset="0"/>
                <a:hlinkClick r:id="rId4" action="ppaction://hlinksldjump"/>
              </a:rPr>
              <a:t>屏蔽寄存器</a:t>
            </a:r>
            <a:r>
              <a:rPr lang="zh-CN" altLang="en-US" sz="1800" b="1" dirty="0">
                <a:latin typeface="Times New Roman" pitchFamily="18" charset="0"/>
              </a:rPr>
              <a:t>，允许</a:t>
            </a:r>
            <a:r>
              <a:rPr lang="en-US" altLang="zh-CN" sz="1800" b="1" dirty="0">
                <a:latin typeface="Times New Roman" pitchFamily="18" charset="0"/>
              </a:rPr>
              <a:t>4</a:t>
            </a:r>
            <a:r>
              <a:rPr lang="zh-CN" altLang="en-US" sz="1800" b="1" dirty="0">
                <a:latin typeface="Times New Roman" pitchFamily="18" charset="0"/>
              </a:rPr>
              <a:t>个通道均可请求 </a:t>
            </a:r>
          </a:p>
        </p:txBody>
      </p:sp>
      <p:sp>
        <p:nvSpPr>
          <p:cNvPr id="1087492" name="AutoShape 4">
            <a:hlinkClick r:id="rId5" action="ppaction://hlinksldjump" highlightClick="1"/>
          </p:cNvPr>
          <p:cNvSpPr>
            <a:spLocks noChangeArrowheads="1"/>
          </p:cNvSpPr>
          <p:nvPr/>
        </p:nvSpPr>
        <p:spPr bwMode="auto">
          <a:xfrm>
            <a:off x="8172450" y="908050"/>
            <a:ext cx="431800" cy="433388"/>
          </a:xfrm>
          <a:prstGeom prst="actionButtonInformation">
            <a:avLst/>
          </a:prstGeom>
          <a:ln>
            <a:headEnd/>
            <a:tailEnd type="none" w="med" len="lg"/>
          </a:ln>
        </p:spPr>
        <p:style>
          <a:lnRef idx="1">
            <a:schemeClr val="accent6"/>
          </a:lnRef>
          <a:fillRef idx="2">
            <a:schemeClr val="accent6"/>
          </a:fillRef>
          <a:effectRef idx="1">
            <a:schemeClr val="accent6"/>
          </a:effectRef>
          <a:fontRef idx="minor">
            <a:schemeClr val="dk1"/>
          </a:fontRef>
        </p:style>
        <p:txBody>
          <a:bodyPr wrap="none" anchor="ctr">
            <a:spAutoFit/>
          </a:bodyPr>
          <a:lstStyle/>
          <a:p>
            <a:endParaRPr lang="zh-CN" altLang="en-US"/>
          </a:p>
        </p:txBody>
      </p:sp>
      <p:sp>
        <p:nvSpPr>
          <p:cNvPr id="1087493" name="AutoShape 5">
            <a:hlinkClick r:id="rId6" action="ppaction://hlinksldjump" highlightClick="1"/>
          </p:cNvPr>
          <p:cNvSpPr>
            <a:spLocks noChangeArrowheads="1"/>
          </p:cNvSpPr>
          <p:nvPr/>
        </p:nvSpPr>
        <p:spPr bwMode="auto">
          <a:xfrm>
            <a:off x="8172450" y="1484313"/>
            <a:ext cx="431800" cy="433387"/>
          </a:xfrm>
          <a:prstGeom prst="actionButtonInformation">
            <a:avLst/>
          </a:prstGeom>
          <a:ln>
            <a:headEnd/>
            <a:tailEnd type="none" w="med" len="lg"/>
          </a:ln>
        </p:spPr>
        <p:style>
          <a:lnRef idx="1">
            <a:schemeClr val="accent6"/>
          </a:lnRef>
          <a:fillRef idx="2">
            <a:schemeClr val="accent6"/>
          </a:fillRef>
          <a:effectRef idx="1">
            <a:schemeClr val="accent6"/>
          </a:effectRef>
          <a:fontRef idx="minor">
            <a:schemeClr val="dk1"/>
          </a:fontRef>
        </p:style>
        <p:txBody>
          <a:bodyPr wrap="none" anchor="ctr">
            <a:spAutoFit/>
          </a:bodyPr>
          <a:lstStyle/>
          <a:p>
            <a:endParaRPr lang="zh-CN" altLang="en-US"/>
          </a:p>
        </p:txBody>
      </p:sp>
      <p:sp>
        <p:nvSpPr>
          <p:cNvPr id="1087504" name="Text Box 16"/>
          <p:cNvSpPr txBox="1">
            <a:spLocks noChangeArrowheads="1"/>
          </p:cNvSpPr>
          <p:nvPr/>
        </p:nvSpPr>
        <p:spPr bwMode="auto">
          <a:xfrm>
            <a:off x="71438" y="1268413"/>
            <a:ext cx="1404937" cy="366712"/>
          </a:xfrm>
          <a:prstGeom prst="rect">
            <a:avLst/>
          </a:prstGeom>
          <a:noFill/>
          <a:ln w="28575" algn="ctr">
            <a:noFill/>
            <a:miter lim="800000"/>
            <a:headEnd/>
            <a:tailEnd type="none" w="med" len="lg"/>
          </a:ln>
          <a:effectLst/>
        </p:spPr>
        <p:txBody>
          <a:bodyPr>
            <a:spAutoFit/>
          </a:bodyPr>
          <a:lstStyle/>
          <a:p>
            <a:pPr algn="l">
              <a:spcBef>
                <a:spcPct val="50000"/>
              </a:spcBef>
            </a:pPr>
            <a:r>
              <a:rPr lang="en-US" altLang="zh-CN" sz="1800" dirty="0"/>
              <a:t>INITADM:</a:t>
            </a:r>
            <a:endParaRPr lang="zh-CN" altLang="en-US" sz="1800" dirty="0"/>
          </a:p>
        </p:txBody>
      </p:sp>
      <p:sp>
        <p:nvSpPr>
          <p:cNvPr id="1087505" name="Text Box 17"/>
          <p:cNvSpPr txBox="1">
            <a:spLocks noChangeArrowheads="1"/>
          </p:cNvSpPr>
          <p:nvPr/>
        </p:nvSpPr>
        <p:spPr bwMode="auto">
          <a:xfrm>
            <a:off x="5003800" y="1052513"/>
            <a:ext cx="2881313" cy="725487"/>
          </a:xfrm>
          <a:prstGeom prst="rect">
            <a:avLst/>
          </a:prstGeom>
          <a:solidFill>
            <a:srgbClr val="FFFF99"/>
          </a:solidFill>
          <a:ln w="28575" algn="ctr">
            <a:solidFill>
              <a:srgbClr val="FF6600"/>
            </a:solidFill>
            <a:miter lim="800000"/>
            <a:headEnd/>
            <a:tailEnd type="none" w="med" len="lg"/>
          </a:ln>
          <a:effectLst>
            <a:outerShdw dist="107763" dir="2700000" algn="ctr" rotWithShape="0">
              <a:schemeClr val="bg2">
                <a:alpha val="50000"/>
              </a:schemeClr>
            </a:outerShdw>
          </a:effectLst>
        </p:spPr>
        <p:txBody>
          <a:bodyPr>
            <a:spAutoFit/>
          </a:bodyPr>
          <a:lstStyle/>
          <a:p>
            <a:pPr algn="l">
              <a:spcBef>
                <a:spcPct val="20000"/>
              </a:spcBef>
            </a:pPr>
            <a:r>
              <a:rPr lang="en-US" altLang="zh-CN" sz="1800"/>
              <a:t>MOV	AL, 0</a:t>
            </a:r>
          </a:p>
          <a:p>
            <a:pPr algn="l">
              <a:spcBef>
                <a:spcPct val="20000"/>
              </a:spcBef>
            </a:pPr>
            <a:r>
              <a:rPr lang="en-US" altLang="zh-CN" sz="1800"/>
              <a:t>OUT	DMA+0CH, AL</a:t>
            </a:r>
          </a:p>
        </p:txBody>
      </p:sp>
      <p:sp>
        <p:nvSpPr>
          <p:cNvPr id="1087506" name="AutoShape 18"/>
          <p:cNvSpPr>
            <a:spLocks noChangeArrowheads="1"/>
          </p:cNvSpPr>
          <p:nvPr/>
        </p:nvSpPr>
        <p:spPr bwMode="auto">
          <a:xfrm>
            <a:off x="1331913" y="1268413"/>
            <a:ext cx="2735262" cy="360362"/>
          </a:xfrm>
          <a:prstGeom prst="roundRect">
            <a:avLst>
              <a:gd name="adj" fmla="val 50000"/>
            </a:avLst>
          </a:prstGeom>
          <a:noFill/>
          <a:ln w="28575" algn="ctr">
            <a:solidFill>
              <a:srgbClr val="FF6600"/>
            </a:solidFill>
            <a:round/>
            <a:headEnd/>
            <a:tailEnd type="none" w="med" len="lg"/>
          </a:ln>
          <a:effectLst/>
        </p:spPr>
        <p:txBody>
          <a:bodyPr anchor="ctr">
            <a:spAutoFit/>
          </a:bodyPr>
          <a:lstStyle/>
          <a:p>
            <a:endParaRPr lang="zh-CN" altLang="en-US"/>
          </a:p>
        </p:txBody>
      </p:sp>
      <p:sp>
        <p:nvSpPr>
          <p:cNvPr id="1087507" name="Freeform 19"/>
          <p:cNvSpPr>
            <a:spLocks/>
          </p:cNvSpPr>
          <p:nvPr/>
        </p:nvSpPr>
        <p:spPr bwMode="auto">
          <a:xfrm>
            <a:off x="3995738" y="969963"/>
            <a:ext cx="1008062" cy="298450"/>
          </a:xfrm>
          <a:custGeom>
            <a:avLst/>
            <a:gdLst/>
            <a:ahLst/>
            <a:cxnLst>
              <a:cxn ang="0">
                <a:pos x="0" y="188"/>
              </a:cxn>
              <a:cxn ang="0">
                <a:pos x="227" y="7"/>
              </a:cxn>
              <a:cxn ang="0">
                <a:pos x="635" y="143"/>
              </a:cxn>
            </a:cxnLst>
            <a:rect l="0" t="0" r="r" b="b"/>
            <a:pathLst>
              <a:path w="635" h="188">
                <a:moveTo>
                  <a:pt x="0" y="188"/>
                </a:moveTo>
                <a:cubicBezTo>
                  <a:pt x="60" y="101"/>
                  <a:pt x="121" y="14"/>
                  <a:pt x="227" y="7"/>
                </a:cubicBezTo>
                <a:cubicBezTo>
                  <a:pt x="333" y="0"/>
                  <a:pt x="484" y="71"/>
                  <a:pt x="635" y="143"/>
                </a:cubicBezTo>
              </a:path>
            </a:pathLst>
          </a:custGeom>
          <a:noFill/>
          <a:ln w="28575" cap="flat" cmpd="sng">
            <a:solidFill>
              <a:srgbClr val="FF6600"/>
            </a:solidFill>
            <a:prstDash val="solid"/>
            <a:round/>
            <a:headEnd type="none" w="med" len="med"/>
            <a:tailEnd type="triangle" w="med" len="lg"/>
          </a:ln>
          <a:effectLst/>
        </p:spPr>
        <p:txBody>
          <a:bodyPr anchor="ctr">
            <a:spAutoFit/>
          </a:bodyPr>
          <a:lstStyle/>
          <a:p>
            <a:endParaRPr lang="zh-CN" altLang="en-US"/>
          </a:p>
        </p:txBody>
      </p:sp>
      <p:sp>
        <p:nvSpPr>
          <p:cNvPr id="1087508" name="Text Box 20"/>
          <p:cNvSpPr txBox="1">
            <a:spLocks noChangeArrowheads="1"/>
          </p:cNvSpPr>
          <p:nvPr/>
        </p:nvSpPr>
        <p:spPr bwMode="auto">
          <a:xfrm>
            <a:off x="7667625" y="5222875"/>
            <a:ext cx="1223963" cy="366713"/>
          </a:xfrm>
          <a:prstGeom prst="rect">
            <a:avLst/>
          </a:prstGeom>
          <a:noFill/>
          <a:ln w="28575" algn="ctr">
            <a:noFill/>
            <a:miter lim="800000"/>
            <a:headEnd/>
            <a:tailEnd type="none" w="med" len="lg"/>
          </a:ln>
          <a:effectLst/>
        </p:spPr>
        <p:txBody>
          <a:bodyPr>
            <a:spAutoFit/>
          </a:bodyPr>
          <a:lstStyle/>
          <a:p>
            <a:pPr algn="l">
              <a:spcBef>
                <a:spcPct val="50000"/>
              </a:spcBef>
            </a:pPr>
            <a:r>
              <a:rPr lang="en-US" altLang="zh-CN" sz="1800">
                <a:solidFill>
                  <a:srgbClr val="FF0000"/>
                </a:solidFill>
              </a:rPr>
              <a:t>01</a:t>
            </a:r>
            <a:r>
              <a:rPr lang="en-US" altLang="zh-CN" sz="1800">
                <a:solidFill>
                  <a:srgbClr val="008000"/>
                </a:solidFill>
              </a:rPr>
              <a:t>0</a:t>
            </a:r>
            <a:r>
              <a:rPr lang="en-US" altLang="zh-CN" sz="1800">
                <a:solidFill>
                  <a:srgbClr val="9900FF"/>
                </a:solidFill>
              </a:rPr>
              <a:t>1</a:t>
            </a:r>
            <a:r>
              <a:rPr lang="en-US" altLang="zh-CN" sz="1800">
                <a:solidFill>
                  <a:srgbClr val="0000FF"/>
                </a:solidFill>
              </a:rPr>
              <a:t> </a:t>
            </a:r>
            <a:r>
              <a:rPr lang="en-US" altLang="zh-CN" sz="1800">
                <a:solidFill>
                  <a:srgbClr val="FF6600"/>
                </a:solidFill>
              </a:rPr>
              <a:t>10</a:t>
            </a:r>
            <a:r>
              <a:rPr lang="en-US" altLang="zh-CN" sz="1800">
                <a:solidFill>
                  <a:srgbClr val="0000FF"/>
                </a:solidFill>
              </a:rPr>
              <a:t>01</a:t>
            </a:r>
          </a:p>
        </p:txBody>
      </p:sp>
      <p:sp>
        <p:nvSpPr>
          <p:cNvPr id="1087509" name="AutoShape 21">
            <a:hlinkClick r:id="rId7" action="ppaction://hlinksldjump" highlightClick="1"/>
          </p:cNvPr>
          <p:cNvSpPr>
            <a:spLocks noChangeArrowheads="1"/>
          </p:cNvSpPr>
          <p:nvPr/>
        </p:nvSpPr>
        <p:spPr bwMode="auto">
          <a:xfrm>
            <a:off x="466725" y="3213100"/>
            <a:ext cx="433388" cy="431800"/>
          </a:xfrm>
          <a:prstGeom prst="actionButtonInformation">
            <a:avLst/>
          </a:prstGeom>
          <a:ln>
            <a:headEnd/>
            <a:tailEnd type="none" w="med" len="lg"/>
          </a:ln>
        </p:spPr>
        <p:style>
          <a:lnRef idx="1">
            <a:schemeClr val="accent6"/>
          </a:lnRef>
          <a:fillRef idx="2">
            <a:schemeClr val="accent6"/>
          </a:fillRef>
          <a:effectRef idx="1">
            <a:schemeClr val="accent6"/>
          </a:effectRef>
          <a:fontRef idx="minor">
            <a:schemeClr val="dk1"/>
          </a:fontRef>
        </p:style>
        <p:txBody>
          <a:bodyPr wrap="none" anchor="ctr">
            <a:spAutoFit/>
          </a:bodyPr>
          <a:lstStyle/>
          <a:p>
            <a:endParaRPr lang="zh-CN" altLang="en-US"/>
          </a:p>
        </p:txBody>
      </p:sp>
      <p:sp>
        <p:nvSpPr>
          <p:cNvPr id="1087510" name="Freeform 22"/>
          <p:cNvSpPr>
            <a:spLocks/>
          </p:cNvSpPr>
          <p:nvPr/>
        </p:nvSpPr>
        <p:spPr bwMode="auto">
          <a:xfrm>
            <a:off x="7164388" y="5157788"/>
            <a:ext cx="576262" cy="287337"/>
          </a:xfrm>
          <a:custGeom>
            <a:avLst/>
            <a:gdLst/>
            <a:ahLst/>
            <a:cxnLst>
              <a:cxn ang="0">
                <a:pos x="363" y="181"/>
              </a:cxn>
              <a:cxn ang="0">
                <a:pos x="136" y="136"/>
              </a:cxn>
              <a:cxn ang="0">
                <a:pos x="0" y="0"/>
              </a:cxn>
            </a:cxnLst>
            <a:rect l="0" t="0" r="r" b="b"/>
            <a:pathLst>
              <a:path w="363" h="181">
                <a:moveTo>
                  <a:pt x="363" y="181"/>
                </a:moveTo>
                <a:cubicBezTo>
                  <a:pt x="279" y="173"/>
                  <a:pt x="196" y="166"/>
                  <a:pt x="136" y="136"/>
                </a:cubicBezTo>
                <a:cubicBezTo>
                  <a:pt x="76" y="106"/>
                  <a:pt x="38" y="53"/>
                  <a:pt x="0" y="0"/>
                </a:cubicBezTo>
              </a:path>
            </a:pathLst>
          </a:custGeom>
          <a:noFill/>
          <a:ln w="19050" cap="flat" cmpd="sng">
            <a:solidFill>
              <a:srgbClr val="FF0000"/>
            </a:solidFill>
            <a:prstDash val="solid"/>
            <a:round/>
            <a:headEnd type="none" w="med" len="med"/>
            <a:tailEnd type="triangle" w="med" len="lg"/>
          </a:ln>
          <a:effectLst/>
        </p:spPr>
        <p:txBody>
          <a:bodyPr anchor="ctr">
            <a:spAutoFit/>
          </a:bodyPr>
          <a:lstStyle/>
          <a:p>
            <a:endParaRPr lang="zh-CN" altLang="en-US"/>
          </a:p>
        </p:txBody>
      </p:sp>
      <p:sp>
        <p:nvSpPr>
          <p:cNvPr id="1087511" name="Freeform 23"/>
          <p:cNvSpPr>
            <a:spLocks/>
          </p:cNvSpPr>
          <p:nvPr/>
        </p:nvSpPr>
        <p:spPr bwMode="auto">
          <a:xfrm>
            <a:off x="6516688" y="4868863"/>
            <a:ext cx="1871662" cy="431800"/>
          </a:xfrm>
          <a:custGeom>
            <a:avLst/>
            <a:gdLst/>
            <a:ahLst/>
            <a:cxnLst>
              <a:cxn ang="0">
                <a:pos x="1179" y="317"/>
              </a:cxn>
              <a:cxn ang="0">
                <a:pos x="862" y="45"/>
              </a:cxn>
              <a:cxn ang="0">
                <a:pos x="272" y="45"/>
              </a:cxn>
              <a:cxn ang="0">
                <a:pos x="0" y="136"/>
              </a:cxn>
            </a:cxnLst>
            <a:rect l="0" t="0" r="r" b="b"/>
            <a:pathLst>
              <a:path w="1179" h="317">
                <a:moveTo>
                  <a:pt x="1179" y="317"/>
                </a:moveTo>
                <a:cubicBezTo>
                  <a:pt x="1096" y="203"/>
                  <a:pt x="1013" y="90"/>
                  <a:pt x="862" y="45"/>
                </a:cubicBezTo>
                <a:cubicBezTo>
                  <a:pt x="711" y="0"/>
                  <a:pt x="416" y="30"/>
                  <a:pt x="272" y="45"/>
                </a:cubicBezTo>
                <a:cubicBezTo>
                  <a:pt x="128" y="60"/>
                  <a:pt x="64" y="98"/>
                  <a:pt x="0" y="136"/>
                </a:cubicBezTo>
              </a:path>
            </a:pathLst>
          </a:custGeom>
          <a:noFill/>
          <a:ln w="19050" cap="flat" cmpd="sng">
            <a:solidFill>
              <a:srgbClr val="FF6600"/>
            </a:solidFill>
            <a:prstDash val="solid"/>
            <a:round/>
            <a:headEnd type="none" w="med" len="med"/>
            <a:tailEnd type="triangle" w="med" len="lg"/>
          </a:ln>
          <a:effectLst/>
        </p:spPr>
        <p:txBody>
          <a:bodyPr anchor="ctr">
            <a:spAutoFit/>
          </a:bodyPr>
          <a:lstStyle/>
          <a:p>
            <a:endParaRPr lang="zh-CN" altLang="en-US"/>
          </a:p>
        </p:txBody>
      </p:sp>
      <p:sp>
        <p:nvSpPr>
          <p:cNvPr id="1087512" name="Freeform 24"/>
          <p:cNvSpPr>
            <a:spLocks/>
          </p:cNvSpPr>
          <p:nvPr/>
        </p:nvSpPr>
        <p:spPr bwMode="auto">
          <a:xfrm>
            <a:off x="4859338" y="4545013"/>
            <a:ext cx="3744912" cy="755650"/>
          </a:xfrm>
          <a:custGeom>
            <a:avLst/>
            <a:gdLst/>
            <a:ahLst/>
            <a:cxnLst>
              <a:cxn ang="0">
                <a:pos x="2359" y="476"/>
              </a:cxn>
              <a:cxn ang="0">
                <a:pos x="1996" y="113"/>
              </a:cxn>
              <a:cxn ang="0">
                <a:pos x="1134" y="23"/>
              </a:cxn>
              <a:cxn ang="0">
                <a:pos x="0" y="250"/>
              </a:cxn>
            </a:cxnLst>
            <a:rect l="0" t="0" r="r" b="b"/>
            <a:pathLst>
              <a:path w="2359" h="476">
                <a:moveTo>
                  <a:pt x="2359" y="476"/>
                </a:moveTo>
                <a:cubicBezTo>
                  <a:pt x="2279" y="332"/>
                  <a:pt x="2200" y="188"/>
                  <a:pt x="1996" y="113"/>
                </a:cubicBezTo>
                <a:cubicBezTo>
                  <a:pt x="1792" y="38"/>
                  <a:pt x="1467" y="0"/>
                  <a:pt x="1134" y="23"/>
                </a:cubicBezTo>
                <a:cubicBezTo>
                  <a:pt x="801" y="46"/>
                  <a:pt x="400" y="148"/>
                  <a:pt x="0" y="250"/>
                </a:cubicBezTo>
              </a:path>
            </a:pathLst>
          </a:custGeom>
          <a:noFill/>
          <a:ln w="19050" cap="flat" cmpd="sng">
            <a:solidFill>
              <a:srgbClr val="0000FF"/>
            </a:solidFill>
            <a:prstDash val="solid"/>
            <a:round/>
            <a:headEnd type="none" w="med" len="med"/>
            <a:tailEnd type="triangle" w="med" len="lg"/>
          </a:ln>
          <a:effectLst/>
        </p:spPr>
        <p:txBody>
          <a:bodyPr anchor="ctr">
            <a:spAutoFit/>
          </a:bodyPr>
          <a:lstStyle/>
          <a:p>
            <a:endParaRPr lang="zh-CN" altLang="en-US"/>
          </a:p>
        </p:txBody>
      </p:sp>
      <p:sp>
        <p:nvSpPr>
          <p:cNvPr id="1087513" name="Freeform 25"/>
          <p:cNvSpPr>
            <a:spLocks/>
          </p:cNvSpPr>
          <p:nvPr/>
        </p:nvSpPr>
        <p:spPr bwMode="auto">
          <a:xfrm>
            <a:off x="5219700" y="5516563"/>
            <a:ext cx="2808288" cy="433387"/>
          </a:xfrm>
          <a:custGeom>
            <a:avLst/>
            <a:gdLst/>
            <a:ahLst/>
            <a:cxnLst>
              <a:cxn ang="0">
                <a:pos x="1769" y="0"/>
              </a:cxn>
              <a:cxn ang="0">
                <a:pos x="1270" y="273"/>
              </a:cxn>
              <a:cxn ang="0">
                <a:pos x="0" y="0"/>
              </a:cxn>
            </a:cxnLst>
            <a:rect l="0" t="0" r="r" b="b"/>
            <a:pathLst>
              <a:path w="1769" h="273">
                <a:moveTo>
                  <a:pt x="1769" y="0"/>
                </a:moveTo>
                <a:cubicBezTo>
                  <a:pt x="1667" y="136"/>
                  <a:pt x="1565" y="273"/>
                  <a:pt x="1270" y="273"/>
                </a:cubicBezTo>
                <a:cubicBezTo>
                  <a:pt x="975" y="273"/>
                  <a:pt x="487" y="136"/>
                  <a:pt x="0" y="0"/>
                </a:cubicBezTo>
              </a:path>
            </a:pathLst>
          </a:custGeom>
          <a:noFill/>
          <a:ln w="19050" cap="flat" cmpd="sng">
            <a:solidFill>
              <a:srgbClr val="008000"/>
            </a:solidFill>
            <a:prstDash val="solid"/>
            <a:round/>
            <a:headEnd type="none" w="med" len="med"/>
            <a:tailEnd type="triangle" w="med" len="lg"/>
          </a:ln>
          <a:effectLst/>
        </p:spPr>
        <p:txBody>
          <a:bodyPr anchor="ctr">
            <a:spAutoFit/>
          </a:bodyPr>
          <a:lstStyle/>
          <a:p>
            <a:endParaRPr lang="zh-CN" altLang="en-US"/>
          </a:p>
        </p:txBody>
      </p:sp>
      <p:sp>
        <p:nvSpPr>
          <p:cNvPr id="1087514" name="Freeform 26"/>
          <p:cNvSpPr>
            <a:spLocks/>
          </p:cNvSpPr>
          <p:nvPr/>
        </p:nvSpPr>
        <p:spPr bwMode="auto">
          <a:xfrm>
            <a:off x="6443663" y="5445125"/>
            <a:ext cx="1728787" cy="587375"/>
          </a:xfrm>
          <a:custGeom>
            <a:avLst/>
            <a:gdLst/>
            <a:ahLst/>
            <a:cxnLst>
              <a:cxn ang="0">
                <a:pos x="1089" y="45"/>
              </a:cxn>
              <a:cxn ang="0">
                <a:pos x="771" y="363"/>
              </a:cxn>
              <a:cxn ang="0">
                <a:pos x="0" y="0"/>
              </a:cxn>
            </a:cxnLst>
            <a:rect l="0" t="0" r="r" b="b"/>
            <a:pathLst>
              <a:path w="1089" h="370">
                <a:moveTo>
                  <a:pt x="1089" y="45"/>
                </a:moveTo>
                <a:cubicBezTo>
                  <a:pt x="1020" y="207"/>
                  <a:pt x="952" y="370"/>
                  <a:pt x="771" y="363"/>
                </a:cubicBezTo>
                <a:cubicBezTo>
                  <a:pt x="590" y="356"/>
                  <a:pt x="295" y="178"/>
                  <a:pt x="0" y="0"/>
                </a:cubicBezTo>
              </a:path>
            </a:pathLst>
          </a:custGeom>
          <a:noFill/>
          <a:ln w="19050" cap="flat" cmpd="sng">
            <a:solidFill>
              <a:srgbClr val="9900FF"/>
            </a:solidFill>
            <a:prstDash val="solid"/>
            <a:round/>
            <a:headEnd type="none" w="med" len="med"/>
            <a:tailEnd type="triangle" w="med" len="lg"/>
          </a:ln>
          <a:effectLst/>
        </p:spPr>
        <p:txBody>
          <a:bodyPr anchor="ctr">
            <a:spAutoFit/>
          </a:bodyPr>
          <a:lstStyle/>
          <a:p>
            <a:endParaRPr lang="zh-CN" altLang="en-US"/>
          </a:p>
        </p:txBody>
      </p:sp>
      <p:sp>
        <p:nvSpPr>
          <p:cNvPr id="1087515" name="AutoShape 27">
            <a:hlinkClick r:id="rId8" action="ppaction://hlinksldjump" highlightClick="1"/>
          </p:cNvPr>
          <p:cNvSpPr>
            <a:spLocks noChangeArrowheads="1"/>
          </p:cNvSpPr>
          <p:nvPr/>
        </p:nvSpPr>
        <p:spPr bwMode="auto">
          <a:xfrm>
            <a:off x="466725" y="3860800"/>
            <a:ext cx="433388" cy="431800"/>
          </a:xfrm>
          <a:prstGeom prst="actionButtonInformation">
            <a:avLst/>
          </a:prstGeom>
          <a:ln>
            <a:headEnd/>
            <a:tailEnd type="none" w="med" len="lg"/>
          </a:ln>
        </p:spPr>
        <p:style>
          <a:lnRef idx="1">
            <a:schemeClr val="accent6"/>
          </a:lnRef>
          <a:fillRef idx="2">
            <a:schemeClr val="accent6"/>
          </a:fillRef>
          <a:effectRef idx="1">
            <a:schemeClr val="accent6"/>
          </a:effectRef>
          <a:fontRef idx="minor">
            <a:schemeClr val="dk1"/>
          </a:fontRef>
        </p:style>
        <p:txBody>
          <a:bodyPr wrap="none" anchor="ctr">
            <a:spAutoFit/>
          </a:bodyPr>
          <a:lstStyle/>
          <a:p>
            <a:endParaRPr lang="zh-CN" altLang="en-US"/>
          </a:p>
        </p:txBody>
      </p:sp>
      <p:sp>
        <p:nvSpPr>
          <p:cNvPr id="1087516" name="Text Box 28"/>
          <p:cNvSpPr txBox="1">
            <a:spLocks noChangeArrowheads="1"/>
          </p:cNvSpPr>
          <p:nvPr/>
        </p:nvSpPr>
        <p:spPr bwMode="auto">
          <a:xfrm>
            <a:off x="7307263" y="2133600"/>
            <a:ext cx="1512887" cy="701675"/>
          </a:xfrm>
          <a:prstGeom prst="rect">
            <a:avLst/>
          </a:prstGeom>
          <a:noFill/>
          <a:ln w="28575" algn="ctr">
            <a:noFill/>
            <a:miter lim="800000"/>
            <a:headEnd/>
            <a:tailEnd type="none" w="med" len="lg"/>
          </a:ln>
          <a:effectLst/>
        </p:spPr>
        <p:txBody>
          <a:bodyPr>
            <a:spAutoFit/>
          </a:bodyPr>
          <a:lstStyle/>
          <a:p>
            <a:pPr algn="l">
              <a:spcBef>
                <a:spcPct val="50000"/>
              </a:spcBef>
            </a:pPr>
            <a:r>
              <a:rPr lang="zh-CN" altLang="en-US" sz="2000">
                <a:solidFill>
                  <a:srgbClr val="FF6600"/>
                </a:solidFill>
              </a:rPr>
              <a:t>清字节指针触发器</a:t>
            </a:r>
          </a:p>
        </p:txBody>
      </p:sp>
      <p:sp>
        <p:nvSpPr>
          <p:cNvPr id="1087517" name="Line 29"/>
          <p:cNvSpPr>
            <a:spLocks noChangeShapeType="1"/>
          </p:cNvSpPr>
          <p:nvPr/>
        </p:nvSpPr>
        <p:spPr bwMode="auto">
          <a:xfrm>
            <a:off x="6443663" y="1773238"/>
            <a:ext cx="936625" cy="503237"/>
          </a:xfrm>
          <a:prstGeom prst="line">
            <a:avLst/>
          </a:prstGeom>
          <a:noFill/>
          <a:ln w="28575">
            <a:solidFill>
              <a:srgbClr val="FF6600"/>
            </a:solidFill>
            <a:round/>
            <a:headEnd/>
            <a:tailEnd type="triangle" w="med" len="lg"/>
          </a:ln>
          <a:effectLst/>
        </p:spPr>
        <p:txBody>
          <a:bodyPr anchor="ctr">
            <a:spAutoFit/>
          </a:bodyPr>
          <a:lstStyle/>
          <a:p>
            <a:endParaRPr lang="zh-CN" altLang="en-US"/>
          </a:p>
        </p:txBody>
      </p:sp>
    </p:spTree>
    <p:extLst>
      <p:ext uri="{BB962C8B-B14F-4D97-AF65-F5344CB8AC3E}">
        <p14:creationId xmlns:p14="http://schemas.microsoft.com/office/powerpoint/2010/main" val="169425041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87508"/>
                                        </p:tgtEl>
                                        <p:attrNameLst>
                                          <p:attrName>style.visibility</p:attrName>
                                        </p:attrNameLst>
                                      </p:cBhvr>
                                      <p:to>
                                        <p:strVal val="visible"/>
                                      </p:to>
                                    </p:set>
                                  </p:childTnLst>
                                </p:cTn>
                              </p:par>
                            </p:childTnLst>
                          </p:cTn>
                        </p:par>
                        <p:par>
                          <p:cTn id="7" fill="hold">
                            <p:stCondLst>
                              <p:cond delay="0"/>
                            </p:stCondLst>
                            <p:childTnLst>
                              <p:par>
                                <p:cTn id="8" presetID="18" presetClass="entr" presetSubtype="12" fill="hold" grpId="0" nodeType="afterEffect">
                                  <p:stCondLst>
                                    <p:cond delay="0"/>
                                  </p:stCondLst>
                                  <p:childTnLst>
                                    <p:set>
                                      <p:cBhvr>
                                        <p:cTn id="9" dur="1" fill="hold">
                                          <p:stCondLst>
                                            <p:cond delay="0"/>
                                          </p:stCondLst>
                                        </p:cTn>
                                        <p:tgtEl>
                                          <p:spTgt spid="1087510"/>
                                        </p:tgtEl>
                                        <p:attrNameLst>
                                          <p:attrName>style.visibility</p:attrName>
                                        </p:attrNameLst>
                                      </p:cBhvr>
                                      <p:to>
                                        <p:strVal val="visible"/>
                                      </p:to>
                                    </p:set>
                                    <p:animEffect transition="in" filter="strips(downLeft)">
                                      <p:cBhvr>
                                        <p:cTn id="10" dur="500"/>
                                        <p:tgtEl>
                                          <p:spTgt spid="1087510"/>
                                        </p:tgtEl>
                                      </p:cBhvr>
                                    </p:animEffect>
                                  </p:childTnLst>
                                </p:cTn>
                              </p:par>
                              <p:par>
                                <p:cTn id="11" presetID="18" presetClass="entr" presetSubtype="12" fill="hold" grpId="0" nodeType="withEffect">
                                  <p:stCondLst>
                                    <p:cond delay="0"/>
                                  </p:stCondLst>
                                  <p:childTnLst>
                                    <p:set>
                                      <p:cBhvr>
                                        <p:cTn id="12" dur="1" fill="hold">
                                          <p:stCondLst>
                                            <p:cond delay="0"/>
                                          </p:stCondLst>
                                        </p:cTn>
                                        <p:tgtEl>
                                          <p:spTgt spid="1087513"/>
                                        </p:tgtEl>
                                        <p:attrNameLst>
                                          <p:attrName>style.visibility</p:attrName>
                                        </p:attrNameLst>
                                      </p:cBhvr>
                                      <p:to>
                                        <p:strVal val="visible"/>
                                      </p:to>
                                    </p:set>
                                    <p:animEffect transition="in" filter="strips(downLeft)">
                                      <p:cBhvr>
                                        <p:cTn id="13" dur="500"/>
                                        <p:tgtEl>
                                          <p:spTgt spid="1087513"/>
                                        </p:tgtEl>
                                      </p:cBhvr>
                                    </p:animEffect>
                                  </p:childTnLst>
                                </p:cTn>
                              </p:par>
                              <p:par>
                                <p:cTn id="14" presetID="18" presetClass="entr" presetSubtype="12" fill="hold" grpId="0" nodeType="withEffect">
                                  <p:stCondLst>
                                    <p:cond delay="0"/>
                                  </p:stCondLst>
                                  <p:childTnLst>
                                    <p:set>
                                      <p:cBhvr>
                                        <p:cTn id="15" dur="1" fill="hold">
                                          <p:stCondLst>
                                            <p:cond delay="0"/>
                                          </p:stCondLst>
                                        </p:cTn>
                                        <p:tgtEl>
                                          <p:spTgt spid="1087514"/>
                                        </p:tgtEl>
                                        <p:attrNameLst>
                                          <p:attrName>style.visibility</p:attrName>
                                        </p:attrNameLst>
                                      </p:cBhvr>
                                      <p:to>
                                        <p:strVal val="visible"/>
                                      </p:to>
                                    </p:set>
                                    <p:animEffect transition="in" filter="strips(downLeft)">
                                      <p:cBhvr>
                                        <p:cTn id="16" dur="500"/>
                                        <p:tgtEl>
                                          <p:spTgt spid="1087514"/>
                                        </p:tgtEl>
                                      </p:cBhvr>
                                    </p:animEffect>
                                  </p:childTnLst>
                                </p:cTn>
                              </p:par>
                              <p:par>
                                <p:cTn id="17" presetID="18" presetClass="entr" presetSubtype="12" fill="hold" grpId="0" nodeType="withEffect">
                                  <p:stCondLst>
                                    <p:cond delay="0"/>
                                  </p:stCondLst>
                                  <p:childTnLst>
                                    <p:set>
                                      <p:cBhvr>
                                        <p:cTn id="18" dur="1" fill="hold">
                                          <p:stCondLst>
                                            <p:cond delay="0"/>
                                          </p:stCondLst>
                                        </p:cTn>
                                        <p:tgtEl>
                                          <p:spTgt spid="1087511"/>
                                        </p:tgtEl>
                                        <p:attrNameLst>
                                          <p:attrName>style.visibility</p:attrName>
                                        </p:attrNameLst>
                                      </p:cBhvr>
                                      <p:to>
                                        <p:strVal val="visible"/>
                                      </p:to>
                                    </p:set>
                                    <p:animEffect transition="in" filter="strips(downLeft)">
                                      <p:cBhvr>
                                        <p:cTn id="19" dur="500"/>
                                        <p:tgtEl>
                                          <p:spTgt spid="1087511"/>
                                        </p:tgtEl>
                                      </p:cBhvr>
                                    </p:animEffect>
                                  </p:childTnLst>
                                </p:cTn>
                              </p:par>
                              <p:par>
                                <p:cTn id="20" presetID="18" presetClass="entr" presetSubtype="12" fill="hold" grpId="0" nodeType="withEffect">
                                  <p:stCondLst>
                                    <p:cond delay="0"/>
                                  </p:stCondLst>
                                  <p:childTnLst>
                                    <p:set>
                                      <p:cBhvr>
                                        <p:cTn id="21" dur="1" fill="hold">
                                          <p:stCondLst>
                                            <p:cond delay="0"/>
                                          </p:stCondLst>
                                        </p:cTn>
                                        <p:tgtEl>
                                          <p:spTgt spid="1087512"/>
                                        </p:tgtEl>
                                        <p:attrNameLst>
                                          <p:attrName>style.visibility</p:attrName>
                                        </p:attrNameLst>
                                      </p:cBhvr>
                                      <p:to>
                                        <p:strVal val="visible"/>
                                      </p:to>
                                    </p:set>
                                    <p:animEffect transition="in" filter="strips(downLeft)">
                                      <p:cBhvr>
                                        <p:cTn id="22" dur="500"/>
                                        <p:tgtEl>
                                          <p:spTgt spid="1087512"/>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87506"/>
                                        </p:tgtEl>
                                        <p:attrNameLst>
                                          <p:attrName>style.visibility</p:attrName>
                                        </p:attrNameLst>
                                      </p:cBhvr>
                                      <p:to>
                                        <p:strVal val="visible"/>
                                      </p:to>
                                    </p:set>
                                  </p:childTnLst>
                                </p:cTn>
                              </p:par>
                            </p:childTnLst>
                          </p:cTn>
                        </p:par>
                        <p:par>
                          <p:cTn id="27" fill="hold">
                            <p:stCondLst>
                              <p:cond delay="0"/>
                            </p:stCondLst>
                            <p:childTnLst>
                              <p:par>
                                <p:cTn id="28" presetID="18" presetClass="entr" presetSubtype="6" fill="hold" grpId="0" nodeType="afterEffect">
                                  <p:stCondLst>
                                    <p:cond delay="0"/>
                                  </p:stCondLst>
                                  <p:childTnLst>
                                    <p:set>
                                      <p:cBhvr>
                                        <p:cTn id="29" dur="1" fill="hold">
                                          <p:stCondLst>
                                            <p:cond delay="0"/>
                                          </p:stCondLst>
                                        </p:cTn>
                                        <p:tgtEl>
                                          <p:spTgt spid="1087507"/>
                                        </p:tgtEl>
                                        <p:attrNameLst>
                                          <p:attrName>style.visibility</p:attrName>
                                        </p:attrNameLst>
                                      </p:cBhvr>
                                      <p:to>
                                        <p:strVal val="visible"/>
                                      </p:to>
                                    </p:set>
                                    <p:animEffect transition="in" filter="strips(downRight)">
                                      <p:cBhvr>
                                        <p:cTn id="30" dur="500"/>
                                        <p:tgtEl>
                                          <p:spTgt spid="1087507"/>
                                        </p:tgtEl>
                                      </p:cBhvr>
                                    </p:animEffect>
                                  </p:childTnLst>
                                </p:cTn>
                              </p:par>
                            </p:childTnLst>
                          </p:cTn>
                        </p:par>
                        <p:par>
                          <p:cTn id="31" fill="hold">
                            <p:stCondLst>
                              <p:cond delay="500"/>
                            </p:stCondLst>
                            <p:childTnLst>
                              <p:par>
                                <p:cTn id="32" presetID="53" presetClass="entr" presetSubtype="0" fill="hold" grpId="0" nodeType="afterEffect">
                                  <p:stCondLst>
                                    <p:cond delay="0"/>
                                  </p:stCondLst>
                                  <p:childTnLst>
                                    <p:set>
                                      <p:cBhvr>
                                        <p:cTn id="33" dur="1" fill="hold">
                                          <p:stCondLst>
                                            <p:cond delay="0"/>
                                          </p:stCondLst>
                                        </p:cTn>
                                        <p:tgtEl>
                                          <p:spTgt spid="1087505"/>
                                        </p:tgtEl>
                                        <p:attrNameLst>
                                          <p:attrName>style.visibility</p:attrName>
                                        </p:attrNameLst>
                                      </p:cBhvr>
                                      <p:to>
                                        <p:strVal val="visible"/>
                                      </p:to>
                                    </p:set>
                                    <p:anim calcmode="lin" valueType="num">
                                      <p:cBhvr>
                                        <p:cTn id="34" dur="500" fill="hold"/>
                                        <p:tgtEl>
                                          <p:spTgt spid="1087505"/>
                                        </p:tgtEl>
                                        <p:attrNameLst>
                                          <p:attrName>ppt_w</p:attrName>
                                        </p:attrNameLst>
                                      </p:cBhvr>
                                      <p:tavLst>
                                        <p:tav tm="0">
                                          <p:val>
                                            <p:fltVal val="0"/>
                                          </p:val>
                                        </p:tav>
                                        <p:tav tm="100000">
                                          <p:val>
                                            <p:strVal val="#ppt_w"/>
                                          </p:val>
                                        </p:tav>
                                      </p:tavLst>
                                    </p:anim>
                                    <p:anim calcmode="lin" valueType="num">
                                      <p:cBhvr>
                                        <p:cTn id="35" dur="500" fill="hold"/>
                                        <p:tgtEl>
                                          <p:spTgt spid="1087505"/>
                                        </p:tgtEl>
                                        <p:attrNameLst>
                                          <p:attrName>ppt_h</p:attrName>
                                        </p:attrNameLst>
                                      </p:cBhvr>
                                      <p:tavLst>
                                        <p:tav tm="0">
                                          <p:val>
                                            <p:fltVal val="0"/>
                                          </p:val>
                                        </p:tav>
                                        <p:tav tm="100000">
                                          <p:val>
                                            <p:strVal val="#ppt_h"/>
                                          </p:val>
                                        </p:tav>
                                      </p:tavLst>
                                    </p:anim>
                                    <p:animEffect transition="in" filter="fade">
                                      <p:cBhvr>
                                        <p:cTn id="36" dur="500"/>
                                        <p:tgtEl>
                                          <p:spTgt spid="1087505"/>
                                        </p:tgtEl>
                                      </p:cBhvr>
                                    </p:animEffect>
                                  </p:childTnLst>
                                </p:cTn>
                              </p:par>
                            </p:childTnLst>
                          </p:cTn>
                        </p:par>
                        <p:par>
                          <p:cTn id="37" fill="hold">
                            <p:stCondLst>
                              <p:cond delay="1000"/>
                            </p:stCondLst>
                            <p:childTnLst>
                              <p:par>
                                <p:cTn id="38" presetID="18" presetClass="entr" presetSubtype="6" fill="hold" grpId="0" nodeType="afterEffect">
                                  <p:stCondLst>
                                    <p:cond delay="0"/>
                                  </p:stCondLst>
                                  <p:childTnLst>
                                    <p:set>
                                      <p:cBhvr>
                                        <p:cTn id="39" dur="1" fill="hold">
                                          <p:stCondLst>
                                            <p:cond delay="0"/>
                                          </p:stCondLst>
                                        </p:cTn>
                                        <p:tgtEl>
                                          <p:spTgt spid="1087517"/>
                                        </p:tgtEl>
                                        <p:attrNameLst>
                                          <p:attrName>style.visibility</p:attrName>
                                        </p:attrNameLst>
                                      </p:cBhvr>
                                      <p:to>
                                        <p:strVal val="visible"/>
                                      </p:to>
                                    </p:set>
                                    <p:animEffect transition="in" filter="strips(downRight)">
                                      <p:cBhvr>
                                        <p:cTn id="40" dur="500"/>
                                        <p:tgtEl>
                                          <p:spTgt spid="1087517"/>
                                        </p:tgtEl>
                                      </p:cBhvr>
                                    </p:animEffect>
                                  </p:childTnLst>
                                </p:cTn>
                              </p:par>
                            </p:childTnLst>
                          </p:cTn>
                        </p:par>
                        <p:par>
                          <p:cTn id="41" fill="hold">
                            <p:stCondLst>
                              <p:cond delay="1500"/>
                            </p:stCondLst>
                            <p:childTnLst>
                              <p:par>
                                <p:cTn id="42" presetID="1" presetClass="entr" presetSubtype="0" fill="hold" grpId="0" nodeType="afterEffect">
                                  <p:stCondLst>
                                    <p:cond delay="0"/>
                                  </p:stCondLst>
                                  <p:childTnLst>
                                    <p:set>
                                      <p:cBhvr>
                                        <p:cTn id="43" dur="1" fill="hold">
                                          <p:stCondLst>
                                            <p:cond delay="0"/>
                                          </p:stCondLst>
                                        </p:cTn>
                                        <p:tgtEl>
                                          <p:spTgt spid="10875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7505" grpId="0" animBg="1"/>
      <p:bldP spid="1087506" grpId="0" animBg="1"/>
      <p:bldP spid="1087507" grpId="0" animBg="1"/>
      <p:bldP spid="1087508" grpId="0"/>
      <p:bldP spid="1087510" grpId="0" animBg="1"/>
      <p:bldP spid="1087511" grpId="0" animBg="1"/>
      <p:bldP spid="1087512" grpId="0" animBg="1"/>
      <p:bldP spid="1087513" grpId="0" animBg="1"/>
      <p:bldP spid="1087514" grpId="0" animBg="1"/>
      <p:bldP spid="1087516" grpId="0"/>
      <p:bldP spid="1087517" grpId="0" animBg="1"/>
    </p:bld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6.4  DMA</a:t>
            </a:r>
            <a:r>
              <a:rPr lang="zh-CN" altLang="en-US" dirty="0" smtClean="0"/>
              <a:t>方式       </a:t>
            </a:r>
            <a:r>
              <a:rPr lang="zh-CN" altLang="en-US" dirty="0" smtClean="0">
                <a:solidFill>
                  <a:srgbClr val="006600"/>
                </a:solidFill>
              </a:rPr>
              <a:t>三、芯片</a:t>
            </a:r>
            <a:r>
              <a:rPr lang="zh-CN" altLang="en-US" dirty="0">
                <a:solidFill>
                  <a:srgbClr val="006600"/>
                </a:solidFill>
              </a:rPr>
              <a:t>组中</a:t>
            </a:r>
            <a:r>
              <a:rPr lang="en-US" altLang="zh-CN" dirty="0">
                <a:solidFill>
                  <a:srgbClr val="006600"/>
                </a:solidFill>
              </a:rPr>
              <a:t>8/16</a:t>
            </a:r>
            <a:r>
              <a:rPr lang="zh-CN" altLang="en-US" dirty="0">
                <a:solidFill>
                  <a:srgbClr val="006600"/>
                </a:solidFill>
              </a:rPr>
              <a:t>位</a:t>
            </a:r>
            <a:r>
              <a:rPr lang="en-US" altLang="zh-CN" dirty="0">
                <a:solidFill>
                  <a:srgbClr val="006600"/>
                </a:solidFill>
              </a:rPr>
              <a:t>DMA</a:t>
            </a:r>
            <a:r>
              <a:rPr lang="zh-CN" altLang="en-US" dirty="0">
                <a:solidFill>
                  <a:srgbClr val="006600"/>
                </a:solidFill>
              </a:rPr>
              <a:t>的实现</a:t>
            </a:r>
          </a:p>
        </p:txBody>
      </p:sp>
      <p:sp>
        <p:nvSpPr>
          <p:cNvPr id="3" name="内容占位符 2"/>
          <p:cNvSpPr>
            <a:spLocks noGrp="1"/>
          </p:cNvSpPr>
          <p:nvPr>
            <p:ph idx="1"/>
          </p:nvPr>
        </p:nvSpPr>
        <p:spPr>
          <a:xfrm>
            <a:off x="395421" y="5024230"/>
            <a:ext cx="8353159" cy="1645220"/>
          </a:xfrm>
        </p:spPr>
        <p:txBody>
          <a:bodyPr/>
          <a:lstStyle/>
          <a:p>
            <a:pPr marL="0" indent="0">
              <a:buNone/>
            </a:pPr>
            <a:r>
              <a:rPr lang="zh-CN" altLang="en-US" sz="2400" dirty="0"/>
              <a:t>在以</a:t>
            </a:r>
            <a:r>
              <a:rPr lang="en-US" altLang="zh-CN" sz="2400" dirty="0"/>
              <a:t>Intel x86/x64</a:t>
            </a:r>
            <a:r>
              <a:rPr lang="zh-CN" altLang="en-US" sz="2400" dirty="0"/>
              <a:t>作为处理器构成的</a:t>
            </a:r>
            <a:r>
              <a:rPr lang="en-US" altLang="zh-CN" sz="2400" dirty="0"/>
              <a:t>PC</a:t>
            </a:r>
            <a:r>
              <a:rPr lang="zh-CN" altLang="en-US" sz="2400" dirty="0"/>
              <a:t>机系统中，芯片组的南桥（</a:t>
            </a:r>
            <a:r>
              <a:rPr lang="en-US" altLang="zh-CN" sz="2400" dirty="0"/>
              <a:t>ICH</a:t>
            </a:r>
            <a:r>
              <a:rPr lang="zh-CN" altLang="en-US" sz="2400" dirty="0"/>
              <a:t>或</a:t>
            </a:r>
            <a:r>
              <a:rPr lang="en-US" altLang="zh-CN" sz="2400" dirty="0"/>
              <a:t>PCH</a:t>
            </a:r>
            <a:r>
              <a:rPr lang="zh-CN" altLang="en-US" sz="2400" dirty="0"/>
              <a:t>）集成了两片</a:t>
            </a:r>
            <a:r>
              <a:rPr lang="en-US" altLang="zh-CN" sz="2400" dirty="0"/>
              <a:t>8237 DMA</a:t>
            </a:r>
            <a:r>
              <a:rPr lang="zh-CN" altLang="en-US" sz="2400" dirty="0"/>
              <a:t>控制器</a:t>
            </a:r>
            <a:r>
              <a:rPr lang="zh-CN" altLang="en-US" sz="2400" dirty="0" smtClean="0"/>
              <a:t>，用来</a:t>
            </a:r>
            <a:r>
              <a:rPr lang="zh-CN" altLang="en-US" sz="2400" dirty="0"/>
              <a:t>支持</a:t>
            </a:r>
            <a:r>
              <a:rPr lang="en-US" altLang="zh-CN" sz="2400" dirty="0"/>
              <a:t>LPC DMA</a:t>
            </a:r>
            <a:r>
              <a:rPr lang="zh-CN" altLang="en-US" sz="2400" dirty="0"/>
              <a:t>，实现基于传统</a:t>
            </a:r>
            <a:r>
              <a:rPr lang="en-US" altLang="zh-CN" sz="2400" dirty="0"/>
              <a:t>ISA</a:t>
            </a:r>
            <a:r>
              <a:rPr lang="zh-CN" altLang="en-US" sz="2400" dirty="0"/>
              <a:t>总线的</a:t>
            </a:r>
            <a:r>
              <a:rPr lang="en-US" altLang="zh-CN" sz="2400" dirty="0"/>
              <a:t>8</a:t>
            </a:r>
            <a:r>
              <a:rPr lang="zh-CN" altLang="en-US" sz="2400" dirty="0"/>
              <a:t>位、</a:t>
            </a:r>
            <a:r>
              <a:rPr lang="en-US" altLang="zh-CN" sz="2400" dirty="0"/>
              <a:t>16</a:t>
            </a:r>
            <a:r>
              <a:rPr lang="zh-CN" altLang="en-US" sz="2400" dirty="0"/>
              <a:t>位</a:t>
            </a:r>
            <a:r>
              <a:rPr lang="en-US" altLang="zh-CN" sz="2400" dirty="0"/>
              <a:t>DMA</a:t>
            </a:r>
            <a:r>
              <a:rPr lang="zh-CN" altLang="en-US" sz="2400" dirty="0"/>
              <a:t>方式的数据传输。</a:t>
            </a:r>
          </a:p>
        </p:txBody>
      </p:sp>
      <p:sp>
        <p:nvSpPr>
          <p:cNvPr id="4" name="灯片编号占位符 3"/>
          <p:cNvSpPr>
            <a:spLocks noGrp="1"/>
          </p:cNvSpPr>
          <p:nvPr>
            <p:ph type="sldNum" sz="quarter" idx="11"/>
          </p:nvPr>
        </p:nvSpPr>
        <p:spPr/>
        <p:txBody>
          <a:bodyPr/>
          <a:lstStyle/>
          <a:p>
            <a:fld id="{C5B93D84-87BE-4514-9293-7D5164B6320D}" type="slidenum">
              <a:rPr lang="zh-CN" altLang="en-US" smtClean="0"/>
              <a:pPr/>
              <a:t>236</a:t>
            </a:fld>
            <a:endParaRPr lang="en-US" altLang="zh-CN" dirty="0"/>
          </a:p>
        </p:txBody>
      </p:sp>
      <p:graphicFrame>
        <p:nvGraphicFramePr>
          <p:cNvPr id="5" name="对象 4"/>
          <p:cNvGraphicFramePr>
            <a:graphicFrameLocks noChangeAspect="1"/>
          </p:cNvGraphicFramePr>
          <p:nvPr>
            <p:extLst>
              <p:ext uri="{D42A27DB-BD31-4B8C-83A1-F6EECF244321}">
                <p14:modId xmlns:p14="http://schemas.microsoft.com/office/powerpoint/2010/main" val="941079880"/>
              </p:ext>
            </p:extLst>
          </p:nvPr>
        </p:nvGraphicFramePr>
        <p:xfrm>
          <a:off x="163192" y="1011395"/>
          <a:ext cx="8877941" cy="3929815"/>
        </p:xfrm>
        <a:graphic>
          <a:graphicData uri="http://schemas.openxmlformats.org/presentationml/2006/ole">
            <mc:AlternateContent xmlns:mc="http://schemas.openxmlformats.org/markup-compatibility/2006">
              <mc:Choice xmlns:v="urn:schemas-microsoft-com:vml" Requires="v">
                <p:oleObj spid="_x0000_s73746" name="Visio" r:id="rId4" imgW="4913855" imgH="2175344" progId="Visio.Drawing.11">
                  <p:embed/>
                </p:oleObj>
              </mc:Choice>
              <mc:Fallback>
                <p:oleObj name="Visio" r:id="rId4" imgW="4913855" imgH="2175344" progId="Visio.Drawing.11">
                  <p:embed/>
                  <p:pic>
                    <p:nvPicPr>
                      <p:cNvPr id="0" name=""/>
                      <p:cNvPicPr/>
                      <p:nvPr/>
                    </p:nvPicPr>
                    <p:blipFill>
                      <a:blip r:embed="rId5"/>
                      <a:stretch>
                        <a:fillRect/>
                      </a:stretch>
                    </p:blipFill>
                    <p:spPr>
                      <a:xfrm>
                        <a:off x="163192" y="1011395"/>
                        <a:ext cx="8877941" cy="3929815"/>
                      </a:xfrm>
                      <a:prstGeom prst="rect">
                        <a:avLst/>
                      </a:prstGeom>
                    </p:spPr>
                  </p:pic>
                </p:oleObj>
              </mc:Fallback>
            </mc:AlternateContent>
          </a:graphicData>
        </a:graphic>
      </p:graphicFrame>
      <p:sp>
        <p:nvSpPr>
          <p:cNvPr id="7" name="矩形 6"/>
          <p:cNvSpPr/>
          <p:nvPr/>
        </p:nvSpPr>
        <p:spPr>
          <a:xfrm>
            <a:off x="827480" y="548600"/>
            <a:ext cx="7201000" cy="461665"/>
          </a:xfrm>
          <a:prstGeom prst="rect">
            <a:avLst/>
          </a:prstGeom>
        </p:spPr>
        <p:txBody>
          <a:bodyPr wrap="square">
            <a:spAutoFit/>
          </a:bodyPr>
          <a:lstStyle/>
          <a:p>
            <a:r>
              <a:rPr lang="zh-CN" altLang="zh-CN" sz="2400" kern="100" dirty="0">
                <a:solidFill>
                  <a:srgbClr val="0000FF"/>
                </a:solidFill>
                <a:cs typeface="Times New Roman" panose="02020603050405020304" pitchFamily="18" charset="0"/>
              </a:rPr>
              <a:t>南桥（</a:t>
            </a:r>
            <a:r>
              <a:rPr lang="en-US" altLang="zh-CN" sz="2400" kern="100" dirty="0">
                <a:solidFill>
                  <a:srgbClr val="0000FF"/>
                </a:solidFill>
              </a:rPr>
              <a:t>ICH</a:t>
            </a:r>
            <a:r>
              <a:rPr lang="zh-CN" altLang="zh-CN" sz="2400" kern="100" dirty="0">
                <a:solidFill>
                  <a:srgbClr val="0000FF"/>
                </a:solidFill>
                <a:cs typeface="Times New Roman" panose="02020603050405020304" pitchFamily="18" charset="0"/>
              </a:rPr>
              <a:t>或</a:t>
            </a:r>
            <a:r>
              <a:rPr lang="en-US" altLang="zh-CN" sz="2400" kern="100" dirty="0">
                <a:solidFill>
                  <a:srgbClr val="0000FF"/>
                </a:solidFill>
              </a:rPr>
              <a:t>PCH</a:t>
            </a:r>
            <a:r>
              <a:rPr lang="zh-CN" altLang="zh-CN" sz="2400" kern="100" dirty="0">
                <a:solidFill>
                  <a:srgbClr val="0000FF"/>
                </a:solidFill>
                <a:cs typeface="Times New Roman" panose="02020603050405020304" pitchFamily="18" charset="0"/>
              </a:rPr>
              <a:t>）中的</a:t>
            </a:r>
            <a:r>
              <a:rPr lang="en-US" altLang="zh-CN" sz="2400" kern="100" dirty="0">
                <a:solidFill>
                  <a:srgbClr val="0000FF"/>
                </a:solidFill>
              </a:rPr>
              <a:t>8237 DMA</a:t>
            </a:r>
            <a:r>
              <a:rPr lang="zh-CN" altLang="zh-CN" sz="2400" kern="100" dirty="0">
                <a:solidFill>
                  <a:srgbClr val="0000FF"/>
                </a:solidFill>
                <a:cs typeface="Times New Roman" panose="02020603050405020304" pitchFamily="18" charset="0"/>
              </a:rPr>
              <a:t>控制器示意图</a:t>
            </a:r>
            <a:endParaRPr lang="zh-CN" altLang="en-US" sz="2400" dirty="0">
              <a:solidFill>
                <a:srgbClr val="0000FF"/>
              </a:solidFill>
            </a:endParaRPr>
          </a:p>
        </p:txBody>
      </p:sp>
    </p:spTree>
    <p:extLst>
      <p:ext uri="{BB962C8B-B14F-4D97-AF65-F5344CB8AC3E}">
        <p14:creationId xmlns:p14="http://schemas.microsoft.com/office/powerpoint/2010/main" val="3997330207"/>
      </p:ext>
    </p:extLst>
  </p:cSld>
  <p:clrMapOvr>
    <a:masterClrMapping/>
  </p:clrMapOvr>
  <p:transition spd="med"/>
  <p:timing>
    <p:tnLst>
      <p:par>
        <p:cTn id="1" dur="indefinite" restart="never" nodeType="tmRoot"/>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6.4  DMA</a:t>
            </a:r>
            <a:r>
              <a:rPr lang="zh-CN" altLang="en-US" dirty="0" smtClean="0"/>
              <a:t>方式       </a:t>
            </a:r>
            <a:r>
              <a:rPr lang="zh-CN" altLang="en-US" dirty="0" smtClean="0">
                <a:solidFill>
                  <a:srgbClr val="006600"/>
                </a:solidFill>
              </a:rPr>
              <a:t>三、芯片</a:t>
            </a:r>
            <a:r>
              <a:rPr lang="zh-CN" altLang="en-US" dirty="0">
                <a:solidFill>
                  <a:srgbClr val="006600"/>
                </a:solidFill>
              </a:rPr>
              <a:t>组中</a:t>
            </a:r>
            <a:r>
              <a:rPr lang="en-US" altLang="zh-CN" dirty="0">
                <a:solidFill>
                  <a:srgbClr val="006600"/>
                </a:solidFill>
              </a:rPr>
              <a:t>8/16</a:t>
            </a:r>
            <a:r>
              <a:rPr lang="zh-CN" altLang="en-US" dirty="0">
                <a:solidFill>
                  <a:srgbClr val="006600"/>
                </a:solidFill>
              </a:rPr>
              <a:t>位</a:t>
            </a:r>
            <a:r>
              <a:rPr lang="en-US" altLang="zh-CN" dirty="0">
                <a:solidFill>
                  <a:srgbClr val="006600"/>
                </a:solidFill>
              </a:rPr>
              <a:t>DMA</a:t>
            </a:r>
            <a:r>
              <a:rPr lang="zh-CN" altLang="en-US" dirty="0">
                <a:solidFill>
                  <a:srgbClr val="006600"/>
                </a:solidFill>
              </a:rPr>
              <a:t>的实现</a:t>
            </a:r>
          </a:p>
        </p:txBody>
      </p:sp>
      <p:sp>
        <p:nvSpPr>
          <p:cNvPr id="3" name="内容占位符 2"/>
          <p:cNvSpPr>
            <a:spLocks noGrp="1"/>
          </p:cNvSpPr>
          <p:nvPr>
            <p:ph idx="1"/>
          </p:nvPr>
        </p:nvSpPr>
        <p:spPr>
          <a:xfrm>
            <a:off x="251400" y="620610"/>
            <a:ext cx="8785220" cy="6084990"/>
          </a:xfrm>
        </p:spPr>
        <p:txBody>
          <a:bodyPr/>
          <a:lstStyle/>
          <a:p>
            <a:r>
              <a:rPr lang="en-US" altLang="zh-CN" dirty="0" smtClean="0"/>
              <a:t>ISA</a:t>
            </a:r>
            <a:r>
              <a:rPr lang="zh-CN" altLang="zh-CN" dirty="0"/>
              <a:t>总线（以</a:t>
            </a:r>
            <a:r>
              <a:rPr lang="en-US" altLang="zh-CN" dirty="0"/>
              <a:t>80286</a:t>
            </a:r>
            <a:r>
              <a:rPr lang="zh-CN" altLang="zh-CN" dirty="0"/>
              <a:t>作为处理器的</a:t>
            </a:r>
            <a:r>
              <a:rPr lang="en-US" altLang="zh-CN" dirty="0"/>
              <a:t>PC AT</a:t>
            </a:r>
            <a:r>
              <a:rPr lang="zh-CN" altLang="zh-CN" dirty="0"/>
              <a:t>总线）具有</a:t>
            </a:r>
            <a:r>
              <a:rPr lang="en-US" altLang="zh-CN" dirty="0"/>
              <a:t>24</a:t>
            </a:r>
            <a:r>
              <a:rPr lang="zh-CN" altLang="zh-CN" dirty="0"/>
              <a:t>位</a:t>
            </a:r>
            <a:r>
              <a:rPr lang="zh-CN" altLang="zh-CN" dirty="0" smtClean="0"/>
              <a:t>地址</a:t>
            </a:r>
            <a:r>
              <a:rPr lang="zh-CN" altLang="en-US" dirty="0" smtClean="0"/>
              <a:t>。</a:t>
            </a:r>
            <a:endParaRPr lang="en-US" altLang="zh-CN" dirty="0" smtClean="0"/>
          </a:p>
          <a:p>
            <a:r>
              <a:rPr lang="zh-CN" altLang="zh-CN" dirty="0" smtClean="0"/>
              <a:t>南桥</a:t>
            </a:r>
            <a:r>
              <a:rPr lang="zh-CN" altLang="zh-CN" dirty="0"/>
              <a:t>（</a:t>
            </a:r>
            <a:r>
              <a:rPr lang="en-US" altLang="zh-CN" dirty="0"/>
              <a:t>ICH</a:t>
            </a:r>
            <a:r>
              <a:rPr lang="zh-CN" altLang="zh-CN" dirty="0"/>
              <a:t>或</a:t>
            </a:r>
            <a:r>
              <a:rPr lang="en-US" altLang="zh-CN" dirty="0"/>
              <a:t>PCH</a:t>
            </a:r>
            <a:r>
              <a:rPr lang="zh-CN" altLang="zh-CN" dirty="0"/>
              <a:t>）为每个</a:t>
            </a:r>
            <a:r>
              <a:rPr lang="en-US" altLang="zh-CN" dirty="0"/>
              <a:t>DMA</a:t>
            </a:r>
            <a:r>
              <a:rPr lang="zh-CN" altLang="zh-CN" dirty="0"/>
              <a:t>通道设置了一个</a:t>
            </a:r>
            <a:r>
              <a:rPr lang="en-US" altLang="zh-CN" dirty="0"/>
              <a:t>8</a:t>
            </a:r>
            <a:r>
              <a:rPr lang="zh-CN" altLang="zh-CN" dirty="0"/>
              <a:t>位的页面寄存器，用来在</a:t>
            </a:r>
            <a:r>
              <a:rPr lang="en-US" altLang="zh-CN" dirty="0"/>
              <a:t>DMA</a:t>
            </a:r>
            <a:r>
              <a:rPr lang="zh-CN" altLang="zh-CN" dirty="0"/>
              <a:t>传送时提供高</a:t>
            </a:r>
            <a:r>
              <a:rPr lang="en-US" altLang="zh-CN" dirty="0"/>
              <a:t>8</a:t>
            </a:r>
            <a:r>
              <a:rPr lang="zh-CN" altLang="zh-CN" dirty="0"/>
              <a:t>位地址</a:t>
            </a:r>
            <a:r>
              <a:rPr lang="zh-CN" altLang="zh-CN" dirty="0" smtClean="0"/>
              <a:t>。</a:t>
            </a:r>
            <a:endParaRPr lang="en-US" altLang="zh-CN" dirty="0" smtClean="0"/>
          </a:p>
          <a:p>
            <a:r>
              <a:rPr lang="zh-CN" altLang="zh-CN" dirty="0" smtClean="0"/>
              <a:t>页面</a:t>
            </a:r>
            <a:r>
              <a:rPr lang="zh-CN" altLang="zh-CN" dirty="0"/>
              <a:t>寄存器提供的高</a:t>
            </a:r>
            <a:r>
              <a:rPr lang="en-US" altLang="zh-CN" dirty="0"/>
              <a:t>8</a:t>
            </a:r>
            <a:r>
              <a:rPr lang="zh-CN" altLang="zh-CN" dirty="0"/>
              <a:t>位地址与</a:t>
            </a:r>
            <a:r>
              <a:rPr lang="en-US" altLang="zh-CN" dirty="0"/>
              <a:t>8237</a:t>
            </a:r>
            <a:r>
              <a:rPr lang="zh-CN" altLang="zh-CN" dirty="0"/>
              <a:t>提供的低</a:t>
            </a:r>
            <a:r>
              <a:rPr lang="en-US" altLang="zh-CN" dirty="0"/>
              <a:t>16</a:t>
            </a:r>
            <a:r>
              <a:rPr lang="zh-CN" altLang="zh-CN" dirty="0"/>
              <a:t>位地址一起组成</a:t>
            </a:r>
            <a:r>
              <a:rPr lang="en-US" altLang="zh-CN" dirty="0"/>
              <a:t>24</a:t>
            </a:r>
            <a:r>
              <a:rPr lang="zh-CN" altLang="zh-CN" dirty="0"/>
              <a:t>位地址，最大寻址空间可达</a:t>
            </a:r>
            <a:r>
              <a:rPr lang="en-US" altLang="zh-CN" dirty="0"/>
              <a:t>16MB</a:t>
            </a:r>
            <a:r>
              <a:rPr lang="zh-CN" altLang="zh-CN" dirty="0" smtClean="0"/>
              <a:t>。</a:t>
            </a:r>
            <a:endParaRPr lang="en-US" altLang="zh-CN" dirty="0" smtClean="0"/>
          </a:p>
          <a:p>
            <a:r>
              <a:rPr lang="zh-CN" altLang="zh-CN" dirty="0"/>
              <a:t>各</a:t>
            </a:r>
            <a:r>
              <a:rPr lang="en-US" altLang="zh-CN" dirty="0"/>
              <a:t>DMA</a:t>
            </a:r>
            <a:r>
              <a:rPr lang="zh-CN" altLang="zh-CN" dirty="0"/>
              <a:t>通道的</a:t>
            </a:r>
            <a:r>
              <a:rPr lang="zh-CN" altLang="zh-CN" dirty="0" smtClean="0"/>
              <a:t>优先级分为</a:t>
            </a:r>
            <a:r>
              <a:rPr lang="zh-CN" altLang="zh-CN" dirty="0"/>
              <a:t>两组：通道</a:t>
            </a:r>
            <a:r>
              <a:rPr lang="en-US" altLang="zh-CN" dirty="0"/>
              <a:t>0</a:t>
            </a:r>
            <a:r>
              <a:rPr lang="zh-CN" altLang="zh-CN" dirty="0"/>
              <a:t>～</a:t>
            </a:r>
            <a:r>
              <a:rPr lang="en-US" altLang="zh-CN" dirty="0"/>
              <a:t>3</a:t>
            </a:r>
            <a:r>
              <a:rPr lang="zh-CN" altLang="zh-CN" dirty="0"/>
              <a:t>和通道</a:t>
            </a:r>
            <a:r>
              <a:rPr lang="en-US" altLang="zh-CN" dirty="0"/>
              <a:t>5</a:t>
            </a:r>
            <a:r>
              <a:rPr lang="zh-CN" altLang="zh-CN" dirty="0"/>
              <a:t>～</a:t>
            </a:r>
            <a:r>
              <a:rPr lang="en-US" altLang="zh-CN" dirty="0"/>
              <a:t>7</a:t>
            </a:r>
            <a:r>
              <a:rPr lang="zh-CN" altLang="zh-CN" dirty="0"/>
              <a:t>，每组均可设置为固定或循环优先级（由每个</a:t>
            </a:r>
            <a:r>
              <a:rPr lang="en-US" altLang="zh-CN" dirty="0"/>
              <a:t>8237</a:t>
            </a:r>
            <a:r>
              <a:rPr lang="zh-CN" altLang="zh-CN" dirty="0"/>
              <a:t>的命令字决定）</a:t>
            </a:r>
            <a:r>
              <a:rPr lang="zh-CN" altLang="zh-CN" dirty="0" smtClean="0"/>
              <a:t>。</a:t>
            </a:r>
            <a:endParaRPr lang="en-US" altLang="zh-CN" dirty="0" smtClean="0"/>
          </a:p>
          <a:p>
            <a:r>
              <a:rPr lang="zh-CN" altLang="zh-CN" dirty="0"/>
              <a:t>如果都设定为固定优先级，则优先级从高到低的顺序为：通道</a:t>
            </a:r>
            <a:r>
              <a:rPr lang="en-US" altLang="zh-CN" dirty="0"/>
              <a:t>0</a:t>
            </a:r>
            <a:r>
              <a:rPr lang="zh-CN" altLang="zh-CN" dirty="0"/>
              <a:t>、通道</a:t>
            </a:r>
            <a:r>
              <a:rPr lang="en-US" altLang="zh-CN" dirty="0"/>
              <a:t>1</a:t>
            </a:r>
            <a:r>
              <a:rPr lang="zh-CN" altLang="zh-CN" dirty="0"/>
              <a:t>、通道</a:t>
            </a:r>
            <a:r>
              <a:rPr lang="en-US" altLang="zh-CN" dirty="0"/>
              <a:t>2</a:t>
            </a:r>
            <a:r>
              <a:rPr lang="zh-CN" altLang="zh-CN" dirty="0"/>
              <a:t>、通道</a:t>
            </a:r>
            <a:r>
              <a:rPr lang="en-US" altLang="zh-CN" dirty="0"/>
              <a:t>3</a:t>
            </a:r>
            <a:r>
              <a:rPr lang="zh-CN" altLang="zh-CN" dirty="0"/>
              <a:t>、通道</a:t>
            </a:r>
            <a:r>
              <a:rPr lang="en-US" altLang="zh-CN" dirty="0"/>
              <a:t>5</a:t>
            </a:r>
            <a:r>
              <a:rPr lang="zh-CN" altLang="zh-CN" dirty="0"/>
              <a:t>、通道</a:t>
            </a:r>
            <a:r>
              <a:rPr lang="en-US" altLang="zh-CN" dirty="0"/>
              <a:t>6</a:t>
            </a:r>
            <a:r>
              <a:rPr lang="zh-CN" altLang="zh-CN" dirty="0"/>
              <a:t>、通道</a:t>
            </a:r>
            <a:r>
              <a:rPr lang="en-US" altLang="zh-CN" dirty="0"/>
              <a:t>7</a:t>
            </a:r>
            <a:r>
              <a:rPr lang="zh-CN" altLang="zh-CN" dirty="0"/>
              <a:t>。</a:t>
            </a:r>
            <a:endParaRPr lang="zh-CN" altLang="en-US" dirty="0"/>
          </a:p>
        </p:txBody>
      </p:sp>
      <p:sp>
        <p:nvSpPr>
          <p:cNvPr id="4" name="灯片编号占位符 3"/>
          <p:cNvSpPr>
            <a:spLocks noGrp="1"/>
          </p:cNvSpPr>
          <p:nvPr>
            <p:ph type="sldNum" sz="quarter" idx="11"/>
          </p:nvPr>
        </p:nvSpPr>
        <p:spPr/>
        <p:txBody>
          <a:bodyPr/>
          <a:lstStyle/>
          <a:p>
            <a:fld id="{C5B93D84-87BE-4514-9293-7D5164B6320D}" type="slidenum">
              <a:rPr lang="zh-CN" altLang="en-US" smtClean="0"/>
              <a:pPr/>
              <a:t>237</a:t>
            </a:fld>
            <a:endParaRPr lang="en-US" altLang="zh-CN" dirty="0"/>
          </a:p>
        </p:txBody>
      </p:sp>
    </p:spTree>
    <p:extLst>
      <p:ext uri="{BB962C8B-B14F-4D97-AF65-F5344CB8AC3E}">
        <p14:creationId xmlns:p14="http://schemas.microsoft.com/office/powerpoint/2010/main" val="2223423634"/>
      </p:ext>
    </p:extLst>
  </p:cSld>
  <p:clrMapOvr>
    <a:masterClrMapping/>
  </p:clrMapOvr>
  <p:transition spd="med"/>
  <p:timing>
    <p:tnLst>
      <p:par>
        <p:cTn id="1" dur="indefinite" restart="never" nodeType="tmRoot"/>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6.4  DMA</a:t>
            </a:r>
            <a:r>
              <a:rPr lang="zh-CN" altLang="en-US" dirty="0" smtClean="0"/>
              <a:t>方式       </a:t>
            </a:r>
            <a:r>
              <a:rPr lang="zh-CN" altLang="en-US" dirty="0" smtClean="0">
                <a:solidFill>
                  <a:srgbClr val="006600"/>
                </a:solidFill>
              </a:rPr>
              <a:t>三、芯片</a:t>
            </a:r>
            <a:r>
              <a:rPr lang="zh-CN" altLang="en-US" dirty="0">
                <a:solidFill>
                  <a:srgbClr val="006600"/>
                </a:solidFill>
              </a:rPr>
              <a:t>组中</a:t>
            </a:r>
            <a:r>
              <a:rPr lang="en-US" altLang="zh-CN" dirty="0">
                <a:solidFill>
                  <a:srgbClr val="006600"/>
                </a:solidFill>
              </a:rPr>
              <a:t>8/16</a:t>
            </a:r>
            <a:r>
              <a:rPr lang="zh-CN" altLang="en-US" dirty="0">
                <a:solidFill>
                  <a:srgbClr val="006600"/>
                </a:solidFill>
              </a:rPr>
              <a:t>位</a:t>
            </a:r>
            <a:r>
              <a:rPr lang="en-US" altLang="zh-CN" dirty="0">
                <a:solidFill>
                  <a:srgbClr val="006600"/>
                </a:solidFill>
              </a:rPr>
              <a:t>DMA</a:t>
            </a:r>
            <a:r>
              <a:rPr lang="zh-CN" altLang="en-US" dirty="0">
                <a:solidFill>
                  <a:srgbClr val="006600"/>
                </a:solidFill>
              </a:rPr>
              <a:t>的实现</a:t>
            </a:r>
          </a:p>
        </p:txBody>
      </p:sp>
      <p:sp>
        <p:nvSpPr>
          <p:cNvPr id="3" name="内容占位符 2"/>
          <p:cNvSpPr>
            <a:spLocks noGrp="1"/>
          </p:cNvSpPr>
          <p:nvPr>
            <p:ph idx="1"/>
          </p:nvPr>
        </p:nvSpPr>
        <p:spPr>
          <a:xfrm>
            <a:off x="323850" y="620610"/>
            <a:ext cx="8568750" cy="6084989"/>
          </a:xfrm>
        </p:spPr>
        <p:txBody>
          <a:bodyPr/>
          <a:lstStyle/>
          <a:p>
            <a:r>
              <a:rPr lang="zh-CN" altLang="zh-CN" dirty="0"/>
              <a:t>在</a:t>
            </a:r>
            <a:r>
              <a:rPr lang="en-US" altLang="zh-CN" dirty="0"/>
              <a:t>DMA</a:t>
            </a:r>
            <a:r>
              <a:rPr lang="zh-CN" altLang="zh-CN" dirty="0"/>
              <a:t>传送过程中，页面寄存器的内容不变</a:t>
            </a:r>
            <a:r>
              <a:rPr lang="zh-CN" altLang="zh-CN" dirty="0" smtClean="0"/>
              <a:t>。</a:t>
            </a:r>
            <a:endParaRPr lang="en-US" altLang="zh-CN" dirty="0" smtClean="0"/>
          </a:p>
          <a:p>
            <a:r>
              <a:rPr lang="en-US" altLang="zh-CN" dirty="0" smtClean="0"/>
              <a:t>DMAC-2</a:t>
            </a:r>
            <a:r>
              <a:rPr lang="zh-CN" altLang="zh-CN" dirty="0"/>
              <a:t>工作在</a:t>
            </a:r>
            <a:r>
              <a:rPr lang="en-US" altLang="zh-CN" dirty="0"/>
              <a:t>16</a:t>
            </a:r>
            <a:r>
              <a:rPr lang="zh-CN" altLang="zh-CN" dirty="0"/>
              <a:t>位</a:t>
            </a:r>
            <a:r>
              <a:rPr lang="en-US" altLang="zh-CN" dirty="0"/>
              <a:t>DMA</a:t>
            </a:r>
            <a:r>
              <a:rPr lang="zh-CN" altLang="zh-CN" dirty="0"/>
              <a:t>传送模式下，其对应页面寄存器的最低位提供的</a:t>
            </a:r>
            <a:r>
              <a:rPr lang="en-US" altLang="zh-CN" dirty="0"/>
              <a:t>A</a:t>
            </a:r>
            <a:r>
              <a:rPr lang="en-US" altLang="zh-CN" baseline="-25000" dirty="0"/>
              <a:t>16</a:t>
            </a:r>
            <a:r>
              <a:rPr lang="zh-CN" altLang="zh-CN" dirty="0"/>
              <a:t>被忽略，因为</a:t>
            </a:r>
            <a:r>
              <a:rPr lang="en-US" altLang="zh-CN" dirty="0"/>
              <a:t>DMAC-2</a:t>
            </a:r>
            <a:r>
              <a:rPr lang="zh-CN" altLang="zh-CN" dirty="0"/>
              <a:t>当前字数寄存器是以字（</a:t>
            </a:r>
            <a:r>
              <a:rPr lang="en-US" altLang="zh-CN" dirty="0"/>
              <a:t>16</a:t>
            </a:r>
            <a:r>
              <a:rPr lang="zh-CN" altLang="zh-CN" dirty="0"/>
              <a:t>位）为单位计数的，由当前地址寄存器提供地址信号</a:t>
            </a:r>
            <a:r>
              <a:rPr lang="en-US" altLang="zh-CN" dirty="0"/>
              <a:t>A</a:t>
            </a:r>
            <a:r>
              <a:rPr lang="en-US" altLang="zh-CN" baseline="-25000" dirty="0"/>
              <a:t>1</a:t>
            </a:r>
            <a:r>
              <a:rPr lang="zh-CN" altLang="zh-CN" dirty="0"/>
              <a:t>～</a:t>
            </a:r>
            <a:r>
              <a:rPr lang="en-US" altLang="zh-CN" dirty="0"/>
              <a:t>A</a:t>
            </a:r>
            <a:r>
              <a:rPr lang="en-US" altLang="zh-CN" baseline="-25000" dirty="0"/>
              <a:t>16</a:t>
            </a:r>
            <a:r>
              <a:rPr lang="zh-CN" altLang="zh-CN" dirty="0"/>
              <a:t>，</a:t>
            </a:r>
            <a:r>
              <a:rPr lang="en-US" altLang="zh-CN" dirty="0"/>
              <a:t>A</a:t>
            </a:r>
            <a:r>
              <a:rPr lang="en-US" altLang="zh-CN" baseline="-25000" dirty="0"/>
              <a:t>0</a:t>
            </a:r>
            <a:r>
              <a:rPr lang="zh-CN" altLang="zh-CN" dirty="0"/>
              <a:t>固定为</a:t>
            </a:r>
            <a:r>
              <a:rPr lang="en-US" altLang="zh-CN" dirty="0"/>
              <a:t>0</a:t>
            </a:r>
            <a:r>
              <a:rPr lang="zh-CN" altLang="zh-CN" dirty="0" smtClean="0"/>
              <a:t>。</a:t>
            </a:r>
            <a:endParaRPr lang="en-US" altLang="zh-CN" dirty="0" smtClean="0"/>
          </a:p>
          <a:p>
            <a:r>
              <a:rPr lang="en-US" altLang="zh-CN" dirty="0"/>
              <a:t>DMA</a:t>
            </a:r>
            <a:r>
              <a:rPr lang="zh-CN" altLang="zh-CN" dirty="0"/>
              <a:t>控制器属于南桥（</a:t>
            </a:r>
            <a:r>
              <a:rPr lang="en-US" altLang="zh-CN" dirty="0"/>
              <a:t>ICH</a:t>
            </a:r>
            <a:r>
              <a:rPr lang="zh-CN" altLang="zh-CN" dirty="0"/>
              <a:t>或</a:t>
            </a:r>
            <a:r>
              <a:rPr lang="en-US" altLang="zh-CN" dirty="0"/>
              <a:t>PCH</a:t>
            </a:r>
            <a:r>
              <a:rPr lang="zh-CN" altLang="zh-CN" dirty="0"/>
              <a:t>）中</a:t>
            </a:r>
            <a:r>
              <a:rPr lang="en-US" altLang="zh-CN" dirty="0"/>
              <a:t>LPC</a:t>
            </a:r>
            <a:r>
              <a:rPr lang="zh-CN" altLang="zh-CN" dirty="0"/>
              <a:t>控制器的一部分，其工作过程中的命令、地址、数据是通过</a:t>
            </a:r>
            <a:r>
              <a:rPr lang="en-US" altLang="zh-CN" dirty="0"/>
              <a:t>LAD[3:0]</a:t>
            </a:r>
            <a:r>
              <a:rPr lang="zh-CN" altLang="zh-CN" dirty="0"/>
              <a:t>四根双向信号线传送的，因此，如果要传送一个</a:t>
            </a:r>
            <a:r>
              <a:rPr lang="en-US" altLang="zh-CN" dirty="0"/>
              <a:t>16</a:t>
            </a:r>
            <a:r>
              <a:rPr lang="zh-CN" altLang="zh-CN" dirty="0"/>
              <a:t>位的数据，要分</a:t>
            </a:r>
            <a:r>
              <a:rPr lang="en-US" altLang="zh-CN" dirty="0"/>
              <a:t>4</a:t>
            </a:r>
            <a:r>
              <a:rPr lang="zh-CN" altLang="zh-CN" dirty="0"/>
              <a:t>次完成</a:t>
            </a:r>
            <a:r>
              <a:rPr lang="zh-CN" altLang="zh-CN" dirty="0" smtClean="0"/>
              <a:t>。</a:t>
            </a:r>
            <a:endParaRPr lang="en-US" altLang="zh-CN" dirty="0" smtClean="0"/>
          </a:p>
          <a:p>
            <a:r>
              <a:rPr lang="zh-CN" altLang="zh-CN" dirty="0"/>
              <a:t>外设通过串行信号线</a:t>
            </a:r>
            <a:r>
              <a:rPr lang="en-US" altLang="zh-CN" dirty="0"/>
              <a:t>LDRQ#</a:t>
            </a:r>
            <a:r>
              <a:rPr lang="zh-CN" altLang="zh-CN" dirty="0"/>
              <a:t>向</a:t>
            </a:r>
            <a:r>
              <a:rPr lang="en-US" altLang="zh-CN" dirty="0"/>
              <a:t>LPC</a:t>
            </a:r>
            <a:r>
              <a:rPr lang="zh-CN" altLang="zh-CN" dirty="0"/>
              <a:t>控制器中的</a:t>
            </a:r>
            <a:r>
              <a:rPr lang="en-US" altLang="zh-CN" dirty="0"/>
              <a:t>DMA</a:t>
            </a:r>
            <a:r>
              <a:rPr lang="zh-CN" altLang="zh-CN" dirty="0"/>
              <a:t>控制器发</a:t>
            </a:r>
            <a:r>
              <a:rPr lang="en-US" altLang="zh-CN" dirty="0"/>
              <a:t>DMA</a:t>
            </a:r>
            <a:r>
              <a:rPr lang="zh-CN" altLang="zh-CN" dirty="0"/>
              <a:t>请求。</a:t>
            </a:r>
            <a:endParaRPr lang="zh-CN" altLang="en-US" dirty="0"/>
          </a:p>
        </p:txBody>
      </p:sp>
      <p:sp>
        <p:nvSpPr>
          <p:cNvPr id="4" name="灯片编号占位符 3"/>
          <p:cNvSpPr>
            <a:spLocks noGrp="1"/>
          </p:cNvSpPr>
          <p:nvPr>
            <p:ph type="sldNum" sz="quarter" idx="11"/>
          </p:nvPr>
        </p:nvSpPr>
        <p:spPr/>
        <p:txBody>
          <a:bodyPr/>
          <a:lstStyle/>
          <a:p>
            <a:fld id="{C5B93D84-87BE-4514-9293-7D5164B6320D}" type="slidenum">
              <a:rPr lang="zh-CN" altLang="en-US" smtClean="0"/>
              <a:pPr/>
              <a:t>238</a:t>
            </a:fld>
            <a:endParaRPr lang="en-US" altLang="zh-CN" dirty="0"/>
          </a:p>
        </p:txBody>
      </p:sp>
    </p:spTree>
    <p:extLst>
      <p:ext uri="{BB962C8B-B14F-4D97-AF65-F5344CB8AC3E}">
        <p14:creationId xmlns:p14="http://schemas.microsoft.com/office/powerpoint/2010/main" val="1209585620"/>
      </p:ext>
    </p:extLst>
  </p:cSld>
  <p:clrMapOvr>
    <a:masterClrMapping/>
  </p:clrMapOvr>
  <p:transition spd="med"/>
  <p:timing>
    <p:tnLst>
      <p:par>
        <p:cTn id="1" dur="indefinite" restart="never" nodeType="tmRoot"/>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6.4  DMA</a:t>
            </a:r>
            <a:r>
              <a:rPr lang="zh-CN" altLang="en-US" dirty="0" smtClean="0"/>
              <a:t>方式       </a:t>
            </a:r>
            <a:r>
              <a:rPr lang="zh-CN" altLang="en-US" dirty="0" smtClean="0">
                <a:solidFill>
                  <a:srgbClr val="006600"/>
                </a:solidFill>
              </a:rPr>
              <a:t>三、芯片</a:t>
            </a:r>
            <a:r>
              <a:rPr lang="zh-CN" altLang="en-US" dirty="0">
                <a:solidFill>
                  <a:srgbClr val="006600"/>
                </a:solidFill>
              </a:rPr>
              <a:t>组中</a:t>
            </a:r>
            <a:r>
              <a:rPr lang="en-US" altLang="zh-CN" dirty="0">
                <a:solidFill>
                  <a:srgbClr val="006600"/>
                </a:solidFill>
              </a:rPr>
              <a:t>8/16</a:t>
            </a:r>
            <a:r>
              <a:rPr lang="zh-CN" altLang="en-US" dirty="0">
                <a:solidFill>
                  <a:srgbClr val="006600"/>
                </a:solidFill>
              </a:rPr>
              <a:t>位</a:t>
            </a:r>
            <a:r>
              <a:rPr lang="en-US" altLang="zh-CN" dirty="0">
                <a:solidFill>
                  <a:srgbClr val="006600"/>
                </a:solidFill>
              </a:rPr>
              <a:t>DMA</a:t>
            </a:r>
            <a:r>
              <a:rPr lang="zh-CN" altLang="en-US" dirty="0">
                <a:solidFill>
                  <a:srgbClr val="006600"/>
                </a:solidFill>
              </a:rPr>
              <a:t>的实现</a:t>
            </a:r>
          </a:p>
        </p:txBody>
      </p:sp>
      <p:sp>
        <p:nvSpPr>
          <p:cNvPr id="3" name="内容占位符 2"/>
          <p:cNvSpPr>
            <a:spLocks noGrp="1"/>
          </p:cNvSpPr>
          <p:nvPr>
            <p:ph idx="1"/>
          </p:nvPr>
        </p:nvSpPr>
        <p:spPr>
          <a:xfrm>
            <a:off x="457640" y="3068950"/>
            <a:ext cx="8362950" cy="2664370"/>
          </a:xfrm>
        </p:spPr>
        <p:txBody>
          <a:bodyPr/>
          <a:lstStyle/>
          <a:p>
            <a:pPr lvl="0"/>
            <a:r>
              <a:rPr lang="zh-CN" altLang="zh-CN" sz="2400" dirty="0"/>
              <a:t>将</a:t>
            </a:r>
            <a:r>
              <a:rPr lang="en-US" altLang="zh-CN" sz="2400" dirty="0"/>
              <a:t>LDRQ#</a:t>
            </a:r>
            <a:r>
              <a:rPr lang="zh-CN" altLang="zh-CN" sz="2400" dirty="0"/>
              <a:t>置为低电平，发送起始位。在空闲情况下，</a:t>
            </a:r>
            <a:r>
              <a:rPr lang="en-US" altLang="zh-CN" sz="2400" dirty="0"/>
              <a:t>LDRQ#</a:t>
            </a:r>
            <a:r>
              <a:rPr lang="zh-CN" altLang="zh-CN" sz="2400" dirty="0"/>
              <a:t>应为高电平。</a:t>
            </a:r>
          </a:p>
          <a:p>
            <a:pPr lvl="0"/>
            <a:r>
              <a:rPr lang="zh-CN" altLang="zh-CN" sz="2400" dirty="0"/>
              <a:t>发送</a:t>
            </a:r>
            <a:r>
              <a:rPr lang="en-US" altLang="zh-CN" sz="2400" dirty="0"/>
              <a:t>3</a:t>
            </a:r>
            <a:r>
              <a:rPr lang="zh-CN" altLang="zh-CN" sz="2400" dirty="0"/>
              <a:t>位要请求的</a:t>
            </a:r>
            <a:r>
              <a:rPr lang="en-US" altLang="zh-CN" sz="2400" dirty="0"/>
              <a:t>DMA</a:t>
            </a:r>
            <a:r>
              <a:rPr lang="zh-CN" altLang="zh-CN" sz="2400" dirty="0"/>
              <a:t>通道编号，高位在前，低位在后。</a:t>
            </a:r>
          </a:p>
          <a:p>
            <a:pPr lvl="0"/>
            <a:r>
              <a:rPr lang="zh-CN" altLang="zh-CN" sz="2400" dirty="0"/>
              <a:t>发送</a:t>
            </a:r>
            <a:r>
              <a:rPr lang="en-US" altLang="zh-CN" sz="2400" dirty="0"/>
              <a:t>ACT</a:t>
            </a:r>
            <a:r>
              <a:rPr lang="zh-CN" altLang="zh-CN" sz="2400" dirty="0"/>
              <a:t>位。如果要请求</a:t>
            </a:r>
            <a:r>
              <a:rPr lang="en-US" altLang="zh-CN" sz="2400" dirty="0"/>
              <a:t>DMA</a:t>
            </a:r>
            <a:r>
              <a:rPr lang="zh-CN" altLang="zh-CN" sz="2400" dirty="0"/>
              <a:t>传送，</a:t>
            </a:r>
            <a:r>
              <a:rPr lang="en-US" altLang="zh-CN" sz="2400" dirty="0"/>
              <a:t>ACT</a:t>
            </a:r>
            <a:r>
              <a:rPr lang="zh-CN" altLang="zh-CN" sz="2400" dirty="0"/>
              <a:t>位应为高电平；如果要取消先前发送的</a:t>
            </a:r>
            <a:r>
              <a:rPr lang="en-US" altLang="zh-CN" sz="2400" dirty="0"/>
              <a:t>DMA</a:t>
            </a:r>
            <a:r>
              <a:rPr lang="zh-CN" altLang="zh-CN" sz="2400" dirty="0"/>
              <a:t>请求，</a:t>
            </a:r>
            <a:r>
              <a:rPr lang="en-US" altLang="zh-CN" sz="2400" dirty="0"/>
              <a:t>ACT</a:t>
            </a:r>
            <a:r>
              <a:rPr lang="zh-CN" altLang="zh-CN" sz="2400" dirty="0"/>
              <a:t>位应为低</a:t>
            </a:r>
            <a:r>
              <a:rPr lang="zh-CN" altLang="zh-CN" sz="2400" dirty="0" smtClean="0"/>
              <a:t>电平。</a:t>
            </a:r>
            <a:endParaRPr lang="zh-CN" altLang="zh-CN" sz="2400" dirty="0"/>
          </a:p>
          <a:p>
            <a:r>
              <a:rPr lang="zh-CN" altLang="zh-CN" sz="2400" dirty="0"/>
              <a:t>必须等待至少一个时钟周期，才可以发送下次请求。</a:t>
            </a:r>
            <a:endParaRPr lang="zh-CN" altLang="en-US" sz="2400" dirty="0"/>
          </a:p>
        </p:txBody>
      </p:sp>
      <p:sp>
        <p:nvSpPr>
          <p:cNvPr id="4" name="灯片编号占位符 3"/>
          <p:cNvSpPr>
            <a:spLocks noGrp="1"/>
          </p:cNvSpPr>
          <p:nvPr>
            <p:ph type="sldNum" sz="quarter" idx="11"/>
          </p:nvPr>
        </p:nvSpPr>
        <p:spPr/>
        <p:txBody>
          <a:bodyPr/>
          <a:lstStyle/>
          <a:p>
            <a:fld id="{C5B93D84-87BE-4514-9293-7D5164B6320D}" type="slidenum">
              <a:rPr lang="zh-CN" altLang="en-US" smtClean="0"/>
              <a:pPr/>
              <a:t>239</a:t>
            </a:fld>
            <a:endParaRPr lang="en-US" altLang="zh-CN" dirty="0"/>
          </a:p>
        </p:txBody>
      </p:sp>
      <p:graphicFrame>
        <p:nvGraphicFramePr>
          <p:cNvPr id="5" name="对象 4"/>
          <p:cNvGraphicFramePr>
            <a:graphicFrameLocks noChangeAspect="1"/>
          </p:cNvGraphicFramePr>
          <p:nvPr>
            <p:extLst>
              <p:ext uri="{D42A27DB-BD31-4B8C-83A1-F6EECF244321}">
                <p14:modId xmlns:p14="http://schemas.microsoft.com/office/powerpoint/2010/main" val="3617008213"/>
              </p:ext>
            </p:extLst>
          </p:nvPr>
        </p:nvGraphicFramePr>
        <p:xfrm>
          <a:off x="145300" y="1268700"/>
          <a:ext cx="8891320" cy="1440200"/>
        </p:xfrm>
        <a:graphic>
          <a:graphicData uri="http://schemas.openxmlformats.org/presentationml/2006/ole">
            <mc:AlternateContent xmlns:mc="http://schemas.openxmlformats.org/markup-compatibility/2006">
              <mc:Choice xmlns:v="urn:schemas-microsoft-com:vml" Requires="v">
                <p:oleObj spid="_x0000_s75794" name="Visio" r:id="rId4" imgW="5361224" imgH="868263" progId="Visio.Drawing.11">
                  <p:embed/>
                </p:oleObj>
              </mc:Choice>
              <mc:Fallback>
                <p:oleObj name="Visio" r:id="rId4" imgW="5361224" imgH="868263" progId="Visio.Drawing.11">
                  <p:embed/>
                  <p:pic>
                    <p:nvPicPr>
                      <p:cNvPr id="0" name=""/>
                      <p:cNvPicPr/>
                      <p:nvPr/>
                    </p:nvPicPr>
                    <p:blipFill>
                      <a:blip r:embed="rId5"/>
                      <a:stretch>
                        <a:fillRect/>
                      </a:stretch>
                    </p:blipFill>
                    <p:spPr>
                      <a:xfrm>
                        <a:off x="145300" y="1268700"/>
                        <a:ext cx="8891320" cy="1440200"/>
                      </a:xfrm>
                      <a:prstGeom prst="rect">
                        <a:avLst/>
                      </a:prstGeom>
                    </p:spPr>
                  </p:pic>
                </p:oleObj>
              </mc:Fallback>
            </mc:AlternateContent>
          </a:graphicData>
        </a:graphic>
      </p:graphicFrame>
      <p:sp>
        <p:nvSpPr>
          <p:cNvPr id="6" name="矩形 5"/>
          <p:cNvSpPr/>
          <p:nvPr/>
        </p:nvSpPr>
        <p:spPr>
          <a:xfrm>
            <a:off x="145300" y="663015"/>
            <a:ext cx="8891320" cy="461665"/>
          </a:xfrm>
          <a:prstGeom prst="rect">
            <a:avLst/>
          </a:prstGeom>
        </p:spPr>
        <p:txBody>
          <a:bodyPr wrap="square">
            <a:spAutoFit/>
          </a:bodyPr>
          <a:lstStyle/>
          <a:p>
            <a:r>
              <a:rPr lang="zh-CN" altLang="zh-CN" sz="2400" kern="100" dirty="0">
                <a:solidFill>
                  <a:srgbClr val="0000FF"/>
                </a:solidFill>
                <a:cs typeface="Times New Roman" panose="02020603050405020304" pitchFamily="18" charset="0"/>
              </a:rPr>
              <a:t>外设通过</a:t>
            </a:r>
            <a:r>
              <a:rPr lang="en-US" altLang="zh-CN" sz="2400" kern="100" dirty="0">
                <a:solidFill>
                  <a:srgbClr val="0000FF"/>
                </a:solidFill>
              </a:rPr>
              <a:t>LDRQ#</a:t>
            </a:r>
            <a:r>
              <a:rPr lang="zh-CN" altLang="zh-CN" sz="2400" kern="100" dirty="0">
                <a:solidFill>
                  <a:srgbClr val="0000FF"/>
                </a:solidFill>
                <a:cs typeface="Times New Roman" panose="02020603050405020304" pitchFamily="18" charset="0"/>
              </a:rPr>
              <a:t>串行信号线向</a:t>
            </a:r>
            <a:r>
              <a:rPr lang="en-US" altLang="zh-CN" sz="2400" kern="100" dirty="0">
                <a:solidFill>
                  <a:srgbClr val="0000FF"/>
                </a:solidFill>
              </a:rPr>
              <a:t>LPC</a:t>
            </a:r>
            <a:r>
              <a:rPr lang="zh-CN" altLang="zh-CN" sz="2400" kern="100" dirty="0">
                <a:solidFill>
                  <a:srgbClr val="0000FF"/>
                </a:solidFill>
                <a:cs typeface="Times New Roman" panose="02020603050405020304" pitchFamily="18" charset="0"/>
              </a:rPr>
              <a:t>控制器发送</a:t>
            </a:r>
            <a:r>
              <a:rPr lang="en-US" altLang="zh-CN" sz="2400" kern="100" dirty="0">
                <a:solidFill>
                  <a:srgbClr val="0000FF"/>
                </a:solidFill>
              </a:rPr>
              <a:t>DMA</a:t>
            </a:r>
            <a:r>
              <a:rPr lang="zh-CN" altLang="zh-CN" sz="2400" kern="100" dirty="0">
                <a:solidFill>
                  <a:srgbClr val="0000FF"/>
                </a:solidFill>
                <a:cs typeface="Times New Roman" panose="02020603050405020304" pitchFamily="18" charset="0"/>
              </a:rPr>
              <a:t>请求的时序</a:t>
            </a:r>
            <a:endParaRPr lang="zh-CN" altLang="en-US" sz="2400" dirty="0">
              <a:solidFill>
                <a:srgbClr val="0000FF"/>
              </a:solidFill>
            </a:endParaRPr>
          </a:p>
        </p:txBody>
      </p:sp>
      <p:sp>
        <p:nvSpPr>
          <p:cNvPr id="7" name="矩形 6"/>
          <p:cNvSpPr/>
          <p:nvPr/>
        </p:nvSpPr>
        <p:spPr>
          <a:xfrm>
            <a:off x="467430" y="5714170"/>
            <a:ext cx="6861850" cy="523220"/>
          </a:xfrm>
          <a:prstGeom prst="rect">
            <a:avLst/>
          </a:prstGeom>
        </p:spPr>
        <p:txBody>
          <a:bodyPr wrap="square">
            <a:spAutoFit/>
          </a:bodyPr>
          <a:lstStyle/>
          <a:p>
            <a:pPr algn="l"/>
            <a:r>
              <a:rPr lang="en-US" altLang="zh-CN" kern="100" dirty="0">
                <a:solidFill>
                  <a:srgbClr val="0000FF"/>
                </a:solidFill>
              </a:rPr>
              <a:t>LPC DMA</a:t>
            </a:r>
            <a:r>
              <a:rPr lang="zh-CN" altLang="zh-CN" kern="100" dirty="0">
                <a:solidFill>
                  <a:srgbClr val="0000FF"/>
                </a:solidFill>
                <a:cs typeface="Times New Roman" panose="02020603050405020304" pitchFamily="18" charset="0"/>
              </a:rPr>
              <a:t>控制器的寄存器接口</a:t>
            </a:r>
            <a:r>
              <a:rPr lang="zh-CN" altLang="zh-CN" kern="100" dirty="0" smtClean="0">
                <a:solidFill>
                  <a:srgbClr val="0000FF"/>
                </a:solidFill>
                <a:cs typeface="Times New Roman" panose="02020603050405020304" pitchFamily="18" charset="0"/>
              </a:rPr>
              <a:t>地址</a:t>
            </a:r>
            <a:r>
              <a:rPr lang="zh-CN" altLang="en-US" kern="100" dirty="0" smtClean="0">
                <a:solidFill>
                  <a:srgbClr val="0000FF"/>
                </a:solidFill>
                <a:cs typeface="Times New Roman" panose="02020603050405020304" pitchFamily="18" charset="0"/>
              </a:rPr>
              <a:t>：</a:t>
            </a:r>
            <a:endParaRPr lang="zh-CN" altLang="en-US" dirty="0">
              <a:solidFill>
                <a:srgbClr val="0000FF"/>
              </a:solidFill>
            </a:endParaRPr>
          </a:p>
        </p:txBody>
      </p:sp>
    </p:spTree>
    <p:extLst>
      <p:ext uri="{BB962C8B-B14F-4D97-AF65-F5344CB8AC3E}">
        <p14:creationId xmlns:p14="http://schemas.microsoft.com/office/powerpoint/2010/main" val="57094209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1"/>
          </p:nvPr>
        </p:nvSpPr>
        <p:spPr/>
        <p:txBody>
          <a:bodyPr/>
          <a:lstStyle/>
          <a:p>
            <a:fld id="{3FF034FA-FA10-48FA-BBBD-FB655EF6AD4F}" type="slidenum">
              <a:rPr lang="zh-CN" altLang="en-US"/>
              <a:pPr/>
              <a:t>24</a:t>
            </a:fld>
            <a:endParaRPr lang="en-US" altLang="zh-CN"/>
          </a:p>
        </p:txBody>
      </p:sp>
      <p:sp>
        <p:nvSpPr>
          <p:cNvPr id="1053700" name="Text Box 4"/>
          <p:cNvSpPr txBox="1">
            <a:spLocks noChangeArrowheads="1"/>
          </p:cNvSpPr>
          <p:nvPr/>
        </p:nvSpPr>
        <p:spPr bwMode="auto">
          <a:xfrm>
            <a:off x="1920875" y="5805488"/>
            <a:ext cx="5775325" cy="457200"/>
          </a:xfrm>
          <a:prstGeom prst="rect">
            <a:avLst/>
          </a:prstGeom>
          <a:noFill/>
          <a:ln w="9525">
            <a:noFill/>
            <a:miter lim="800000"/>
            <a:headEnd/>
            <a:tailEnd/>
          </a:ln>
          <a:effectLst/>
        </p:spPr>
        <p:txBody>
          <a:bodyPr wrap="none">
            <a:spAutoFit/>
          </a:bodyPr>
          <a:lstStyle/>
          <a:p>
            <a:pPr algn="l">
              <a:buClrTx/>
              <a:buFontTx/>
              <a:buNone/>
            </a:pPr>
            <a:r>
              <a:rPr kumimoji="1" lang="zh-CN" altLang="en-US" sz="2400" dirty="0">
                <a:solidFill>
                  <a:srgbClr val="FF0000"/>
                </a:solidFill>
                <a:latin typeface="黑体" pitchFamily="2" charset="-122"/>
                <a:ea typeface="黑体" pitchFamily="2" charset="-122"/>
              </a:rPr>
              <a:t>三态门</a:t>
            </a:r>
            <a:r>
              <a:rPr kumimoji="1" lang="zh-CN" altLang="en-US" sz="2400" dirty="0">
                <a:solidFill>
                  <a:schemeClr val="bg2"/>
                </a:solidFill>
                <a:latin typeface="宋体" pitchFamily="2" charset="-122"/>
              </a:rPr>
              <a:t>作为数据</a:t>
            </a:r>
            <a:r>
              <a:rPr kumimoji="1" lang="zh-CN" altLang="en-US" sz="2400" dirty="0">
                <a:solidFill>
                  <a:srgbClr val="FF0000"/>
                </a:solidFill>
                <a:latin typeface="黑体" pitchFamily="2" charset="-122"/>
                <a:ea typeface="黑体" pitchFamily="2" charset="-122"/>
              </a:rPr>
              <a:t>输入接口</a:t>
            </a:r>
            <a:r>
              <a:rPr kumimoji="1" lang="zh-CN" altLang="en-US" sz="2400" dirty="0">
                <a:solidFill>
                  <a:schemeClr val="bg2"/>
                </a:solidFill>
                <a:latin typeface="宋体" pitchFamily="2" charset="-122"/>
              </a:rPr>
              <a:t>的一般连接模式</a:t>
            </a:r>
            <a:r>
              <a:rPr kumimoji="1" lang="zh-CN" altLang="en-US" sz="2400" dirty="0">
                <a:solidFill>
                  <a:schemeClr val="bg2"/>
                </a:solidFill>
              </a:rPr>
              <a:t> </a:t>
            </a:r>
          </a:p>
        </p:txBody>
      </p:sp>
      <p:graphicFrame>
        <p:nvGraphicFramePr>
          <p:cNvPr id="1053701" name="Object 5"/>
          <p:cNvGraphicFramePr>
            <a:graphicFrameLocks noChangeAspect="1"/>
          </p:cNvGraphicFramePr>
          <p:nvPr/>
        </p:nvGraphicFramePr>
        <p:xfrm>
          <a:off x="1673225" y="692150"/>
          <a:ext cx="5562600" cy="4973638"/>
        </p:xfrm>
        <a:graphic>
          <a:graphicData uri="http://schemas.openxmlformats.org/presentationml/2006/ole">
            <mc:AlternateContent xmlns:mc="http://schemas.openxmlformats.org/markup-compatibility/2006">
              <mc:Choice xmlns:v="urn:schemas-microsoft-com:vml" Requires="v">
                <p:oleObj spid="_x0000_s10315" r:id="rId3" imgW="2252253" imgH="2013588" progId="Visio.Drawing.11">
                  <p:embed/>
                </p:oleObj>
              </mc:Choice>
              <mc:Fallback>
                <p:oleObj r:id="rId3" imgW="2252253" imgH="2013588"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3225" y="692150"/>
                        <a:ext cx="5562600" cy="49736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860676447"/>
      </p:ext>
    </p:extLst>
  </p:cSld>
  <p:clrMapOvr>
    <a:masterClrMapping/>
  </p:clrMapOvr>
  <p:transition spd="med"/>
  <p:timing>
    <p:tnLst>
      <p:par>
        <p:cTn id="1" dur="indefinite" restart="never" nodeType="tmRoot"/>
      </p:par>
    </p:tnLst>
  </p:timing>
</p:sld>
</file>

<file path=ppt/slides/slide2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5" name="内容占位符 4"/>
          <p:cNvGraphicFramePr>
            <a:graphicFrameLocks noGrp="1"/>
          </p:cNvGraphicFramePr>
          <p:nvPr>
            <p:ph idx="1"/>
            <p:extLst>
              <p:ext uri="{D42A27DB-BD31-4B8C-83A1-F6EECF244321}">
                <p14:modId xmlns:p14="http://schemas.microsoft.com/office/powerpoint/2010/main" val="2404744962"/>
              </p:ext>
            </p:extLst>
          </p:nvPr>
        </p:nvGraphicFramePr>
        <p:xfrm>
          <a:off x="35370" y="260560"/>
          <a:ext cx="9073260" cy="6400800"/>
        </p:xfrm>
        <a:graphic>
          <a:graphicData uri="http://schemas.openxmlformats.org/drawingml/2006/table">
            <a:tbl>
              <a:tblPr firstRow="1" firstCol="1" bandRow="1"/>
              <a:tblGrid>
                <a:gridCol w="1152160"/>
                <a:gridCol w="2664370"/>
                <a:gridCol w="720100"/>
                <a:gridCol w="1152160"/>
                <a:gridCol w="2664370"/>
                <a:gridCol w="720100"/>
              </a:tblGrid>
              <a:tr h="296824">
                <a:tc>
                  <a:txBody>
                    <a:bodyPr/>
                    <a:lstStyle/>
                    <a:p>
                      <a:pPr indent="0" algn="ctr">
                        <a:spcAft>
                          <a:spcPts val="0"/>
                        </a:spcAft>
                      </a:pPr>
                      <a:r>
                        <a:rPr lang="zh-CN" sz="2000" b="1" kern="100" dirty="0">
                          <a:effectLst/>
                          <a:latin typeface="Times New Roman" panose="02020603050405020304" pitchFamily="18" charset="0"/>
                          <a:ea typeface="宋体" panose="02010600030101010101" pitchFamily="2" charset="-122"/>
                        </a:rPr>
                        <a:t>接口地址</a:t>
                      </a:r>
                    </a:p>
                  </a:txBody>
                  <a:tcPr marL="63605" marR="63605" marT="0"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CCFFFF"/>
                    </a:solidFill>
                  </a:tcPr>
                </a:tc>
                <a:tc>
                  <a:txBody>
                    <a:bodyPr/>
                    <a:lstStyle/>
                    <a:p>
                      <a:pPr indent="0" algn="ctr">
                        <a:spcAft>
                          <a:spcPts val="0"/>
                        </a:spcAft>
                      </a:pPr>
                      <a:r>
                        <a:rPr lang="zh-CN" sz="2000" b="1" kern="100" dirty="0">
                          <a:effectLst/>
                          <a:latin typeface="Times New Roman" panose="02020603050405020304" pitchFamily="18" charset="0"/>
                          <a:ea typeface="宋体" panose="02010600030101010101" pitchFamily="2" charset="-122"/>
                        </a:rPr>
                        <a:t>寄存器名称</a:t>
                      </a:r>
                    </a:p>
                  </a:txBody>
                  <a:tcPr marL="63605" marR="6360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CCFFFF"/>
                    </a:solidFill>
                  </a:tcPr>
                </a:tc>
                <a:tc>
                  <a:txBody>
                    <a:bodyPr/>
                    <a:lstStyle/>
                    <a:p>
                      <a:pPr indent="0" algn="ctr">
                        <a:spcAft>
                          <a:spcPts val="0"/>
                        </a:spcAft>
                      </a:pPr>
                      <a:r>
                        <a:rPr lang="zh-CN" sz="2000" b="1" kern="100" dirty="0">
                          <a:effectLst/>
                          <a:latin typeface="Times New Roman" panose="02020603050405020304" pitchFamily="18" charset="0"/>
                          <a:ea typeface="宋体" panose="02010600030101010101" pitchFamily="2" charset="-122"/>
                        </a:rPr>
                        <a:t>读</a:t>
                      </a:r>
                      <a:r>
                        <a:rPr lang="en-US" sz="2000" b="1" kern="100" dirty="0">
                          <a:effectLst/>
                          <a:latin typeface="Times New Roman" panose="02020603050405020304" pitchFamily="18" charset="0"/>
                          <a:ea typeface="宋体" panose="02010600030101010101" pitchFamily="2" charset="-122"/>
                        </a:rPr>
                        <a:t>/</a:t>
                      </a:r>
                      <a:r>
                        <a:rPr lang="zh-CN" sz="2000" b="1" kern="100" dirty="0">
                          <a:effectLst/>
                          <a:latin typeface="Times New Roman" panose="02020603050405020304" pitchFamily="18" charset="0"/>
                          <a:ea typeface="宋体" panose="02010600030101010101" pitchFamily="2" charset="-122"/>
                        </a:rPr>
                        <a:t>写</a:t>
                      </a:r>
                    </a:p>
                  </a:txBody>
                  <a:tcPr marL="63605" marR="63605" marT="0" marB="0" anchor="ctr">
                    <a:lnL w="12700" cap="flat" cmpd="sng" algn="ctr">
                      <a:solidFill>
                        <a:srgbClr val="000000"/>
                      </a:solidFill>
                      <a:prstDash val="solid"/>
                      <a:round/>
                      <a:headEnd type="none" w="med" len="med"/>
                      <a:tailEnd type="none" w="med" len="med"/>
                    </a:lnL>
                    <a:lnR w="57150" cap="flat" cmpd="dbl"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CCFFFF"/>
                    </a:solidFill>
                  </a:tcPr>
                </a:tc>
                <a:tc>
                  <a:txBody>
                    <a:bodyPr/>
                    <a:lstStyle/>
                    <a:p>
                      <a:pPr indent="0" algn="ctr">
                        <a:spcAft>
                          <a:spcPts val="0"/>
                        </a:spcAft>
                      </a:pPr>
                      <a:r>
                        <a:rPr lang="zh-CN" sz="2000" b="1" kern="100" dirty="0">
                          <a:effectLst/>
                          <a:latin typeface="Times New Roman" panose="02020603050405020304" pitchFamily="18" charset="0"/>
                          <a:ea typeface="宋体" panose="02010600030101010101" pitchFamily="2" charset="-122"/>
                        </a:rPr>
                        <a:t>接口地址</a:t>
                      </a:r>
                    </a:p>
                  </a:txBody>
                  <a:tcPr marL="63605" marR="63605" marT="0" marB="0" anchor="ctr">
                    <a:lnL w="57150" cap="flat" cmpd="dbl"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CCFFFF"/>
                    </a:solidFill>
                  </a:tcPr>
                </a:tc>
                <a:tc>
                  <a:txBody>
                    <a:bodyPr/>
                    <a:lstStyle/>
                    <a:p>
                      <a:pPr indent="0" algn="ctr">
                        <a:spcAft>
                          <a:spcPts val="0"/>
                        </a:spcAft>
                      </a:pPr>
                      <a:r>
                        <a:rPr lang="zh-CN" sz="2000" b="1" kern="100" dirty="0">
                          <a:effectLst/>
                          <a:latin typeface="Times New Roman" panose="02020603050405020304" pitchFamily="18" charset="0"/>
                          <a:ea typeface="宋体" panose="02010600030101010101" pitchFamily="2" charset="-122"/>
                        </a:rPr>
                        <a:t>寄存器名称</a:t>
                      </a:r>
                    </a:p>
                  </a:txBody>
                  <a:tcPr marL="63605" marR="6360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CCFFFF"/>
                    </a:solidFill>
                  </a:tcPr>
                </a:tc>
                <a:tc>
                  <a:txBody>
                    <a:bodyPr/>
                    <a:lstStyle/>
                    <a:p>
                      <a:pPr indent="0" algn="ctr">
                        <a:spcAft>
                          <a:spcPts val="0"/>
                        </a:spcAft>
                      </a:pPr>
                      <a:r>
                        <a:rPr lang="zh-CN" sz="2000" b="1" kern="100" dirty="0">
                          <a:effectLst/>
                          <a:latin typeface="Times New Roman" panose="02020603050405020304" pitchFamily="18" charset="0"/>
                          <a:ea typeface="宋体" panose="02010600030101010101" pitchFamily="2" charset="-122"/>
                        </a:rPr>
                        <a:t>读</a:t>
                      </a:r>
                      <a:r>
                        <a:rPr lang="en-US" sz="2000" b="1" kern="100" dirty="0">
                          <a:effectLst/>
                          <a:latin typeface="Times New Roman" panose="02020603050405020304" pitchFamily="18" charset="0"/>
                          <a:ea typeface="宋体" panose="02010600030101010101" pitchFamily="2" charset="-122"/>
                        </a:rPr>
                        <a:t>/</a:t>
                      </a:r>
                      <a:r>
                        <a:rPr lang="zh-CN" sz="2000" b="1" kern="100" dirty="0">
                          <a:effectLst/>
                          <a:latin typeface="Times New Roman" panose="02020603050405020304" pitchFamily="18" charset="0"/>
                          <a:ea typeface="宋体" panose="02010600030101010101" pitchFamily="2" charset="-122"/>
                        </a:rPr>
                        <a:t>写</a:t>
                      </a:r>
                    </a:p>
                  </a:txBody>
                  <a:tcPr marL="63605" marR="63605" marT="0" marB="0" anchor="ctr">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CCFFFF"/>
                    </a:solidFill>
                  </a:tcPr>
                </a:tc>
              </a:tr>
              <a:tr h="296824">
                <a:tc>
                  <a:txBody>
                    <a:bodyPr/>
                    <a:lstStyle/>
                    <a:p>
                      <a:pPr indent="0" algn="ctr">
                        <a:spcAft>
                          <a:spcPts val="0"/>
                        </a:spcAft>
                      </a:pPr>
                      <a:r>
                        <a:rPr lang="en-US" sz="2000" b="1" kern="100" dirty="0">
                          <a:effectLst/>
                          <a:latin typeface="Times New Roman" panose="02020603050405020304" pitchFamily="18" charset="0"/>
                          <a:ea typeface="宋体" panose="02010600030101010101" pitchFamily="2" charset="-122"/>
                        </a:rPr>
                        <a:t>00H</a:t>
                      </a:r>
                      <a:endParaRPr lang="zh-CN" sz="2000" b="1" kern="100" dirty="0">
                        <a:effectLst/>
                        <a:latin typeface="Times New Roman" panose="02020603050405020304" pitchFamily="18" charset="0"/>
                        <a:ea typeface="宋体" panose="02010600030101010101" pitchFamily="2" charset="-122"/>
                      </a:endParaRPr>
                    </a:p>
                  </a:txBody>
                  <a:tcPr marL="63605" marR="63605" marT="0"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CC"/>
                    </a:solidFill>
                  </a:tcPr>
                </a:tc>
                <a:tc>
                  <a:txBody>
                    <a:bodyPr/>
                    <a:lstStyle/>
                    <a:p>
                      <a:pPr indent="0" algn="l">
                        <a:spcAft>
                          <a:spcPts val="0"/>
                        </a:spcAft>
                      </a:pPr>
                      <a:r>
                        <a:rPr lang="zh-CN" sz="2000" b="1" kern="100" dirty="0">
                          <a:effectLst/>
                          <a:latin typeface="Times New Roman" panose="02020603050405020304" pitchFamily="18" charset="0"/>
                          <a:ea typeface="宋体" panose="02010600030101010101" pitchFamily="2" charset="-122"/>
                        </a:rPr>
                        <a:t>通道</a:t>
                      </a:r>
                      <a:r>
                        <a:rPr lang="en-US" sz="2000" b="1" kern="100" dirty="0">
                          <a:effectLst/>
                          <a:latin typeface="Times New Roman" panose="02020603050405020304" pitchFamily="18" charset="0"/>
                          <a:ea typeface="宋体" panose="02010600030101010101" pitchFamily="2" charset="-122"/>
                        </a:rPr>
                        <a:t>0</a:t>
                      </a:r>
                      <a:r>
                        <a:rPr lang="zh-CN" sz="2000" b="1" kern="100" dirty="0">
                          <a:effectLst/>
                          <a:latin typeface="Times New Roman" panose="02020603050405020304" pitchFamily="18" charset="0"/>
                          <a:ea typeface="宋体" panose="02010600030101010101" pitchFamily="2" charset="-122"/>
                        </a:rPr>
                        <a:t>基地址</a:t>
                      </a:r>
                      <a:r>
                        <a:rPr lang="en-US" sz="2000" b="1" kern="100" dirty="0">
                          <a:effectLst/>
                          <a:latin typeface="Times New Roman" panose="02020603050405020304" pitchFamily="18" charset="0"/>
                          <a:ea typeface="宋体" panose="02010600030101010101" pitchFamily="2" charset="-122"/>
                        </a:rPr>
                        <a:t>/</a:t>
                      </a:r>
                      <a:r>
                        <a:rPr lang="zh-CN" sz="2000" b="1" kern="100" dirty="0">
                          <a:effectLst/>
                          <a:latin typeface="Times New Roman" panose="02020603050405020304" pitchFamily="18" charset="0"/>
                          <a:ea typeface="宋体" panose="02010600030101010101" pitchFamily="2" charset="-122"/>
                        </a:rPr>
                        <a:t>当前地址</a:t>
                      </a:r>
                    </a:p>
                  </a:txBody>
                  <a:tcPr marL="63605" marR="6360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CC"/>
                    </a:solidFill>
                  </a:tcPr>
                </a:tc>
                <a:tc>
                  <a:txBody>
                    <a:bodyPr/>
                    <a:lstStyle/>
                    <a:p>
                      <a:pPr indent="0" algn="ctr">
                        <a:spcAft>
                          <a:spcPts val="0"/>
                        </a:spcAft>
                      </a:pPr>
                      <a:r>
                        <a:rPr lang="zh-CN" sz="2000" b="1" kern="100">
                          <a:effectLst/>
                          <a:latin typeface="Times New Roman" panose="02020603050405020304" pitchFamily="18" charset="0"/>
                          <a:ea typeface="宋体" panose="02010600030101010101" pitchFamily="2" charset="-122"/>
                        </a:rPr>
                        <a:t>读</a:t>
                      </a:r>
                      <a:r>
                        <a:rPr lang="en-US" sz="2000" b="1" kern="100">
                          <a:effectLst/>
                          <a:latin typeface="Times New Roman" panose="02020603050405020304" pitchFamily="18" charset="0"/>
                          <a:ea typeface="宋体" panose="02010600030101010101" pitchFamily="2" charset="-122"/>
                        </a:rPr>
                        <a:t>/</a:t>
                      </a:r>
                      <a:r>
                        <a:rPr lang="zh-CN" sz="2000" b="1" kern="100">
                          <a:effectLst/>
                          <a:latin typeface="Times New Roman" panose="02020603050405020304" pitchFamily="18" charset="0"/>
                          <a:ea typeface="宋体" panose="02010600030101010101" pitchFamily="2" charset="-122"/>
                        </a:rPr>
                        <a:t>写</a:t>
                      </a:r>
                    </a:p>
                  </a:txBody>
                  <a:tcPr marL="63605" marR="63605" marT="0" marB="0" anchor="ctr">
                    <a:lnL w="12700" cap="flat" cmpd="sng" algn="ctr">
                      <a:solidFill>
                        <a:srgbClr val="000000"/>
                      </a:solidFill>
                      <a:prstDash val="solid"/>
                      <a:round/>
                      <a:headEnd type="none" w="med" len="med"/>
                      <a:tailEnd type="none" w="med" len="med"/>
                    </a:lnL>
                    <a:lnR w="57150" cap="flat" cmpd="dbl"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CC"/>
                    </a:solidFill>
                  </a:tcPr>
                </a:tc>
                <a:tc>
                  <a:txBody>
                    <a:bodyPr/>
                    <a:lstStyle/>
                    <a:p>
                      <a:pPr indent="0" algn="ctr">
                        <a:spcAft>
                          <a:spcPts val="0"/>
                        </a:spcAft>
                      </a:pPr>
                      <a:r>
                        <a:rPr lang="en-US" sz="2000" b="1" kern="100">
                          <a:effectLst/>
                          <a:latin typeface="Times New Roman" panose="02020603050405020304" pitchFamily="18" charset="0"/>
                          <a:ea typeface="宋体" panose="02010600030101010101" pitchFamily="2" charset="-122"/>
                        </a:rPr>
                        <a:t>C0H</a:t>
                      </a:r>
                      <a:endParaRPr lang="zh-CN" sz="2000" b="1" kern="100">
                        <a:effectLst/>
                        <a:latin typeface="Times New Roman" panose="02020603050405020304" pitchFamily="18" charset="0"/>
                        <a:ea typeface="宋体" panose="02010600030101010101" pitchFamily="2" charset="-122"/>
                      </a:endParaRPr>
                    </a:p>
                  </a:txBody>
                  <a:tcPr marL="63605" marR="63605" marT="0" marB="0" anchor="ctr">
                    <a:lnL w="57150" cap="flat" cmpd="dbl"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CC"/>
                    </a:solidFill>
                  </a:tcPr>
                </a:tc>
                <a:tc>
                  <a:txBody>
                    <a:bodyPr/>
                    <a:lstStyle/>
                    <a:p>
                      <a:pPr indent="0" algn="l">
                        <a:spcAft>
                          <a:spcPts val="0"/>
                        </a:spcAft>
                      </a:pPr>
                      <a:r>
                        <a:rPr lang="zh-CN" sz="2000" b="1" kern="100" dirty="0">
                          <a:effectLst/>
                          <a:latin typeface="Times New Roman" panose="02020603050405020304" pitchFamily="18" charset="0"/>
                          <a:ea typeface="宋体" panose="02010600030101010101" pitchFamily="2" charset="-122"/>
                        </a:rPr>
                        <a:t>通道</a:t>
                      </a:r>
                      <a:r>
                        <a:rPr lang="en-US" sz="2000" b="1" kern="100" dirty="0">
                          <a:effectLst/>
                          <a:latin typeface="Times New Roman" panose="02020603050405020304" pitchFamily="18" charset="0"/>
                          <a:ea typeface="宋体" panose="02010600030101010101" pitchFamily="2" charset="-122"/>
                        </a:rPr>
                        <a:t>4</a:t>
                      </a:r>
                      <a:r>
                        <a:rPr lang="zh-CN" sz="2000" b="1" kern="100" dirty="0">
                          <a:effectLst/>
                          <a:latin typeface="Times New Roman" panose="02020603050405020304" pitchFamily="18" charset="0"/>
                          <a:ea typeface="宋体" panose="02010600030101010101" pitchFamily="2" charset="-122"/>
                        </a:rPr>
                        <a:t>基地址</a:t>
                      </a:r>
                      <a:r>
                        <a:rPr lang="en-US" sz="2000" b="1" kern="100" dirty="0">
                          <a:effectLst/>
                          <a:latin typeface="Times New Roman" panose="02020603050405020304" pitchFamily="18" charset="0"/>
                          <a:ea typeface="宋体" panose="02010600030101010101" pitchFamily="2" charset="-122"/>
                        </a:rPr>
                        <a:t>/</a:t>
                      </a:r>
                      <a:r>
                        <a:rPr lang="zh-CN" sz="2000" b="1" kern="100" dirty="0">
                          <a:effectLst/>
                          <a:latin typeface="Times New Roman" panose="02020603050405020304" pitchFamily="18" charset="0"/>
                          <a:ea typeface="宋体" panose="02010600030101010101" pitchFamily="2" charset="-122"/>
                        </a:rPr>
                        <a:t>当前地址</a:t>
                      </a:r>
                    </a:p>
                  </a:txBody>
                  <a:tcPr marL="63605" marR="6360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CC"/>
                    </a:solidFill>
                  </a:tcPr>
                </a:tc>
                <a:tc>
                  <a:txBody>
                    <a:bodyPr/>
                    <a:lstStyle/>
                    <a:p>
                      <a:pPr indent="0" algn="ctr">
                        <a:spcAft>
                          <a:spcPts val="0"/>
                        </a:spcAft>
                      </a:pPr>
                      <a:r>
                        <a:rPr lang="zh-CN" sz="2000" b="1" kern="100">
                          <a:effectLst/>
                          <a:latin typeface="Times New Roman" panose="02020603050405020304" pitchFamily="18" charset="0"/>
                          <a:ea typeface="宋体" panose="02010600030101010101" pitchFamily="2" charset="-122"/>
                        </a:rPr>
                        <a:t>读</a:t>
                      </a:r>
                      <a:r>
                        <a:rPr lang="en-US" sz="2000" b="1" kern="100">
                          <a:effectLst/>
                          <a:latin typeface="Times New Roman" panose="02020603050405020304" pitchFamily="18" charset="0"/>
                          <a:ea typeface="宋体" panose="02010600030101010101" pitchFamily="2" charset="-122"/>
                        </a:rPr>
                        <a:t>/</a:t>
                      </a:r>
                      <a:r>
                        <a:rPr lang="zh-CN" sz="2000" b="1" kern="100">
                          <a:effectLst/>
                          <a:latin typeface="Times New Roman" panose="02020603050405020304" pitchFamily="18" charset="0"/>
                          <a:ea typeface="宋体" panose="02010600030101010101" pitchFamily="2" charset="-122"/>
                        </a:rPr>
                        <a:t>写</a:t>
                      </a:r>
                    </a:p>
                  </a:txBody>
                  <a:tcPr marL="63605" marR="63605" marT="0" marB="0" anchor="ctr">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CC"/>
                    </a:solidFill>
                  </a:tcPr>
                </a:tc>
              </a:tr>
              <a:tr h="296824">
                <a:tc>
                  <a:txBody>
                    <a:bodyPr/>
                    <a:lstStyle/>
                    <a:p>
                      <a:pPr indent="0" algn="ctr">
                        <a:spcAft>
                          <a:spcPts val="0"/>
                        </a:spcAft>
                      </a:pPr>
                      <a:r>
                        <a:rPr lang="en-US" sz="2000" b="1" kern="100" dirty="0">
                          <a:effectLst/>
                          <a:latin typeface="Times New Roman" panose="02020603050405020304" pitchFamily="18" charset="0"/>
                          <a:ea typeface="宋体" panose="02010600030101010101" pitchFamily="2" charset="-122"/>
                        </a:rPr>
                        <a:t>01H</a:t>
                      </a:r>
                      <a:endParaRPr lang="zh-CN" sz="2000" b="1" kern="100" dirty="0">
                        <a:effectLst/>
                        <a:latin typeface="Times New Roman" panose="02020603050405020304" pitchFamily="18" charset="0"/>
                        <a:ea typeface="宋体" panose="02010600030101010101" pitchFamily="2" charset="-122"/>
                      </a:endParaRPr>
                    </a:p>
                  </a:txBody>
                  <a:tcPr marL="63605" marR="63605" marT="0"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CC"/>
                    </a:solidFill>
                  </a:tcPr>
                </a:tc>
                <a:tc>
                  <a:txBody>
                    <a:bodyPr/>
                    <a:lstStyle/>
                    <a:p>
                      <a:pPr indent="0" algn="l">
                        <a:spcAft>
                          <a:spcPts val="0"/>
                        </a:spcAft>
                      </a:pPr>
                      <a:r>
                        <a:rPr lang="zh-CN" sz="2000" b="1" kern="100" dirty="0">
                          <a:effectLst/>
                          <a:latin typeface="Times New Roman" panose="02020603050405020304" pitchFamily="18" charset="0"/>
                          <a:ea typeface="宋体" panose="02010600030101010101" pitchFamily="2" charset="-122"/>
                        </a:rPr>
                        <a:t>通道</a:t>
                      </a:r>
                      <a:r>
                        <a:rPr lang="en-US" sz="2000" b="1" kern="100" dirty="0">
                          <a:effectLst/>
                          <a:latin typeface="Times New Roman" panose="02020603050405020304" pitchFamily="18" charset="0"/>
                          <a:ea typeface="宋体" panose="02010600030101010101" pitchFamily="2" charset="-122"/>
                        </a:rPr>
                        <a:t>0</a:t>
                      </a:r>
                      <a:r>
                        <a:rPr lang="zh-CN" sz="2000" b="1" kern="100" dirty="0">
                          <a:effectLst/>
                          <a:latin typeface="Times New Roman" panose="02020603050405020304" pitchFamily="18" charset="0"/>
                          <a:ea typeface="宋体" panose="02010600030101010101" pitchFamily="2" charset="-122"/>
                        </a:rPr>
                        <a:t>基字数</a:t>
                      </a:r>
                      <a:r>
                        <a:rPr lang="en-US" sz="2000" b="1" kern="100" dirty="0">
                          <a:effectLst/>
                          <a:latin typeface="Times New Roman" panose="02020603050405020304" pitchFamily="18" charset="0"/>
                          <a:ea typeface="宋体" panose="02010600030101010101" pitchFamily="2" charset="-122"/>
                        </a:rPr>
                        <a:t>/</a:t>
                      </a:r>
                      <a:r>
                        <a:rPr lang="zh-CN" sz="2000" b="1" kern="100" dirty="0">
                          <a:effectLst/>
                          <a:latin typeface="Times New Roman" panose="02020603050405020304" pitchFamily="18" charset="0"/>
                          <a:ea typeface="宋体" panose="02010600030101010101" pitchFamily="2" charset="-122"/>
                        </a:rPr>
                        <a:t>当前字数</a:t>
                      </a:r>
                    </a:p>
                  </a:txBody>
                  <a:tcPr marL="63605" marR="6360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CC"/>
                    </a:solidFill>
                  </a:tcPr>
                </a:tc>
                <a:tc>
                  <a:txBody>
                    <a:bodyPr/>
                    <a:lstStyle/>
                    <a:p>
                      <a:pPr indent="0" algn="ctr">
                        <a:spcAft>
                          <a:spcPts val="0"/>
                        </a:spcAft>
                      </a:pPr>
                      <a:r>
                        <a:rPr lang="zh-CN" sz="2000" b="1" kern="100" dirty="0">
                          <a:effectLst/>
                          <a:latin typeface="Times New Roman" panose="02020603050405020304" pitchFamily="18" charset="0"/>
                          <a:ea typeface="宋体" panose="02010600030101010101" pitchFamily="2" charset="-122"/>
                        </a:rPr>
                        <a:t>读</a:t>
                      </a:r>
                      <a:r>
                        <a:rPr lang="en-US" sz="2000" b="1" kern="100" dirty="0">
                          <a:effectLst/>
                          <a:latin typeface="Times New Roman" panose="02020603050405020304" pitchFamily="18" charset="0"/>
                          <a:ea typeface="宋体" panose="02010600030101010101" pitchFamily="2" charset="-122"/>
                        </a:rPr>
                        <a:t>/</a:t>
                      </a:r>
                      <a:r>
                        <a:rPr lang="zh-CN" sz="2000" b="1" kern="100" dirty="0">
                          <a:effectLst/>
                          <a:latin typeface="Times New Roman" panose="02020603050405020304" pitchFamily="18" charset="0"/>
                          <a:ea typeface="宋体" panose="02010600030101010101" pitchFamily="2" charset="-122"/>
                        </a:rPr>
                        <a:t>写</a:t>
                      </a:r>
                    </a:p>
                  </a:txBody>
                  <a:tcPr marL="63605" marR="63605" marT="0" marB="0" anchor="ctr">
                    <a:lnL w="12700" cap="flat" cmpd="sng" algn="ctr">
                      <a:solidFill>
                        <a:srgbClr val="000000"/>
                      </a:solidFill>
                      <a:prstDash val="solid"/>
                      <a:round/>
                      <a:headEnd type="none" w="med" len="med"/>
                      <a:tailEnd type="none" w="med" len="med"/>
                    </a:lnL>
                    <a:lnR w="57150" cap="flat" cmpd="dbl"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CC"/>
                    </a:solidFill>
                  </a:tcPr>
                </a:tc>
                <a:tc>
                  <a:txBody>
                    <a:bodyPr/>
                    <a:lstStyle/>
                    <a:p>
                      <a:pPr indent="0" algn="ctr">
                        <a:spcAft>
                          <a:spcPts val="0"/>
                        </a:spcAft>
                      </a:pPr>
                      <a:r>
                        <a:rPr lang="en-US" sz="2000" b="1" kern="100">
                          <a:effectLst/>
                          <a:latin typeface="Times New Roman" panose="02020603050405020304" pitchFamily="18" charset="0"/>
                          <a:ea typeface="宋体" panose="02010600030101010101" pitchFamily="2" charset="-122"/>
                        </a:rPr>
                        <a:t>C2H</a:t>
                      </a:r>
                      <a:endParaRPr lang="zh-CN" sz="2000" b="1" kern="100">
                        <a:effectLst/>
                        <a:latin typeface="Times New Roman" panose="02020603050405020304" pitchFamily="18" charset="0"/>
                        <a:ea typeface="宋体" panose="02010600030101010101" pitchFamily="2" charset="-122"/>
                      </a:endParaRPr>
                    </a:p>
                  </a:txBody>
                  <a:tcPr marL="63605" marR="63605" marT="0" marB="0" anchor="ctr">
                    <a:lnL w="57150" cap="flat" cmpd="dbl"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CC"/>
                    </a:solidFill>
                  </a:tcPr>
                </a:tc>
                <a:tc>
                  <a:txBody>
                    <a:bodyPr/>
                    <a:lstStyle/>
                    <a:p>
                      <a:pPr indent="0" algn="l">
                        <a:spcAft>
                          <a:spcPts val="0"/>
                        </a:spcAft>
                      </a:pPr>
                      <a:r>
                        <a:rPr lang="zh-CN" sz="2000" b="1" kern="100" dirty="0">
                          <a:effectLst/>
                          <a:latin typeface="Times New Roman" panose="02020603050405020304" pitchFamily="18" charset="0"/>
                          <a:ea typeface="宋体" panose="02010600030101010101" pitchFamily="2" charset="-122"/>
                        </a:rPr>
                        <a:t>通道</a:t>
                      </a:r>
                      <a:r>
                        <a:rPr lang="en-US" sz="2000" b="1" kern="100" dirty="0">
                          <a:effectLst/>
                          <a:latin typeface="Times New Roman" panose="02020603050405020304" pitchFamily="18" charset="0"/>
                          <a:ea typeface="宋体" panose="02010600030101010101" pitchFamily="2" charset="-122"/>
                        </a:rPr>
                        <a:t>4</a:t>
                      </a:r>
                      <a:r>
                        <a:rPr lang="zh-CN" sz="2000" b="1" kern="100" dirty="0">
                          <a:effectLst/>
                          <a:latin typeface="Times New Roman" panose="02020603050405020304" pitchFamily="18" charset="0"/>
                          <a:ea typeface="宋体" panose="02010600030101010101" pitchFamily="2" charset="-122"/>
                        </a:rPr>
                        <a:t>基字数</a:t>
                      </a:r>
                      <a:r>
                        <a:rPr lang="en-US" sz="2000" b="1" kern="100" dirty="0">
                          <a:effectLst/>
                          <a:latin typeface="Times New Roman" panose="02020603050405020304" pitchFamily="18" charset="0"/>
                          <a:ea typeface="宋体" panose="02010600030101010101" pitchFamily="2" charset="-122"/>
                        </a:rPr>
                        <a:t>/</a:t>
                      </a:r>
                      <a:r>
                        <a:rPr lang="zh-CN" sz="2000" b="1" kern="100" dirty="0">
                          <a:effectLst/>
                          <a:latin typeface="Times New Roman" panose="02020603050405020304" pitchFamily="18" charset="0"/>
                          <a:ea typeface="宋体" panose="02010600030101010101" pitchFamily="2" charset="-122"/>
                        </a:rPr>
                        <a:t>当前字数</a:t>
                      </a:r>
                    </a:p>
                  </a:txBody>
                  <a:tcPr marL="63605" marR="6360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CC"/>
                    </a:solidFill>
                  </a:tcPr>
                </a:tc>
                <a:tc>
                  <a:txBody>
                    <a:bodyPr/>
                    <a:lstStyle/>
                    <a:p>
                      <a:pPr indent="0" algn="ctr">
                        <a:spcAft>
                          <a:spcPts val="0"/>
                        </a:spcAft>
                      </a:pPr>
                      <a:r>
                        <a:rPr lang="zh-CN" sz="2000" b="1" kern="100">
                          <a:effectLst/>
                          <a:latin typeface="Times New Roman" panose="02020603050405020304" pitchFamily="18" charset="0"/>
                          <a:ea typeface="宋体" panose="02010600030101010101" pitchFamily="2" charset="-122"/>
                        </a:rPr>
                        <a:t>读</a:t>
                      </a:r>
                      <a:r>
                        <a:rPr lang="en-US" sz="2000" b="1" kern="100">
                          <a:effectLst/>
                          <a:latin typeface="Times New Roman" panose="02020603050405020304" pitchFamily="18" charset="0"/>
                          <a:ea typeface="宋体" panose="02010600030101010101" pitchFamily="2" charset="-122"/>
                        </a:rPr>
                        <a:t>/</a:t>
                      </a:r>
                      <a:r>
                        <a:rPr lang="zh-CN" sz="2000" b="1" kern="100">
                          <a:effectLst/>
                          <a:latin typeface="Times New Roman" panose="02020603050405020304" pitchFamily="18" charset="0"/>
                          <a:ea typeface="宋体" panose="02010600030101010101" pitchFamily="2" charset="-122"/>
                        </a:rPr>
                        <a:t>写</a:t>
                      </a:r>
                    </a:p>
                  </a:txBody>
                  <a:tcPr marL="63605" marR="63605" marT="0" marB="0" anchor="ctr">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CC"/>
                    </a:solidFill>
                  </a:tcPr>
                </a:tc>
              </a:tr>
              <a:tr h="296824">
                <a:tc>
                  <a:txBody>
                    <a:bodyPr/>
                    <a:lstStyle/>
                    <a:p>
                      <a:pPr indent="0" algn="ctr">
                        <a:spcAft>
                          <a:spcPts val="0"/>
                        </a:spcAft>
                      </a:pPr>
                      <a:r>
                        <a:rPr lang="en-US" sz="2000" b="1" kern="100" dirty="0">
                          <a:effectLst/>
                          <a:latin typeface="Times New Roman" panose="02020603050405020304" pitchFamily="18" charset="0"/>
                          <a:ea typeface="宋体" panose="02010600030101010101" pitchFamily="2" charset="-122"/>
                        </a:rPr>
                        <a:t>02H</a:t>
                      </a:r>
                      <a:endParaRPr lang="zh-CN" sz="2000" b="1" kern="100" dirty="0">
                        <a:effectLst/>
                        <a:latin typeface="Times New Roman" panose="02020603050405020304" pitchFamily="18" charset="0"/>
                        <a:ea typeface="宋体" panose="02010600030101010101" pitchFamily="2" charset="-122"/>
                      </a:endParaRPr>
                    </a:p>
                  </a:txBody>
                  <a:tcPr marL="63605" marR="63605" marT="0"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CC"/>
                    </a:solidFill>
                  </a:tcPr>
                </a:tc>
                <a:tc>
                  <a:txBody>
                    <a:bodyPr/>
                    <a:lstStyle/>
                    <a:p>
                      <a:pPr indent="0" algn="l">
                        <a:spcAft>
                          <a:spcPts val="0"/>
                        </a:spcAft>
                      </a:pPr>
                      <a:r>
                        <a:rPr lang="zh-CN" sz="2000" b="1" kern="100" dirty="0">
                          <a:effectLst/>
                          <a:latin typeface="Times New Roman" panose="02020603050405020304" pitchFamily="18" charset="0"/>
                          <a:ea typeface="宋体" panose="02010600030101010101" pitchFamily="2" charset="-122"/>
                        </a:rPr>
                        <a:t>通道</a:t>
                      </a:r>
                      <a:r>
                        <a:rPr lang="en-US" sz="2000" b="1" kern="100" dirty="0">
                          <a:effectLst/>
                          <a:latin typeface="Times New Roman" panose="02020603050405020304" pitchFamily="18" charset="0"/>
                          <a:ea typeface="宋体" panose="02010600030101010101" pitchFamily="2" charset="-122"/>
                        </a:rPr>
                        <a:t>1</a:t>
                      </a:r>
                      <a:r>
                        <a:rPr lang="zh-CN" sz="2000" b="1" kern="100" dirty="0">
                          <a:effectLst/>
                          <a:latin typeface="Times New Roman" panose="02020603050405020304" pitchFamily="18" charset="0"/>
                          <a:ea typeface="宋体" panose="02010600030101010101" pitchFamily="2" charset="-122"/>
                        </a:rPr>
                        <a:t>基地址</a:t>
                      </a:r>
                      <a:r>
                        <a:rPr lang="en-US" sz="2000" b="1" kern="100" dirty="0">
                          <a:effectLst/>
                          <a:latin typeface="Times New Roman" panose="02020603050405020304" pitchFamily="18" charset="0"/>
                          <a:ea typeface="宋体" panose="02010600030101010101" pitchFamily="2" charset="-122"/>
                        </a:rPr>
                        <a:t>/</a:t>
                      </a:r>
                      <a:r>
                        <a:rPr lang="zh-CN" sz="2000" b="1" kern="100" dirty="0">
                          <a:effectLst/>
                          <a:latin typeface="Times New Roman" panose="02020603050405020304" pitchFamily="18" charset="0"/>
                          <a:ea typeface="宋体" panose="02010600030101010101" pitchFamily="2" charset="-122"/>
                        </a:rPr>
                        <a:t>当前地址</a:t>
                      </a:r>
                    </a:p>
                  </a:txBody>
                  <a:tcPr marL="63605" marR="6360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CC"/>
                    </a:solidFill>
                  </a:tcPr>
                </a:tc>
                <a:tc>
                  <a:txBody>
                    <a:bodyPr/>
                    <a:lstStyle/>
                    <a:p>
                      <a:pPr indent="0" algn="ctr">
                        <a:spcAft>
                          <a:spcPts val="0"/>
                        </a:spcAft>
                      </a:pPr>
                      <a:r>
                        <a:rPr lang="zh-CN" sz="2000" b="1" kern="100">
                          <a:effectLst/>
                          <a:latin typeface="Times New Roman" panose="02020603050405020304" pitchFamily="18" charset="0"/>
                          <a:ea typeface="宋体" panose="02010600030101010101" pitchFamily="2" charset="-122"/>
                        </a:rPr>
                        <a:t>读</a:t>
                      </a:r>
                      <a:r>
                        <a:rPr lang="en-US" sz="2000" b="1" kern="100">
                          <a:effectLst/>
                          <a:latin typeface="Times New Roman" panose="02020603050405020304" pitchFamily="18" charset="0"/>
                          <a:ea typeface="宋体" panose="02010600030101010101" pitchFamily="2" charset="-122"/>
                        </a:rPr>
                        <a:t>/</a:t>
                      </a:r>
                      <a:r>
                        <a:rPr lang="zh-CN" sz="2000" b="1" kern="100">
                          <a:effectLst/>
                          <a:latin typeface="Times New Roman" panose="02020603050405020304" pitchFamily="18" charset="0"/>
                          <a:ea typeface="宋体" panose="02010600030101010101" pitchFamily="2" charset="-122"/>
                        </a:rPr>
                        <a:t>写</a:t>
                      </a:r>
                    </a:p>
                  </a:txBody>
                  <a:tcPr marL="63605" marR="63605" marT="0" marB="0" anchor="ctr">
                    <a:lnL w="12700" cap="flat" cmpd="sng" algn="ctr">
                      <a:solidFill>
                        <a:srgbClr val="000000"/>
                      </a:solidFill>
                      <a:prstDash val="solid"/>
                      <a:round/>
                      <a:headEnd type="none" w="med" len="med"/>
                      <a:tailEnd type="none" w="med" len="med"/>
                    </a:lnL>
                    <a:lnR w="57150" cap="flat" cmpd="dbl"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CC"/>
                    </a:solidFill>
                  </a:tcPr>
                </a:tc>
                <a:tc>
                  <a:txBody>
                    <a:bodyPr/>
                    <a:lstStyle/>
                    <a:p>
                      <a:pPr indent="0" algn="ctr">
                        <a:spcAft>
                          <a:spcPts val="0"/>
                        </a:spcAft>
                      </a:pPr>
                      <a:r>
                        <a:rPr lang="en-US" sz="2000" b="1" kern="100" dirty="0">
                          <a:effectLst/>
                          <a:latin typeface="Times New Roman" panose="02020603050405020304" pitchFamily="18" charset="0"/>
                          <a:ea typeface="宋体" panose="02010600030101010101" pitchFamily="2" charset="-122"/>
                        </a:rPr>
                        <a:t>C4H</a:t>
                      </a:r>
                      <a:endParaRPr lang="zh-CN" sz="2000" b="1" kern="100" dirty="0">
                        <a:effectLst/>
                        <a:latin typeface="Times New Roman" panose="02020603050405020304" pitchFamily="18" charset="0"/>
                        <a:ea typeface="宋体" panose="02010600030101010101" pitchFamily="2" charset="-122"/>
                      </a:endParaRPr>
                    </a:p>
                  </a:txBody>
                  <a:tcPr marL="63605" marR="63605" marT="0" marB="0" anchor="ctr">
                    <a:lnL w="57150" cap="flat" cmpd="dbl"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CC"/>
                    </a:solidFill>
                  </a:tcPr>
                </a:tc>
                <a:tc>
                  <a:txBody>
                    <a:bodyPr/>
                    <a:lstStyle/>
                    <a:p>
                      <a:pPr indent="0" algn="l">
                        <a:spcAft>
                          <a:spcPts val="0"/>
                        </a:spcAft>
                      </a:pPr>
                      <a:r>
                        <a:rPr lang="zh-CN" sz="2000" b="1" kern="100" dirty="0">
                          <a:effectLst/>
                          <a:latin typeface="Times New Roman" panose="02020603050405020304" pitchFamily="18" charset="0"/>
                          <a:ea typeface="宋体" panose="02010600030101010101" pitchFamily="2" charset="-122"/>
                        </a:rPr>
                        <a:t>通道</a:t>
                      </a:r>
                      <a:r>
                        <a:rPr lang="en-US" sz="2000" b="1" kern="100" dirty="0">
                          <a:effectLst/>
                          <a:latin typeface="Times New Roman" panose="02020603050405020304" pitchFamily="18" charset="0"/>
                          <a:ea typeface="宋体" panose="02010600030101010101" pitchFamily="2" charset="-122"/>
                        </a:rPr>
                        <a:t>5</a:t>
                      </a:r>
                      <a:r>
                        <a:rPr lang="zh-CN" sz="2000" b="1" kern="100" dirty="0">
                          <a:effectLst/>
                          <a:latin typeface="Times New Roman" panose="02020603050405020304" pitchFamily="18" charset="0"/>
                          <a:ea typeface="宋体" panose="02010600030101010101" pitchFamily="2" charset="-122"/>
                        </a:rPr>
                        <a:t>基地址</a:t>
                      </a:r>
                      <a:r>
                        <a:rPr lang="en-US" sz="2000" b="1" kern="100" dirty="0">
                          <a:effectLst/>
                          <a:latin typeface="Times New Roman" panose="02020603050405020304" pitchFamily="18" charset="0"/>
                          <a:ea typeface="宋体" panose="02010600030101010101" pitchFamily="2" charset="-122"/>
                        </a:rPr>
                        <a:t>/</a:t>
                      </a:r>
                      <a:r>
                        <a:rPr lang="zh-CN" sz="2000" b="1" kern="100" dirty="0">
                          <a:effectLst/>
                          <a:latin typeface="Times New Roman" panose="02020603050405020304" pitchFamily="18" charset="0"/>
                          <a:ea typeface="宋体" panose="02010600030101010101" pitchFamily="2" charset="-122"/>
                        </a:rPr>
                        <a:t>当前地址</a:t>
                      </a:r>
                    </a:p>
                  </a:txBody>
                  <a:tcPr marL="63605" marR="6360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CC"/>
                    </a:solidFill>
                  </a:tcPr>
                </a:tc>
                <a:tc>
                  <a:txBody>
                    <a:bodyPr/>
                    <a:lstStyle/>
                    <a:p>
                      <a:pPr indent="0" algn="ctr">
                        <a:spcAft>
                          <a:spcPts val="0"/>
                        </a:spcAft>
                      </a:pPr>
                      <a:r>
                        <a:rPr lang="zh-CN" sz="2000" b="1" kern="100">
                          <a:effectLst/>
                          <a:latin typeface="Times New Roman" panose="02020603050405020304" pitchFamily="18" charset="0"/>
                          <a:ea typeface="宋体" panose="02010600030101010101" pitchFamily="2" charset="-122"/>
                        </a:rPr>
                        <a:t>读</a:t>
                      </a:r>
                      <a:r>
                        <a:rPr lang="en-US" sz="2000" b="1" kern="100">
                          <a:effectLst/>
                          <a:latin typeface="Times New Roman" panose="02020603050405020304" pitchFamily="18" charset="0"/>
                          <a:ea typeface="宋体" panose="02010600030101010101" pitchFamily="2" charset="-122"/>
                        </a:rPr>
                        <a:t>/</a:t>
                      </a:r>
                      <a:r>
                        <a:rPr lang="zh-CN" sz="2000" b="1" kern="100">
                          <a:effectLst/>
                          <a:latin typeface="Times New Roman" panose="02020603050405020304" pitchFamily="18" charset="0"/>
                          <a:ea typeface="宋体" panose="02010600030101010101" pitchFamily="2" charset="-122"/>
                        </a:rPr>
                        <a:t>写</a:t>
                      </a:r>
                    </a:p>
                  </a:txBody>
                  <a:tcPr marL="63605" marR="63605" marT="0" marB="0" anchor="ctr">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CC"/>
                    </a:solidFill>
                  </a:tcPr>
                </a:tc>
              </a:tr>
              <a:tr h="296824">
                <a:tc>
                  <a:txBody>
                    <a:bodyPr/>
                    <a:lstStyle/>
                    <a:p>
                      <a:pPr indent="0" algn="ctr">
                        <a:spcAft>
                          <a:spcPts val="0"/>
                        </a:spcAft>
                      </a:pPr>
                      <a:r>
                        <a:rPr lang="en-US" sz="2000" b="1" kern="100">
                          <a:effectLst/>
                          <a:latin typeface="Times New Roman" panose="02020603050405020304" pitchFamily="18" charset="0"/>
                          <a:ea typeface="宋体" panose="02010600030101010101" pitchFamily="2" charset="-122"/>
                        </a:rPr>
                        <a:t>03H</a:t>
                      </a:r>
                      <a:endParaRPr lang="zh-CN" sz="2000" b="1" kern="100">
                        <a:effectLst/>
                        <a:latin typeface="Times New Roman" panose="02020603050405020304" pitchFamily="18" charset="0"/>
                        <a:ea typeface="宋体" panose="02010600030101010101" pitchFamily="2" charset="-122"/>
                      </a:endParaRPr>
                    </a:p>
                  </a:txBody>
                  <a:tcPr marL="63605" marR="63605" marT="0"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CC"/>
                    </a:solidFill>
                  </a:tcPr>
                </a:tc>
                <a:tc>
                  <a:txBody>
                    <a:bodyPr/>
                    <a:lstStyle/>
                    <a:p>
                      <a:pPr indent="0" algn="l">
                        <a:spcAft>
                          <a:spcPts val="0"/>
                        </a:spcAft>
                      </a:pPr>
                      <a:r>
                        <a:rPr lang="zh-CN" sz="2000" b="1" kern="100" dirty="0">
                          <a:effectLst/>
                          <a:latin typeface="Times New Roman" panose="02020603050405020304" pitchFamily="18" charset="0"/>
                          <a:ea typeface="宋体" panose="02010600030101010101" pitchFamily="2" charset="-122"/>
                        </a:rPr>
                        <a:t>通道</a:t>
                      </a:r>
                      <a:r>
                        <a:rPr lang="en-US" sz="2000" b="1" kern="100" dirty="0">
                          <a:effectLst/>
                          <a:latin typeface="Times New Roman" panose="02020603050405020304" pitchFamily="18" charset="0"/>
                          <a:ea typeface="宋体" panose="02010600030101010101" pitchFamily="2" charset="-122"/>
                        </a:rPr>
                        <a:t>1</a:t>
                      </a:r>
                      <a:r>
                        <a:rPr lang="zh-CN" sz="2000" b="1" kern="100" dirty="0">
                          <a:effectLst/>
                          <a:latin typeface="Times New Roman" panose="02020603050405020304" pitchFamily="18" charset="0"/>
                          <a:ea typeface="宋体" panose="02010600030101010101" pitchFamily="2" charset="-122"/>
                        </a:rPr>
                        <a:t>基字数</a:t>
                      </a:r>
                      <a:r>
                        <a:rPr lang="en-US" sz="2000" b="1" kern="100" dirty="0">
                          <a:effectLst/>
                          <a:latin typeface="Times New Roman" panose="02020603050405020304" pitchFamily="18" charset="0"/>
                          <a:ea typeface="宋体" panose="02010600030101010101" pitchFamily="2" charset="-122"/>
                        </a:rPr>
                        <a:t>/</a:t>
                      </a:r>
                      <a:r>
                        <a:rPr lang="zh-CN" sz="2000" b="1" kern="100" dirty="0">
                          <a:effectLst/>
                          <a:latin typeface="Times New Roman" panose="02020603050405020304" pitchFamily="18" charset="0"/>
                          <a:ea typeface="宋体" panose="02010600030101010101" pitchFamily="2" charset="-122"/>
                        </a:rPr>
                        <a:t>当前字数</a:t>
                      </a:r>
                    </a:p>
                  </a:txBody>
                  <a:tcPr marL="63605" marR="6360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CC"/>
                    </a:solidFill>
                  </a:tcPr>
                </a:tc>
                <a:tc>
                  <a:txBody>
                    <a:bodyPr/>
                    <a:lstStyle/>
                    <a:p>
                      <a:pPr indent="0" algn="ctr">
                        <a:spcAft>
                          <a:spcPts val="0"/>
                        </a:spcAft>
                      </a:pPr>
                      <a:r>
                        <a:rPr lang="zh-CN" sz="2000" b="1" kern="100">
                          <a:effectLst/>
                          <a:latin typeface="Times New Roman" panose="02020603050405020304" pitchFamily="18" charset="0"/>
                          <a:ea typeface="宋体" panose="02010600030101010101" pitchFamily="2" charset="-122"/>
                        </a:rPr>
                        <a:t>读</a:t>
                      </a:r>
                      <a:r>
                        <a:rPr lang="en-US" sz="2000" b="1" kern="100">
                          <a:effectLst/>
                          <a:latin typeface="Times New Roman" panose="02020603050405020304" pitchFamily="18" charset="0"/>
                          <a:ea typeface="宋体" panose="02010600030101010101" pitchFamily="2" charset="-122"/>
                        </a:rPr>
                        <a:t>/</a:t>
                      </a:r>
                      <a:r>
                        <a:rPr lang="zh-CN" sz="2000" b="1" kern="100">
                          <a:effectLst/>
                          <a:latin typeface="Times New Roman" panose="02020603050405020304" pitchFamily="18" charset="0"/>
                          <a:ea typeface="宋体" panose="02010600030101010101" pitchFamily="2" charset="-122"/>
                        </a:rPr>
                        <a:t>写</a:t>
                      </a:r>
                    </a:p>
                  </a:txBody>
                  <a:tcPr marL="63605" marR="63605" marT="0" marB="0" anchor="ctr">
                    <a:lnL w="12700" cap="flat" cmpd="sng" algn="ctr">
                      <a:solidFill>
                        <a:srgbClr val="000000"/>
                      </a:solidFill>
                      <a:prstDash val="solid"/>
                      <a:round/>
                      <a:headEnd type="none" w="med" len="med"/>
                      <a:tailEnd type="none" w="med" len="med"/>
                    </a:lnL>
                    <a:lnR w="57150" cap="flat" cmpd="dbl"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CC"/>
                    </a:solidFill>
                  </a:tcPr>
                </a:tc>
                <a:tc>
                  <a:txBody>
                    <a:bodyPr/>
                    <a:lstStyle/>
                    <a:p>
                      <a:pPr indent="0" algn="ctr">
                        <a:spcAft>
                          <a:spcPts val="0"/>
                        </a:spcAft>
                      </a:pPr>
                      <a:r>
                        <a:rPr lang="en-US" sz="2000" b="1" kern="100">
                          <a:effectLst/>
                          <a:latin typeface="Times New Roman" panose="02020603050405020304" pitchFamily="18" charset="0"/>
                          <a:ea typeface="宋体" panose="02010600030101010101" pitchFamily="2" charset="-122"/>
                        </a:rPr>
                        <a:t>C6H</a:t>
                      </a:r>
                      <a:endParaRPr lang="zh-CN" sz="2000" b="1" kern="100">
                        <a:effectLst/>
                        <a:latin typeface="Times New Roman" panose="02020603050405020304" pitchFamily="18" charset="0"/>
                        <a:ea typeface="宋体" panose="02010600030101010101" pitchFamily="2" charset="-122"/>
                      </a:endParaRPr>
                    </a:p>
                  </a:txBody>
                  <a:tcPr marL="63605" marR="63605" marT="0" marB="0" anchor="ctr">
                    <a:lnL w="57150" cap="flat" cmpd="dbl"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CC"/>
                    </a:solidFill>
                  </a:tcPr>
                </a:tc>
                <a:tc>
                  <a:txBody>
                    <a:bodyPr/>
                    <a:lstStyle/>
                    <a:p>
                      <a:pPr indent="0" algn="l">
                        <a:spcAft>
                          <a:spcPts val="0"/>
                        </a:spcAft>
                      </a:pPr>
                      <a:r>
                        <a:rPr lang="zh-CN" sz="2000" b="1" kern="100" dirty="0">
                          <a:effectLst/>
                          <a:latin typeface="Times New Roman" panose="02020603050405020304" pitchFamily="18" charset="0"/>
                          <a:ea typeface="宋体" panose="02010600030101010101" pitchFamily="2" charset="-122"/>
                        </a:rPr>
                        <a:t>通道</a:t>
                      </a:r>
                      <a:r>
                        <a:rPr lang="en-US" sz="2000" b="1" kern="100" dirty="0">
                          <a:effectLst/>
                          <a:latin typeface="Times New Roman" panose="02020603050405020304" pitchFamily="18" charset="0"/>
                          <a:ea typeface="宋体" panose="02010600030101010101" pitchFamily="2" charset="-122"/>
                        </a:rPr>
                        <a:t>5</a:t>
                      </a:r>
                      <a:r>
                        <a:rPr lang="zh-CN" sz="2000" b="1" kern="100" dirty="0">
                          <a:effectLst/>
                          <a:latin typeface="Times New Roman" panose="02020603050405020304" pitchFamily="18" charset="0"/>
                          <a:ea typeface="宋体" panose="02010600030101010101" pitchFamily="2" charset="-122"/>
                        </a:rPr>
                        <a:t>基字数</a:t>
                      </a:r>
                      <a:r>
                        <a:rPr lang="en-US" sz="2000" b="1" kern="100" dirty="0">
                          <a:effectLst/>
                          <a:latin typeface="Times New Roman" panose="02020603050405020304" pitchFamily="18" charset="0"/>
                          <a:ea typeface="宋体" panose="02010600030101010101" pitchFamily="2" charset="-122"/>
                        </a:rPr>
                        <a:t>/</a:t>
                      </a:r>
                      <a:r>
                        <a:rPr lang="zh-CN" sz="2000" b="1" kern="100" dirty="0">
                          <a:effectLst/>
                          <a:latin typeface="Times New Roman" panose="02020603050405020304" pitchFamily="18" charset="0"/>
                          <a:ea typeface="宋体" panose="02010600030101010101" pitchFamily="2" charset="-122"/>
                        </a:rPr>
                        <a:t>当前字数</a:t>
                      </a:r>
                    </a:p>
                  </a:txBody>
                  <a:tcPr marL="63605" marR="6360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CC"/>
                    </a:solidFill>
                  </a:tcPr>
                </a:tc>
                <a:tc>
                  <a:txBody>
                    <a:bodyPr/>
                    <a:lstStyle/>
                    <a:p>
                      <a:pPr indent="0" algn="ctr">
                        <a:spcAft>
                          <a:spcPts val="0"/>
                        </a:spcAft>
                      </a:pPr>
                      <a:r>
                        <a:rPr lang="zh-CN" sz="2000" b="1" kern="100">
                          <a:effectLst/>
                          <a:latin typeface="Times New Roman" panose="02020603050405020304" pitchFamily="18" charset="0"/>
                          <a:ea typeface="宋体" panose="02010600030101010101" pitchFamily="2" charset="-122"/>
                        </a:rPr>
                        <a:t>读</a:t>
                      </a:r>
                      <a:r>
                        <a:rPr lang="en-US" sz="2000" b="1" kern="100">
                          <a:effectLst/>
                          <a:latin typeface="Times New Roman" panose="02020603050405020304" pitchFamily="18" charset="0"/>
                          <a:ea typeface="宋体" panose="02010600030101010101" pitchFamily="2" charset="-122"/>
                        </a:rPr>
                        <a:t>/</a:t>
                      </a:r>
                      <a:r>
                        <a:rPr lang="zh-CN" sz="2000" b="1" kern="100">
                          <a:effectLst/>
                          <a:latin typeface="Times New Roman" panose="02020603050405020304" pitchFamily="18" charset="0"/>
                          <a:ea typeface="宋体" panose="02010600030101010101" pitchFamily="2" charset="-122"/>
                        </a:rPr>
                        <a:t>写</a:t>
                      </a:r>
                    </a:p>
                  </a:txBody>
                  <a:tcPr marL="63605" marR="63605" marT="0" marB="0" anchor="ctr">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CC"/>
                    </a:solidFill>
                  </a:tcPr>
                </a:tc>
              </a:tr>
              <a:tr h="296824">
                <a:tc>
                  <a:txBody>
                    <a:bodyPr/>
                    <a:lstStyle/>
                    <a:p>
                      <a:pPr indent="0" algn="ctr">
                        <a:spcAft>
                          <a:spcPts val="0"/>
                        </a:spcAft>
                      </a:pPr>
                      <a:r>
                        <a:rPr lang="en-US" sz="2000" b="1" kern="100">
                          <a:effectLst/>
                          <a:latin typeface="Times New Roman" panose="02020603050405020304" pitchFamily="18" charset="0"/>
                          <a:ea typeface="宋体" panose="02010600030101010101" pitchFamily="2" charset="-122"/>
                        </a:rPr>
                        <a:t>04H</a:t>
                      </a:r>
                      <a:endParaRPr lang="zh-CN" sz="2000" b="1" kern="100">
                        <a:effectLst/>
                        <a:latin typeface="Times New Roman" panose="02020603050405020304" pitchFamily="18" charset="0"/>
                        <a:ea typeface="宋体" panose="02010600030101010101" pitchFamily="2" charset="-122"/>
                      </a:endParaRPr>
                    </a:p>
                  </a:txBody>
                  <a:tcPr marL="63605" marR="63605" marT="0"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CC"/>
                    </a:solidFill>
                  </a:tcPr>
                </a:tc>
                <a:tc>
                  <a:txBody>
                    <a:bodyPr/>
                    <a:lstStyle/>
                    <a:p>
                      <a:pPr indent="0" algn="l">
                        <a:spcAft>
                          <a:spcPts val="0"/>
                        </a:spcAft>
                      </a:pPr>
                      <a:r>
                        <a:rPr lang="zh-CN" sz="2000" b="1" kern="100" dirty="0">
                          <a:effectLst/>
                          <a:latin typeface="Times New Roman" panose="02020603050405020304" pitchFamily="18" charset="0"/>
                          <a:ea typeface="宋体" panose="02010600030101010101" pitchFamily="2" charset="-122"/>
                        </a:rPr>
                        <a:t>通道</a:t>
                      </a:r>
                      <a:r>
                        <a:rPr lang="en-US" sz="2000" b="1" kern="100" dirty="0">
                          <a:effectLst/>
                          <a:latin typeface="Times New Roman" panose="02020603050405020304" pitchFamily="18" charset="0"/>
                          <a:ea typeface="宋体" panose="02010600030101010101" pitchFamily="2" charset="-122"/>
                        </a:rPr>
                        <a:t>2</a:t>
                      </a:r>
                      <a:r>
                        <a:rPr lang="zh-CN" sz="2000" b="1" kern="100" dirty="0">
                          <a:effectLst/>
                          <a:latin typeface="Times New Roman" panose="02020603050405020304" pitchFamily="18" charset="0"/>
                          <a:ea typeface="宋体" panose="02010600030101010101" pitchFamily="2" charset="-122"/>
                        </a:rPr>
                        <a:t>基地址</a:t>
                      </a:r>
                      <a:r>
                        <a:rPr lang="en-US" sz="2000" b="1" kern="100" dirty="0">
                          <a:effectLst/>
                          <a:latin typeface="Times New Roman" panose="02020603050405020304" pitchFamily="18" charset="0"/>
                          <a:ea typeface="宋体" panose="02010600030101010101" pitchFamily="2" charset="-122"/>
                        </a:rPr>
                        <a:t>/</a:t>
                      </a:r>
                      <a:r>
                        <a:rPr lang="zh-CN" sz="2000" b="1" kern="100" dirty="0">
                          <a:effectLst/>
                          <a:latin typeface="Times New Roman" panose="02020603050405020304" pitchFamily="18" charset="0"/>
                          <a:ea typeface="宋体" panose="02010600030101010101" pitchFamily="2" charset="-122"/>
                        </a:rPr>
                        <a:t>当前地址</a:t>
                      </a:r>
                    </a:p>
                  </a:txBody>
                  <a:tcPr marL="63605" marR="6360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CC"/>
                    </a:solidFill>
                  </a:tcPr>
                </a:tc>
                <a:tc>
                  <a:txBody>
                    <a:bodyPr/>
                    <a:lstStyle/>
                    <a:p>
                      <a:pPr indent="0" algn="ctr">
                        <a:spcAft>
                          <a:spcPts val="0"/>
                        </a:spcAft>
                      </a:pPr>
                      <a:r>
                        <a:rPr lang="zh-CN" sz="2000" b="1" kern="100">
                          <a:effectLst/>
                          <a:latin typeface="Times New Roman" panose="02020603050405020304" pitchFamily="18" charset="0"/>
                          <a:ea typeface="宋体" panose="02010600030101010101" pitchFamily="2" charset="-122"/>
                        </a:rPr>
                        <a:t>读</a:t>
                      </a:r>
                      <a:r>
                        <a:rPr lang="en-US" sz="2000" b="1" kern="100">
                          <a:effectLst/>
                          <a:latin typeface="Times New Roman" panose="02020603050405020304" pitchFamily="18" charset="0"/>
                          <a:ea typeface="宋体" panose="02010600030101010101" pitchFamily="2" charset="-122"/>
                        </a:rPr>
                        <a:t>/</a:t>
                      </a:r>
                      <a:r>
                        <a:rPr lang="zh-CN" sz="2000" b="1" kern="100">
                          <a:effectLst/>
                          <a:latin typeface="Times New Roman" panose="02020603050405020304" pitchFamily="18" charset="0"/>
                          <a:ea typeface="宋体" panose="02010600030101010101" pitchFamily="2" charset="-122"/>
                        </a:rPr>
                        <a:t>写</a:t>
                      </a:r>
                    </a:p>
                  </a:txBody>
                  <a:tcPr marL="63605" marR="63605" marT="0" marB="0" anchor="ctr">
                    <a:lnL w="12700" cap="flat" cmpd="sng" algn="ctr">
                      <a:solidFill>
                        <a:srgbClr val="000000"/>
                      </a:solidFill>
                      <a:prstDash val="solid"/>
                      <a:round/>
                      <a:headEnd type="none" w="med" len="med"/>
                      <a:tailEnd type="none" w="med" len="med"/>
                    </a:lnL>
                    <a:lnR w="57150" cap="flat" cmpd="dbl"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CC"/>
                    </a:solidFill>
                  </a:tcPr>
                </a:tc>
                <a:tc>
                  <a:txBody>
                    <a:bodyPr/>
                    <a:lstStyle/>
                    <a:p>
                      <a:pPr indent="0" algn="ctr">
                        <a:spcAft>
                          <a:spcPts val="0"/>
                        </a:spcAft>
                      </a:pPr>
                      <a:r>
                        <a:rPr lang="en-US" sz="2000" b="1" kern="100">
                          <a:effectLst/>
                          <a:latin typeface="Times New Roman" panose="02020603050405020304" pitchFamily="18" charset="0"/>
                          <a:ea typeface="宋体" panose="02010600030101010101" pitchFamily="2" charset="-122"/>
                        </a:rPr>
                        <a:t>C8H</a:t>
                      </a:r>
                      <a:endParaRPr lang="zh-CN" sz="2000" b="1" kern="100">
                        <a:effectLst/>
                        <a:latin typeface="Times New Roman" panose="02020603050405020304" pitchFamily="18" charset="0"/>
                        <a:ea typeface="宋体" panose="02010600030101010101" pitchFamily="2" charset="-122"/>
                      </a:endParaRPr>
                    </a:p>
                  </a:txBody>
                  <a:tcPr marL="63605" marR="63605" marT="0" marB="0" anchor="ctr">
                    <a:lnL w="57150" cap="flat" cmpd="dbl"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CC"/>
                    </a:solidFill>
                  </a:tcPr>
                </a:tc>
                <a:tc>
                  <a:txBody>
                    <a:bodyPr/>
                    <a:lstStyle/>
                    <a:p>
                      <a:pPr indent="0" algn="l">
                        <a:spcAft>
                          <a:spcPts val="0"/>
                        </a:spcAft>
                      </a:pPr>
                      <a:r>
                        <a:rPr lang="zh-CN" sz="2000" b="1" kern="100" dirty="0">
                          <a:effectLst/>
                          <a:latin typeface="Times New Roman" panose="02020603050405020304" pitchFamily="18" charset="0"/>
                          <a:ea typeface="宋体" panose="02010600030101010101" pitchFamily="2" charset="-122"/>
                        </a:rPr>
                        <a:t>通道</a:t>
                      </a:r>
                      <a:r>
                        <a:rPr lang="en-US" sz="2000" b="1" kern="100" dirty="0">
                          <a:effectLst/>
                          <a:latin typeface="Times New Roman" panose="02020603050405020304" pitchFamily="18" charset="0"/>
                          <a:ea typeface="宋体" panose="02010600030101010101" pitchFamily="2" charset="-122"/>
                        </a:rPr>
                        <a:t>6</a:t>
                      </a:r>
                      <a:r>
                        <a:rPr lang="zh-CN" sz="2000" b="1" kern="100" dirty="0">
                          <a:effectLst/>
                          <a:latin typeface="Times New Roman" panose="02020603050405020304" pitchFamily="18" charset="0"/>
                          <a:ea typeface="宋体" panose="02010600030101010101" pitchFamily="2" charset="-122"/>
                        </a:rPr>
                        <a:t>基地址</a:t>
                      </a:r>
                      <a:r>
                        <a:rPr lang="en-US" sz="2000" b="1" kern="100" dirty="0">
                          <a:effectLst/>
                          <a:latin typeface="Times New Roman" panose="02020603050405020304" pitchFamily="18" charset="0"/>
                          <a:ea typeface="宋体" panose="02010600030101010101" pitchFamily="2" charset="-122"/>
                        </a:rPr>
                        <a:t>/</a:t>
                      </a:r>
                      <a:r>
                        <a:rPr lang="zh-CN" sz="2000" b="1" kern="100" dirty="0">
                          <a:effectLst/>
                          <a:latin typeface="Times New Roman" panose="02020603050405020304" pitchFamily="18" charset="0"/>
                          <a:ea typeface="宋体" panose="02010600030101010101" pitchFamily="2" charset="-122"/>
                        </a:rPr>
                        <a:t>当前地址</a:t>
                      </a:r>
                    </a:p>
                  </a:txBody>
                  <a:tcPr marL="63605" marR="6360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CC"/>
                    </a:solidFill>
                  </a:tcPr>
                </a:tc>
                <a:tc>
                  <a:txBody>
                    <a:bodyPr/>
                    <a:lstStyle/>
                    <a:p>
                      <a:pPr indent="0" algn="ctr">
                        <a:spcAft>
                          <a:spcPts val="0"/>
                        </a:spcAft>
                      </a:pPr>
                      <a:r>
                        <a:rPr lang="zh-CN" sz="2000" b="1" kern="100">
                          <a:effectLst/>
                          <a:latin typeface="Times New Roman" panose="02020603050405020304" pitchFamily="18" charset="0"/>
                          <a:ea typeface="宋体" panose="02010600030101010101" pitchFamily="2" charset="-122"/>
                        </a:rPr>
                        <a:t>读</a:t>
                      </a:r>
                      <a:r>
                        <a:rPr lang="en-US" sz="2000" b="1" kern="100">
                          <a:effectLst/>
                          <a:latin typeface="Times New Roman" panose="02020603050405020304" pitchFamily="18" charset="0"/>
                          <a:ea typeface="宋体" panose="02010600030101010101" pitchFamily="2" charset="-122"/>
                        </a:rPr>
                        <a:t>/</a:t>
                      </a:r>
                      <a:r>
                        <a:rPr lang="zh-CN" sz="2000" b="1" kern="100">
                          <a:effectLst/>
                          <a:latin typeface="Times New Roman" panose="02020603050405020304" pitchFamily="18" charset="0"/>
                          <a:ea typeface="宋体" panose="02010600030101010101" pitchFamily="2" charset="-122"/>
                        </a:rPr>
                        <a:t>写</a:t>
                      </a:r>
                    </a:p>
                  </a:txBody>
                  <a:tcPr marL="63605" marR="63605" marT="0" marB="0" anchor="ctr">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CC"/>
                    </a:solidFill>
                  </a:tcPr>
                </a:tc>
              </a:tr>
              <a:tr h="296824">
                <a:tc>
                  <a:txBody>
                    <a:bodyPr/>
                    <a:lstStyle/>
                    <a:p>
                      <a:pPr indent="0" algn="ctr">
                        <a:spcAft>
                          <a:spcPts val="0"/>
                        </a:spcAft>
                      </a:pPr>
                      <a:r>
                        <a:rPr lang="en-US" sz="2000" b="1" kern="100">
                          <a:effectLst/>
                          <a:latin typeface="Times New Roman" panose="02020603050405020304" pitchFamily="18" charset="0"/>
                          <a:ea typeface="宋体" panose="02010600030101010101" pitchFamily="2" charset="-122"/>
                        </a:rPr>
                        <a:t>05H</a:t>
                      </a:r>
                      <a:endParaRPr lang="zh-CN" sz="2000" b="1" kern="100">
                        <a:effectLst/>
                        <a:latin typeface="Times New Roman" panose="02020603050405020304" pitchFamily="18" charset="0"/>
                        <a:ea typeface="宋体" panose="02010600030101010101" pitchFamily="2" charset="-122"/>
                      </a:endParaRPr>
                    </a:p>
                  </a:txBody>
                  <a:tcPr marL="63605" marR="63605" marT="0"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CC"/>
                    </a:solidFill>
                  </a:tcPr>
                </a:tc>
                <a:tc>
                  <a:txBody>
                    <a:bodyPr/>
                    <a:lstStyle/>
                    <a:p>
                      <a:pPr indent="0" algn="l">
                        <a:spcAft>
                          <a:spcPts val="0"/>
                        </a:spcAft>
                      </a:pPr>
                      <a:r>
                        <a:rPr lang="zh-CN" sz="2000" b="1" kern="100" dirty="0">
                          <a:effectLst/>
                          <a:latin typeface="Times New Roman" panose="02020603050405020304" pitchFamily="18" charset="0"/>
                          <a:ea typeface="宋体" panose="02010600030101010101" pitchFamily="2" charset="-122"/>
                        </a:rPr>
                        <a:t>通道</a:t>
                      </a:r>
                      <a:r>
                        <a:rPr lang="en-US" sz="2000" b="1" kern="100" dirty="0">
                          <a:effectLst/>
                          <a:latin typeface="Times New Roman" panose="02020603050405020304" pitchFamily="18" charset="0"/>
                          <a:ea typeface="宋体" panose="02010600030101010101" pitchFamily="2" charset="-122"/>
                        </a:rPr>
                        <a:t>2</a:t>
                      </a:r>
                      <a:r>
                        <a:rPr lang="zh-CN" sz="2000" b="1" kern="100" dirty="0">
                          <a:effectLst/>
                          <a:latin typeface="Times New Roman" panose="02020603050405020304" pitchFamily="18" charset="0"/>
                          <a:ea typeface="宋体" panose="02010600030101010101" pitchFamily="2" charset="-122"/>
                        </a:rPr>
                        <a:t>基字数</a:t>
                      </a:r>
                      <a:r>
                        <a:rPr lang="en-US" sz="2000" b="1" kern="100" dirty="0">
                          <a:effectLst/>
                          <a:latin typeface="Times New Roman" panose="02020603050405020304" pitchFamily="18" charset="0"/>
                          <a:ea typeface="宋体" panose="02010600030101010101" pitchFamily="2" charset="-122"/>
                        </a:rPr>
                        <a:t>/</a:t>
                      </a:r>
                      <a:r>
                        <a:rPr lang="zh-CN" sz="2000" b="1" kern="100" dirty="0">
                          <a:effectLst/>
                          <a:latin typeface="Times New Roman" panose="02020603050405020304" pitchFamily="18" charset="0"/>
                          <a:ea typeface="宋体" panose="02010600030101010101" pitchFamily="2" charset="-122"/>
                        </a:rPr>
                        <a:t>当前字数</a:t>
                      </a:r>
                    </a:p>
                  </a:txBody>
                  <a:tcPr marL="63605" marR="6360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CC"/>
                    </a:solidFill>
                  </a:tcPr>
                </a:tc>
                <a:tc>
                  <a:txBody>
                    <a:bodyPr/>
                    <a:lstStyle/>
                    <a:p>
                      <a:pPr indent="0" algn="ctr">
                        <a:spcAft>
                          <a:spcPts val="0"/>
                        </a:spcAft>
                      </a:pPr>
                      <a:r>
                        <a:rPr lang="zh-CN" sz="2000" b="1" kern="100">
                          <a:effectLst/>
                          <a:latin typeface="Times New Roman" panose="02020603050405020304" pitchFamily="18" charset="0"/>
                          <a:ea typeface="宋体" panose="02010600030101010101" pitchFamily="2" charset="-122"/>
                        </a:rPr>
                        <a:t>读</a:t>
                      </a:r>
                      <a:r>
                        <a:rPr lang="en-US" sz="2000" b="1" kern="100">
                          <a:effectLst/>
                          <a:latin typeface="Times New Roman" panose="02020603050405020304" pitchFamily="18" charset="0"/>
                          <a:ea typeface="宋体" panose="02010600030101010101" pitchFamily="2" charset="-122"/>
                        </a:rPr>
                        <a:t>/</a:t>
                      </a:r>
                      <a:r>
                        <a:rPr lang="zh-CN" sz="2000" b="1" kern="100">
                          <a:effectLst/>
                          <a:latin typeface="Times New Roman" panose="02020603050405020304" pitchFamily="18" charset="0"/>
                          <a:ea typeface="宋体" panose="02010600030101010101" pitchFamily="2" charset="-122"/>
                        </a:rPr>
                        <a:t>写</a:t>
                      </a:r>
                    </a:p>
                  </a:txBody>
                  <a:tcPr marL="63605" marR="63605" marT="0" marB="0" anchor="ctr">
                    <a:lnL w="12700" cap="flat" cmpd="sng" algn="ctr">
                      <a:solidFill>
                        <a:srgbClr val="000000"/>
                      </a:solidFill>
                      <a:prstDash val="solid"/>
                      <a:round/>
                      <a:headEnd type="none" w="med" len="med"/>
                      <a:tailEnd type="none" w="med" len="med"/>
                    </a:lnL>
                    <a:lnR w="57150" cap="flat" cmpd="dbl"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CC"/>
                    </a:solidFill>
                  </a:tcPr>
                </a:tc>
                <a:tc>
                  <a:txBody>
                    <a:bodyPr/>
                    <a:lstStyle/>
                    <a:p>
                      <a:pPr indent="0" algn="ctr">
                        <a:spcAft>
                          <a:spcPts val="0"/>
                        </a:spcAft>
                      </a:pPr>
                      <a:r>
                        <a:rPr lang="en-US" sz="2000" b="1" kern="100">
                          <a:effectLst/>
                          <a:latin typeface="Times New Roman" panose="02020603050405020304" pitchFamily="18" charset="0"/>
                          <a:ea typeface="宋体" panose="02010600030101010101" pitchFamily="2" charset="-122"/>
                        </a:rPr>
                        <a:t>CAH</a:t>
                      </a:r>
                      <a:endParaRPr lang="zh-CN" sz="2000" b="1" kern="100">
                        <a:effectLst/>
                        <a:latin typeface="Times New Roman" panose="02020603050405020304" pitchFamily="18" charset="0"/>
                        <a:ea typeface="宋体" panose="02010600030101010101" pitchFamily="2" charset="-122"/>
                      </a:endParaRPr>
                    </a:p>
                  </a:txBody>
                  <a:tcPr marL="63605" marR="63605" marT="0" marB="0" anchor="ctr">
                    <a:lnL w="57150" cap="flat" cmpd="dbl"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CC"/>
                    </a:solidFill>
                  </a:tcPr>
                </a:tc>
                <a:tc>
                  <a:txBody>
                    <a:bodyPr/>
                    <a:lstStyle/>
                    <a:p>
                      <a:pPr indent="0" algn="l">
                        <a:spcAft>
                          <a:spcPts val="0"/>
                        </a:spcAft>
                      </a:pPr>
                      <a:r>
                        <a:rPr lang="zh-CN" sz="2000" b="1" kern="100" dirty="0">
                          <a:effectLst/>
                          <a:latin typeface="Times New Roman" panose="02020603050405020304" pitchFamily="18" charset="0"/>
                          <a:ea typeface="宋体" panose="02010600030101010101" pitchFamily="2" charset="-122"/>
                        </a:rPr>
                        <a:t>通道</a:t>
                      </a:r>
                      <a:r>
                        <a:rPr lang="en-US" sz="2000" b="1" kern="100" dirty="0">
                          <a:effectLst/>
                          <a:latin typeface="Times New Roman" panose="02020603050405020304" pitchFamily="18" charset="0"/>
                          <a:ea typeface="宋体" panose="02010600030101010101" pitchFamily="2" charset="-122"/>
                        </a:rPr>
                        <a:t>6</a:t>
                      </a:r>
                      <a:r>
                        <a:rPr lang="zh-CN" sz="2000" b="1" kern="100" dirty="0">
                          <a:effectLst/>
                          <a:latin typeface="Times New Roman" panose="02020603050405020304" pitchFamily="18" charset="0"/>
                          <a:ea typeface="宋体" panose="02010600030101010101" pitchFamily="2" charset="-122"/>
                        </a:rPr>
                        <a:t>基字数</a:t>
                      </a:r>
                      <a:r>
                        <a:rPr lang="en-US" sz="2000" b="1" kern="100" dirty="0">
                          <a:effectLst/>
                          <a:latin typeface="Times New Roman" panose="02020603050405020304" pitchFamily="18" charset="0"/>
                          <a:ea typeface="宋体" panose="02010600030101010101" pitchFamily="2" charset="-122"/>
                        </a:rPr>
                        <a:t>/</a:t>
                      </a:r>
                      <a:r>
                        <a:rPr lang="zh-CN" sz="2000" b="1" kern="100" dirty="0">
                          <a:effectLst/>
                          <a:latin typeface="Times New Roman" panose="02020603050405020304" pitchFamily="18" charset="0"/>
                          <a:ea typeface="宋体" panose="02010600030101010101" pitchFamily="2" charset="-122"/>
                        </a:rPr>
                        <a:t>当前字数</a:t>
                      </a:r>
                    </a:p>
                  </a:txBody>
                  <a:tcPr marL="63605" marR="6360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CC"/>
                    </a:solidFill>
                  </a:tcPr>
                </a:tc>
                <a:tc>
                  <a:txBody>
                    <a:bodyPr/>
                    <a:lstStyle/>
                    <a:p>
                      <a:pPr indent="0" algn="ctr">
                        <a:spcAft>
                          <a:spcPts val="0"/>
                        </a:spcAft>
                      </a:pPr>
                      <a:r>
                        <a:rPr lang="zh-CN" sz="2000" b="1" kern="100" dirty="0">
                          <a:effectLst/>
                          <a:latin typeface="Times New Roman" panose="02020603050405020304" pitchFamily="18" charset="0"/>
                          <a:ea typeface="宋体" panose="02010600030101010101" pitchFamily="2" charset="-122"/>
                        </a:rPr>
                        <a:t>读</a:t>
                      </a:r>
                      <a:r>
                        <a:rPr lang="en-US" sz="2000" b="1" kern="100" dirty="0">
                          <a:effectLst/>
                          <a:latin typeface="Times New Roman" panose="02020603050405020304" pitchFamily="18" charset="0"/>
                          <a:ea typeface="宋体" panose="02010600030101010101" pitchFamily="2" charset="-122"/>
                        </a:rPr>
                        <a:t>/</a:t>
                      </a:r>
                      <a:r>
                        <a:rPr lang="zh-CN" sz="2000" b="1" kern="100" dirty="0">
                          <a:effectLst/>
                          <a:latin typeface="Times New Roman" panose="02020603050405020304" pitchFamily="18" charset="0"/>
                          <a:ea typeface="宋体" panose="02010600030101010101" pitchFamily="2" charset="-122"/>
                        </a:rPr>
                        <a:t>写</a:t>
                      </a:r>
                    </a:p>
                  </a:txBody>
                  <a:tcPr marL="63605" marR="63605" marT="0" marB="0" anchor="ctr">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CC"/>
                    </a:solidFill>
                  </a:tcPr>
                </a:tc>
              </a:tr>
              <a:tr h="296824">
                <a:tc>
                  <a:txBody>
                    <a:bodyPr/>
                    <a:lstStyle/>
                    <a:p>
                      <a:pPr indent="0" algn="ctr">
                        <a:spcAft>
                          <a:spcPts val="0"/>
                        </a:spcAft>
                      </a:pPr>
                      <a:r>
                        <a:rPr lang="en-US" sz="2000" b="1" kern="100">
                          <a:effectLst/>
                          <a:latin typeface="Times New Roman" panose="02020603050405020304" pitchFamily="18" charset="0"/>
                          <a:ea typeface="宋体" panose="02010600030101010101" pitchFamily="2" charset="-122"/>
                        </a:rPr>
                        <a:t>06H</a:t>
                      </a:r>
                      <a:endParaRPr lang="zh-CN" sz="2000" b="1" kern="100">
                        <a:effectLst/>
                        <a:latin typeface="Times New Roman" panose="02020603050405020304" pitchFamily="18" charset="0"/>
                        <a:ea typeface="宋体" panose="02010600030101010101" pitchFamily="2" charset="-122"/>
                      </a:endParaRPr>
                    </a:p>
                  </a:txBody>
                  <a:tcPr marL="63605" marR="63605" marT="0"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CC"/>
                    </a:solidFill>
                  </a:tcPr>
                </a:tc>
                <a:tc>
                  <a:txBody>
                    <a:bodyPr/>
                    <a:lstStyle/>
                    <a:p>
                      <a:pPr indent="0" algn="l">
                        <a:spcAft>
                          <a:spcPts val="0"/>
                        </a:spcAft>
                      </a:pPr>
                      <a:r>
                        <a:rPr lang="zh-CN" sz="2000" b="1" kern="100" dirty="0">
                          <a:effectLst/>
                          <a:latin typeface="Times New Roman" panose="02020603050405020304" pitchFamily="18" charset="0"/>
                          <a:ea typeface="宋体" panose="02010600030101010101" pitchFamily="2" charset="-122"/>
                        </a:rPr>
                        <a:t>通道</a:t>
                      </a:r>
                      <a:r>
                        <a:rPr lang="en-US" sz="2000" b="1" kern="100" dirty="0">
                          <a:effectLst/>
                          <a:latin typeface="Times New Roman" panose="02020603050405020304" pitchFamily="18" charset="0"/>
                          <a:ea typeface="宋体" panose="02010600030101010101" pitchFamily="2" charset="-122"/>
                        </a:rPr>
                        <a:t>3</a:t>
                      </a:r>
                      <a:r>
                        <a:rPr lang="zh-CN" sz="2000" b="1" kern="100" dirty="0">
                          <a:effectLst/>
                          <a:latin typeface="Times New Roman" panose="02020603050405020304" pitchFamily="18" charset="0"/>
                          <a:ea typeface="宋体" panose="02010600030101010101" pitchFamily="2" charset="-122"/>
                        </a:rPr>
                        <a:t>基地址</a:t>
                      </a:r>
                      <a:r>
                        <a:rPr lang="en-US" sz="2000" b="1" kern="100" dirty="0">
                          <a:effectLst/>
                          <a:latin typeface="Times New Roman" panose="02020603050405020304" pitchFamily="18" charset="0"/>
                          <a:ea typeface="宋体" panose="02010600030101010101" pitchFamily="2" charset="-122"/>
                        </a:rPr>
                        <a:t>/</a:t>
                      </a:r>
                      <a:r>
                        <a:rPr lang="zh-CN" sz="2000" b="1" kern="100" dirty="0">
                          <a:effectLst/>
                          <a:latin typeface="Times New Roman" panose="02020603050405020304" pitchFamily="18" charset="0"/>
                          <a:ea typeface="宋体" panose="02010600030101010101" pitchFamily="2" charset="-122"/>
                        </a:rPr>
                        <a:t>当前地址</a:t>
                      </a:r>
                    </a:p>
                  </a:txBody>
                  <a:tcPr marL="63605" marR="6360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CC"/>
                    </a:solidFill>
                  </a:tcPr>
                </a:tc>
                <a:tc>
                  <a:txBody>
                    <a:bodyPr/>
                    <a:lstStyle/>
                    <a:p>
                      <a:pPr indent="0" algn="ctr">
                        <a:spcAft>
                          <a:spcPts val="0"/>
                        </a:spcAft>
                      </a:pPr>
                      <a:r>
                        <a:rPr lang="zh-CN" sz="2000" b="1" kern="100">
                          <a:effectLst/>
                          <a:latin typeface="Times New Roman" panose="02020603050405020304" pitchFamily="18" charset="0"/>
                          <a:ea typeface="宋体" panose="02010600030101010101" pitchFamily="2" charset="-122"/>
                        </a:rPr>
                        <a:t>读</a:t>
                      </a:r>
                      <a:r>
                        <a:rPr lang="en-US" sz="2000" b="1" kern="100">
                          <a:effectLst/>
                          <a:latin typeface="Times New Roman" panose="02020603050405020304" pitchFamily="18" charset="0"/>
                          <a:ea typeface="宋体" panose="02010600030101010101" pitchFamily="2" charset="-122"/>
                        </a:rPr>
                        <a:t>/</a:t>
                      </a:r>
                      <a:r>
                        <a:rPr lang="zh-CN" sz="2000" b="1" kern="100">
                          <a:effectLst/>
                          <a:latin typeface="Times New Roman" panose="02020603050405020304" pitchFamily="18" charset="0"/>
                          <a:ea typeface="宋体" panose="02010600030101010101" pitchFamily="2" charset="-122"/>
                        </a:rPr>
                        <a:t>写</a:t>
                      </a:r>
                    </a:p>
                  </a:txBody>
                  <a:tcPr marL="63605" marR="63605" marT="0" marB="0" anchor="ctr">
                    <a:lnL w="12700" cap="flat" cmpd="sng" algn="ctr">
                      <a:solidFill>
                        <a:srgbClr val="000000"/>
                      </a:solidFill>
                      <a:prstDash val="solid"/>
                      <a:round/>
                      <a:headEnd type="none" w="med" len="med"/>
                      <a:tailEnd type="none" w="med" len="med"/>
                    </a:lnL>
                    <a:lnR w="57150" cap="flat" cmpd="dbl"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CC"/>
                    </a:solidFill>
                  </a:tcPr>
                </a:tc>
                <a:tc>
                  <a:txBody>
                    <a:bodyPr/>
                    <a:lstStyle/>
                    <a:p>
                      <a:pPr indent="0" algn="ctr">
                        <a:spcAft>
                          <a:spcPts val="0"/>
                        </a:spcAft>
                      </a:pPr>
                      <a:r>
                        <a:rPr lang="en-US" sz="2000" b="1" kern="100">
                          <a:effectLst/>
                          <a:latin typeface="Times New Roman" panose="02020603050405020304" pitchFamily="18" charset="0"/>
                          <a:ea typeface="宋体" panose="02010600030101010101" pitchFamily="2" charset="-122"/>
                        </a:rPr>
                        <a:t>CCH</a:t>
                      </a:r>
                      <a:endParaRPr lang="zh-CN" sz="2000" b="1" kern="100">
                        <a:effectLst/>
                        <a:latin typeface="Times New Roman" panose="02020603050405020304" pitchFamily="18" charset="0"/>
                        <a:ea typeface="宋体" panose="02010600030101010101" pitchFamily="2" charset="-122"/>
                      </a:endParaRPr>
                    </a:p>
                  </a:txBody>
                  <a:tcPr marL="63605" marR="63605" marT="0" marB="0" anchor="ctr">
                    <a:lnL w="57150" cap="flat" cmpd="dbl"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CC"/>
                    </a:solidFill>
                  </a:tcPr>
                </a:tc>
                <a:tc>
                  <a:txBody>
                    <a:bodyPr/>
                    <a:lstStyle/>
                    <a:p>
                      <a:pPr indent="0" algn="l">
                        <a:spcAft>
                          <a:spcPts val="0"/>
                        </a:spcAft>
                      </a:pPr>
                      <a:r>
                        <a:rPr lang="zh-CN" sz="2000" b="1" kern="100" dirty="0">
                          <a:effectLst/>
                          <a:latin typeface="Times New Roman" panose="02020603050405020304" pitchFamily="18" charset="0"/>
                          <a:ea typeface="宋体" panose="02010600030101010101" pitchFamily="2" charset="-122"/>
                        </a:rPr>
                        <a:t>通道</a:t>
                      </a:r>
                      <a:r>
                        <a:rPr lang="en-US" sz="2000" b="1" kern="100" dirty="0">
                          <a:effectLst/>
                          <a:latin typeface="Times New Roman" panose="02020603050405020304" pitchFamily="18" charset="0"/>
                          <a:ea typeface="宋体" panose="02010600030101010101" pitchFamily="2" charset="-122"/>
                        </a:rPr>
                        <a:t>7</a:t>
                      </a:r>
                      <a:r>
                        <a:rPr lang="zh-CN" sz="2000" b="1" kern="100" dirty="0">
                          <a:effectLst/>
                          <a:latin typeface="Times New Roman" panose="02020603050405020304" pitchFamily="18" charset="0"/>
                          <a:ea typeface="宋体" panose="02010600030101010101" pitchFamily="2" charset="-122"/>
                        </a:rPr>
                        <a:t>基地址</a:t>
                      </a:r>
                      <a:r>
                        <a:rPr lang="en-US" sz="2000" b="1" kern="100" dirty="0">
                          <a:effectLst/>
                          <a:latin typeface="Times New Roman" panose="02020603050405020304" pitchFamily="18" charset="0"/>
                          <a:ea typeface="宋体" panose="02010600030101010101" pitchFamily="2" charset="-122"/>
                        </a:rPr>
                        <a:t>/</a:t>
                      </a:r>
                      <a:r>
                        <a:rPr lang="zh-CN" sz="2000" b="1" kern="100" dirty="0">
                          <a:effectLst/>
                          <a:latin typeface="Times New Roman" panose="02020603050405020304" pitchFamily="18" charset="0"/>
                          <a:ea typeface="宋体" panose="02010600030101010101" pitchFamily="2" charset="-122"/>
                        </a:rPr>
                        <a:t>当前地址</a:t>
                      </a:r>
                    </a:p>
                  </a:txBody>
                  <a:tcPr marL="63605" marR="6360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CC"/>
                    </a:solidFill>
                  </a:tcPr>
                </a:tc>
                <a:tc>
                  <a:txBody>
                    <a:bodyPr/>
                    <a:lstStyle/>
                    <a:p>
                      <a:pPr indent="0" algn="ctr">
                        <a:spcAft>
                          <a:spcPts val="0"/>
                        </a:spcAft>
                      </a:pPr>
                      <a:r>
                        <a:rPr lang="zh-CN" sz="2000" b="1" kern="100" dirty="0">
                          <a:effectLst/>
                          <a:latin typeface="Times New Roman" panose="02020603050405020304" pitchFamily="18" charset="0"/>
                          <a:ea typeface="宋体" panose="02010600030101010101" pitchFamily="2" charset="-122"/>
                        </a:rPr>
                        <a:t>读</a:t>
                      </a:r>
                      <a:r>
                        <a:rPr lang="en-US" sz="2000" b="1" kern="100" dirty="0">
                          <a:effectLst/>
                          <a:latin typeface="Times New Roman" panose="02020603050405020304" pitchFamily="18" charset="0"/>
                          <a:ea typeface="宋体" panose="02010600030101010101" pitchFamily="2" charset="-122"/>
                        </a:rPr>
                        <a:t>/</a:t>
                      </a:r>
                      <a:r>
                        <a:rPr lang="zh-CN" sz="2000" b="1" kern="100" dirty="0">
                          <a:effectLst/>
                          <a:latin typeface="Times New Roman" panose="02020603050405020304" pitchFamily="18" charset="0"/>
                          <a:ea typeface="宋体" panose="02010600030101010101" pitchFamily="2" charset="-122"/>
                        </a:rPr>
                        <a:t>写</a:t>
                      </a:r>
                    </a:p>
                  </a:txBody>
                  <a:tcPr marL="63605" marR="63605" marT="0" marB="0" anchor="ctr">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CC"/>
                    </a:solidFill>
                  </a:tcPr>
                </a:tc>
              </a:tr>
              <a:tr h="296824">
                <a:tc>
                  <a:txBody>
                    <a:bodyPr/>
                    <a:lstStyle/>
                    <a:p>
                      <a:pPr indent="0" algn="ctr">
                        <a:spcAft>
                          <a:spcPts val="0"/>
                        </a:spcAft>
                      </a:pPr>
                      <a:r>
                        <a:rPr lang="en-US" sz="2000" b="1" kern="100">
                          <a:effectLst/>
                          <a:latin typeface="Times New Roman" panose="02020603050405020304" pitchFamily="18" charset="0"/>
                          <a:ea typeface="宋体" panose="02010600030101010101" pitchFamily="2" charset="-122"/>
                        </a:rPr>
                        <a:t>07H</a:t>
                      </a:r>
                      <a:endParaRPr lang="zh-CN" sz="2000" b="1" kern="100">
                        <a:effectLst/>
                        <a:latin typeface="Times New Roman" panose="02020603050405020304" pitchFamily="18" charset="0"/>
                        <a:ea typeface="宋体" panose="02010600030101010101" pitchFamily="2" charset="-122"/>
                      </a:endParaRPr>
                    </a:p>
                  </a:txBody>
                  <a:tcPr marL="63605" marR="63605" marT="0"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CC"/>
                    </a:solidFill>
                  </a:tcPr>
                </a:tc>
                <a:tc>
                  <a:txBody>
                    <a:bodyPr/>
                    <a:lstStyle/>
                    <a:p>
                      <a:pPr indent="0" algn="l">
                        <a:spcAft>
                          <a:spcPts val="0"/>
                        </a:spcAft>
                      </a:pPr>
                      <a:r>
                        <a:rPr lang="zh-CN" sz="2000" b="1" kern="100" dirty="0">
                          <a:effectLst/>
                          <a:latin typeface="Times New Roman" panose="02020603050405020304" pitchFamily="18" charset="0"/>
                          <a:ea typeface="宋体" panose="02010600030101010101" pitchFamily="2" charset="-122"/>
                        </a:rPr>
                        <a:t>通道</a:t>
                      </a:r>
                      <a:r>
                        <a:rPr lang="en-US" sz="2000" b="1" kern="100" dirty="0">
                          <a:effectLst/>
                          <a:latin typeface="Times New Roman" panose="02020603050405020304" pitchFamily="18" charset="0"/>
                          <a:ea typeface="宋体" panose="02010600030101010101" pitchFamily="2" charset="-122"/>
                        </a:rPr>
                        <a:t>3</a:t>
                      </a:r>
                      <a:r>
                        <a:rPr lang="zh-CN" sz="2000" b="1" kern="100" dirty="0">
                          <a:effectLst/>
                          <a:latin typeface="Times New Roman" panose="02020603050405020304" pitchFamily="18" charset="0"/>
                          <a:ea typeface="宋体" panose="02010600030101010101" pitchFamily="2" charset="-122"/>
                        </a:rPr>
                        <a:t>基字数</a:t>
                      </a:r>
                      <a:r>
                        <a:rPr lang="en-US" sz="2000" b="1" kern="100" dirty="0">
                          <a:effectLst/>
                          <a:latin typeface="Times New Roman" panose="02020603050405020304" pitchFamily="18" charset="0"/>
                          <a:ea typeface="宋体" panose="02010600030101010101" pitchFamily="2" charset="-122"/>
                        </a:rPr>
                        <a:t>/</a:t>
                      </a:r>
                      <a:r>
                        <a:rPr lang="zh-CN" sz="2000" b="1" kern="100" dirty="0">
                          <a:effectLst/>
                          <a:latin typeface="Times New Roman" panose="02020603050405020304" pitchFamily="18" charset="0"/>
                          <a:ea typeface="宋体" panose="02010600030101010101" pitchFamily="2" charset="-122"/>
                        </a:rPr>
                        <a:t>当前字数</a:t>
                      </a:r>
                    </a:p>
                  </a:txBody>
                  <a:tcPr marL="63605" marR="6360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CC"/>
                    </a:solidFill>
                  </a:tcPr>
                </a:tc>
                <a:tc>
                  <a:txBody>
                    <a:bodyPr/>
                    <a:lstStyle/>
                    <a:p>
                      <a:pPr indent="0" algn="ctr">
                        <a:spcAft>
                          <a:spcPts val="0"/>
                        </a:spcAft>
                      </a:pPr>
                      <a:r>
                        <a:rPr lang="zh-CN" sz="2000" b="1" kern="100" dirty="0">
                          <a:effectLst/>
                          <a:latin typeface="Times New Roman" panose="02020603050405020304" pitchFamily="18" charset="0"/>
                          <a:ea typeface="宋体" panose="02010600030101010101" pitchFamily="2" charset="-122"/>
                        </a:rPr>
                        <a:t>读</a:t>
                      </a:r>
                      <a:r>
                        <a:rPr lang="en-US" sz="2000" b="1" kern="100" dirty="0">
                          <a:effectLst/>
                          <a:latin typeface="Times New Roman" panose="02020603050405020304" pitchFamily="18" charset="0"/>
                          <a:ea typeface="宋体" panose="02010600030101010101" pitchFamily="2" charset="-122"/>
                        </a:rPr>
                        <a:t>/</a:t>
                      </a:r>
                      <a:r>
                        <a:rPr lang="zh-CN" sz="2000" b="1" kern="100" dirty="0">
                          <a:effectLst/>
                          <a:latin typeface="Times New Roman" panose="02020603050405020304" pitchFamily="18" charset="0"/>
                          <a:ea typeface="宋体" panose="02010600030101010101" pitchFamily="2" charset="-122"/>
                        </a:rPr>
                        <a:t>写</a:t>
                      </a:r>
                    </a:p>
                  </a:txBody>
                  <a:tcPr marL="63605" marR="63605" marT="0" marB="0" anchor="ctr">
                    <a:lnL w="12700" cap="flat" cmpd="sng" algn="ctr">
                      <a:solidFill>
                        <a:srgbClr val="000000"/>
                      </a:solidFill>
                      <a:prstDash val="solid"/>
                      <a:round/>
                      <a:headEnd type="none" w="med" len="med"/>
                      <a:tailEnd type="none" w="med" len="med"/>
                    </a:lnL>
                    <a:lnR w="57150" cap="flat" cmpd="dbl"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CC"/>
                    </a:solidFill>
                  </a:tcPr>
                </a:tc>
                <a:tc>
                  <a:txBody>
                    <a:bodyPr/>
                    <a:lstStyle/>
                    <a:p>
                      <a:pPr indent="0" algn="ctr">
                        <a:spcAft>
                          <a:spcPts val="0"/>
                        </a:spcAft>
                      </a:pPr>
                      <a:r>
                        <a:rPr lang="en-US" sz="2000" b="1" kern="100" dirty="0">
                          <a:effectLst/>
                          <a:latin typeface="Times New Roman" panose="02020603050405020304" pitchFamily="18" charset="0"/>
                          <a:ea typeface="宋体" panose="02010600030101010101" pitchFamily="2" charset="-122"/>
                        </a:rPr>
                        <a:t>CEH</a:t>
                      </a:r>
                      <a:endParaRPr lang="zh-CN" sz="2000" b="1" kern="100" dirty="0">
                        <a:effectLst/>
                        <a:latin typeface="Times New Roman" panose="02020603050405020304" pitchFamily="18" charset="0"/>
                        <a:ea typeface="宋体" panose="02010600030101010101" pitchFamily="2" charset="-122"/>
                      </a:endParaRPr>
                    </a:p>
                  </a:txBody>
                  <a:tcPr marL="63605" marR="63605" marT="0" marB="0" anchor="ctr">
                    <a:lnL w="57150" cap="flat" cmpd="dbl"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CC"/>
                    </a:solidFill>
                  </a:tcPr>
                </a:tc>
                <a:tc>
                  <a:txBody>
                    <a:bodyPr/>
                    <a:lstStyle/>
                    <a:p>
                      <a:pPr indent="0" algn="l">
                        <a:spcAft>
                          <a:spcPts val="0"/>
                        </a:spcAft>
                      </a:pPr>
                      <a:r>
                        <a:rPr lang="zh-CN" sz="2000" b="1" kern="100" dirty="0">
                          <a:effectLst/>
                          <a:latin typeface="Times New Roman" panose="02020603050405020304" pitchFamily="18" charset="0"/>
                          <a:ea typeface="宋体" panose="02010600030101010101" pitchFamily="2" charset="-122"/>
                        </a:rPr>
                        <a:t>通道</a:t>
                      </a:r>
                      <a:r>
                        <a:rPr lang="en-US" sz="2000" b="1" kern="100" dirty="0">
                          <a:effectLst/>
                          <a:latin typeface="Times New Roman" panose="02020603050405020304" pitchFamily="18" charset="0"/>
                          <a:ea typeface="宋体" panose="02010600030101010101" pitchFamily="2" charset="-122"/>
                        </a:rPr>
                        <a:t>7</a:t>
                      </a:r>
                      <a:r>
                        <a:rPr lang="zh-CN" sz="2000" b="1" kern="100" dirty="0">
                          <a:effectLst/>
                          <a:latin typeface="Times New Roman" panose="02020603050405020304" pitchFamily="18" charset="0"/>
                          <a:ea typeface="宋体" panose="02010600030101010101" pitchFamily="2" charset="-122"/>
                        </a:rPr>
                        <a:t>基字数</a:t>
                      </a:r>
                      <a:r>
                        <a:rPr lang="en-US" sz="2000" b="1" kern="100" dirty="0">
                          <a:effectLst/>
                          <a:latin typeface="Times New Roman" panose="02020603050405020304" pitchFamily="18" charset="0"/>
                          <a:ea typeface="宋体" panose="02010600030101010101" pitchFamily="2" charset="-122"/>
                        </a:rPr>
                        <a:t>/</a:t>
                      </a:r>
                      <a:r>
                        <a:rPr lang="zh-CN" sz="2000" b="1" kern="100" dirty="0">
                          <a:effectLst/>
                          <a:latin typeface="Times New Roman" panose="02020603050405020304" pitchFamily="18" charset="0"/>
                          <a:ea typeface="宋体" panose="02010600030101010101" pitchFamily="2" charset="-122"/>
                        </a:rPr>
                        <a:t>当前字数</a:t>
                      </a:r>
                    </a:p>
                  </a:txBody>
                  <a:tcPr marL="63605" marR="6360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CC"/>
                    </a:solidFill>
                  </a:tcPr>
                </a:tc>
                <a:tc>
                  <a:txBody>
                    <a:bodyPr/>
                    <a:lstStyle/>
                    <a:p>
                      <a:pPr indent="0" algn="ctr">
                        <a:spcAft>
                          <a:spcPts val="0"/>
                        </a:spcAft>
                      </a:pPr>
                      <a:r>
                        <a:rPr lang="zh-CN" sz="2000" b="1" kern="100" dirty="0">
                          <a:effectLst/>
                          <a:latin typeface="Times New Roman" panose="02020603050405020304" pitchFamily="18" charset="0"/>
                          <a:ea typeface="宋体" panose="02010600030101010101" pitchFamily="2" charset="-122"/>
                        </a:rPr>
                        <a:t>读</a:t>
                      </a:r>
                      <a:r>
                        <a:rPr lang="en-US" sz="2000" b="1" kern="100" dirty="0">
                          <a:effectLst/>
                          <a:latin typeface="Times New Roman" panose="02020603050405020304" pitchFamily="18" charset="0"/>
                          <a:ea typeface="宋体" panose="02010600030101010101" pitchFamily="2" charset="-122"/>
                        </a:rPr>
                        <a:t>/</a:t>
                      </a:r>
                      <a:r>
                        <a:rPr lang="zh-CN" sz="2000" b="1" kern="100" dirty="0">
                          <a:effectLst/>
                          <a:latin typeface="Times New Roman" panose="02020603050405020304" pitchFamily="18" charset="0"/>
                          <a:ea typeface="宋体" panose="02010600030101010101" pitchFamily="2" charset="-122"/>
                        </a:rPr>
                        <a:t>写</a:t>
                      </a:r>
                    </a:p>
                  </a:txBody>
                  <a:tcPr marL="63605" marR="63605" marT="0" marB="0" anchor="ctr">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CC"/>
                    </a:solidFill>
                  </a:tcPr>
                </a:tc>
              </a:tr>
              <a:tr h="296824">
                <a:tc rowSpan="2">
                  <a:txBody>
                    <a:bodyPr/>
                    <a:lstStyle/>
                    <a:p>
                      <a:pPr indent="0" algn="ctr">
                        <a:spcAft>
                          <a:spcPts val="0"/>
                        </a:spcAft>
                      </a:pPr>
                      <a:r>
                        <a:rPr lang="en-US" sz="2000" b="1" kern="100" dirty="0">
                          <a:effectLst/>
                          <a:latin typeface="Times New Roman" panose="02020603050405020304" pitchFamily="18" charset="0"/>
                          <a:ea typeface="宋体" panose="02010600030101010101" pitchFamily="2" charset="-122"/>
                        </a:rPr>
                        <a:t>08H</a:t>
                      </a:r>
                      <a:endParaRPr lang="zh-CN" sz="2000" b="1" kern="100" dirty="0">
                        <a:effectLst/>
                        <a:latin typeface="Times New Roman" panose="02020603050405020304" pitchFamily="18" charset="0"/>
                        <a:ea typeface="宋体" panose="02010600030101010101" pitchFamily="2" charset="-122"/>
                      </a:endParaRPr>
                    </a:p>
                  </a:txBody>
                  <a:tcPr marL="63605" marR="63605" marT="0"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CFF"/>
                    </a:solidFill>
                  </a:tcPr>
                </a:tc>
                <a:tc>
                  <a:txBody>
                    <a:bodyPr/>
                    <a:lstStyle/>
                    <a:p>
                      <a:pPr indent="0" algn="l">
                        <a:spcAft>
                          <a:spcPts val="0"/>
                        </a:spcAft>
                      </a:pPr>
                      <a:r>
                        <a:rPr lang="zh-CN" sz="2000" b="1" kern="100" dirty="0">
                          <a:effectLst/>
                          <a:latin typeface="Times New Roman" panose="02020603050405020304" pitchFamily="18" charset="0"/>
                          <a:ea typeface="宋体" panose="02010600030101010101" pitchFamily="2" charset="-122"/>
                        </a:rPr>
                        <a:t>通道</a:t>
                      </a:r>
                      <a:r>
                        <a:rPr lang="en-US" sz="2000" b="1" kern="100" dirty="0">
                          <a:effectLst/>
                          <a:latin typeface="Times New Roman" panose="02020603050405020304" pitchFamily="18" charset="0"/>
                          <a:ea typeface="宋体" panose="02010600030101010101" pitchFamily="2" charset="-122"/>
                        </a:rPr>
                        <a:t>0</a:t>
                      </a:r>
                      <a:r>
                        <a:rPr lang="zh-CN" sz="2000" b="1" kern="100" dirty="0">
                          <a:effectLst/>
                          <a:latin typeface="Times New Roman" panose="02020603050405020304" pitchFamily="18" charset="0"/>
                          <a:ea typeface="宋体" panose="02010600030101010101" pitchFamily="2" charset="-122"/>
                        </a:rPr>
                        <a:t>～</a:t>
                      </a:r>
                      <a:r>
                        <a:rPr lang="en-US" sz="2000" b="1" kern="100" dirty="0">
                          <a:effectLst/>
                          <a:latin typeface="Times New Roman" panose="02020603050405020304" pitchFamily="18" charset="0"/>
                          <a:ea typeface="宋体" panose="02010600030101010101" pitchFamily="2" charset="-122"/>
                        </a:rPr>
                        <a:t>3</a:t>
                      </a:r>
                      <a:r>
                        <a:rPr lang="zh-CN" sz="2000" b="1" kern="100" dirty="0">
                          <a:effectLst/>
                          <a:latin typeface="Times New Roman" panose="02020603050405020304" pitchFamily="18" charset="0"/>
                          <a:ea typeface="宋体" panose="02010600030101010101" pitchFamily="2" charset="-122"/>
                        </a:rPr>
                        <a:t>命令字</a:t>
                      </a:r>
                    </a:p>
                  </a:txBody>
                  <a:tcPr marL="63605" marR="6360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CFF"/>
                    </a:solidFill>
                  </a:tcPr>
                </a:tc>
                <a:tc>
                  <a:txBody>
                    <a:bodyPr/>
                    <a:lstStyle/>
                    <a:p>
                      <a:pPr indent="0" algn="ctr">
                        <a:spcAft>
                          <a:spcPts val="0"/>
                        </a:spcAft>
                      </a:pPr>
                      <a:r>
                        <a:rPr lang="zh-CN" sz="2000" b="1" kern="100">
                          <a:effectLst/>
                          <a:latin typeface="Times New Roman" panose="02020603050405020304" pitchFamily="18" charset="0"/>
                          <a:ea typeface="宋体" panose="02010600030101010101" pitchFamily="2" charset="-122"/>
                        </a:rPr>
                        <a:t>只写</a:t>
                      </a:r>
                    </a:p>
                  </a:txBody>
                  <a:tcPr marL="63605" marR="63605" marT="0" marB="0" anchor="ctr">
                    <a:lnL w="12700" cap="flat" cmpd="sng" algn="ctr">
                      <a:solidFill>
                        <a:srgbClr val="000000"/>
                      </a:solidFill>
                      <a:prstDash val="solid"/>
                      <a:round/>
                      <a:headEnd type="none" w="med" len="med"/>
                      <a:tailEnd type="none" w="med" len="med"/>
                    </a:lnL>
                    <a:lnR w="57150" cap="flat" cmpd="dbl"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CFF"/>
                    </a:solidFill>
                  </a:tcPr>
                </a:tc>
                <a:tc rowSpan="2">
                  <a:txBody>
                    <a:bodyPr/>
                    <a:lstStyle/>
                    <a:p>
                      <a:pPr indent="0" algn="ctr">
                        <a:spcAft>
                          <a:spcPts val="0"/>
                        </a:spcAft>
                      </a:pPr>
                      <a:r>
                        <a:rPr lang="en-US" sz="2000" b="1" kern="100">
                          <a:effectLst/>
                          <a:latin typeface="Times New Roman" panose="02020603050405020304" pitchFamily="18" charset="0"/>
                          <a:ea typeface="宋体" panose="02010600030101010101" pitchFamily="2" charset="-122"/>
                        </a:rPr>
                        <a:t>D0H</a:t>
                      </a:r>
                      <a:endParaRPr lang="zh-CN" sz="2000" b="1" kern="100">
                        <a:effectLst/>
                        <a:latin typeface="Times New Roman" panose="02020603050405020304" pitchFamily="18" charset="0"/>
                        <a:ea typeface="宋体" panose="02010600030101010101" pitchFamily="2" charset="-122"/>
                      </a:endParaRPr>
                    </a:p>
                  </a:txBody>
                  <a:tcPr marL="63605" marR="63605" marT="0" marB="0" anchor="ctr">
                    <a:lnL w="57150" cap="flat" cmpd="dbl"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CFF"/>
                    </a:solidFill>
                  </a:tcPr>
                </a:tc>
                <a:tc>
                  <a:txBody>
                    <a:bodyPr/>
                    <a:lstStyle/>
                    <a:p>
                      <a:pPr indent="0" algn="l">
                        <a:spcAft>
                          <a:spcPts val="0"/>
                        </a:spcAft>
                      </a:pPr>
                      <a:r>
                        <a:rPr lang="zh-CN" sz="2000" b="1" kern="100">
                          <a:effectLst/>
                          <a:latin typeface="Times New Roman" panose="02020603050405020304" pitchFamily="18" charset="0"/>
                          <a:ea typeface="宋体" panose="02010600030101010101" pitchFamily="2" charset="-122"/>
                        </a:rPr>
                        <a:t>通道</a:t>
                      </a:r>
                      <a:r>
                        <a:rPr lang="en-US" sz="2000" b="1" kern="100">
                          <a:effectLst/>
                          <a:latin typeface="Times New Roman" panose="02020603050405020304" pitchFamily="18" charset="0"/>
                          <a:ea typeface="宋体" panose="02010600030101010101" pitchFamily="2" charset="-122"/>
                        </a:rPr>
                        <a:t>4</a:t>
                      </a:r>
                      <a:r>
                        <a:rPr lang="zh-CN" sz="2000" b="1" kern="100">
                          <a:effectLst/>
                          <a:latin typeface="Times New Roman" panose="02020603050405020304" pitchFamily="18" charset="0"/>
                          <a:ea typeface="宋体" panose="02010600030101010101" pitchFamily="2" charset="-122"/>
                        </a:rPr>
                        <a:t>～</a:t>
                      </a:r>
                      <a:r>
                        <a:rPr lang="en-US" sz="2000" b="1" kern="100">
                          <a:effectLst/>
                          <a:latin typeface="Times New Roman" panose="02020603050405020304" pitchFamily="18" charset="0"/>
                          <a:ea typeface="宋体" panose="02010600030101010101" pitchFamily="2" charset="-122"/>
                        </a:rPr>
                        <a:t>7</a:t>
                      </a:r>
                      <a:r>
                        <a:rPr lang="zh-CN" sz="2000" b="1" kern="100">
                          <a:effectLst/>
                          <a:latin typeface="Times New Roman" panose="02020603050405020304" pitchFamily="18" charset="0"/>
                          <a:ea typeface="宋体" panose="02010600030101010101" pitchFamily="2" charset="-122"/>
                        </a:rPr>
                        <a:t>命令字</a:t>
                      </a:r>
                    </a:p>
                  </a:txBody>
                  <a:tcPr marL="63605" marR="6360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CFF"/>
                    </a:solidFill>
                  </a:tcPr>
                </a:tc>
                <a:tc>
                  <a:txBody>
                    <a:bodyPr/>
                    <a:lstStyle/>
                    <a:p>
                      <a:pPr indent="0" algn="ctr">
                        <a:spcAft>
                          <a:spcPts val="0"/>
                        </a:spcAft>
                      </a:pPr>
                      <a:r>
                        <a:rPr lang="zh-CN" sz="2000" b="1" kern="100" dirty="0">
                          <a:effectLst/>
                          <a:latin typeface="Times New Roman" panose="02020603050405020304" pitchFamily="18" charset="0"/>
                          <a:ea typeface="宋体" panose="02010600030101010101" pitchFamily="2" charset="-122"/>
                        </a:rPr>
                        <a:t>只写</a:t>
                      </a:r>
                    </a:p>
                  </a:txBody>
                  <a:tcPr marL="63605" marR="63605" marT="0" marB="0" anchor="ctr">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CFF"/>
                    </a:solidFill>
                  </a:tcPr>
                </a:tc>
              </a:tr>
              <a:tr h="296824">
                <a:tc vMerge="1">
                  <a:txBody>
                    <a:bodyPr/>
                    <a:lstStyle/>
                    <a:p>
                      <a:endParaRPr lang="zh-CN" altLang="en-US"/>
                    </a:p>
                  </a:txBody>
                  <a:tcPr/>
                </a:tc>
                <a:tc>
                  <a:txBody>
                    <a:bodyPr/>
                    <a:lstStyle/>
                    <a:p>
                      <a:pPr indent="0" algn="l">
                        <a:spcAft>
                          <a:spcPts val="0"/>
                        </a:spcAft>
                      </a:pPr>
                      <a:r>
                        <a:rPr lang="zh-CN" sz="2000" b="1" kern="100" dirty="0">
                          <a:effectLst/>
                          <a:latin typeface="Times New Roman" panose="02020603050405020304" pitchFamily="18" charset="0"/>
                          <a:ea typeface="宋体" panose="02010600030101010101" pitchFamily="2" charset="-122"/>
                        </a:rPr>
                        <a:t>通道</a:t>
                      </a:r>
                      <a:r>
                        <a:rPr lang="en-US" sz="2000" b="1" kern="100" dirty="0">
                          <a:effectLst/>
                          <a:latin typeface="Times New Roman" panose="02020603050405020304" pitchFamily="18" charset="0"/>
                          <a:ea typeface="宋体" panose="02010600030101010101" pitchFamily="2" charset="-122"/>
                        </a:rPr>
                        <a:t>0</a:t>
                      </a:r>
                      <a:r>
                        <a:rPr lang="zh-CN" sz="2000" b="1" kern="100" dirty="0">
                          <a:effectLst/>
                          <a:latin typeface="Times New Roman" panose="02020603050405020304" pitchFamily="18" charset="0"/>
                          <a:ea typeface="宋体" panose="02010600030101010101" pitchFamily="2" charset="-122"/>
                        </a:rPr>
                        <a:t>～</a:t>
                      </a:r>
                      <a:r>
                        <a:rPr lang="en-US" sz="2000" b="1" kern="100" dirty="0">
                          <a:effectLst/>
                          <a:latin typeface="Times New Roman" panose="02020603050405020304" pitchFamily="18" charset="0"/>
                          <a:ea typeface="宋体" panose="02010600030101010101" pitchFamily="2" charset="-122"/>
                        </a:rPr>
                        <a:t>3</a:t>
                      </a:r>
                      <a:r>
                        <a:rPr lang="zh-CN" sz="2000" b="1" kern="100" dirty="0">
                          <a:effectLst/>
                          <a:latin typeface="Times New Roman" panose="02020603050405020304" pitchFamily="18" charset="0"/>
                          <a:ea typeface="宋体" panose="02010600030101010101" pitchFamily="2" charset="-122"/>
                        </a:rPr>
                        <a:t>状态寄存器</a:t>
                      </a:r>
                    </a:p>
                  </a:txBody>
                  <a:tcPr marL="63605" marR="6360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CFF"/>
                    </a:solidFill>
                  </a:tcPr>
                </a:tc>
                <a:tc>
                  <a:txBody>
                    <a:bodyPr/>
                    <a:lstStyle/>
                    <a:p>
                      <a:pPr indent="0" algn="ctr">
                        <a:spcAft>
                          <a:spcPts val="0"/>
                        </a:spcAft>
                      </a:pPr>
                      <a:r>
                        <a:rPr lang="zh-CN" sz="2000" b="1" kern="100">
                          <a:effectLst/>
                          <a:latin typeface="Times New Roman" panose="02020603050405020304" pitchFamily="18" charset="0"/>
                          <a:ea typeface="宋体" panose="02010600030101010101" pitchFamily="2" charset="-122"/>
                        </a:rPr>
                        <a:t>只读</a:t>
                      </a:r>
                    </a:p>
                  </a:txBody>
                  <a:tcPr marL="63605" marR="63605" marT="0" marB="0" anchor="ctr">
                    <a:lnL w="12700" cap="flat" cmpd="sng" algn="ctr">
                      <a:solidFill>
                        <a:srgbClr val="000000"/>
                      </a:solidFill>
                      <a:prstDash val="solid"/>
                      <a:round/>
                      <a:headEnd type="none" w="med" len="med"/>
                      <a:tailEnd type="none" w="med" len="med"/>
                    </a:lnL>
                    <a:lnR w="57150" cap="flat" cmpd="dbl"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CFF"/>
                    </a:solidFill>
                  </a:tcPr>
                </a:tc>
                <a:tc vMerge="1">
                  <a:txBody>
                    <a:bodyPr/>
                    <a:lstStyle/>
                    <a:p>
                      <a:endParaRPr lang="zh-CN" altLang="en-US"/>
                    </a:p>
                  </a:txBody>
                  <a:tcPr/>
                </a:tc>
                <a:tc>
                  <a:txBody>
                    <a:bodyPr/>
                    <a:lstStyle/>
                    <a:p>
                      <a:pPr indent="0" algn="l">
                        <a:spcAft>
                          <a:spcPts val="0"/>
                        </a:spcAft>
                      </a:pPr>
                      <a:r>
                        <a:rPr lang="zh-CN" sz="2000" b="1" kern="100" dirty="0">
                          <a:effectLst/>
                          <a:latin typeface="Times New Roman" panose="02020603050405020304" pitchFamily="18" charset="0"/>
                          <a:ea typeface="宋体" panose="02010600030101010101" pitchFamily="2" charset="-122"/>
                        </a:rPr>
                        <a:t>通道</a:t>
                      </a:r>
                      <a:r>
                        <a:rPr lang="en-US" sz="2000" b="1" kern="100" dirty="0">
                          <a:effectLst/>
                          <a:latin typeface="Times New Roman" panose="02020603050405020304" pitchFamily="18" charset="0"/>
                          <a:ea typeface="宋体" panose="02010600030101010101" pitchFamily="2" charset="-122"/>
                        </a:rPr>
                        <a:t>4</a:t>
                      </a:r>
                      <a:r>
                        <a:rPr lang="zh-CN" sz="2000" b="1" kern="100" dirty="0">
                          <a:effectLst/>
                          <a:latin typeface="Times New Roman" panose="02020603050405020304" pitchFamily="18" charset="0"/>
                          <a:ea typeface="宋体" panose="02010600030101010101" pitchFamily="2" charset="-122"/>
                        </a:rPr>
                        <a:t>～</a:t>
                      </a:r>
                      <a:r>
                        <a:rPr lang="en-US" sz="2000" b="1" kern="100" dirty="0">
                          <a:effectLst/>
                          <a:latin typeface="Times New Roman" panose="02020603050405020304" pitchFamily="18" charset="0"/>
                          <a:ea typeface="宋体" panose="02010600030101010101" pitchFamily="2" charset="-122"/>
                        </a:rPr>
                        <a:t>7</a:t>
                      </a:r>
                      <a:r>
                        <a:rPr lang="zh-CN" sz="2000" b="1" kern="100" dirty="0">
                          <a:effectLst/>
                          <a:latin typeface="Times New Roman" panose="02020603050405020304" pitchFamily="18" charset="0"/>
                          <a:ea typeface="宋体" panose="02010600030101010101" pitchFamily="2" charset="-122"/>
                        </a:rPr>
                        <a:t>状态寄存器</a:t>
                      </a:r>
                    </a:p>
                  </a:txBody>
                  <a:tcPr marL="63605" marR="6360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CFF"/>
                    </a:solidFill>
                  </a:tcPr>
                </a:tc>
                <a:tc>
                  <a:txBody>
                    <a:bodyPr/>
                    <a:lstStyle/>
                    <a:p>
                      <a:pPr indent="0" algn="ctr">
                        <a:spcAft>
                          <a:spcPts val="0"/>
                        </a:spcAft>
                      </a:pPr>
                      <a:r>
                        <a:rPr lang="zh-CN" sz="2000" b="1" kern="100" dirty="0">
                          <a:effectLst/>
                          <a:latin typeface="Times New Roman" panose="02020603050405020304" pitchFamily="18" charset="0"/>
                          <a:ea typeface="宋体" panose="02010600030101010101" pitchFamily="2" charset="-122"/>
                        </a:rPr>
                        <a:t>只读</a:t>
                      </a:r>
                    </a:p>
                  </a:txBody>
                  <a:tcPr marL="63605" marR="63605" marT="0" marB="0" anchor="ctr">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CFF"/>
                    </a:solidFill>
                  </a:tcPr>
                </a:tc>
              </a:tr>
              <a:tr h="296824">
                <a:tc>
                  <a:txBody>
                    <a:bodyPr/>
                    <a:lstStyle/>
                    <a:p>
                      <a:pPr indent="0" algn="ctr">
                        <a:spcAft>
                          <a:spcPts val="0"/>
                        </a:spcAft>
                      </a:pPr>
                      <a:r>
                        <a:rPr lang="en-US" sz="2000" b="1" kern="100">
                          <a:effectLst/>
                          <a:latin typeface="Times New Roman" panose="02020603050405020304" pitchFamily="18" charset="0"/>
                          <a:ea typeface="宋体" panose="02010600030101010101" pitchFamily="2" charset="-122"/>
                        </a:rPr>
                        <a:t>0AH</a:t>
                      </a:r>
                      <a:endParaRPr lang="zh-CN" sz="2000" b="1" kern="100">
                        <a:effectLst/>
                        <a:latin typeface="Times New Roman" panose="02020603050405020304" pitchFamily="18" charset="0"/>
                        <a:ea typeface="宋体" panose="02010600030101010101" pitchFamily="2" charset="-122"/>
                      </a:endParaRPr>
                    </a:p>
                  </a:txBody>
                  <a:tcPr marL="63605" marR="63605" marT="0"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CFF"/>
                    </a:solidFill>
                  </a:tcPr>
                </a:tc>
                <a:tc>
                  <a:txBody>
                    <a:bodyPr/>
                    <a:lstStyle/>
                    <a:p>
                      <a:pPr indent="0" algn="l">
                        <a:spcAft>
                          <a:spcPts val="0"/>
                        </a:spcAft>
                      </a:pPr>
                      <a:r>
                        <a:rPr lang="zh-CN" sz="2000" b="1" kern="100" dirty="0">
                          <a:effectLst/>
                          <a:latin typeface="Times New Roman" panose="02020603050405020304" pitchFamily="18" charset="0"/>
                          <a:ea typeface="宋体" panose="02010600030101010101" pitchFamily="2" charset="-122"/>
                        </a:rPr>
                        <a:t>通道</a:t>
                      </a:r>
                      <a:r>
                        <a:rPr lang="en-US" sz="2000" b="1" kern="100" dirty="0" smtClean="0">
                          <a:effectLst/>
                          <a:latin typeface="Times New Roman" panose="02020603050405020304" pitchFamily="18" charset="0"/>
                          <a:ea typeface="宋体" panose="02010600030101010101" pitchFamily="2" charset="-122"/>
                        </a:rPr>
                        <a:t>0</a:t>
                      </a:r>
                      <a:r>
                        <a:rPr lang="en-US" altLang="zh-CN" sz="2000" b="1" kern="100" dirty="0" smtClean="0">
                          <a:effectLst/>
                          <a:latin typeface="Times New Roman" panose="02020603050405020304" pitchFamily="18" charset="0"/>
                          <a:ea typeface="宋体" panose="02010600030101010101" pitchFamily="2" charset="-122"/>
                        </a:rPr>
                        <a:t>~</a:t>
                      </a:r>
                      <a:r>
                        <a:rPr lang="en-US" sz="2000" b="1" kern="100" dirty="0" smtClean="0">
                          <a:effectLst/>
                          <a:latin typeface="Times New Roman" panose="02020603050405020304" pitchFamily="18" charset="0"/>
                          <a:ea typeface="宋体" panose="02010600030101010101" pitchFamily="2" charset="-122"/>
                        </a:rPr>
                        <a:t>3</a:t>
                      </a:r>
                      <a:r>
                        <a:rPr lang="zh-CN" sz="2000" b="1" kern="100" dirty="0">
                          <a:effectLst/>
                          <a:latin typeface="Times New Roman" panose="02020603050405020304" pitchFamily="18" charset="0"/>
                          <a:ea typeface="宋体" panose="02010600030101010101" pitchFamily="2" charset="-122"/>
                        </a:rPr>
                        <a:t>单通道屏蔽字</a:t>
                      </a:r>
                    </a:p>
                  </a:txBody>
                  <a:tcPr marL="63605" marR="6360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CFF"/>
                    </a:solidFill>
                  </a:tcPr>
                </a:tc>
                <a:tc>
                  <a:txBody>
                    <a:bodyPr/>
                    <a:lstStyle/>
                    <a:p>
                      <a:pPr indent="0" algn="ctr">
                        <a:spcAft>
                          <a:spcPts val="0"/>
                        </a:spcAft>
                      </a:pPr>
                      <a:r>
                        <a:rPr lang="zh-CN" sz="2000" b="1" kern="100">
                          <a:effectLst/>
                          <a:latin typeface="Times New Roman" panose="02020603050405020304" pitchFamily="18" charset="0"/>
                          <a:ea typeface="宋体" panose="02010600030101010101" pitchFamily="2" charset="-122"/>
                        </a:rPr>
                        <a:t>只写</a:t>
                      </a:r>
                    </a:p>
                  </a:txBody>
                  <a:tcPr marL="63605" marR="63605" marT="0" marB="0" anchor="ctr">
                    <a:lnL w="12700" cap="flat" cmpd="sng" algn="ctr">
                      <a:solidFill>
                        <a:srgbClr val="000000"/>
                      </a:solidFill>
                      <a:prstDash val="solid"/>
                      <a:round/>
                      <a:headEnd type="none" w="med" len="med"/>
                      <a:tailEnd type="none" w="med" len="med"/>
                    </a:lnL>
                    <a:lnR w="57150" cap="flat" cmpd="dbl"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CFF"/>
                    </a:solidFill>
                  </a:tcPr>
                </a:tc>
                <a:tc>
                  <a:txBody>
                    <a:bodyPr/>
                    <a:lstStyle/>
                    <a:p>
                      <a:pPr indent="0" algn="ctr">
                        <a:spcAft>
                          <a:spcPts val="0"/>
                        </a:spcAft>
                      </a:pPr>
                      <a:r>
                        <a:rPr lang="en-US" sz="2000" b="1" kern="100">
                          <a:effectLst/>
                          <a:latin typeface="Times New Roman" panose="02020603050405020304" pitchFamily="18" charset="0"/>
                          <a:ea typeface="宋体" panose="02010600030101010101" pitchFamily="2" charset="-122"/>
                        </a:rPr>
                        <a:t>D4H</a:t>
                      </a:r>
                      <a:endParaRPr lang="zh-CN" sz="2000" b="1" kern="100">
                        <a:effectLst/>
                        <a:latin typeface="Times New Roman" panose="02020603050405020304" pitchFamily="18" charset="0"/>
                        <a:ea typeface="宋体" panose="02010600030101010101" pitchFamily="2" charset="-122"/>
                      </a:endParaRPr>
                    </a:p>
                  </a:txBody>
                  <a:tcPr marL="63605" marR="63605" marT="0" marB="0" anchor="ctr">
                    <a:lnL w="57150" cap="flat" cmpd="dbl"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CFF"/>
                    </a:solidFill>
                  </a:tcPr>
                </a:tc>
                <a:tc>
                  <a:txBody>
                    <a:bodyPr/>
                    <a:lstStyle/>
                    <a:p>
                      <a:pPr indent="0" algn="l">
                        <a:spcAft>
                          <a:spcPts val="0"/>
                        </a:spcAft>
                      </a:pPr>
                      <a:r>
                        <a:rPr lang="zh-CN" sz="2000" b="1" kern="100" dirty="0">
                          <a:effectLst/>
                          <a:latin typeface="Times New Roman" panose="02020603050405020304" pitchFamily="18" charset="0"/>
                          <a:ea typeface="宋体" panose="02010600030101010101" pitchFamily="2" charset="-122"/>
                        </a:rPr>
                        <a:t>通道</a:t>
                      </a:r>
                      <a:r>
                        <a:rPr lang="en-US" sz="2000" b="1" kern="100" dirty="0" smtClean="0">
                          <a:effectLst/>
                          <a:latin typeface="Times New Roman" panose="02020603050405020304" pitchFamily="18" charset="0"/>
                          <a:ea typeface="宋体" panose="02010600030101010101" pitchFamily="2" charset="-122"/>
                        </a:rPr>
                        <a:t>4</a:t>
                      </a:r>
                      <a:r>
                        <a:rPr lang="en-US" altLang="zh-CN" sz="2000" b="1" kern="100" dirty="0" smtClean="0">
                          <a:effectLst/>
                          <a:latin typeface="Times New Roman" panose="02020603050405020304" pitchFamily="18" charset="0"/>
                          <a:ea typeface="宋体" panose="02010600030101010101" pitchFamily="2" charset="-122"/>
                        </a:rPr>
                        <a:t>~</a:t>
                      </a:r>
                      <a:r>
                        <a:rPr lang="en-US" sz="2000" b="1" kern="100" dirty="0" smtClean="0">
                          <a:effectLst/>
                          <a:latin typeface="Times New Roman" panose="02020603050405020304" pitchFamily="18" charset="0"/>
                          <a:ea typeface="宋体" panose="02010600030101010101" pitchFamily="2" charset="-122"/>
                        </a:rPr>
                        <a:t>7</a:t>
                      </a:r>
                      <a:r>
                        <a:rPr lang="zh-CN" sz="2000" b="1" kern="100" dirty="0">
                          <a:effectLst/>
                          <a:latin typeface="Times New Roman" panose="02020603050405020304" pitchFamily="18" charset="0"/>
                          <a:ea typeface="宋体" panose="02010600030101010101" pitchFamily="2" charset="-122"/>
                        </a:rPr>
                        <a:t>单通道屏蔽字</a:t>
                      </a:r>
                    </a:p>
                  </a:txBody>
                  <a:tcPr marL="63605" marR="6360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CFF"/>
                    </a:solidFill>
                  </a:tcPr>
                </a:tc>
                <a:tc>
                  <a:txBody>
                    <a:bodyPr/>
                    <a:lstStyle/>
                    <a:p>
                      <a:pPr indent="0" algn="ctr">
                        <a:spcAft>
                          <a:spcPts val="0"/>
                        </a:spcAft>
                      </a:pPr>
                      <a:r>
                        <a:rPr lang="zh-CN" sz="2000" b="1" kern="100">
                          <a:effectLst/>
                          <a:latin typeface="Times New Roman" panose="02020603050405020304" pitchFamily="18" charset="0"/>
                          <a:ea typeface="宋体" panose="02010600030101010101" pitchFamily="2" charset="-122"/>
                        </a:rPr>
                        <a:t>只写</a:t>
                      </a:r>
                    </a:p>
                  </a:txBody>
                  <a:tcPr marL="63605" marR="63605" marT="0" marB="0" anchor="ctr">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CFF"/>
                    </a:solidFill>
                  </a:tcPr>
                </a:tc>
              </a:tr>
              <a:tr h="296824">
                <a:tc>
                  <a:txBody>
                    <a:bodyPr/>
                    <a:lstStyle/>
                    <a:p>
                      <a:pPr indent="0" algn="ctr">
                        <a:spcAft>
                          <a:spcPts val="0"/>
                        </a:spcAft>
                      </a:pPr>
                      <a:r>
                        <a:rPr lang="en-US" sz="2000" b="1" kern="100">
                          <a:effectLst/>
                          <a:latin typeface="Times New Roman" panose="02020603050405020304" pitchFamily="18" charset="0"/>
                          <a:ea typeface="宋体" panose="02010600030101010101" pitchFamily="2" charset="-122"/>
                        </a:rPr>
                        <a:t>0BH</a:t>
                      </a:r>
                      <a:endParaRPr lang="zh-CN" sz="2000" b="1" kern="100">
                        <a:effectLst/>
                        <a:latin typeface="Times New Roman" panose="02020603050405020304" pitchFamily="18" charset="0"/>
                        <a:ea typeface="宋体" panose="02010600030101010101" pitchFamily="2" charset="-122"/>
                      </a:endParaRPr>
                    </a:p>
                  </a:txBody>
                  <a:tcPr marL="63605" marR="63605" marT="0"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CFF"/>
                    </a:solidFill>
                  </a:tcPr>
                </a:tc>
                <a:tc>
                  <a:txBody>
                    <a:bodyPr/>
                    <a:lstStyle/>
                    <a:p>
                      <a:pPr indent="0" algn="l">
                        <a:spcAft>
                          <a:spcPts val="0"/>
                        </a:spcAft>
                      </a:pPr>
                      <a:r>
                        <a:rPr lang="zh-CN" sz="2000" b="1" kern="100" dirty="0">
                          <a:effectLst/>
                          <a:latin typeface="Times New Roman" panose="02020603050405020304" pitchFamily="18" charset="0"/>
                          <a:ea typeface="宋体" panose="02010600030101010101" pitchFamily="2" charset="-122"/>
                        </a:rPr>
                        <a:t>通道</a:t>
                      </a:r>
                      <a:r>
                        <a:rPr lang="en-US" sz="2000" b="1" kern="100" dirty="0">
                          <a:effectLst/>
                          <a:latin typeface="Times New Roman" panose="02020603050405020304" pitchFamily="18" charset="0"/>
                          <a:ea typeface="宋体" panose="02010600030101010101" pitchFamily="2" charset="-122"/>
                        </a:rPr>
                        <a:t>0</a:t>
                      </a:r>
                      <a:r>
                        <a:rPr lang="zh-CN" sz="2000" b="1" kern="100" dirty="0">
                          <a:effectLst/>
                          <a:latin typeface="Times New Roman" panose="02020603050405020304" pitchFamily="18" charset="0"/>
                          <a:ea typeface="宋体" panose="02010600030101010101" pitchFamily="2" charset="-122"/>
                        </a:rPr>
                        <a:t>～</a:t>
                      </a:r>
                      <a:r>
                        <a:rPr lang="en-US" sz="2000" b="1" kern="100" dirty="0">
                          <a:effectLst/>
                          <a:latin typeface="Times New Roman" panose="02020603050405020304" pitchFamily="18" charset="0"/>
                          <a:ea typeface="宋体" panose="02010600030101010101" pitchFamily="2" charset="-122"/>
                        </a:rPr>
                        <a:t>3</a:t>
                      </a:r>
                      <a:r>
                        <a:rPr lang="zh-CN" sz="2000" b="1" kern="100" dirty="0">
                          <a:effectLst/>
                          <a:latin typeface="Times New Roman" panose="02020603050405020304" pitchFamily="18" charset="0"/>
                          <a:ea typeface="宋体" panose="02010600030101010101" pitchFamily="2" charset="-122"/>
                        </a:rPr>
                        <a:t>方式控制字</a:t>
                      </a:r>
                    </a:p>
                  </a:txBody>
                  <a:tcPr marL="63605" marR="6360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CFF"/>
                    </a:solidFill>
                  </a:tcPr>
                </a:tc>
                <a:tc>
                  <a:txBody>
                    <a:bodyPr/>
                    <a:lstStyle/>
                    <a:p>
                      <a:pPr indent="0" algn="ctr">
                        <a:spcAft>
                          <a:spcPts val="0"/>
                        </a:spcAft>
                      </a:pPr>
                      <a:r>
                        <a:rPr lang="zh-CN" sz="2000" b="1" kern="100">
                          <a:effectLst/>
                          <a:latin typeface="Times New Roman" panose="02020603050405020304" pitchFamily="18" charset="0"/>
                          <a:ea typeface="宋体" panose="02010600030101010101" pitchFamily="2" charset="-122"/>
                        </a:rPr>
                        <a:t>只写</a:t>
                      </a:r>
                    </a:p>
                  </a:txBody>
                  <a:tcPr marL="63605" marR="63605" marT="0" marB="0" anchor="ctr">
                    <a:lnL w="12700" cap="flat" cmpd="sng" algn="ctr">
                      <a:solidFill>
                        <a:srgbClr val="000000"/>
                      </a:solidFill>
                      <a:prstDash val="solid"/>
                      <a:round/>
                      <a:headEnd type="none" w="med" len="med"/>
                      <a:tailEnd type="none" w="med" len="med"/>
                    </a:lnL>
                    <a:lnR w="57150" cap="flat" cmpd="dbl"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CFF"/>
                    </a:solidFill>
                  </a:tcPr>
                </a:tc>
                <a:tc>
                  <a:txBody>
                    <a:bodyPr/>
                    <a:lstStyle/>
                    <a:p>
                      <a:pPr indent="0" algn="ctr">
                        <a:spcAft>
                          <a:spcPts val="0"/>
                        </a:spcAft>
                      </a:pPr>
                      <a:r>
                        <a:rPr lang="en-US" sz="2000" b="1" kern="100">
                          <a:effectLst/>
                          <a:latin typeface="Times New Roman" panose="02020603050405020304" pitchFamily="18" charset="0"/>
                          <a:ea typeface="宋体" panose="02010600030101010101" pitchFamily="2" charset="-122"/>
                        </a:rPr>
                        <a:t>D6H</a:t>
                      </a:r>
                      <a:endParaRPr lang="zh-CN" sz="2000" b="1" kern="100">
                        <a:effectLst/>
                        <a:latin typeface="Times New Roman" panose="02020603050405020304" pitchFamily="18" charset="0"/>
                        <a:ea typeface="宋体" panose="02010600030101010101" pitchFamily="2" charset="-122"/>
                      </a:endParaRPr>
                    </a:p>
                  </a:txBody>
                  <a:tcPr marL="63605" marR="63605" marT="0" marB="0" anchor="ctr">
                    <a:lnL w="57150" cap="flat" cmpd="dbl"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CFF"/>
                    </a:solidFill>
                  </a:tcPr>
                </a:tc>
                <a:tc>
                  <a:txBody>
                    <a:bodyPr/>
                    <a:lstStyle/>
                    <a:p>
                      <a:pPr indent="0" algn="l">
                        <a:spcAft>
                          <a:spcPts val="0"/>
                        </a:spcAft>
                      </a:pPr>
                      <a:r>
                        <a:rPr lang="zh-CN" sz="2000" b="1" kern="100">
                          <a:effectLst/>
                          <a:latin typeface="Times New Roman" panose="02020603050405020304" pitchFamily="18" charset="0"/>
                          <a:ea typeface="宋体" panose="02010600030101010101" pitchFamily="2" charset="-122"/>
                        </a:rPr>
                        <a:t>通道</a:t>
                      </a:r>
                      <a:r>
                        <a:rPr lang="en-US" sz="2000" b="1" kern="100">
                          <a:effectLst/>
                          <a:latin typeface="Times New Roman" panose="02020603050405020304" pitchFamily="18" charset="0"/>
                          <a:ea typeface="宋体" panose="02010600030101010101" pitchFamily="2" charset="-122"/>
                        </a:rPr>
                        <a:t>4</a:t>
                      </a:r>
                      <a:r>
                        <a:rPr lang="zh-CN" sz="2000" b="1" kern="100">
                          <a:effectLst/>
                          <a:latin typeface="Times New Roman" panose="02020603050405020304" pitchFamily="18" charset="0"/>
                          <a:ea typeface="宋体" panose="02010600030101010101" pitchFamily="2" charset="-122"/>
                        </a:rPr>
                        <a:t>～</a:t>
                      </a:r>
                      <a:r>
                        <a:rPr lang="en-US" sz="2000" b="1" kern="100">
                          <a:effectLst/>
                          <a:latin typeface="Times New Roman" panose="02020603050405020304" pitchFamily="18" charset="0"/>
                          <a:ea typeface="宋体" panose="02010600030101010101" pitchFamily="2" charset="-122"/>
                        </a:rPr>
                        <a:t>7</a:t>
                      </a:r>
                      <a:r>
                        <a:rPr lang="zh-CN" sz="2000" b="1" kern="100">
                          <a:effectLst/>
                          <a:latin typeface="Times New Roman" panose="02020603050405020304" pitchFamily="18" charset="0"/>
                          <a:ea typeface="宋体" panose="02010600030101010101" pitchFamily="2" charset="-122"/>
                        </a:rPr>
                        <a:t>方式控制字</a:t>
                      </a:r>
                    </a:p>
                  </a:txBody>
                  <a:tcPr marL="63605" marR="6360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CFF"/>
                    </a:solidFill>
                  </a:tcPr>
                </a:tc>
                <a:tc>
                  <a:txBody>
                    <a:bodyPr/>
                    <a:lstStyle/>
                    <a:p>
                      <a:pPr indent="0" algn="ctr">
                        <a:spcAft>
                          <a:spcPts val="0"/>
                        </a:spcAft>
                      </a:pPr>
                      <a:r>
                        <a:rPr lang="zh-CN" sz="2000" b="1" kern="100">
                          <a:effectLst/>
                          <a:latin typeface="Times New Roman" panose="02020603050405020304" pitchFamily="18" charset="0"/>
                          <a:ea typeface="宋体" panose="02010600030101010101" pitchFamily="2" charset="-122"/>
                        </a:rPr>
                        <a:t>只写</a:t>
                      </a:r>
                    </a:p>
                  </a:txBody>
                  <a:tcPr marL="63605" marR="63605" marT="0" marB="0" anchor="ctr">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CFF"/>
                    </a:solidFill>
                  </a:tcPr>
                </a:tc>
              </a:tr>
              <a:tr h="296824">
                <a:tc>
                  <a:txBody>
                    <a:bodyPr/>
                    <a:lstStyle/>
                    <a:p>
                      <a:pPr indent="0" algn="ctr">
                        <a:spcAft>
                          <a:spcPts val="0"/>
                        </a:spcAft>
                      </a:pPr>
                      <a:r>
                        <a:rPr lang="en-US" sz="2000" b="1" kern="100">
                          <a:effectLst/>
                          <a:latin typeface="Times New Roman" panose="02020603050405020304" pitchFamily="18" charset="0"/>
                          <a:ea typeface="宋体" panose="02010600030101010101" pitchFamily="2" charset="-122"/>
                        </a:rPr>
                        <a:t>0CH</a:t>
                      </a:r>
                      <a:endParaRPr lang="zh-CN" sz="2000" b="1" kern="100">
                        <a:effectLst/>
                        <a:latin typeface="Times New Roman" panose="02020603050405020304" pitchFamily="18" charset="0"/>
                        <a:ea typeface="宋体" panose="02010600030101010101" pitchFamily="2" charset="-122"/>
                      </a:endParaRPr>
                    </a:p>
                  </a:txBody>
                  <a:tcPr marL="63605" marR="63605" marT="0"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CFF"/>
                    </a:solidFill>
                  </a:tcPr>
                </a:tc>
                <a:tc>
                  <a:txBody>
                    <a:bodyPr/>
                    <a:lstStyle/>
                    <a:p>
                      <a:pPr indent="0" algn="l">
                        <a:spcAft>
                          <a:spcPts val="0"/>
                        </a:spcAft>
                      </a:pPr>
                      <a:r>
                        <a:rPr lang="zh-CN" sz="2000" b="1" kern="100" dirty="0">
                          <a:effectLst/>
                          <a:latin typeface="Times New Roman" panose="02020603050405020304" pitchFamily="18" charset="0"/>
                          <a:ea typeface="宋体" panose="02010600030101010101" pitchFamily="2" charset="-122"/>
                        </a:rPr>
                        <a:t>通道</a:t>
                      </a:r>
                      <a:r>
                        <a:rPr lang="en-US" sz="2000" b="1" kern="100" dirty="0">
                          <a:effectLst/>
                          <a:latin typeface="Times New Roman" panose="02020603050405020304" pitchFamily="18" charset="0"/>
                          <a:ea typeface="宋体" panose="02010600030101010101" pitchFamily="2" charset="-122"/>
                        </a:rPr>
                        <a:t>0</a:t>
                      </a:r>
                      <a:r>
                        <a:rPr lang="zh-CN" sz="2000" b="1" kern="100" dirty="0">
                          <a:effectLst/>
                          <a:latin typeface="Times New Roman" panose="02020603050405020304" pitchFamily="18" charset="0"/>
                          <a:ea typeface="宋体" panose="02010600030101010101" pitchFamily="2" charset="-122"/>
                        </a:rPr>
                        <a:t>～</a:t>
                      </a:r>
                      <a:r>
                        <a:rPr lang="en-US" sz="2000" b="1" kern="100" dirty="0">
                          <a:effectLst/>
                          <a:latin typeface="Times New Roman" panose="02020603050405020304" pitchFamily="18" charset="0"/>
                          <a:ea typeface="宋体" panose="02010600030101010101" pitchFamily="2" charset="-122"/>
                        </a:rPr>
                        <a:t>3</a:t>
                      </a:r>
                      <a:r>
                        <a:rPr lang="zh-CN" sz="2000" b="1" kern="100" dirty="0">
                          <a:effectLst/>
                          <a:latin typeface="Times New Roman" panose="02020603050405020304" pitchFamily="18" charset="0"/>
                          <a:ea typeface="宋体" panose="02010600030101010101" pitchFamily="2" charset="-122"/>
                        </a:rPr>
                        <a:t>清字节指针</a:t>
                      </a:r>
                    </a:p>
                  </a:txBody>
                  <a:tcPr marL="63605" marR="6360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CFF"/>
                    </a:solidFill>
                  </a:tcPr>
                </a:tc>
                <a:tc>
                  <a:txBody>
                    <a:bodyPr/>
                    <a:lstStyle/>
                    <a:p>
                      <a:pPr indent="0" algn="ctr">
                        <a:spcAft>
                          <a:spcPts val="0"/>
                        </a:spcAft>
                      </a:pPr>
                      <a:r>
                        <a:rPr lang="zh-CN" sz="2000" b="1" kern="100">
                          <a:effectLst/>
                          <a:latin typeface="Times New Roman" panose="02020603050405020304" pitchFamily="18" charset="0"/>
                          <a:ea typeface="宋体" panose="02010600030101010101" pitchFamily="2" charset="-122"/>
                        </a:rPr>
                        <a:t>只写</a:t>
                      </a:r>
                    </a:p>
                  </a:txBody>
                  <a:tcPr marL="63605" marR="63605" marT="0" marB="0" anchor="ctr">
                    <a:lnL w="12700" cap="flat" cmpd="sng" algn="ctr">
                      <a:solidFill>
                        <a:srgbClr val="000000"/>
                      </a:solidFill>
                      <a:prstDash val="solid"/>
                      <a:round/>
                      <a:headEnd type="none" w="med" len="med"/>
                      <a:tailEnd type="none" w="med" len="med"/>
                    </a:lnL>
                    <a:lnR w="57150" cap="flat" cmpd="dbl"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CFF"/>
                    </a:solidFill>
                  </a:tcPr>
                </a:tc>
                <a:tc>
                  <a:txBody>
                    <a:bodyPr/>
                    <a:lstStyle/>
                    <a:p>
                      <a:pPr indent="0" algn="ctr">
                        <a:spcAft>
                          <a:spcPts val="0"/>
                        </a:spcAft>
                      </a:pPr>
                      <a:r>
                        <a:rPr lang="en-US" sz="2000" b="1" kern="100">
                          <a:effectLst/>
                          <a:latin typeface="Times New Roman" panose="02020603050405020304" pitchFamily="18" charset="0"/>
                          <a:ea typeface="宋体" panose="02010600030101010101" pitchFamily="2" charset="-122"/>
                        </a:rPr>
                        <a:t>D8H</a:t>
                      </a:r>
                      <a:endParaRPr lang="zh-CN" sz="2000" b="1" kern="100">
                        <a:effectLst/>
                        <a:latin typeface="Times New Roman" panose="02020603050405020304" pitchFamily="18" charset="0"/>
                        <a:ea typeface="宋体" panose="02010600030101010101" pitchFamily="2" charset="-122"/>
                      </a:endParaRPr>
                    </a:p>
                  </a:txBody>
                  <a:tcPr marL="63605" marR="63605" marT="0" marB="0" anchor="ctr">
                    <a:lnL w="57150" cap="flat" cmpd="dbl"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CFF"/>
                    </a:solidFill>
                  </a:tcPr>
                </a:tc>
                <a:tc>
                  <a:txBody>
                    <a:bodyPr/>
                    <a:lstStyle/>
                    <a:p>
                      <a:pPr indent="0" algn="l">
                        <a:spcAft>
                          <a:spcPts val="0"/>
                        </a:spcAft>
                      </a:pPr>
                      <a:r>
                        <a:rPr lang="zh-CN" sz="2000" b="1" kern="100" dirty="0">
                          <a:effectLst/>
                          <a:latin typeface="Times New Roman" panose="02020603050405020304" pitchFamily="18" charset="0"/>
                          <a:ea typeface="宋体" panose="02010600030101010101" pitchFamily="2" charset="-122"/>
                        </a:rPr>
                        <a:t>通道</a:t>
                      </a:r>
                      <a:r>
                        <a:rPr lang="en-US" sz="2000" b="1" kern="100" dirty="0">
                          <a:effectLst/>
                          <a:latin typeface="Times New Roman" panose="02020603050405020304" pitchFamily="18" charset="0"/>
                          <a:ea typeface="宋体" panose="02010600030101010101" pitchFamily="2" charset="-122"/>
                        </a:rPr>
                        <a:t>4</a:t>
                      </a:r>
                      <a:r>
                        <a:rPr lang="zh-CN" sz="2000" b="1" kern="100" dirty="0">
                          <a:effectLst/>
                          <a:latin typeface="Times New Roman" panose="02020603050405020304" pitchFamily="18" charset="0"/>
                          <a:ea typeface="宋体" panose="02010600030101010101" pitchFamily="2" charset="-122"/>
                        </a:rPr>
                        <a:t>～</a:t>
                      </a:r>
                      <a:r>
                        <a:rPr lang="en-US" sz="2000" b="1" kern="100" dirty="0">
                          <a:effectLst/>
                          <a:latin typeface="Times New Roman" panose="02020603050405020304" pitchFamily="18" charset="0"/>
                          <a:ea typeface="宋体" panose="02010600030101010101" pitchFamily="2" charset="-122"/>
                        </a:rPr>
                        <a:t>7</a:t>
                      </a:r>
                      <a:r>
                        <a:rPr lang="zh-CN" sz="2000" b="1" kern="100" dirty="0">
                          <a:effectLst/>
                          <a:latin typeface="Times New Roman" panose="02020603050405020304" pitchFamily="18" charset="0"/>
                          <a:ea typeface="宋体" panose="02010600030101010101" pitchFamily="2" charset="-122"/>
                        </a:rPr>
                        <a:t>清字节指针</a:t>
                      </a:r>
                    </a:p>
                  </a:txBody>
                  <a:tcPr marL="63605" marR="6360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CFF"/>
                    </a:solidFill>
                  </a:tcPr>
                </a:tc>
                <a:tc>
                  <a:txBody>
                    <a:bodyPr/>
                    <a:lstStyle/>
                    <a:p>
                      <a:pPr indent="0" algn="ctr">
                        <a:spcAft>
                          <a:spcPts val="0"/>
                        </a:spcAft>
                      </a:pPr>
                      <a:r>
                        <a:rPr lang="zh-CN" sz="2000" b="1" kern="100">
                          <a:effectLst/>
                          <a:latin typeface="Times New Roman" panose="02020603050405020304" pitchFamily="18" charset="0"/>
                          <a:ea typeface="宋体" panose="02010600030101010101" pitchFamily="2" charset="-122"/>
                        </a:rPr>
                        <a:t>只写</a:t>
                      </a:r>
                    </a:p>
                  </a:txBody>
                  <a:tcPr marL="63605" marR="63605" marT="0" marB="0" anchor="ctr">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CFF"/>
                    </a:solidFill>
                  </a:tcPr>
                </a:tc>
              </a:tr>
              <a:tr h="296824">
                <a:tc>
                  <a:txBody>
                    <a:bodyPr/>
                    <a:lstStyle/>
                    <a:p>
                      <a:pPr indent="0" algn="ctr">
                        <a:spcAft>
                          <a:spcPts val="0"/>
                        </a:spcAft>
                      </a:pPr>
                      <a:r>
                        <a:rPr lang="en-US" sz="2000" b="1" kern="100">
                          <a:effectLst/>
                          <a:latin typeface="Times New Roman" panose="02020603050405020304" pitchFamily="18" charset="0"/>
                          <a:ea typeface="宋体" panose="02010600030101010101" pitchFamily="2" charset="-122"/>
                        </a:rPr>
                        <a:t>0DH</a:t>
                      </a:r>
                      <a:endParaRPr lang="zh-CN" sz="2000" b="1" kern="100">
                        <a:effectLst/>
                        <a:latin typeface="Times New Roman" panose="02020603050405020304" pitchFamily="18" charset="0"/>
                        <a:ea typeface="宋体" panose="02010600030101010101" pitchFamily="2" charset="-122"/>
                      </a:endParaRPr>
                    </a:p>
                  </a:txBody>
                  <a:tcPr marL="63605" marR="63605" marT="0"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CFF"/>
                    </a:solidFill>
                  </a:tcPr>
                </a:tc>
                <a:tc>
                  <a:txBody>
                    <a:bodyPr/>
                    <a:lstStyle/>
                    <a:p>
                      <a:pPr indent="0" algn="l">
                        <a:spcAft>
                          <a:spcPts val="0"/>
                        </a:spcAft>
                      </a:pPr>
                      <a:r>
                        <a:rPr lang="zh-CN" sz="2000" b="1" kern="100" dirty="0">
                          <a:effectLst/>
                          <a:latin typeface="Times New Roman" panose="02020603050405020304" pitchFamily="18" charset="0"/>
                          <a:ea typeface="宋体" panose="02010600030101010101" pitchFamily="2" charset="-122"/>
                        </a:rPr>
                        <a:t>通道</a:t>
                      </a:r>
                      <a:r>
                        <a:rPr lang="en-US" sz="2000" b="1" kern="100" dirty="0">
                          <a:effectLst/>
                          <a:latin typeface="Times New Roman" panose="02020603050405020304" pitchFamily="18" charset="0"/>
                          <a:ea typeface="宋体" panose="02010600030101010101" pitchFamily="2" charset="-122"/>
                        </a:rPr>
                        <a:t>0</a:t>
                      </a:r>
                      <a:r>
                        <a:rPr lang="zh-CN" sz="2000" b="1" kern="100" dirty="0">
                          <a:effectLst/>
                          <a:latin typeface="Times New Roman" panose="02020603050405020304" pitchFamily="18" charset="0"/>
                          <a:ea typeface="宋体" panose="02010600030101010101" pitchFamily="2" charset="-122"/>
                        </a:rPr>
                        <a:t>～</a:t>
                      </a:r>
                      <a:r>
                        <a:rPr lang="en-US" sz="2000" b="1" kern="100" dirty="0">
                          <a:effectLst/>
                          <a:latin typeface="Times New Roman" panose="02020603050405020304" pitchFamily="18" charset="0"/>
                          <a:ea typeface="宋体" panose="02010600030101010101" pitchFamily="2" charset="-122"/>
                        </a:rPr>
                        <a:t>3</a:t>
                      </a:r>
                      <a:r>
                        <a:rPr lang="zh-CN" sz="2000" b="1" kern="100" dirty="0">
                          <a:effectLst/>
                          <a:latin typeface="Times New Roman" panose="02020603050405020304" pitchFamily="18" charset="0"/>
                          <a:ea typeface="宋体" panose="02010600030101010101" pitchFamily="2" charset="-122"/>
                        </a:rPr>
                        <a:t>写总清命令</a:t>
                      </a:r>
                    </a:p>
                  </a:txBody>
                  <a:tcPr marL="63605" marR="6360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CFF"/>
                    </a:solidFill>
                  </a:tcPr>
                </a:tc>
                <a:tc>
                  <a:txBody>
                    <a:bodyPr/>
                    <a:lstStyle/>
                    <a:p>
                      <a:pPr indent="0" algn="ctr">
                        <a:spcAft>
                          <a:spcPts val="0"/>
                        </a:spcAft>
                      </a:pPr>
                      <a:r>
                        <a:rPr lang="zh-CN" sz="2000" b="1" kern="100">
                          <a:effectLst/>
                          <a:latin typeface="Times New Roman" panose="02020603050405020304" pitchFamily="18" charset="0"/>
                          <a:ea typeface="宋体" panose="02010600030101010101" pitchFamily="2" charset="-122"/>
                        </a:rPr>
                        <a:t>只写</a:t>
                      </a:r>
                    </a:p>
                  </a:txBody>
                  <a:tcPr marL="63605" marR="63605" marT="0" marB="0" anchor="ctr">
                    <a:lnL w="12700" cap="flat" cmpd="sng" algn="ctr">
                      <a:solidFill>
                        <a:srgbClr val="000000"/>
                      </a:solidFill>
                      <a:prstDash val="solid"/>
                      <a:round/>
                      <a:headEnd type="none" w="med" len="med"/>
                      <a:tailEnd type="none" w="med" len="med"/>
                    </a:lnL>
                    <a:lnR w="57150" cap="flat" cmpd="dbl"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CFF"/>
                    </a:solidFill>
                  </a:tcPr>
                </a:tc>
                <a:tc>
                  <a:txBody>
                    <a:bodyPr/>
                    <a:lstStyle/>
                    <a:p>
                      <a:pPr indent="0" algn="ctr">
                        <a:spcAft>
                          <a:spcPts val="0"/>
                        </a:spcAft>
                      </a:pPr>
                      <a:r>
                        <a:rPr lang="en-US" sz="2000" b="1" kern="100">
                          <a:effectLst/>
                          <a:latin typeface="Times New Roman" panose="02020603050405020304" pitchFamily="18" charset="0"/>
                          <a:ea typeface="宋体" panose="02010600030101010101" pitchFamily="2" charset="-122"/>
                        </a:rPr>
                        <a:t>DAH</a:t>
                      </a:r>
                      <a:endParaRPr lang="zh-CN" sz="2000" b="1" kern="100">
                        <a:effectLst/>
                        <a:latin typeface="Times New Roman" panose="02020603050405020304" pitchFamily="18" charset="0"/>
                        <a:ea typeface="宋体" panose="02010600030101010101" pitchFamily="2" charset="-122"/>
                      </a:endParaRPr>
                    </a:p>
                  </a:txBody>
                  <a:tcPr marL="63605" marR="63605" marT="0" marB="0" anchor="ctr">
                    <a:lnL w="57150" cap="flat" cmpd="dbl"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CFF"/>
                    </a:solidFill>
                  </a:tcPr>
                </a:tc>
                <a:tc>
                  <a:txBody>
                    <a:bodyPr/>
                    <a:lstStyle/>
                    <a:p>
                      <a:pPr indent="0" algn="l">
                        <a:spcAft>
                          <a:spcPts val="0"/>
                        </a:spcAft>
                      </a:pPr>
                      <a:r>
                        <a:rPr lang="zh-CN" sz="2000" b="1" kern="100">
                          <a:effectLst/>
                          <a:latin typeface="Times New Roman" panose="02020603050405020304" pitchFamily="18" charset="0"/>
                          <a:ea typeface="宋体" panose="02010600030101010101" pitchFamily="2" charset="-122"/>
                        </a:rPr>
                        <a:t>通道</a:t>
                      </a:r>
                      <a:r>
                        <a:rPr lang="en-US" sz="2000" b="1" kern="100">
                          <a:effectLst/>
                          <a:latin typeface="Times New Roman" panose="02020603050405020304" pitchFamily="18" charset="0"/>
                          <a:ea typeface="宋体" panose="02010600030101010101" pitchFamily="2" charset="-122"/>
                        </a:rPr>
                        <a:t>4</a:t>
                      </a:r>
                      <a:r>
                        <a:rPr lang="zh-CN" sz="2000" b="1" kern="100">
                          <a:effectLst/>
                          <a:latin typeface="Times New Roman" panose="02020603050405020304" pitchFamily="18" charset="0"/>
                          <a:ea typeface="宋体" panose="02010600030101010101" pitchFamily="2" charset="-122"/>
                        </a:rPr>
                        <a:t>～</a:t>
                      </a:r>
                      <a:r>
                        <a:rPr lang="en-US" sz="2000" b="1" kern="100">
                          <a:effectLst/>
                          <a:latin typeface="Times New Roman" panose="02020603050405020304" pitchFamily="18" charset="0"/>
                          <a:ea typeface="宋体" panose="02010600030101010101" pitchFamily="2" charset="-122"/>
                        </a:rPr>
                        <a:t>7</a:t>
                      </a:r>
                      <a:r>
                        <a:rPr lang="zh-CN" sz="2000" b="1" kern="100">
                          <a:effectLst/>
                          <a:latin typeface="Times New Roman" panose="02020603050405020304" pitchFamily="18" charset="0"/>
                          <a:ea typeface="宋体" panose="02010600030101010101" pitchFamily="2" charset="-122"/>
                        </a:rPr>
                        <a:t>写总清命令</a:t>
                      </a:r>
                    </a:p>
                  </a:txBody>
                  <a:tcPr marL="63605" marR="6360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CFF"/>
                    </a:solidFill>
                  </a:tcPr>
                </a:tc>
                <a:tc>
                  <a:txBody>
                    <a:bodyPr/>
                    <a:lstStyle/>
                    <a:p>
                      <a:pPr indent="0" algn="ctr">
                        <a:spcAft>
                          <a:spcPts val="0"/>
                        </a:spcAft>
                      </a:pPr>
                      <a:r>
                        <a:rPr lang="zh-CN" sz="2000" b="1" kern="100">
                          <a:effectLst/>
                          <a:latin typeface="Times New Roman" panose="02020603050405020304" pitchFamily="18" charset="0"/>
                          <a:ea typeface="宋体" panose="02010600030101010101" pitchFamily="2" charset="-122"/>
                        </a:rPr>
                        <a:t>只写</a:t>
                      </a:r>
                    </a:p>
                  </a:txBody>
                  <a:tcPr marL="63605" marR="63605" marT="0" marB="0" anchor="ctr">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CFF"/>
                    </a:solidFill>
                  </a:tcPr>
                </a:tc>
              </a:tr>
              <a:tr h="296824">
                <a:tc>
                  <a:txBody>
                    <a:bodyPr/>
                    <a:lstStyle/>
                    <a:p>
                      <a:pPr indent="0" algn="ctr">
                        <a:spcAft>
                          <a:spcPts val="0"/>
                        </a:spcAft>
                      </a:pPr>
                      <a:r>
                        <a:rPr lang="en-US" sz="2000" b="1" kern="100">
                          <a:effectLst/>
                          <a:latin typeface="Times New Roman" panose="02020603050405020304" pitchFamily="18" charset="0"/>
                          <a:ea typeface="宋体" panose="02010600030101010101" pitchFamily="2" charset="-122"/>
                        </a:rPr>
                        <a:t>0EH</a:t>
                      </a:r>
                      <a:endParaRPr lang="zh-CN" sz="2000" b="1" kern="100">
                        <a:effectLst/>
                        <a:latin typeface="Times New Roman" panose="02020603050405020304" pitchFamily="18" charset="0"/>
                        <a:ea typeface="宋体" panose="02010600030101010101" pitchFamily="2" charset="-122"/>
                      </a:endParaRPr>
                    </a:p>
                  </a:txBody>
                  <a:tcPr marL="63605" marR="63605" marT="0"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CFF"/>
                    </a:solidFill>
                  </a:tcPr>
                </a:tc>
                <a:tc>
                  <a:txBody>
                    <a:bodyPr/>
                    <a:lstStyle/>
                    <a:p>
                      <a:pPr indent="0" algn="l">
                        <a:spcAft>
                          <a:spcPts val="0"/>
                        </a:spcAft>
                      </a:pPr>
                      <a:r>
                        <a:rPr lang="zh-CN" sz="2000" b="1" kern="100" dirty="0">
                          <a:effectLst/>
                          <a:latin typeface="Times New Roman" panose="02020603050405020304" pitchFamily="18" charset="0"/>
                          <a:ea typeface="宋体" panose="02010600030101010101" pitchFamily="2" charset="-122"/>
                        </a:rPr>
                        <a:t>通道</a:t>
                      </a:r>
                      <a:r>
                        <a:rPr lang="en-US" sz="2000" b="1" kern="100" dirty="0" smtClean="0">
                          <a:effectLst/>
                          <a:latin typeface="Times New Roman" panose="02020603050405020304" pitchFamily="18" charset="0"/>
                          <a:ea typeface="宋体" panose="02010600030101010101" pitchFamily="2" charset="-122"/>
                        </a:rPr>
                        <a:t>0</a:t>
                      </a:r>
                      <a:r>
                        <a:rPr lang="en-US" altLang="zh-CN" sz="2000" b="1" kern="100" dirty="0" smtClean="0">
                          <a:effectLst/>
                          <a:latin typeface="Times New Roman" panose="02020603050405020304" pitchFamily="18" charset="0"/>
                          <a:ea typeface="宋体" panose="02010600030101010101" pitchFamily="2" charset="-122"/>
                        </a:rPr>
                        <a:t>~</a:t>
                      </a:r>
                      <a:r>
                        <a:rPr lang="en-US" sz="2000" b="1" kern="100" dirty="0" smtClean="0">
                          <a:effectLst/>
                          <a:latin typeface="Times New Roman" panose="02020603050405020304" pitchFamily="18" charset="0"/>
                          <a:ea typeface="宋体" panose="02010600030101010101" pitchFamily="2" charset="-122"/>
                        </a:rPr>
                        <a:t>3</a:t>
                      </a:r>
                      <a:r>
                        <a:rPr lang="zh-CN" sz="2000" b="1" kern="100" dirty="0">
                          <a:effectLst/>
                          <a:latin typeface="Times New Roman" panose="02020603050405020304" pitchFamily="18" charset="0"/>
                          <a:ea typeface="宋体" panose="02010600030101010101" pitchFamily="2" charset="-122"/>
                        </a:rPr>
                        <a:t>清</a:t>
                      </a:r>
                      <a:r>
                        <a:rPr lang="zh-CN" sz="2000" b="1" kern="100" dirty="0" smtClean="0">
                          <a:effectLst/>
                          <a:latin typeface="Times New Roman" panose="02020603050405020304" pitchFamily="18" charset="0"/>
                          <a:ea typeface="宋体" panose="02010600030101010101" pitchFamily="2" charset="-122"/>
                        </a:rPr>
                        <a:t>屏蔽</a:t>
                      </a:r>
                      <a:r>
                        <a:rPr lang="en-US" altLang="zh-CN" sz="2000" b="1" kern="100" dirty="0" smtClean="0">
                          <a:solidFill>
                            <a:schemeClr val="tx1"/>
                          </a:solidFill>
                          <a:effectLst/>
                          <a:latin typeface="+mn-ea"/>
                          <a:ea typeface="+mn-ea"/>
                          <a:cs typeface="+mn-cs"/>
                        </a:rPr>
                        <a:t>(</a:t>
                      </a:r>
                      <a:r>
                        <a:rPr lang="zh-CN" sz="2000" b="1" kern="100" dirty="0" smtClean="0">
                          <a:effectLst/>
                          <a:latin typeface="Times New Roman" panose="02020603050405020304" pitchFamily="18" charset="0"/>
                          <a:ea typeface="宋体" panose="02010600030101010101" pitchFamily="2" charset="-122"/>
                        </a:rPr>
                        <a:t>无效</a:t>
                      </a:r>
                      <a:r>
                        <a:rPr lang="en-US" altLang="zh-CN" sz="2000" b="1" kern="100" dirty="0" smtClean="0">
                          <a:solidFill>
                            <a:schemeClr val="tx1"/>
                          </a:solidFill>
                          <a:effectLst/>
                          <a:latin typeface="+mn-ea"/>
                          <a:ea typeface="+mn-ea"/>
                          <a:cs typeface="+mn-cs"/>
                        </a:rPr>
                        <a:t>)</a:t>
                      </a:r>
                      <a:endParaRPr lang="zh-CN" sz="2000" b="1" kern="100" dirty="0">
                        <a:solidFill>
                          <a:schemeClr val="tx1"/>
                        </a:solidFill>
                        <a:effectLst/>
                        <a:latin typeface="+mn-ea"/>
                        <a:ea typeface="+mn-ea"/>
                        <a:cs typeface="+mn-cs"/>
                      </a:endParaRPr>
                    </a:p>
                  </a:txBody>
                  <a:tcPr marL="63605" marR="6360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CFF"/>
                    </a:solidFill>
                  </a:tcPr>
                </a:tc>
                <a:tc>
                  <a:txBody>
                    <a:bodyPr/>
                    <a:lstStyle/>
                    <a:p>
                      <a:pPr indent="0" algn="ctr">
                        <a:spcAft>
                          <a:spcPts val="0"/>
                        </a:spcAft>
                      </a:pPr>
                      <a:r>
                        <a:rPr lang="zh-CN" sz="2000" b="1" kern="100">
                          <a:effectLst/>
                          <a:latin typeface="Times New Roman" panose="02020603050405020304" pitchFamily="18" charset="0"/>
                          <a:ea typeface="宋体" panose="02010600030101010101" pitchFamily="2" charset="-122"/>
                        </a:rPr>
                        <a:t>只写</a:t>
                      </a:r>
                    </a:p>
                  </a:txBody>
                  <a:tcPr marL="63605" marR="63605" marT="0" marB="0" anchor="ctr">
                    <a:lnL w="12700" cap="flat" cmpd="sng" algn="ctr">
                      <a:solidFill>
                        <a:srgbClr val="000000"/>
                      </a:solidFill>
                      <a:prstDash val="solid"/>
                      <a:round/>
                      <a:headEnd type="none" w="med" len="med"/>
                      <a:tailEnd type="none" w="med" len="med"/>
                    </a:lnL>
                    <a:lnR w="57150" cap="flat" cmpd="dbl"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CFF"/>
                    </a:solidFill>
                  </a:tcPr>
                </a:tc>
                <a:tc>
                  <a:txBody>
                    <a:bodyPr/>
                    <a:lstStyle/>
                    <a:p>
                      <a:pPr indent="0" algn="ctr">
                        <a:spcAft>
                          <a:spcPts val="0"/>
                        </a:spcAft>
                      </a:pPr>
                      <a:r>
                        <a:rPr lang="en-US" sz="2000" b="1" kern="100">
                          <a:effectLst/>
                          <a:latin typeface="Times New Roman" panose="02020603050405020304" pitchFamily="18" charset="0"/>
                          <a:ea typeface="宋体" panose="02010600030101010101" pitchFamily="2" charset="-122"/>
                        </a:rPr>
                        <a:t>DCH</a:t>
                      </a:r>
                      <a:endParaRPr lang="zh-CN" sz="2000" b="1" kern="100">
                        <a:effectLst/>
                        <a:latin typeface="Times New Roman" panose="02020603050405020304" pitchFamily="18" charset="0"/>
                        <a:ea typeface="宋体" panose="02010600030101010101" pitchFamily="2" charset="-122"/>
                      </a:endParaRPr>
                    </a:p>
                  </a:txBody>
                  <a:tcPr marL="63605" marR="63605" marT="0" marB="0" anchor="ctr">
                    <a:lnL w="57150" cap="flat" cmpd="dbl"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CFF"/>
                    </a:solidFill>
                  </a:tcPr>
                </a:tc>
                <a:tc>
                  <a:txBody>
                    <a:bodyPr/>
                    <a:lstStyle/>
                    <a:p>
                      <a:pPr indent="0" algn="l">
                        <a:spcAft>
                          <a:spcPts val="0"/>
                        </a:spcAft>
                      </a:pPr>
                      <a:r>
                        <a:rPr lang="zh-CN" sz="2000" b="1" kern="100" dirty="0">
                          <a:effectLst/>
                          <a:latin typeface="Times New Roman" panose="02020603050405020304" pitchFamily="18" charset="0"/>
                          <a:ea typeface="宋体" panose="02010600030101010101" pitchFamily="2" charset="-122"/>
                        </a:rPr>
                        <a:t>通道</a:t>
                      </a:r>
                      <a:r>
                        <a:rPr lang="en-US" sz="2000" b="1" kern="100" dirty="0" smtClean="0">
                          <a:effectLst/>
                          <a:latin typeface="Times New Roman" panose="02020603050405020304" pitchFamily="18" charset="0"/>
                          <a:ea typeface="宋体" panose="02010600030101010101" pitchFamily="2" charset="-122"/>
                        </a:rPr>
                        <a:t>4</a:t>
                      </a:r>
                      <a:r>
                        <a:rPr lang="en-US" altLang="zh-CN" sz="2000" b="1" kern="100" dirty="0" smtClean="0">
                          <a:effectLst/>
                          <a:latin typeface="Times New Roman" panose="02020603050405020304" pitchFamily="18" charset="0"/>
                          <a:ea typeface="宋体" panose="02010600030101010101" pitchFamily="2" charset="-122"/>
                        </a:rPr>
                        <a:t>~</a:t>
                      </a:r>
                      <a:r>
                        <a:rPr lang="en-US" sz="2000" b="1" kern="100" dirty="0" smtClean="0">
                          <a:effectLst/>
                          <a:latin typeface="Times New Roman" panose="02020603050405020304" pitchFamily="18" charset="0"/>
                          <a:ea typeface="宋体" panose="02010600030101010101" pitchFamily="2" charset="-122"/>
                        </a:rPr>
                        <a:t>7</a:t>
                      </a:r>
                      <a:r>
                        <a:rPr lang="zh-CN" sz="2000" b="1" kern="100" dirty="0">
                          <a:effectLst/>
                          <a:latin typeface="Times New Roman" panose="02020603050405020304" pitchFamily="18" charset="0"/>
                          <a:ea typeface="宋体" panose="02010600030101010101" pitchFamily="2" charset="-122"/>
                        </a:rPr>
                        <a:t>清</a:t>
                      </a:r>
                      <a:r>
                        <a:rPr lang="zh-CN" sz="2000" b="1" kern="100" dirty="0" smtClean="0">
                          <a:effectLst/>
                          <a:latin typeface="Times New Roman" panose="02020603050405020304" pitchFamily="18" charset="0"/>
                          <a:ea typeface="宋体" panose="02010600030101010101" pitchFamily="2" charset="-122"/>
                        </a:rPr>
                        <a:t>屏蔽</a:t>
                      </a:r>
                      <a:r>
                        <a:rPr lang="en-US" altLang="zh-CN" sz="2000" b="1" kern="100" dirty="0" smtClean="0">
                          <a:effectLst/>
                          <a:latin typeface="+mn-ea"/>
                          <a:ea typeface="+mn-ea"/>
                        </a:rPr>
                        <a:t>(</a:t>
                      </a:r>
                      <a:r>
                        <a:rPr lang="zh-CN" sz="2000" b="1" kern="100" dirty="0" smtClean="0">
                          <a:effectLst/>
                          <a:latin typeface="Times New Roman" panose="02020603050405020304" pitchFamily="18" charset="0"/>
                          <a:ea typeface="宋体" panose="02010600030101010101" pitchFamily="2" charset="-122"/>
                        </a:rPr>
                        <a:t>无效</a:t>
                      </a:r>
                      <a:r>
                        <a:rPr lang="en-US" altLang="zh-CN" sz="2000" b="1" kern="100" dirty="0" smtClean="0">
                          <a:solidFill>
                            <a:schemeClr val="tx1"/>
                          </a:solidFill>
                          <a:effectLst/>
                          <a:latin typeface="+mn-ea"/>
                          <a:ea typeface="+mn-ea"/>
                          <a:cs typeface="+mn-cs"/>
                        </a:rPr>
                        <a:t>)</a:t>
                      </a:r>
                      <a:endParaRPr lang="zh-CN" sz="2000" b="1" kern="100" dirty="0">
                        <a:solidFill>
                          <a:schemeClr val="tx1"/>
                        </a:solidFill>
                        <a:effectLst/>
                        <a:latin typeface="+mn-ea"/>
                        <a:ea typeface="+mn-ea"/>
                        <a:cs typeface="+mn-cs"/>
                      </a:endParaRPr>
                    </a:p>
                  </a:txBody>
                  <a:tcPr marL="63605" marR="6360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CFF"/>
                    </a:solidFill>
                  </a:tcPr>
                </a:tc>
                <a:tc>
                  <a:txBody>
                    <a:bodyPr/>
                    <a:lstStyle/>
                    <a:p>
                      <a:pPr indent="0" algn="ctr">
                        <a:spcAft>
                          <a:spcPts val="0"/>
                        </a:spcAft>
                      </a:pPr>
                      <a:r>
                        <a:rPr lang="zh-CN" sz="2000" b="1" kern="100">
                          <a:effectLst/>
                          <a:latin typeface="Times New Roman" panose="02020603050405020304" pitchFamily="18" charset="0"/>
                          <a:ea typeface="宋体" panose="02010600030101010101" pitchFamily="2" charset="-122"/>
                        </a:rPr>
                        <a:t>只写</a:t>
                      </a:r>
                    </a:p>
                  </a:txBody>
                  <a:tcPr marL="63605" marR="63605" marT="0" marB="0" anchor="ctr">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CFF"/>
                    </a:solidFill>
                  </a:tcPr>
                </a:tc>
              </a:tr>
              <a:tr h="296824">
                <a:tc>
                  <a:txBody>
                    <a:bodyPr/>
                    <a:lstStyle/>
                    <a:p>
                      <a:pPr indent="0" algn="ctr">
                        <a:spcAft>
                          <a:spcPts val="0"/>
                        </a:spcAft>
                      </a:pPr>
                      <a:r>
                        <a:rPr lang="en-US" sz="2000" b="1" kern="100">
                          <a:effectLst/>
                          <a:latin typeface="Times New Roman" panose="02020603050405020304" pitchFamily="18" charset="0"/>
                          <a:ea typeface="宋体" panose="02010600030101010101" pitchFamily="2" charset="-122"/>
                        </a:rPr>
                        <a:t>0FH</a:t>
                      </a:r>
                      <a:endParaRPr lang="zh-CN" sz="2000" b="1" kern="100">
                        <a:effectLst/>
                        <a:latin typeface="Times New Roman" panose="02020603050405020304" pitchFamily="18" charset="0"/>
                        <a:ea typeface="宋体" panose="02010600030101010101" pitchFamily="2" charset="-122"/>
                      </a:endParaRPr>
                    </a:p>
                  </a:txBody>
                  <a:tcPr marL="63605" marR="63605" marT="0"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CCFF"/>
                    </a:solidFill>
                  </a:tcPr>
                </a:tc>
                <a:tc>
                  <a:txBody>
                    <a:bodyPr/>
                    <a:lstStyle/>
                    <a:p>
                      <a:pPr indent="0" algn="l">
                        <a:spcAft>
                          <a:spcPts val="0"/>
                        </a:spcAft>
                      </a:pPr>
                      <a:r>
                        <a:rPr lang="zh-CN" sz="2000" b="1" kern="100" dirty="0">
                          <a:effectLst/>
                          <a:latin typeface="Times New Roman" panose="02020603050405020304" pitchFamily="18" charset="0"/>
                          <a:ea typeface="宋体" panose="02010600030101010101" pitchFamily="2" charset="-122"/>
                        </a:rPr>
                        <a:t>通道</a:t>
                      </a:r>
                      <a:r>
                        <a:rPr lang="en-US" sz="2000" b="1" kern="100" dirty="0" smtClean="0">
                          <a:effectLst/>
                          <a:latin typeface="Times New Roman" panose="02020603050405020304" pitchFamily="18" charset="0"/>
                          <a:ea typeface="宋体" panose="02010600030101010101" pitchFamily="2" charset="-122"/>
                        </a:rPr>
                        <a:t>0</a:t>
                      </a:r>
                      <a:r>
                        <a:rPr lang="en-US" altLang="zh-CN" sz="2000" b="1" kern="100" dirty="0" smtClean="0">
                          <a:effectLst/>
                          <a:latin typeface="Times New Roman" panose="02020603050405020304" pitchFamily="18" charset="0"/>
                          <a:ea typeface="宋体" panose="02010600030101010101" pitchFamily="2" charset="-122"/>
                        </a:rPr>
                        <a:t>~</a:t>
                      </a:r>
                      <a:r>
                        <a:rPr lang="en-US" sz="2000" b="1" kern="100" dirty="0" smtClean="0">
                          <a:effectLst/>
                          <a:latin typeface="Times New Roman" panose="02020603050405020304" pitchFamily="18" charset="0"/>
                          <a:ea typeface="宋体" panose="02010600030101010101" pitchFamily="2" charset="-122"/>
                        </a:rPr>
                        <a:t>3</a:t>
                      </a:r>
                      <a:r>
                        <a:rPr lang="zh-CN" sz="2000" b="1" kern="100" dirty="0">
                          <a:effectLst/>
                          <a:latin typeface="Times New Roman" panose="02020603050405020304" pitchFamily="18" charset="0"/>
                          <a:ea typeface="宋体" panose="02010600030101010101" pitchFamily="2" charset="-122"/>
                        </a:rPr>
                        <a:t>四通道屏蔽字</a:t>
                      </a:r>
                    </a:p>
                  </a:txBody>
                  <a:tcPr marL="63605" marR="6360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CCFF"/>
                    </a:solidFill>
                  </a:tcPr>
                </a:tc>
                <a:tc>
                  <a:txBody>
                    <a:bodyPr/>
                    <a:lstStyle/>
                    <a:p>
                      <a:pPr indent="0" algn="ctr">
                        <a:spcAft>
                          <a:spcPts val="0"/>
                        </a:spcAft>
                      </a:pPr>
                      <a:r>
                        <a:rPr lang="zh-CN" sz="2000" b="1" kern="100" dirty="0">
                          <a:effectLst/>
                          <a:latin typeface="Times New Roman" panose="02020603050405020304" pitchFamily="18" charset="0"/>
                          <a:ea typeface="宋体" panose="02010600030101010101" pitchFamily="2" charset="-122"/>
                        </a:rPr>
                        <a:t>读</a:t>
                      </a:r>
                      <a:r>
                        <a:rPr lang="en-US" sz="2000" b="1" kern="100" dirty="0">
                          <a:effectLst/>
                          <a:latin typeface="Times New Roman" panose="02020603050405020304" pitchFamily="18" charset="0"/>
                          <a:ea typeface="宋体" panose="02010600030101010101" pitchFamily="2" charset="-122"/>
                        </a:rPr>
                        <a:t>/</a:t>
                      </a:r>
                      <a:r>
                        <a:rPr lang="zh-CN" sz="2000" b="1" kern="100" dirty="0">
                          <a:effectLst/>
                          <a:latin typeface="Times New Roman" panose="02020603050405020304" pitchFamily="18" charset="0"/>
                          <a:ea typeface="宋体" panose="02010600030101010101" pitchFamily="2" charset="-122"/>
                        </a:rPr>
                        <a:t>写</a:t>
                      </a:r>
                    </a:p>
                  </a:txBody>
                  <a:tcPr marL="63605" marR="63605" marT="0" marB="0" anchor="ctr">
                    <a:lnL w="12700" cap="flat" cmpd="sng" algn="ctr">
                      <a:solidFill>
                        <a:srgbClr val="000000"/>
                      </a:solidFill>
                      <a:prstDash val="solid"/>
                      <a:round/>
                      <a:headEnd type="none" w="med" len="med"/>
                      <a:tailEnd type="none" w="med" len="med"/>
                    </a:lnL>
                    <a:lnR w="57150" cap="flat" cmpd="dbl"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CCFF"/>
                    </a:solidFill>
                  </a:tcPr>
                </a:tc>
                <a:tc>
                  <a:txBody>
                    <a:bodyPr/>
                    <a:lstStyle/>
                    <a:p>
                      <a:pPr indent="0" algn="ctr">
                        <a:spcAft>
                          <a:spcPts val="0"/>
                        </a:spcAft>
                      </a:pPr>
                      <a:r>
                        <a:rPr lang="en-US" sz="2000" b="1" kern="100" dirty="0">
                          <a:effectLst/>
                          <a:latin typeface="Times New Roman" panose="02020603050405020304" pitchFamily="18" charset="0"/>
                          <a:ea typeface="宋体" panose="02010600030101010101" pitchFamily="2" charset="-122"/>
                        </a:rPr>
                        <a:t>DEH</a:t>
                      </a:r>
                      <a:endParaRPr lang="zh-CN" sz="2000" b="1" kern="100" dirty="0">
                        <a:effectLst/>
                        <a:latin typeface="Times New Roman" panose="02020603050405020304" pitchFamily="18" charset="0"/>
                        <a:ea typeface="宋体" panose="02010600030101010101" pitchFamily="2" charset="-122"/>
                      </a:endParaRPr>
                    </a:p>
                  </a:txBody>
                  <a:tcPr marL="63605" marR="63605" marT="0" marB="0" anchor="ctr">
                    <a:lnL w="57150" cap="flat" cmpd="dbl"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CCFF"/>
                    </a:solidFill>
                  </a:tcPr>
                </a:tc>
                <a:tc>
                  <a:txBody>
                    <a:bodyPr/>
                    <a:lstStyle/>
                    <a:p>
                      <a:pPr indent="0" algn="l">
                        <a:spcAft>
                          <a:spcPts val="0"/>
                        </a:spcAft>
                      </a:pPr>
                      <a:r>
                        <a:rPr lang="zh-CN" sz="2000" b="1" kern="100" dirty="0">
                          <a:effectLst/>
                          <a:latin typeface="Times New Roman" panose="02020603050405020304" pitchFamily="18" charset="0"/>
                          <a:ea typeface="宋体" panose="02010600030101010101" pitchFamily="2" charset="-122"/>
                        </a:rPr>
                        <a:t>通道</a:t>
                      </a:r>
                      <a:r>
                        <a:rPr lang="en-US" sz="2000" b="1" kern="100" dirty="0" smtClean="0">
                          <a:effectLst/>
                          <a:latin typeface="Times New Roman" panose="02020603050405020304" pitchFamily="18" charset="0"/>
                          <a:ea typeface="宋体" panose="02010600030101010101" pitchFamily="2" charset="-122"/>
                        </a:rPr>
                        <a:t>4</a:t>
                      </a:r>
                      <a:r>
                        <a:rPr lang="en-US" altLang="zh-CN" sz="2000" b="1" kern="100" dirty="0" smtClean="0">
                          <a:effectLst/>
                          <a:latin typeface="Times New Roman" panose="02020603050405020304" pitchFamily="18" charset="0"/>
                          <a:ea typeface="宋体" panose="02010600030101010101" pitchFamily="2" charset="-122"/>
                        </a:rPr>
                        <a:t>~</a:t>
                      </a:r>
                      <a:r>
                        <a:rPr lang="en-US" sz="2000" b="1" kern="100" dirty="0" smtClean="0">
                          <a:effectLst/>
                          <a:latin typeface="Times New Roman" panose="02020603050405020304" pitchFamily="18" charset="0"/>
                          <a:ea typeface="宋体" panose="02010600030101010101" pitchFamily="2" charset="-122"/>
                        </a:rPr>
                        <a:t>7</a:t>
                      </a:r>
                      <a:r>
                        <a:rPr lang="zh-CN" sz="2000" b="1" kern="100" dirty="0">
                          <a:effectLst/>
                          <a:latin typeface="Times New Roman" panose="02020603050405020304" pitchFamily="18" charset="0"/>
                          <a:ea typeface="宋体" panose="02010600030101010101" pitchFamily="2" charset="-122"/>
                        </a:rPr>
                        <a:t>四通道屏蔽字</a:t>
                      </a:r>
                    </a:p>
                  </a:txBody>
                  <a:tcPr marL="63605" marR="6360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CCFF"/>
                    </a:solidFill>
                  </a:tcPr>
                </a:tc>
                <a:tc>
                  <a:txBody>
                    <a:bodyPr/>
                    <a:lstStyle/>
                    <a:p>
                      <a:pPr indent="0" algn="ctr">
                        <a:spcAft>
                          <a:spcPts val="0"/>
                        </a:spcAft>
                      </a:pPr>
                      <a:r>
                        <a:rPr lang="zh-CN" sz="2000" b="1" kern="100" dirty="0">
                          <a:effectLst/>
                          <a:latin typeface="Times New Roman" panose="02020603050405020304" pitchFamily="18" charset="0"/>
                          <a:ea typeface="宋体" panose="02010600030101010101" pitchFamily="2" charset="-122"/>
                        </a:rPr>
                        <a:t>读</a:t>
                      </a:r>
                      <a:r>
                        <a:rPr lang="en-US" sz="2000" b="1" kern="100" dirty="0">
                          <a:effectLst/>
                          <a:latin typeface="Times New Roman" panose="02020603050405020304" pitchFamily="18" charset="0"/>
                          <a:ea typeface="宋体" panose="02010600030101010101" pitchFamily="2" charset="-122"/>
                        </a:rPr>
                        <a:t>/</a:t>
                      </a:r>
                      <a:r>
                        <a:rPr lang="zh-CN" sz="2000" b="1" kern="100" dirty="0">
                          <a:effectLst/>
                          <a:latin typeface="Times New Roman" panose="02020603050405020304" pitchFamily="18" charset="0"/>
                          <a:ea typeface="宋体" panose="02010600030101010101" pitchFamily="2" charset="-122"/>
                        </a:rPr>
                        <a:t>写</a:t>
                      </a:r>
                    </a:p>
                  </a:txBody>
                  <a:tcPr marL="63605" marR="63605" marT="0" marB="0" anchor="ctr">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CCFF"/>
                    </a:solidFill>
                  </a:tcPr>
                </a:tc>
              </a:tr>
              <a:tr h="296824">
                <a:tc>
                  <a:txBody>
                    <a:bodyPr/>
                    <a:lstStyle/>
                    <a:p>
                      <a:pPr indent="0" algn="ctr">
                        <a:spcAft>
                          <a:spcPts val="0"/>
                        </a:spcAft>
                      </a:pPr>
                      <a:r>
                        <a:rPr lang="en-US" sz="2000" b="1" kern="100" dirty="0">
                          <a:effectLst/>
                          <a:latin typeface="Times New Roman" panose="02020603050405020304" pitchFamily="18" charset="0"/>
                          <a:ea typeface="宋体" panose="02010600030101010101" pitchFamily="2" charset="-122"/>
                        </a:rPr>
                        <a:t>87H</a:t>
                      </a:r>
                      <a:endParaRPr lang="zh-CN" sz="2000" b="1" kern="100" dirty="0">
                        <a:effectLst/>
                        <a:latin typeface="Times New Roman" panose="02020603050405020304" pitchFamily="18" charset="0"/>
                        <a:ea typeface="宋体" panose="02010600030101010101" pitchFamily="2" charset="-122"/>
                      </a:endParaRPr>
                    </a:p>
                  </a:txBody>
                  <a:tcPr marL="63605" marR="63605" marT="0"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FFCC"/>
                    </a:solidFill>
                  </a:tcPr>
                </a:tc>
                <a:tc>
                  <a:txBody>
                    <a:bodyPr/>
                    <a:lstStyle/>
                    <a:p>
                      <a:pPr indent="0" algn="l">
                        <a:spcAft>
                          <a:spcPts val="0"/>
                        </a:spcAft>
                      </a:pPr>
                      <a:r>
                        <a:rPr lang="zh-CN" sz="2000" b="1" kern="100" dirty="0">
                          <a:effectLst/>
                          <a:latin typeface="Times New Roman" panose="02020603050405020304" pitchFamily="18" charset="0"/>
                          <a:ea typeface="宋体" panose="02010600030101010101" pitchFamily="2" charset="-122"/>
                        </a:rPr>
                        <a:t>通道</a:t>
                      </a:r>
                      <a:r>
                        <a:rPr lang="en-US" sz="2000" b="1" kern="100" dirty="0">
                          <a:effectLst/>
                          <a:latin typeface="Times New Roman" panose="02020603050405020304" pitchFamily="18" charset="0"/>
                          <a:ea typeface="宋体" panose="02010600030101010101" pitchFamily="2" charset="-122"/>
                        </a:rPr>
                        <a:t>0</a:t>
                      </a:r>
                      <a:r>
                        <a:rPr lang="zh-CN" sz="2000" b="1" kern="100" dirty="0">
                          <a:effectLst/>
                          <a:latin typeface="Times New Roman" panose="02020603050405020304" pitchFamily="18" charset="0"/>
                          <a:ea typeface="宋体" panose="02010600030101010101" pitchFamily="2" charset="-122"/>
                        </a:rPr>
                        <a:t>页面寄存器</a:t>
                      </a:r>
                    </a:p>
                  </a:txBody>
                  <a:tcPr marL="63605" marR="6360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FFCC"/>
                    </a:solidFill>
                  </a:tcPr>
                </a:tc>
                <a:tc>
                  <a:txBody>
                    <a:bodyPr/>
                    <a:lstStyle/>
                    <a:p>
                      <a:pPr indent="0" algn="ctr">
                        <a:spcAft>
                          <a:spcPts val="0"/>
                        </a:spcAft>
                      </a:pPr>
                      <a:r>
                        <a:rPr lang="zh-CN" sz="2000" b="1" kern="100">
                          <a:effectLst/>
                          <a:latin typeface="Times New Roman" panose="02020603050405020304" pitchFamily="18" charset="0"/>
                          <a:ea typeface="宋体" panose="02010600030101010101" pitchFamily="2" charset="-122"/>
                        </a:rPr>
                        <a:t>读</a:t>
                      </a:r>
                      <a:r>
                        <a:rPr lang="en-US" sz="2000" b="1" kern="100">
                          <a:effectLst/>
                          <a:latin typeface="Times New Roman" panose="02020603050405020304" pitchFamily="18" charset="0"/>
                          <a:ea typeface="宋体" panose="02010600030101010101" pitchFamily="2" charset="-122"/>
                        </a:rPr>
                        <a:t>/</a:t>
                      </a:r>
                      <a:r>
                        <a:rPr lang="zh-CN" sz="2000" b="1" kern="100">
                          <a:effectLst/>
                          <a:latin typeface="Times New Roman" panose="02020603050405020304" pitchFamily="18" charset="0"/>
                          <a:ea typeface="宋体" panose="02010600030101010101" pitchFamily="2" charset="-122"/>
                        </a:rPr>
                        <a:t>写</a:t>
                      </a:r>
                    </a:p>
                  </a:txBody>
                  <a:tcPr marL="63605" marR="63605" marT="0" marB="0" anchor="ctr">
                    <a:lnL w="12700" cap="flat" cmpd="sng" algn="ctr">
                      <a:solidFill>
                        <a:srgbClr val="000000"/>
                      </a:solidFill>
                      <a:prstDash val="solid"/>
                      <a:round/>
                      <a:headEnd type="none" w="med" len="med"/>
                      <a:tailEnd type="none" w="med" len="med"/>
                    </a:lnL>
                    <a:lnR w="57150" cap="flat" cmpd="dbl"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FFCC"/>
                    </a:solidFill>
                  </a:tcPr>
                </a:tc>
                <a:tc>
                  <a:txBody>
                    <a:bodyPr/>
                    <a:lstStyle/>
                    <a:p>
                      <a:pPr indent="0" algn="ctr">
                        <a:spcAft>
                          <a:spcPts val="0"/>
                        </a:spcAft>
                      </a:pPr>
                      <a:r>
                        <a:rPr lang="en-US" sz="2000" b="1" kern="100">
                          <a:effectLst/>
                          <a:latin typeface="Times New Roman" panose="02020603050405020304" pitchFamily="18" charset="0"/>
                          <a:ea typeface="宋体" panose="02010600030101010101" pitchFamily="2" charset="-122"/>
                        </a:rPr>
                        <a:t>8BH</a:t>
                      </a:r>
                      <a:endParaRPr lang="zh-CN" sz="2000" b="1" kern="100">
                        <a:effectLst/>
                        <a:latin typeface="Times New Roman" panose="02020603050405020304" pitchFamily="18" charset="0"/>
                        <a:ea typeface="宋体" panose="02010600030101010101" pitchFamily="2" charset="-122"/>
                      </a:endParaRPr>
                    </a:p>
                  </a:txBody>
                  <a:tcPr marL="63605" marR="63605" marT="0" marB="0" anchor="ctr">
                    <a:lnL w="57150" cap="flat" cmpd="dbl"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FFCC"/>
                    </a:solidFill>
                  </a:tcPr>
                </a:tc>
                <a:tc>
                  <a:txBody>
                    <a:bodyPr/>
                    <a:lstStyle/>
                    <a:p>
                      <a:pPr indent="0" algn="l">
                        <a:spcAft>
                          <a:spcPts val="0"/>
                        </a:spcAft>
                      </a:pPr>
                      <a:r>
                        <a:rPr lang="zh-CN" sz="2000" b="1" kern="100" dirty="0">
                          <a:effectLst/>
                          <a:latin typeface="Times New Roman" panose="02020603050405020304" pitchFamily="18" charset="0"/>
                          <a:ea typeface="宋体" panose="02010600030101010101" pitchFamily="2" charset="-122"/>
                        </a:rPr>
                        <a:t>通道</a:t>
                      </a:r>
                      <a:r>
                        <a:rPr lang="en-US" sz="2000" b="1" kern="100" dirty="0">
                          <a:effectLst/>
                          <a:latin typeface="Times New Roman" panose="02020603050405020304" pitchFamily="18" charset="0"/>
                          <a:ea typeface="宋体" panose="02010600030101010101" pitchFamily="2" charset="-122"/>
                        </a:rPr>
                        <a:t>5</a:t>
                      </a:r>
                      <a:r>
                        <a:rPr lang="zh-CN" sz="2000" b="1" kern="100" dirty="0">
                          <a:effectLst/>
                          <a:latin typeface="Times New Roman" panose="02020603050405020304" pitchFamily="18" charset="0"/>
                          <a:ea typeface="宋体" panose="02010600030101010101" pitchFamily="2" charset="-122"/>
                        </a:rPr>
                        <a:t>页面寄存器</a:t>
                      </a:r>
                    </a:p>
                  </a:txBody>
                  <a:tcPr marL="63605" marR="6360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FFCC"/>
                    </a:solidFill>
                  </a:tcPr>
                </a:tc>
                <a:tc>
                  <a:txBody>
                    <a:bodyPr/>
                    <a:lstStyle/>
                    <a:p>
                      <a:pPr indent="0" algn="ctr">
                        <a:spcAft>
                          <a:spcPts val="0"/>
                        </a:spcAft>
                      </a:pPr>
                      <a:r>
                        <a:rPr lang="zh-CN" sz="2000" b="1" kern="100">
                          <a:effectLst/>
                          <a:latin typeface="Times New Roman" panose="02020603050405020304" pitchFamily="18" charset="0"/>
                          <a:ea typeface="宋体" panose="02010600030101010101" pitchFamily="2" charset="-122"/>
                        </a:rPr>
                        <a:t>读</a:t>
                      </a:r>
                      <a:r>
                        <a:rPr lang="en-US" sz="2000" b="1" kern="100">
                          <a:effectLst/>
                          <a:latin typeface="Times New Roman" panose="02020603050405020304" pitchFamily="18" charset="0"/>
                          <a:ea typeface="宋体" panose="02010600030101010101" pitchFamily="2" charset="-122"/>
                        </a:rPr>
                        <a:t>/</a:t>
                      </a:r>
                      <a:r>
                        <a:rPr lang="zh-CN" sz="2000" b="1" kern="100">
                          <a:effectLst/>
                          <a:latin typeface="Times New Roman" panose="02020603050405020304" pitchFamily="18" charset="0"/>
                          <a:ea typeface="宋体" panose="02010600030101010101" pitchFamily="2" charset="-122"/>
                        </a:rPr>
                        <a:t>写</a:t>
                      </a:r>
                    </a:p>
                  </a:txBody>
                  <a:tcPr marL="63605" marR="63605" marT="0" marB="0" anchor="ctr">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FFCC"/>
                    </a:solidFill>
                  </a:tcPr>
                </a:tc>
              </a:tr>
              <a:tr h="296824">
                <a:tc>
                  <a:txBody>
                    <a:bodyPr/>
                    <a:lstStyle/>
                    <a:p>
                      <a:pPr indent="0" algn="ctr">
                        <a:spcAft>
                          <a:spcPts val="0"/>
                        </a:spcAft>
                      </a:pPr>
                      <a:r>
                        <a:rPr lang="en-US" sz="2000" b="1" kern="100">
                          <a:effectLst/>
                          <a:latin typeface="Times New Roman" panose="02020603050405020304" pitchFamily="18" charset="0"/>
                          <a:ea typeface="宋体" panose="02010600030101010101" pitchFamily="2" charset="-122"/>
                        </a:rPr>
                        <a:t>83H</a:t>
                      </a:r>
                      <a:endParaRPr lang="zh-CN" sz="2000" b="1" kern="100">
                        <a:effectLst/>
                        <a:latin typeface="Times New Roman" panose="02020603050405020304" pitchFamily="18" charset="0"/>
                        <a:ea typeface="宋体" panose="02010600030101010101" pitchFamily="2" charset="-122"/>
                      </a:endParaRPr>
                    </a:p>
                  </a:txBody>
                  <a:tcPr marL="63605" marR="63605" marT="0"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FFCC"/>
                    </a:solidFill>
                  </a:tcPr>
                </a:tc>
                <a:tc>
                  <a:txBody>
                    <a:bodyPr/>
                    <a:lstStyle/>
                    <a:p>
                      <a:pPr indent="0" algn="l">
                        <a:spcAft>
                          <a:spcPts val="0"/>
                        </a:spcAft>
                      </a:pPr>
                      <a:r>
                        <a:rPr lang="zh-CN" sz="2000" b="1" kern="100" dirty="0">
                          <a:effectLst/>
                          <a:latin typeface="Times New Roman" panose="02020603050405020304" pitchFamily="18" charset="0"/>
                          <a:ea typeface="宋体" panose="02010600030101010101" pitchFamily="2" charset="-122"/>
                        </a:rPr>
                        <a:t>通道</a:t>
                      </a:r>
                      <a:r>
                        <a:rPr lang="en-US" sz="2000" b="1" kern="100" dirty="0">
                          <a:effectLst/>
                          <a:latin typeface="Times New Roman" panose="02020603050405020304" pitchFamily="18" charset="0"/>
                          <a:ea typeface="宋体" panose="02010600030101010101" pitchFamily="2" charset="-122"/>
                        </a:rPr>
                        <a:t>1</a:t>
                      </a:r>
                      <a:r>
                        <a:rPr lang="zh-CN" sz="2000" b="1" kern="100" dirty="0">
                          <a:effectLst/>
                          <a:latin typeface="Times New Roman" panose="02020603050405020304" pitchFamily="18" charset="0"/>
                          <a:ea typeface="宋体" panose="02010600030101010101" pitchFamily="2" charset="-122"/>
                        </a:rPr>
                        <a:t>页面寄存器</a:t>
                      </a:r>
                    </a:p>
                  </a:txBody>
                  <a:tcPr marL="63605" marR="6360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FFCC"/>
                    </a:solidFill>
                  </a:tcPr>
                </a:tc>
                <a:tc>
                  <a:txBody>
                    <a:bodyPr/>
                    <a:lstStyle/>
                    <a:p>
                      <a:pPr indent="0" algn="ctr">
                        <a:spcAft>
                          <a:spcPts val="0"/>
                        </a:spcAft>
                      </a:pPr>
                      <a:r>
                        <a:rPr lang="zh-CN" sz="2000" b="1" kern="100" dirty="0">
                          <a:effectLst/>
                          <a:latin typeface="Times New Roman" panose="02020603050405020304" pitchFamily="18" charset="0"/>
                          <a:ea typeface="宋体" panose="02010600030101010101" pitchFamily="2" charset="-122"/>
                        </a:rPr>
                        <a:t>读</a:t>
                      </a:r>
                      <a:r>
                        <a:rPr lang="en-US" sz="2000" b="1" kern="100" dirty="0">
                          <a:effectLst/>
                          <a:latin typeface="Times New Roman" panose="02020603050405020304" pitchFamily="18" charset="0"/>
                          <a:ea typeface="宋体" panose="02010600030101010101" pitchFamily="2" charset="-122"/>
                        </a:rPr>
                        <a:t>/</a:t>
                      </a:r>
                      <a:r>
                        <a:rPr lang="zh-CN" sz="2000" b="1" kern="100" dirty="0">
                          <a:effectLst/>
                          <a:latin typeface="Times New Roman" panose="02020603050405020304" pitchFamily="18" charset="0"/>
                          <a:ea typeface="宋体" panose="02010600030101010101" pitchFamily="2" charset="-122"/>
                        </a:rPr>
                        <a:t>写</a:t>
                      </a:r>
                    </a:p>
                  </a:txBody>
                  <a:tcPr marL="63605" marR="63605" marT="0" marB="0" anchor="ctr">
                    <a:lnL w="12700" cap="flat" cmpd="sng" algn="ctr">
                      <a:solidFill>
                        <a:srgbClr val="000000"/>
                      </a:solidFill>
                      <a:prstDash val="solid"/>
                      <a:round/>
                      <a:headEnd type="none" w="med" len="med"/>
                      <a:tailEnd type="none" w="med" len="med"/>
                    </a:lnL>
                    <a:lnR w="57150" cap="flat" cmpd="dbl"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FFCC"/>
                    </a:solidFill>
                  </a:tcPr>
                </a:tc>
                <a:tc>
                  <a:txBody>
                    <a:bodyPr/>
                    <a:lstStyle/>
                    <a:p>
                      <a:pPr indent="0" algn="ctr">
                        <a:spcAft>
                          <a:spcPts val="0"/>
                        </a:spcAft>
                      </a:pPr>
                      <a:r>
                        <a:rPr lang="en-US" sz="2000" b="1" kern="100" dirty="0">
                          <a:effectLst/>
                          <a:latin typeface="Times New Roman" panose="02020603050405020304" pitchFamily="18" charset="0"/>
                          <a:ea typeface="宋体" panose="02010600030101010101" pitchFamily="2" charset="-122"/>
                        </a:rPr>
                        <a:t>89H</a:t>
                      </a:r>
                      <a:endParaRPr lang="zh-CN" sz="2000" b="1" kern="100" dirty="0">
                        <a:effectLst/>
                        <a:latin typeface="Times New Roman" panose="02020603050405020304" pitchFamily="18" charset="0"/>
                        <a:ea typeface="宋体" panose="02010600030101010101" pitchFamily="2" charset="-122"/>
                      </a:endParaRPr>
                    </a:p>
                  </a:txBody>
                  <a:tcPr marL="63605" marR="63605" marT="0" marB="0" anchor="ctr">
                    <a:lnL w="57150" cap="flat" cmpd="dbl"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FFCC"/>
                    </a:solidFill>
                  </a:tcPr>
                </a:tc>
                <a:tc>
                  <a:txBody>
                    <a:bodyPr/>
                    <a:lstStyle/>
                    <a:p>
                      <a:pPr indent="0" algn="l">
                        <a:spcAft>
                          <a:spcPts val="0"/>
                        </a:spcAft>
                      </a:pPr>
                      <a:r>
                        <a:rPr lang="zh-CN" sz="2000" b="1" kern="100" dirty="0">
                          <a:effectLst/>
                          <a:latin typeface="Times New Roman" panose="02020603050405020304" pitchFamily="18" charset="0"/>
                          <a:ea typeface="宋体" panose="02010600030101010101" pitchFamily="2" charset="-122"/>
                        </a:rPr>
                        <a:t>通道</a:t>
                      </a:r>
                      <a:r>
                        <a:rPr lang="en-US" sz="2000" b="1" kern="100" dirty="0">
                          <a:effectLst/>
                          <a:latin typeface="Times New Roman" panose="02020603050405020304" pitchFamily="18" charset="0"/>
                          <a:ea typeface="宋体" panose="02010600030101010101" pitchFamily="2" charset="-122"/>
                        </a:rPr>
                        <a:t>6</a:t>
                      </a:r>
                      <a:r>
                        <a:rPr lang="zh-CN" sz="2000" b="1" kern="100" dirty="0">
                          <a:effectLst/>
                          <a:latin typeface="Times New Roman" panose="02020603050405020304" pitchFamily="18" charset="0"/>
                          <a:ea typeface="宋体" panose="02010600030101010101" pitchFamily="2" charset="-122"/>
                        </a:rPr>
                        <a:t>页面寄存器</a:t>
                      </a:r>
                    </a:p>
                  </a:txBody>
                  <a:tcPr marL="63605" marR="6360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FFCC"/>
                    </a:solidFill>
                  </a:tcPr>
                </a:tc>
                <a:tc>
                  <a:txBody>
                    <a:bodyPr/>
                    <a:lstStyle/>
                    <a:p>
                      <a:pPr indent="0" algn="ctr">
                        <a:spcAft>
                          <a:spcPts val="0"/>
                        </a:spcAft>
                      </a:pPr>
                      <a:r>
                        <a:rPr lang="zh-CN" sz="2000" b="1" kern="100">
                          <a:effectLst/>
                          <a:latin typeface="Times New Roman" panose="02020603050405020304" pitchFamily="18" charset="0"/>
                          <a:ea typeface="宋体" panose="02010600030101010101" pitchFamily="2" charset="-122"/>
                        </a:rPr>
                        <a:t>读</a:t>
                      </a:r>
                      <a:r>
                        <a:rPr lang="en-US" sz="2000" b="1" kern="100">
                          <a:effectLst/>
                          <a:latin typeface="Times New Roman" panose="02020603050405020304" pitchFamily="18" charset="0"/>
                          <a:ea typeface="宋体" panose="02010600030101010101" pitchFamily="2" charset="-122"/>
                        </a:rPr>
                        <a:t>/</a:t>
                      </a:r>
                      <a:r>
                        <a:rPr lang="zh-CN" sz="2000" b="1" kern="100">
                          <a:effectLst/>
                          <a:latin typeface="Times New Roman" panose="02020603050405020304" pitchFamily="18" charset="0"/>
                          <a:ea typeface="宋体" panose="02010600030101010101" pitchFamily="2" charset="-122"/>
                        </a:rPr>
                        <a:t>写</a:t>
                      </a:r>
                    </a:p>
                  </a:txBody>
                  <a:tcPr marL="63605" marR="63605" marT="0" marB="0" anchor="ctr">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FFCC"/>
                    </a:solidFill>
                  </a:tcPr>
                </a:tc>
              </a:tr>
              <a:tr h="296824">
                <a:tc>
                  <a:txBody>
                    <a:bodyPr/>
                    <a:lstStyle/>
                    <a:p>
                      <a:pPr indent="0" algn="ctr">
                        <a:spcAft>
                          <a:spcPts val="0"/>
                        </a:spcAft>
                      </a:pPr>
                      <a:r>
                        <a:rPr lang="en-US" sz="2000" b="1" kern="100">
                          <a:effectLst/>
                          <a:latin typeface="Times New Roman" panose="02020603050405020304" pitchFamily="18" charset="0"/>
                          <a:ea typeface="宋体" panose="02010600030101010101" pitchFamily="2" charset="-122"/>
                        </a:rPr>
                        <a:t>81H</a:t>
                      </a:r>
                      <a:endParaRPr lang="zh-CN" sz="2000" b="1" kern="100">
                        <a:effectLst/>
                        <a:latin typeface="Times New Roman" panose="02020603050405020304" pitchFamily="18" charset="0"/>
                        <a:ea typeface="宋体" panose="02010600030101010101" pitchFamily="2" charset="-122"/>
                      </a:endParaRPr>
                    </a:p>
                  </a:txBody>
                  <a:tcPr marL="63605" marR="63605" marT="0"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FFCC"/>
                    </a:solidFill>
                  </a:tcPr>
                </a:tc>
                <a:tc>
                  <a:txBody>
                    <a:bodyPr/>
                    <a:lstStyle/>
                    <a:p>
                      <a:pPr indent="0" algn="l">
                        <a:spcAft>
                          <a:spcPts val="0"/>
                        </a:spcAft>
                      </a:pPr>
                      <a:r>
                        <a:rPr lang="zh-CN" sz="2000" b="1" kern="100" dirty="0">
                          <a:effectLst/>
                          <a:latin typeface="Times New Roman" panose="02020603050405020304" pitchFamily="18" charset="0"/>
                          <a:ea typeface="宋体" panose="02010600030101010101" pitchFamily="2" charset="-122"/>
                        </a:rPr>
                        <a:t>通道</a:t>
                      </a:r>
                      <a:r>
                        <a:rPr lang="en-US" sz="2000" b="1" kern="100" dirty="0">
                          <a:effectLst/>
                          <a:latin typeface="Times New Roman" panose="02020603050405020304" pitchFamily="18" charset="0"/>
                          <a:ea typeface="宋体" panose="02010600030101010101" pitchFamily="2" charset="-122"/>
                        </a:rPr>
                        <a:t>2</a:t>
                      </a:r>
                      <a:r>
                        <a:rPr lang="zh-CN" sz="2000" b="1" kern="100" dirty="0">
                          <a:effectLst/>
                          <a:latin typeface="Times New Roman" panose="02020603050405020304" pitchFamily="18" charset="0"/>
                          <a:ea typeface="宋体" panose="02010600030101010101" pitchFamily="2" charset="-122"/>
                        </a:rPr>
                        <a:t>页面寄存器</a:t>
                      </a:r>
                    </a:p>
                  </a:txBody>
                  <a:tcPr marL="63605" marR="6360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FFCC"/>
                    </a:solidFill>
                  </a:tcPr>
                </a:tc>
                <a:tc>
                  <a:txBody>
                    <a:bodyPr/>
                    <a:lstStyle/>
                    <a:p>
                      <a:pPr indent="0" algn="ctr">
                        <a:spcAft>
                          <a:spcPts val="0"/>
                        </a:spcAft>
                      </a:pPr>
                      <a:r>
                        <a:rPr lang="zh-CN" sz="2000" b="1" kern="100">
                          <a:effectLst/>
                          <a:latin typeface="Times New Roman" panose="02020603050405020304" pitchFamily="18" charset="0"/>
                          <a:ea typeface="宋体" panose="02010600030101010101" pitchFamily="2" charset="-122"/>
                        </a:rPr>
                        <a:t>读</a:t>
                      </a:r>
                      <a:r>
                        <a:rPr lang="en-US" sz="2000" b="1" kern="100">
                          <a:effectLst/>
                          <a:latin typeface="Times New Roman" panose="02020603050405020304" pitchFamily="18" charset="0"/>
                          <a:ea typeface="宋体" panose="02010600030101010101" pitchFamily="2" charset="-122"/>
                        </a:rPr>
                        <a:t>/</a:t>
                      </a:r>
                      <a:r>
                        <a:rPr lang="zh-CN" sz="2000" b="1" kern="100">
                          <a:effectLst/>
                          <a:latin typeface="Times New Roman" panose="02020603050405020304" pitchFamily="18" charset="0"/>
                          <a:ea typeface="宋体" panose="02010600030101010101" pitchFamily="2" charset="-122"/>
                        </a:rPr>
                        <a:t>写</a:t>
                      </a:r>
                    </a:p>
                  </a:txBody>
                  <a:tcPr marL="63605" marR="63605" marT="0" marB="0" anchor="ctr">
                    <a:lnL w="12700" cap="flat" cmpd="sng" algn="ctr">
                      <a:solidFill>
                        <a:srgbClr val="000000"/>
                      </a:solidFill>
                      <a:prstDash val="solid"/>
                      <a:round/>
                      <a:headEnd type="none" w="med" len="med"/>
                      <a:tailEnd type="none" w="med" len="med"/>
                    </a:lnL>
                    <a:lnR w="57150" cap="flat" cmpd="dbl"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FFCC"/>
                    </a:solidFill>
                  </a:tcPr>
                </a:tc>
                <a:tc>
                  <a:txBody>
                    <a:bodyPr/>
                    <a:lstStyle/>
                    <a:p>
                      <a:pPr indent="0" algn="ctr">
                        <a:spcAft>
                          <a:spcPts val="0"/>
                        </a:spcAft>
                      </a:pPr>
                      <a:r>
                        <a:rPr lang="en-US" sz="2000" b="1" kern="100" dirty="0">
                          <a:effectLst/>
                          <a:latin typeface="Times New Roman" panose="02020603050405020304" pitchFamily="18" charset="0"/>
                          <a:ea typeface="宋体" panose="02010600030101010101" pitchFamily="2" charset="-122"/>
                        </a:rPr>
                        <a:t>8AH</a:t>
                      </a:r>
                      <a:endParaRPr lang="zh-CN" sz="2000" b="1" kern="100" dirty="0">
                        <a:effectLst/>
                        <a:latin typeface="Times New Roman" panose="02020603050405020304" pitchFamily="18" charset="0"/>
                        <a:ea typeface="宋体" panose="02010600030101010101" pitchFamily="2" charset="-122"/>
                      </a:endParaRPr>
                    </a:p>
                  </a:txBody>
                  <a:tcPr marL="63605" marR="63605" marT="0" marB="0" anchor="ctr">
                    <a:lnL w="57150" cap="flat" cmpd="dbl"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FFCC"/>
                    </a:solidFill>
                  </a:tcPr>
                </a:tc>
                <a:tc>
                  <a:txBody>
                    <a:bodyPr/>
                    <a:lstStyle/>
                    <a:p>
                      <a:pPr indent="0" algn="l">
                        <a:spcAft>
                          <a:spcPts val="0"/>
                        </a:spcAft>
                      </a:pPr>
                      <a:r>
                        <a:rPr lang="zh-CN" sz="2000" b="1" kern="100" dirty="0">
                          <a:effectLst/>
                          <a:latin typeface="Times New Roman" panose="02020603050405020304" pitchFamily="18" charset="0"/>
                          <a:ea typeface="宋体" panose="02010600030101010101" pitchFamily="2" charset="-122"/>
                        </a:rPr>
                        <a:t>通道</a:t>
                      </a:r>
                      <a:r>
                        <a:rPr lang="en-US" sz="2000" b="1" kern="100" dirty="0">
                          <a:effectLst/>
                          <a:latin typeface="Times New Roman" panose="02020603050405020304" pitchFamily="18" charset="0"/>
                          <a:ea typeface="宋体" panose="02010600030101010101" pitchFamily="2" charset="-122"/>
                        </a:rPr>
                        <a:t>7</a:t>
                      </a:r>
                      <a:r>
                        <a:rPr lang="zh-CN" sz="2000" b="1" kern="100" dirty="0">
                          <a:effectLst/>
                          <a:latin typeface="Times New Roman" panose="02020603050405020304" pitchFamily="18" charset="0"/>
                          <a:ea typeface="宋体" panose="02010600030101010101" pitchFamily="2" charset="-122"/>
                        </a:rPr>
                        <a:t>页面寄存器</a:t>
                      </a:r>
                    </a:p>
                  </a:txBody>
                  <a:tcPr marL="63605" marR="6360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FFCC"/>
                    </a:solidFill>
                  </a:tcPr>
                </a:tc>
                <a:tc>
                  <a:txBody>
                    <a:bodyPr/>
                    <a:lstStyle/>
                    <a:p>
                      <a:pPr indent="0" algn="ctr">
                        <a:spcAft>
                          <a:spcPts val="0"/>
                        </a:spcAft>
                      </a:pPr>
                      <a:r>
                        <a:rPr lang="zh-CN" sz="2000" b="1" kern="100" dirty="0">
                          <a:effectLst/>
                          <a:latin typeface="Times New Roman" panose="02020603050405020304" pitchFamily="18" charset="0"/>
                          <a:ea typeface="宋体" panose="02010600030101010101" pitchFamily="2" charset="-122"/>
                        </a:rPr>
                        <a:t>读</a:t>
                      </a:r>
                      <a:r>
                        <a:rPr lang="en-US" sz="2000" b="1" kern="100" dirty="0">
                          <a:effectLst/>
                          <a:latin typeface="Times New Roman" panose="02020603050405020304" pitchFamily="18" charset="0"/>
                          <a:ea typeface="宋体" panose="02010600030101010101" pitchFamily="2" charset="-122"/>
                        </a:rPr>
                        <a:t>/</a:t>
                      </a:r>
                      <a:r>
                        <a:rPr lang="zh-CN" sz="2000" b="1" kern="100" dirty="0">
                          <a:effectLst/>
                          <a:latin typeface="Times New Roman" panose="02020603050405020304" pitchFamily="18" charset="0"/>
                          <a:ea typeface="宋体" panose="02010600030101010101" pitchFamily="2" charset="-122"/>
                        </a:rPr>
                        <a:t>写</a:t>
                      </a:r>
                    </a:p>
                  </a:txBody>
                  <a:tcPr marL="63605" marR="63605" marT="0" marB="0" anchor="ctr">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FFCC"/>
                    </a:solidFill>
                  </a:tcPr>
                </a:tc>
              </a:tr>
              <a:tr h="148412">
                <a:tc>
                  <a:txBody>
                    <a:bodyPr/>
                    <a:lstStyle/>
                    <a:p>
                      <a:pPr indent="0" algn="ctr">
                        <a:spcAft>
                          <a:spcPts val="0"/>
                        </a:spcAft>
                      </a:pPr>
                      <a:r>
                        <a:rPr lang="en-US" sz="2000" b="1" kern="100" dirty="0">
                          <a:effectLst/>
                          <a:latin typeface="Times New Roman" panose="02020603050405020304" pitchFamily="18" charset="0"/>
                          <a:ea typeface="宋体" panose="02010600030101010101" pitchFamily="2" charset="-122"/>
                        </a:rPr>
                        <a:t>82H</a:t>
                      </a:r>
                      <a:endParaRPr lang="zh-CN" sz="2000" b="1" kern="100" dirty="0">
                        <a:effectLst/>
                        <a:latin typeface="Times New Roman" panose="02020603050405020304" pitchFamily="18" charset="0"/>
                        <a:ea typeface="宋体" panose="02010600030101010101" pitchFamily="2" charset="-122"/>
                      </a:endParaRPr>
                    </a:p>
                  </a:txBody>
                  <a:tcPr marL="63605" marR="63605" marT="0"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CCFFCC"/>
                    </a:solidFill>
                  </a:tcPr>
                </a:tc>
                <a:tc>
                  <a:txBody>
                    <a:bodyPr/>
                    <a:lstStyle/>
                    <a:p>
                      <a:pPr indent="0" algn="l">
                        <a:spcAft>
                          <a:spcPts val="0"/>
                        </a:spcAft>
                      </a:pPr>
                      <a:r>
                        <a:rPr lang="zh-CN" sz="2000" b="1" kern="100" dirty="0">
                          <a:effectLst/>
                          <a:latin typeface="Times New Roman" panose="02020603050405020304" pitchFamily="18" charset="0"/>
                          <a:ea typeface="宋体" panose="02010600030101010101" pitchFamily="2" charset="-122"/>
                        </a:rPr>
                        <a:t>通道</a:t>
                      </a:r>
                      <a:r>
                        <a:rPr lang="en-US" sz="2000" b="1" kern="100" dirty="0">
                          <a:effectLst/>
                          <a:latin typeface="Times New Roman" panose="02020603050405020304" pitchFamily="18" charset="0"/>
                          <a:ea typeface="宋体" panose="02010600030101010101" pitchFamily="2" charset="-122"/>
                        </a:rPr>
                        <a:t>3</a:t>
                      </a:r>
                      <a:r>
                        <a:rPr lang="zh-CN" sz="2000" b="1" kern="100" dirty="0">
                          <a:effectLst/>
                          <a:latin typeface="Times New Roman" panose="02020603050405020304" pitchFamily="18" charset="0"/>
                          <a:ea typeface="宋体" panose="02010600030101010101" pitchFamily="2" charset="-122"/>
                        </a:rPr>
                        <a:t>页面寄存器</a:t>
                      </a:r>
                    </a:p>
                  </a:txBody>
                  <a:tcPr marL="63605" marR="6360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CCFFCC"/>
                    </a:solidFill>
                  </a:tcPr>
                </a:tc>
                <a:tc>
                  <a:txBody>
                    <a:bodyPr/>
                    <a:lstStyle/>
                    <a:p>
                      <a:pPr indent="0" algn="ctr">
                        <a:spcAft>
                          <a:spcPts val="0"/>
                        </a:spcAft>
                      </a:pPr>
                      <a:r>
                        <a:rPr lang="zh-CN" sz="2000" b="1" kern="100" dirty="0">
                          <a:effectLst/>
                          <a:latin typeface="Times New Roman" panose="02020603050405020304" pitchFamily="18" charset="0"/>
                          <a:ea typeface="宋体" panose="02010600030101010101" pitchFamily="2" charset="-122"/>
                        </a:rPr>
                        <a:t>读</a:t>
                      </a:r>
                      <a:r>
                        <a:rPr lang="en-US" sz="2000" b="1" kern="100" dirty="0">
                          <a:effectLst/>
                          <a:latin typeface="Times New Roman" panose="02020603050405020304" pitchFamily="18" charset="0"/>
                          <a:ea typeface="宋体" panose="02010600030101010101" pitchFamily="2" charset="-122"/>
                        </a:rPr>
                        <a:t>/</a:t>
                      </a:r>
                      <a:r>
                        <a:rPr lang="zh-CN" sz="2000" b="1" kern="100" dirty="0">
                          <a:effectLst/>
                          <a:latin typeface="Times New Roman" panose="02020603050405020304" pitchFamily="18" charset="0"/>
                          <a:ea typeface="宋体" panose="02010600030101010101" pitchFamily="2" charset="-122"/>
                        </a:rPr>
                        <a:t>写</a:t>
                      </a:r>
                    </a:p>
                  </a:txBody>
                  <a:tcPr marL="63605" marR="63605" marT="0" marB="0" anchor="ctr">
                    <a:lnL w="12700" cap="flat" cmpd="sng" algn="ctr">
                      <a:solidFill>
                        <a:srgbClr val="000000"/>
                      </a:solidFill>
                      <a:prstDash val="solid"/>
                      <a:round/>
                      <a:headEnd type="none" w="med" len="med"/>
                      <a:tailEnd type="none" w="med" len="med"/>
                    </a:lnL>
                    <a:lnR w="57150" cap="flat" cmpd="dbl"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CCFFCC"/>
                    </a:solidFill>
                  </a:tcPr>
                </a:tc>
                <a:tc>
                  <a:txBody>
                    <a:bodyPr/>
                    <a:lstStyle/>
                    <a:p>
                      <a:pPr indent="0" algn="ctr">
                        <a:spcAft>
                          <a:spcPts val="0"/>
                        </a:spcAft>
                      </a:pPr>
                      <a:r>
                        <a:rPr lang="en-US" sz="2000" b="1" kern="100" dirty="0">
                          <a:effectLst/>
                          <a:latin typeface="Times New Roman" panose="02020603050405020304" pitchFamily="18" charset="0"/>
                          <a:ea typeface="宋体" panose="02010600030101010101" pitchFamily="2" charset="-122"/>
                        </a:rPr>
                        <a:t> </a:t>
                      </a:r>
                      <a:endParaRPr lang="zh-CN" sz="2000" b="1" kern="100" dirty="0">
                        <a:effectLst/>
                        <a:latin typeface="Times New Roman" panose="02020603050405020304" pitchFamily="18" charset="0"/>
                        <a:ea typeface="宋体" panose="02010600030101010101" pitchFamily="2" charset="-122"/>
                      </a:endParaRPr>
                    </a:p>
                  </a:txBody>
                  <a:tcPr marL="63605" marR="63605" marT="0" marB="0" anchor="ctr">
                    <a:lnL w="57150" cap="flat" cmpd="dbl"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indent="0" algn="l">
                        <a:spcAft>
                          <a:spcPts val="0"/>
                        </a:spcAft>
                      </a:pPr>
                      <a:r>
                        <a:rPr lang="en-US" sz="2000" b="1" kern="100" dirty="0">
                          <a:effectLst/>
                          <a:latin typeface="Times New Roman" panose="02020603050405020304" pitchFamily="18" charset="0"/>
                          <a:ea typeface="宋体" panose="02010600030101010101" pitchFamily="2" charset="-122"/>
                        </a:rPr>
                        <a:t> </a:t>
                      </a:r>
                      <a:endParaRPr lang="zh-CN" sz="2000" b="1" kern="100" dirty="0">
                        <a:effectLst/>
                        <a:latin typeface="Times New Roman" panose="02020603050405020304" pitchFamily="18" charset="0"/>
                        <a:ea typeface="宋体" panose="02010600030101010101" pitchFamily="2" charset="-122"/>
                      </a:endParaRPr>
                    </a:p>
                  </a:txBody>
                  <a:tcPr marL="63605" marR="6360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indent="0" algn="ctr">
                        <a:spcAft>
                          <a:spcPts val="0"/>
                        </a:spcAft>
                      </a:pPr>
                      <a:r>
                        <a:rPr lang="en-US" sz="2000" b="1" kern="100" dirty="0">
                          <a:effectLst/>
                          <a:latin typeface="Times New Roman" panose="02020603050405020304" pitchFamily="18" charset="0"/>
                          <a:ea typeface="宋体" panose="02010600030101010101" pitchFamily="2" charset="-122"/>
                        </a:rPr>
                        <a:t> </a:t>
                      </a:r>
                      <a:endParaRPr lang="zh-CN" sz="2000" b="1" kern="100" dirty="0">
                        <a:effectLst/>
                        <a:latin typeface="Times New Roman" panose="02020603050405020304" pitchFamily="18" charset="0"/>
                        <a:ea typeface="宋体" panose="02010600030101010101" pitchFamily="2" charset="-122"/>
                      </a:endParaRPr>
                    </a:p>
                  </a:txBody>
                  <a:tcPr marL="63605" marR="63605" marT="0" marB="0" anchor="ctr">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r>
            </a:tbl>
          </a:graphicData>
        </a:graphic>
      </p:graphicFrame>
      <p:sp>
        <p:nvSpPr>
          <p:cNvPr id="4" name="灯片编号占位符 3"/>
          <p:cNvSpPr>
            <a:spLocks noGrp="1"/>
          </p:cNvSpPr>
          <p:nvPr>
            <p:ph type="sldNum" sz="quarter" idx="11"/>
          </p:nvPr>
        </p:nvSpPr>
        <p:spPr/>
        <p:txBody>
          <a:bodyPr/>
          <a:lstStyle/>
          <a:p>
            <a:fld id="{C5B93D84-87BE-4514-9293-7D5164B6320D}" type="slidenum">
              <a:rPr lang="zh-CN" altLang="en-US" smtClean="0"/>
              <a:pPr/>
              <a:t>240</a:t>
            </a:fld>
            <a:endParaRPr lang="en-US" altLang="zh-CN" dirty="0"/>
          </a:p>
        </p:txBody>
      </p:sp>
    </p:spTree>
    <p:extLst>
      <p:ext uri="{BB962C8B-B14F-4D97-AF65-F5344CB8AC3E}">
        <p14:creationId xmlns:p14="http://schemas.microsoft.com/office/powerpoint/2010/main" val="1822026745"/>
      </p:ext>
    </p:extLst>
  </p:cSld>
  <p:clrMapOvr>
    <a:masterClrMapping/>
  </p:clrMapOvr>
  <p:transition spd="med"/>
  <p:timing>
    <p:tnLst>
      <p:par>
        <p:cTn id="1" dur="indefinite" restart="never" nodeType="tmRoot"/>
      </p:par>
    </p:tn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6.4  DMA</a:t>
            </a:r>
            <a:r>
              <a:rPr lang="zh-CN" altLang="en-US" dirty="0" smtClean="0"/>
              <a:t>方式       </a:t>
            </a:r>
            <a:r>
              <a:rPr lang="zh-CN" altLang="en-US" dirty="0" smtClean="0">
                <a:solidFill>
                  <a:srgbClr val="006600"/>
                </a:solidFill>
              </a:rPr>
              <a:t>三、芯片</a:t>
            </a:r>
            <a:r>
              <a:rPr lang="zh-CN" altLang="en-US" dirty="0">
                <a:solidFill>
                  <a:srgbClr val="006600"/>
                </a:solidFill>
              </a:rPr>
              <a:t>组中</a:t>
            </a:r>
            <a:r>
              <a:rPr lang="en-US" altLang="zh-CN" dirty="0">
                <a:solidFill>
                  <a:srgbClr val="006600"/>
                </a:solidFill>
              </a:rPr>
              <a:t>8/16</a:t>
            </a:r>
            <a:r>
              <a:rPr lang="zh-CN" altLang="en-US" dirty="0">
                <a:solidFill>
                  <a:srgbClr val="006600"/>
                </a:solidFill>
              </a:rPr>
              <a:t>位</a:t>
            </a:r>
            <a:r>
              <a:rPr lang="en-US" altLang="zh-CN" dirty="0">
                <a:solidFill>
                  <a:srgbClr val="006600"/>
                </a:solidFill>
              </a:rPr>
              <a:t>DMA</a:t>
            </a:r>
            <a:r>
              <a:rPr lang="zh-CN" altLang="en-US" dirty="0">
                <a:solidFill>
                  <a:srgbClr val="006600"/>
                </a:solidFill>
              </a:rPr>
              <a:t>的实现</a:t>
            </a:r>
          </a:p>
        </p:txBody>
      </p:sp>
      <p:sp>
        <p:nvSpPr>
          <p:cNvPr id="3" name="内容占位符 2"/>
          <p:cNvSpPr>
            <a:spLocks noGrp="1"/>
          </p:cNvSpPr>
          <p:nvPr>
            <p:ph idx="1"/>
          </p:nvPr>
        </p:nvSpPr>
        <p:spPr>
          <a:xfrm>
            <a:off x="251400" y="1029990"/>
            <a:ext cx="8713210" cy="5675609"/>
          </a:xfrm>
        </p:spPr>
        <p:txBody>
          <a:bodyPr/>
          <a:lstStyle/>
          <a:p>
            <a:r>
              <a:rPr lang="zh-CN" altLang="en-US" sz="2400" dirty="0" smtClean="0">
                <a:solidFill>
                  <a:srgbClr val="0000FF"/>
                </a:solidFill>
              </a:rPr>
              <a:t>基地址</a:t>
            </a:r>
            <a:r>
              <a:rPr lang="en-US" altLang="zh-CN" sz="2400" dirty="0">
                <a:solidFill>
                  <a:srgbClr val="0000FF"/>
                </a:solidFill>
              </a:rPr>
              <a:t>/</a:t>
            </a:r>
            <a:r>
              <a:rPr lang="zh-CN" altLang="en-US" sz="2400" dirty="0">
                <a:solidFill>
                  <a:srgbClr val="0000FF"/>
                </a:solidFill>
              </a:rPr>
              <a:t>当前地址寄存器</a:t>
            </a:r>
            <a:r>
              <a:rPr lang="zh-CN" altLang="en-US" sz="2400" dirty="0"/>
              <a:t>：对于</a:t>
            </a:r>
            <a:r>
              <a:rPr lang="en-US" altLang="zh-CN" sz="2400" dirty="0"/>
              <a:t>LPC DAMC-2</a:t>
            </a:r>
            <a:r>
              <a:rPr lang="zh-CN" altLang="en-US" sz="2400" dirty="0"/>
              <a:t>，工作在</a:t>
            </a:r>
            <a:r>
              <a:rPr lang="en-US" altLang="zh-CN" sz="2400" dirty="0"/>
              <a:t>16</a:t>
            </a:r>
            <a:r>
              <a:rPr lang="zh-CN" altLang="en-US" sz="2400" dirty="0"/>
              <a:t>位</a:t>
            </a:r>
            <a:r>
              <a:rPr lang="en-US" altLang="zh-CN" sz="2400" dirty="0"/>
              <a:t>DMA</a:t>
            </a:r>
            <a:r>
              <a:rPr lang="zh-CN" altLang="en-US" sz="2400" dirty="0"/>
              <a:t>传送模式下，基地址</a:t>
            </a:r>
            <a:r>
              <a:rPr lang="en-US" altLang="zh-CN" sz="2400" dirty="0"/>
              <a:t>/</a:t>
            </a:r>
            <a:r>
              <a:rPr lang="zh-CN" altLang="en-US" sz="2400" dirty="0"/>
              <a:t>当前地址寄存器的内容对应</a:t>
            </a:r>
            <a:r>
              <a:rPr lang="en-US" altLang="zh-CN" sz="2400" dirty="0"/>
              <a:t>A</a:t>
            </a:r>
            <a:r>
              <a:rPr lang="en-US" altLang="zh-CN" sz="2400" baseline="-25000" dirty="0"/>
              <a:t>1</a:t>
            </a:r>
            <a:r>
              <a:rPr lang="zh-CN" altLang="en-US" sz="2400" dirty="0"/>
              <a:t>～</a:t>
            </a:r>
            <a:r>
              <a:rPr lang="en-US" altLang="zh-CN" sz="2400" dirty="0"/>
              <a:t>A</a:t>
            </a:r>
            <a:r>
              <a:rPr lang="en-US" altLang="zh-CN" sz="2400" baseline="-25000" dirty="0"/>
              <a:t>16</a:t>
            </a:r>
            <a:r>
              <a:rPr lang="zh-CN" altLang="en-US" sz="2400" dirty="0"/>
              <a:t>。</a:t>
            </a:r>
          </a:p>
          <a:p>
            <a:r>
              <a:rPr lang="zh-CN" altLang="en-US" sz="2400" dirty="0" smtClean="0">
                <a:solidFill>
                  <a:srgbClr val="0000FF"/>
                </a:solidFill>
              </a:rPr>
              <a:t>基</a:t>
            </a:r>
            <a:r>
              <a:rPr lang="zh-CN" altLang="en-US" sz="2400" dirty="0">
                <a:solidFill>
                  <a:srgbClr val="0000FF"/>
                </a:solidFill>
              </a:rPr>
              <a:t>字数</a:t>
            </a:r>
            <a:r>
              <a:rPr lang="en-US" altLang="zh-CN" sz="2400" dirty="0">
                <a:solidFill>
                  <a:srgbClr val="0000FF"/>
                </a:solidFill>
              </a:rPr>
              <a:t>/</a:t>
            </a:r>
            <a:r>
              <a:rPr lang="zh-CN" altLang="en-US" sz="2400" dirty="0">
                <a:solidFill>
                  <a:srgbClr val="0000FF"/>
                </a:solidFill>
              </a:rPr>
              <a:t>当前字数寄存器</a:t>
            </a:r>
            <a:r>
              <a:rPr lang="zh-CN" altLang="en-US" sz="2400" dirty="0"/>
              <a:t>：对于</a:t>
            </a:r>
            <a:r>
              <a:rPr lang="en-US" altLang="zh-CN" sz="2400" dirty="0"/>
              <a:t>LPC DAMC-2</a:t>
            </a:r>
            <a:r>
              <a:rPr lang="zh-CN" altLang="en-US" sz="2400" dirty="0"/>
              <a:t>，工作在</a:t>
            </a:r>
            <a:r>
              <a:rPr lang="en-US" altLang="zh-CN" sz="2400" dirty="0"/>
              <a:t>16</a:t>
            </a:r>
            <a:r>
              <a:rPr lang="zh-CN" altLang="en-US" sz="2400" dirty="0"/>
              <a:t>位</a:t>
            </a:r>
            <a:r>
              <a:rPr lang="en-US" altLang="zh-CN" sz="2400" dirty="0"/>
              <a:t>DMA</a:t>
            </a:r>
            <a:r>
              <a:rPr lang="zh-CN" altLang="en-US" sz="2400" dirty="0"/>
              <a:t>传送模式下，基字数</a:t>
            </a:r>
            <a:r>
              <a:rPr lang="en-US" altLang="zh-CN" sz="2400" dirty="0"/>
              <a:t>/</a:t>
            </a:r>
            <a:r>
              <a:rPr lang="zh-CN" altLang="en-US" sz="2400" dirty="0"/>
              <a:t>当前字数寄存器的内容为要传送的</a:t>
            </a:r>
            <a:r>
              <a:rPr lang="zh-CN" altLang="en-US" sz="2400" dirty="0">
                <a:solidFill>
                  <a:srgbClr val="FF0000"/>
                </a:solidFill>
              </a:rPr>
              <a:t>字</a:t>
            </a:r>
            <a:r>
              <a:rPr lang="zh-CN" altLang="en-US" sz="2400" dirty="0"/>
              <a:t>（</a:t>
            </a:r>
            <a:r>
              <a:rPr lang="en-US" altLang="zh-CN" sz="2400" dirty="0"/>
              <a:t>16</a:t>
            </a:r>
            <a:r>
              <a:rPr lang="zh-CN" altLang="en-US" sz="2400" dirty="0"/>
              <a:t>位）的个数减</a:t>
            </a:r>
            <a:r>
              <a:rPr lang="en-US" altLang="zh-CN" sz="2400" dirty="0"/>
              <a:t>1</a:t>
            </a:r>
            <a:r>
              <a:rPr lang="zh-CN" altLang="en-US" sz="2400" dirty="0"/>
              <a:t>。</a:t>
            </a:r>
          </a:p>
          <a:p>
            <a:r>
              <a:rPr lang="zh-CN" altLang="zh-CN" sz="2400" dirty="0">
                <a:solidFill>
                  <a:srgbClr val="0000FF"/>
                </a:solidFill>
              </a:rPr>
              <a:t>命令字</a:t>
            </a:r>
            <a:r>
              <a:rPr lang="zh-CN" altLang="zh-CN" sz="2400" dirty="0"/>
              <a:t>：</a:t>
            </a:r>
            <a:r>
              <a:rPr lang="en-US" altLang="zh-CN" sz="2400" dirty="0"/>
              <a:t>LPC DMA</a:t>
            </a:r>
            <a:r>
              <a:rPr lang="zh-CN" altLang="zh-CN" sz="2400" dirty="0"/>
              <a:t>控制器的命令字只有第</a:t>
            </a:r>
            <a:r>
              <a:rPr lang="en-US" altLang="zh-CN" sz="2400" dirty="0"/>
              <a:t>4</a:t>
            </a:r>
            <a:r>
              <a:rPr lang="zh-CN" altLang="zh-CN" sz="2400" dirty="0"/>
              <a:t>位、第</a:t>
            </a:r>
            <a:r>
              <a:rPr lang="en-US" altLang="zh-CN" sz="2400" dirty="0"/>
              <a:t>2</a:t>
            </a:r>
            <a:r>
              <a:rPr lang="zh-CN" altLang="zh-CN" sz="2400" dirty="0"/>
              <a:t>位有效，其他位保留</a:t>
            </a:r>
            <a:r>
              <a:rPr lang="zh-CN" altLang="zh-CN" sz="2400" dirty="0" smtClean="0"/>
              <a:t>。</a:t>
            </a:r>
            <a:endParaRPr lang="en-US" altLang="zh-CN" sz="2400" dirty="0" smtClean="0"/>
          </a:p>
          <a:p>
            <a:r>
              <a:rPr lang="zh-CN" altLang="zh-CN" sz="2400" dirty="0">
                <a:solidFill>
                  <a:srgbClr val="0000FF"/>
                </a:solidFill>
              </a:rPr>
              <a:t>方式控制字</a:t>
            </a:r>
            <a:r>
              <a:rPr lang="zh-CN" altLang="zh-CN" sz="2400" dirty="0"/>
              <a:t>：</a:t>
            </a:r>
            <a:r>
              <a:rPr lang="en-US" altLang="zh-CN" sz="2400" dirty="0"/>
              <a:t>bit 7</a:t>
            </a:r>
            <a:r>
              <a:rPr lang="zh-CN" altLang="zh-CN" sz="2400" dirty="0"/>
              <a:t>～</a:t>
            </a:r>
            <a:r>
              <a:rPr lang="en-US" altLang="zh-CN" sz="2400" dirty="0"/>
              <a:t>6</a:t>
            </a:r>
            <a:r>
              <a:rPr lang="zh-CN" altLang="zh-CN" sz="2400" dirty="0"/>
              <a:t>规定</a:t>
            </a:r>
            <a:r>
              <a:rPr lang="en-US" altLang="zh-CN" sz="2400" dirty="0"/>
              <a:t>DMA</a:t>
            </a:r>
            <a:r>
              <a:rPr lang="zh-CN" altLang="zh-CN" sz="2400" dirty="0"/>
              <a:t>控制器的工作模式，</a:t>
            </a:r>
            <a:r>
              <a:rPr lang="en-US" altLang="zh-CN" sz="2400" dirty="0"/>
              <a:t>LPC DMA</a:t>
            </a:r>
            <a:r>
              <a:rPr lang="zh-CN" altLang="zh-CN" sz="2400" dirty="0"/>
              <a:t>控制器不支持数据块传送方式，因此“</a:t>
            </a:r>
            <a:r>
              <a:rPr lang="en-US" altLang="zh-CN" sz="2400" dirty="0"/>
              <a:t>10</a:t>
            </a:r>
            <a:r>
              <a:rPr lang="zh-CN" altLang="zh-CN" sz="2400" dirty="0"/>
              <a:t>”状态保留。</a:t>
            </a:r>
            <a:r>
              <a:rPr lang="en-US" altLang="zh-CN" sz="2400" dirty="0"/>
              <a:t>00-</a:t>
            </a:r>
            <a:r>
              <a:rPr lang="zh-CN" altLang="zh-CN" sz="2400" dirty="0"/>
              <a:t>请求方式；</a:t>
            </a:r>
            <a:r>
              <a:rPr lang="en-US" altLang="zh-CN" sz="2400" dirty="0"/>
              <a:t>01-</a:t>
            </a:r>
            <a:r>
              <a:rPr lang="zh-CN" altLang="zh-CN" sz="2400" dirty="0"/>
              <a:t>单字节传送方式；</a:t>
            </a:r>
            <a:r>
              <a:rPr lang="en-US" altLang="zh-CN" sz="2400" dirty="0"/>
              <a:t>11-</a:t>
            </a:r>
            <a:r>
              <a:rPr lang="zh-CN" altLang="zh-CN" sz="2400" dirty="0"/>
              <a:t>级联方式。</a:t>
            </a:r>
            <a:endParaRPr lang="zh-CN" altLang="en-US" sz="2400" dirty="0"/>
          </a:p>
        </p:txBody>
      </p:sp>
      <p:sp>
        <p:nvSpPr>
          <p:cNvPr id="4" name="灯片编号占位符 3"/>
          <p:cNvSpPr>
            <a:spLocks noGrp="1"/>
          </p:cNvSpPr>
          <p:nvPr>
            <p:ph type="sldNum" sz="quarter" idx="11"/>
          </p:nvPr>
        </p:nvSpPr>
        <p:spPr/>
        <p:txBody>
          <a:bodyPr/>
          <a:lstStyle/>
          <a:p>
            <a:fld id="{C5B93D84-87BE-4514-9293-7D5164B6320D}" type="slidenum">
              <a:rPr lang="zh-CN" altLang="en-US" smtClean="0"/>
              <a:pPr/>
              <a:t>241</a:t>
            </a:fld>
            <a:endParaRPr lang="en-US" altLang="zh-CN" dirty="0"/>
          </a:p>
        </p:txBody>
      </p:sp>
      <p:sp>
        <p:nvSpPr>
          <p:cNvPr id="5" name="矩形 4"/>
          <p:cNvSpPr/>
          <p:nvPr/>
        </p:nvSpPr>
        <p:spPr>
          <a:xfrm>
            <a:off x="251400" y="568325"/>
            <a:ext cx="8497180" cy="461665"/>
          </a:xfrm>
          <a:prstGeom prst="rect">
            <a:avLst/>
          </a:prstGeom>
          <a:solidFill>
            <a:srgbClr val="CCFFCC"/>
          </a:solidFill>
          <a:ln w="28575">
            <a:solidFill>
              <a:srgbClr val="006600"/>
            </a:solidFill>
          </a:ln>
        </p:spPr>
        <p:txBody>
          <a:bodyPr wrap="square">
            <a:spAutoFit/>
          </a:bodyPr>
          <a:lstStyle/>
          <a:p>
            <a:pPr algn="l"/>
            <a:r>
              <a:rPr lang="en-US" altLang="zh-CN" sz="2400" kern="100" dirty="0">
                <a:solidFill>
                  <a:srgbClr val="C00000"/>
                </a:solidFill>
              </a:rPr>
              <a:t>LPC DMA</a:t>
            </a:r>
            <a:r>
              <a:rPr lang="zh-CN" altLang="zh-CN" sz="2400" kern="100" dirty="0">
                <a:solidFill>
                  <a:srgbClr val="C00000"/>
                </a:solidFill>
                <a:cs typeface="Times New Roman" panose="02020603050405020304" pitchFamily="18" charset="0"/>
              </a:rPr>
              <a:t>控制器</a:t>
            </a:r>
            <a:r>
              <a:rPr lang="zh-CN" altLang="zh-CN" sz="2400" kern="100" dirty="0">
                <a:cs typeface="Times New Roman" panose="02020603050405020304" pitchFamily="18" charset="0"/>
              </a:rPr>
              <a:t>的</a:t>
            </a:r>
            <a:r>
              <a:rPr lang="zh-CN" altLang="zh-CN" sz="2400" kern="100" dirty="0">
                <a:solidFill>
                  <a:srgbClr val="0000FF"/>
                </a:solidFill>
                <a:cs typeface="Times New Roman" panose="02020603050405020304" pitchFamily="18" charset="0"/>
              </a:rPr>
              <a:t>寄存器定义</a:t>
            </a:r>
            <a:r>
              <a:rPr lang="zh-CN" altLang="zh-CN" sz="2400" kern="100" dirty="0">
                <a:cs typeface="Times New Roman" panose="02020603050405020304" pitchFamily="18" charset="0"/>
              </a:rPr>
              <a:t>与</a:t>
            </a:r>
            <a:r>
              <a:rPr lang="en-US" altLang="zh-CN" sz="2400" kern="100" dirty="0">
                <a:solidFill>
                  <a:srgbClr val="FF0000"/>
                </a:solidFill>
              </a:rPr>
              <a:t>8237</a:t>
            </a:r>
            <a:r>
              <a:rPr lang="zh-CN" altLang="zh-CN" sz="2400" kern="100" dirty="0">
                <a:cs typeface="Times New Roman" panose="02020603050405020304" pitchFamily="18" charset="0"/>
              </a:rPr>
              <a:t>类似，主要</a:t>
            </a:r>
            <a:r>
              <a:rPr lang="zh-CN" altLang="zh-CN" sz="2400" kern="100" dirty="0">
                <a:solidFill>
                  <a:srgbClr val="D60093"/>
                </a:solidFill>
                <a:effectLst>
                  <a:outerShdw blurRad="38100" dist="38100" dir="2700000" algn="tl">
                    <a:srgbClr val="000000">
                      <a:alpha val="43137"/>
                    </a:srgbClr>
                  </a:outerShdw>
                </a:effectLst>
                <a:cs typeface="Times New Roman" panose="02020603050405020304" pitchFamily="18" charset="0"/>
              </a:rPr>
              <a:t>区别</a:t>
            </a:r>
            <a:r>
              <a:rPr lang="zh-CN" altLang="zh-CN" sz="2400" kern="100" dirty="0">
                <a:cs typeface="Times New Roman" panose="02020603050405020304" pitchFamily="18" charset="0"/>
              </a:rPr>
              <a:t>如下：</a:t>
            </a:r>
            <a:endParaRPr lang="zh-CN" altLang="en-US" sz="2400" dirty="0"/>
          </a:p>
        </p:txBody>
      </p:sp>
    </p:spTree>
    <p:extLst>
      <p:ext uri="{BB962C8B-B14F-4D97-AF65-F5344CB8AC3E}">
        <p14:creationId xmlns:p14="http://schemas.microsoft.com/office/powerpoint/2010/main" val="3105088140"/>
      </p:ext>
    </p:extLst>
  </p:cSld>
  <p:clrMapOvr>
    <a:masterClrMapping/>
  </p:clrMapOvr>
  <p:transition spd="med"/>
  <p:timing>
    <p:tnLst>
      <p:par>
        <p:cTn id="1" dur="indefinite" restart="never" nodeType="tmRoot"/>
      </p:par>
    </p:tn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6.4  DMA</a:t>
            </a:r>
            <a:r>
              <a:rPr lang="zh-CN" altLang="en-US" dirty="0" smtClean="0"/>
              <a:t>方式       </a:t>
            </a:r>
            <a:r>
              <a:rPr lang="zh-CN" altLang="en-US" dirty="0" smtClean="0">
                <a:solidFill>
                  <a:srgbClr val="006600"/>
                </a:solidFill>
              </a:rPr>
              <a:t>三、芯片</a:t>
            </a:r>
            <a:r>
              <a:rPr lang="zh-CN" altLang="en-US" dirty="0">
                <a:solidFill>
                  <a:srgbClr val="006600"/>
                </a:solidFill>
              </a:rPr>
              <a:t>组中</a:t>
            </a:r>
            <a:r>
              <a:rPr lang="en-US" altLang="zh-CN" dirty="0">
                <a:solidFill>
                  <a:srgbClr val="006600"/>
                </a:solidFill>
              </a:rPr>
              <a:t>8/16</a:t>
            </a:r>
            <a:r>
              <a:rPr lang="zh-CN" altLang="en-US" dirty="0">
                <a:solidFill>
                  <a:srgbClr val="006600"/>
                </a:solidFill>
              </a:rPr>
              <a:t>位</a:t>
            </a:r>
            <a:r>
              <a:rPr lang="en-US" altLang="zh-CN" dirty="0">
                <a:solidFill>
                  <a:srgbClr val="006600"/>
                </a:solidFill>
              </a:rPr>
              <a:t>DMA</a:t>
            </a:r>
            <a:r>
              <a:rPr lang="zh-CN" altLang="en-US" dirty="0">
                <a:solidFill>
                  <a:srgbClr val="006600"/>
                </a:solidFill>
              </a:rPr>
              <a:t>的实现</a:t>
            </a:r>
          </a:p>
        </p:txBody>
      </p:sp>
      <p:sp>
        <p:nvSpPr>
          <p:cNvPr id="3" name="内容占位符 2"/>
          <p:cNvSpPr>
            <a:spLocks noGrp="1"/>
          </p:cNvSpPr>
          <p:nvPr>
            <p:ph idx="1"/>
          </p:nvPr>
        </p:nvSpPr>
        <p:spPr>
          <a:xfrm>
            <a:off x="251400" y="1029990"/>
            <a:ext cx="8713210" cy="5675609"/>
          </a:xfrm>
        </p:spPr>
        <p:txBody>
          <a:bodyPr/>
          <a:lstStyle/>
          <a:p>
            <a:pPr>
              <a:spcBef>
                <a:spcPts val="300"/>
              </a:spcBef>
            </a:pPr>
            <a:r>
              <a:rPr lang="zh-CN" altLang="en-US" sz="2400" dirty="0" smtClean="0">
                <a:solidFill>
                  <a:srgbClr val="0000FF"/>
                </a:solidFill>
              </a:rPr>
              <a:t>基地址</a:t>
            </a:r>
            <a:r>
              <a:rPr lang="en-US" altLang="zh-CN" sz="2400" dirty="0">
                <a:solidFill>
                  <a:srgbClr val="0000FF"/>
                </a:solidFill>
              </a:rPr>
              <a:t>/</a:t>
            </a:r>
            <a:r>
              <a:rPr lang="zh-CN" altLang="en-US" sz="2400" dirty="0">
                <a:solidFill>
                  <a:srgbClr val="0000FF"/>
                </a:solidFill>
              </a:rPr>
              <a:t>当前</a:t>
            </a:r>
            <a:r>
              <a:rPr lang="zh-CN" altLang="en-US" sz="2400" dirty="0" smtClean="0">
                <a:solidFill>
                  <a:srgbClr val="0000FF"/>
                </a:solidFill>
              </a:rPr>
              <a:t>地址寄存器</a:t>
            </a:r>
            <a:r>
              <a:rPr lang="zh-CN" altLang="en-US" sz="2400" dirty="0" smtClean="0"/>
              <a:t>、</a:t>
            </a:r>
            <a:r>
              <a:rPr lang="zh-CN" altLang="en-US" sz="2400" dirty="0" smtClean="0">
                <a:solidFill>
                  <a:srgbClr val="0000FF"/>
                </a:solidFill>
              </a:rPr>
              <a:t>基</a:t>
            </a:r>
            <a:r>
              <a:rPr lang="zh-CN" altLang="en-US" sz="2400" dirty="0">
                <a:solidFill>
                  <a:srgbClr val="0000FF"/>
                </a:solidFill>
              </a:rPr>
              <a:t>字数</a:t>
            </a:r>
            <a:r>
              <a:rPr lang="en-US" altLang="zh-CN" sz="2400" dirty="0">
                <a:solidFill>
                  <a:srgbClr val="0000FF"/>
                </a:solidFill>
              </a:rPr>
              <a:t>/</a:t>
            </a:r>
            <a:r>
              <a:rPr lang="zh-CN" altLang="en-US" sz="2400" dirty="0">
                <a:solidFill>
                  <a:srgbClr val="0000FF"/>
                </a:solidFill>
              </a:rPr>
              <a:t>当前字数</a:t>
            </a:r>
            <a:r>
              <a:rPr lang="zh-CN" altLang="en-US" sz="2400" dirty="0" smtClean="0">
                <a:solidFill>
                  <a:srgbClr val="0000FF"/>
                </a:solidFill>
              </a:rPr>
              <a:t>寄存器</a:t>
            </a:r>
            <a:endParaRPr lang="zh-CN" altLang="en-US" sz="2400" dirty="0"/>
          </a:p>
          <a:p>
            <a:pPr>
              <a:spcBef>
                <a:spcPts val="300"/>
              </a:spcBef>
            </a:pPr>
            <a:r>
              <a:rPr lang="zh-CN" altLang="zh-CN" sz="2400" dirty="0">
                <a:solidFill>
                  <a:srgbClr val="0000FF"/>
                </a:solidFill>
              </a:rPr>
              <a:t>命令字</a:t>
            </a:r>
            <a:r>
              <a:rPr lang="zh-CN" altLang="zh-CN" sz="2400" dirty="0" smtClean="0"/>
              <a:t>：</a:t>
            </a:r>
            <a:endParaRPr lang="en-US" altLang="zh-CN" sz="2400" dirty="0" smtClean="0"/>
          </a:p>
          <a:p>
            <a:pPr lvl="1">
              <a:spcBef>
                <a:spcPts val="300"/>
              </a:spcBef>
            </a:pPr>
            <a:r>
              <a:rPr lang="en-US" altLang="zh-CN" sz="2400" dirty="0" smtClean="0">
                <a:solidFill>
                  <a:srgbClr val="FF0000"/>
                </a:solidFill>
              </a:rPr>
              <a:t>bit </a:t>
            </a:r>
            <a:r>
              <a:rPr lang="en-US" altLang="zh-CN" sz="2400" dirty="0">
                <a:solidFill>
                  <a:srgbClr val="FF0000"/>
                </a:solidFill>
              </a:rPr>
              <a:t>4</a:t>
            </a:r>
            <a:r>
              <a:rPr lang="zh-CN" altLang="en-US" sz="2400" dirty="0"/>
              <a:t>：</a:t>
            </a:r>
            <a:r>
              <a:rPr lang="en-US" altLang="zh-CN" sz="2400" dirty="0"/>
              <a:t>0-</a:t>
            </a:r>
            <a:r>
              <a:rPr lang="zh-CN" altLang="en-US" sz="2400" dirty="0"/>
              <a:t>固定优先级；</a:t>
            </a:r>
            <a:r>
              <a:rPr lang="en-US" altLang="zh-CN" sz="2400" dirty="0"/>
              <a:t>1-</a:t>
            </a:r>
            <a:r>
              <a:rPr lang="zh-CN" altLang="en-US" sz="2400" dirty="0"/>
              <a:t>循环优先级。</a:t>
            </a:r>
          </a:p>
          <a:p>
            <a:pPr lvl="1">
              <a:spcBef>
                <a:spcPts val="300"/>
              </a:spcBef>
            </a:pPr>
            <a:r>
              <a:rPr lang="en-US" altLang="zh-CN" sz="2400" dirty="0" smtClean="0">
                <a:solidFill>
                  <a:srgbClr val="FF0000"/>
                </a:solidFill>
              </a:rPr>
              <a:t>bit </a:t>
            </a:r>
            <a:r>
              <a:rPr lang="en-US" altLang="zh-CN" sz="2400" dirty="0">
                <a:solidFill>
                  <a:srgbClr val="FF0000"/>
                </a:solidFill>
              </a:rPr>
              <a:t>2</a:t>
            </a:r>
            <a:r>
              <a:rPr lang="zh-CN" altLang="en-US" sz="2400" dirty="0"/>
              <a:t>：</a:t>
            </a:r>
            <a:r>
              <a:rPr lang="en-US" altLang="zh-CN" sz="2400" dirty="0"/>
              <a:t>0-</a:t>
            </a:r>
            <a:r>
              <a:rPr lang="zh-CN" altLang="en-US" sz="2400" dirty="0"/>
              <a:t>允许工作；</a:t>
            </a:r>
            <a:r>
              <a:rPr lang="en-US" altLang="zh-CN" sz="2400" dirty="0"/>
              <a:t>1-</a:t>
            </a:r>
            <a:r>
              <a:rPr lang="zh-CN" altLang="en-US" sz="2400" dirty="0"/>
              <a:t>禁止工作。</a:t>
            </a:r>
          </a:p>
          <a:p>
            <a:pPr lvl="1">
              <a:spcBef>
                <a:spcPts val="300"/>
              </a:spcBef>
            </a:pPr>
            <a:r>
              <a:rPr lang="en-US" altLang="zh-CN" sz="2400" dirty="0" smtClean="0"/>
              <a:t>bit </a:t>
            </a:r>
            <a:r>
              <a:rPr lang="en-US" altLang="zh-CN" sz="2400" dirty="0"/>
              <a:t>7</a:t>
            </a:r>
            <a:r>
              <a:rPr lang="zh-CN" altLang="en-US" sz="2400" dirty="0"/>
              <a:t>～</a:t>
            </a:r>
            <a:r>
              <a:rPr lang="en-US" altLang="zh-CN" sz="2400" dirty="0"/>
              <a:t>5</a:t>
            </a:r>
            <a:r>
              <a:rPr lang="zh-CN" altLang="en-US" sz="2400" dirty="0"/>
              <a:t>：在</a:t>
            </a:r>
            <a:r>
              <a:rPr lang="en-US" altLang="zh-CN" sz="2400" dirty="0"/>
              <a:t>8237</a:t>
            </a:r>
            <a:r>
              <a:rPr lang="zh-CN" altLang="en-US" sz="2400" dirty="0"/>
              <a:t>中用来规定</a:t>
            </a:r>
            <a:r>
              <a:rPr lang="en-US" altLang="zh-CN" sz="2400" dirty="0"/>
              <a:t>DMA</a:t>
            </a:r>
            <a:r>
              <a:rPr lang="zh-CN" altLang="en-US" sz="2400" dirty="0"/>
              <a:t>请求、</a:t>
            </a:r>
            <a:r>
              <a:rPr lang="zh-CN" altLang="en-US" sz="2400" dirty="0" smtClean="0"/>
              <a:t>应答信号</a:t>
            </a:r>
            <a:r>
              <a:rPr lang="zh-CN" altLang="en-US" sz="2400" dirty="0" smtClean="0">
                <a:solidFill>
                  <a:srgbClr val="006600"/>
                </a:solidFill>
              </a:rPr>
              <a:t>高</a:t>
            </a:r>
            <a:r>
              <a:rPr lang="en-US" altLang="zh-CN" sz="2400" dirty="0" smtClean="0">
                <a:solidFill>
                  <a:srgbClr val="006600"/>
                </a:solidFill>
              </a:rPr>
              <a:t>/</a:t>
            </a:r>
            <a:r>
              <a:rPr lang="zh-CN" altLang="en-US" sz="2400" dirty="0" smtClean="0">
                <a:solidFill>
                  <a:srgbClr val="006600"/>
                </a:solidFill>
              </a:rPr>
              <a:t>低电平有效</a:t>
            </a:r>
            <a:r>
              <a:rPr lang="zh-CN" altLang="en-US" sz="2400" dirty="0" smtClean="0"/>
              <a:t>；</a:t>
            </a:r>
            <a:r>
              <a:rPr lang="zh-CN" altLang="en-US" sz="2400" dirty="0"/>
              <a:t>而</a:t>
            </a:r>
            <a:r>
              <a:rPr lang="en-US" altLang="zh-CN" sz="2400" dirty="0"/>
              <a:t>LPC DMA</a:t>
            </a:r>
            <a:r>
              <a:rPr lang="zh-CN" altLang="en-US" sz="2400" dirty="0"/>
              <a:t>控制器因为</a:t>
            </a:r>
            <a:r>
              <a:rPr lang="en-US" altLang="zh-CN" sz="2400" dirty="0"/>
              <a:t>DMA</a:t>
            </a:r>
            <a:r>
              <a:rPr lang="zh-CN" altLang="en-US" sz="2400" dirty="0"/>
              <a:t>请求信号改为</a:t>
            </a:r>
            <a:r>
              <a:rPr lang="en-US" altLang="zh-CN" sz="2400" dirty="0"/>
              <a:t>LDRQ#</a:t>
            </a:r>
            <a:r>
              <a:rPr lang="zh-CN" altLang="en-US" sz="2400" dirty="0"/>
              <a:t>串行信号实现，所以</a:t>
            </a:r>
            <a:r>
              <a:rPr lang="en-US" altLang="zh-CN" sz="2400" dirty="0"/>
              <a:t>bit 7</a:t>
            </a:r>
            <a:r>
              <a:rPr lang="zh-CN" altLang="en-US" sz="2400" dirty="0"/>
              <a:t>～</a:t>
            </a:r>
            <a:r>
              <a:rPr lang="en-US" altLang="zh-CN" sz="2400" dirty="0"/>
              <a:t>5</a:t>
            </a:r>
            <a:r>
              <a:rPr lang="zh-CN" altLang="en-US" sz="2400" dirty="0"/>
              <a:t>保留，必须为</a:t>
            </a:r>
            <a:r>
              <a:rPr lang="en-US" altLang="zh-CN" sz="2400" dirty="0"/>
              <a:t>0</a:t>
            </a:r>
            <a:r>
              <a:rPr lang="zh-CN" altLang="en-US" sz="2400" dirty="0"/>
              <a:t>。</a:t>
            </a:r>
          </a:p>
          <a:p>
            <a:pPr lvl="1">
              <a:spcBef>
                <a:spcPts val="300"/>
              </a:spcBef>
            </a:pPr>
            <a:r>
              <a:rPr lang="en-US" altLang="zh-CN" sz="2400" dirty="0" smtClean="0"/>
              <a:t>bit </a:t>
            </a:r>
            <a:r>
              <a:rPr lang="en-US" altLang="zh-CN" sz="2400" dirty="0"/>
              <a:t>3</a:t>
            </a:r>
            <a:r>
              <a:rPr lang="zh-CN" altLang="en-US" sz="2400" dirty="0"/>
              <a:t>：在</a:t>
            </a:r>
            <a:r>
              <a:rPr lang="en-US" altLang="zh-CN" sz="2400" dirty="0"/>
              <a:t>8237</a:t>
            </a:r>
            <a:r>
              <a:rPr lang="zh-CN" altLang="en-US" sz="2400" dirty="0"/>
              <a:t>中用来规定</a:t>
            </a:r>
            <a:r>
              <a:rPr lang="en-US" altLang="zh-CN" sz="2400" dirty="0"/>
              <a:t>DMA</a:t>
            </a:r>
            <a:r>
              <a:rPr lang="zh-CN" altLang="en-US" sz="2400" dirty="0"/>
              <a:t>传送时采用</a:t>
            </a:r>
            <a:r>
              <a:rPr lang="zh-CN" altLang="en-US" sz="2400" dirty="0">
                <a:solidFill>
                  <a:srgbClr val="006600"/>
                </a:solidFill>
              </a:rPr>
              <a:t>正常时序</a:t>
            </a:r>
            <a:r>
              <a:rPr lang="zh-CN" altLang="en-US" sz="2400" dirty="0"/>
              <a:t>还是</a:t>
            </a:r>
            <a:r>
              <a:rPr lang="zh-CN" altLang="en-US" sz="2400" dirty="0">
                <a:solidFill>
                  <a:srgbClr val="006600"/>
                </a:solidFill>
              </a:rPr>
              <a:t>压缩时序</a:t>
            </a:r>
            <a:r>
              <a:rPr lang="zh-CN" altLang="en-US" sz="2400" dirty="0"/>
              <a:t>；而</a:t>
            </a:r>
            <a:r>
              <a:rPr lang="en-US" altLang="zh-CN" sz="2400" dirty="0"/>
              <a:t>LPC DMA</a:t>
            </a:r>
            <a:r>
              <a:rPr lang="zh-CN" altLang="en-US" sz="2400" dirty="0"/>
              <a:t>控制器数据传送采用</a:t>
            </a:r>
            <a:r>
              <a:rPr lang="en-US" altLang="zh-CN" sz="2400" dirty="0"/>
              <a:t>LPC</a:t>
            </a:r>
            <a:r>
              <a:rPr lang="zh-CN" altLang="en-US" sz="2400" dirty="0"/>
              <a:t>接口实现，因此</a:t>
            </a:r>
            <a:r>
              <a:rPr lang="en-US" altLang="zh-CN" sz="2400" dirty="0"/>
              <a:t>bit 3</a:t>
            </a:r>
            <a:r>
              <a:rPr lang="zh-CN" altLang="en-US" sz="2400" dirty="0"/>
              <a:t>保留，必须为</a:t>
            </a:r>
            <a:r>
              <a:rPr lang="en-US" altLang="zh-CN" sz="2400" dirty="0"/>
              <a:t>0</a:t>
            </a:r>
            <a:r>
              <a:rPr lang="zh-CN" altLang="en-US" sz="2400" dirty="0"/>
              <a:t>。</a:t>
            </a:r>
          </a:p>
          <a:p>
            <a:pPr lvl="1">
              <a:spcBef>
                <a:spcPts val="300"/>
              </a:spcBef>
            </a:pPr>
            <a:r>
              <a:rPr lang="en-US" altLang="zh-CN" sz="2400" dirty="0" smtClean="0"/>
              <a:t>bit </a:t>
            </a:r>
            <a:r>
              <a:rPr lang="en-US" altLang="zh-CN" sz="2400" dirty="0"/>
              <a:t>1</a:t>
            </a:r>
            <a:r>
              <a:rPr lang="zh-CN" altLang="en-US" sz="2400" dirty="0"/>
              <a:t>～</a:t>
            </a:r>
            <a:r>
              <a:rPr lang="en-US" altLang="zh-CN" sz="2400" dirty="0"/>
              <a:t>0</a:t>
            </a:r>
            <a:r>
              <a:rPr lang="zh-CN" altLang="en-US" sz="2400" dirty="0"/>
              <a:t>：在</a:t>
            </a:r>
            <a:r>
              <a:rPr lang="en-US" altLang="zh-CN" sz="2400" dirty="0"/>
              <a:t>8327</a:t>
            </a:r>
            <a:r>
              <a:rPr lang="zh-CN" altLang="en-US" sz="2400" dirty="0"/>
              <a:t>中用来设置</a:t>
            </a:r>
            <a:r>
              <a:rPr lang="zh-CN" altLang="en-US" sz="2400" dirty="0">
                <a:solidFill>
                  <a:srgbClr val="006600"/>
                </a:solidFill>
              </a:rPr>
              <a:t>内存到内存</a:t>
            </a:r>
            <a:r>
              <a:rPr lang="zh-CN" altLang="en-US" sz="2400" dirty="0"/>
              <a:t>的</a:t>
            </a:r>
            <a:r>
              <a:rPr lang="en-US" altLang="zh-CN" sz="2400" dirty="0"/>
              <a:t>DMA</a:t>
            </a:r>
            <a:r>
              <a:rPr lang="zh-CN" altLang="en-US" sz="2400" dirty="0"/>
              <a:t>传送；而</a:t>
            </a:r>
            <a:r>
              <a:rPr lang="en-US" altLang="zh-CN" sz="2400" dirty="0"/>
              <a:t>LPC DMA</a:t>
            </a:r>
            <a:r>
              <a:rPr lang="zh-CN" altLang="en-US" sz="2400" dirty="0"/>
              <a:t>控制器不支持内存到内存之间的</a:t>
            </a:r>
            <a:r>
              <a:rPr lang="en-US" altLang="zh-CN" sz="2400" dirty="0"/>
              <a:t>DMA</a:t>
            </a:r>
            <a:r>
              <a:rPr lang="zh-CN" altLang="en-US" sz="2400" dirty="0"/>
              <a:t>传送，因此</a:t>
            </a:r>
            <a:r>
              <a:rPr lang="en-US" altLang="zh-CN" sz="2400" dirty="0"/>
              <a:t>bit 1</a:t>
            </a:r>
            <a:r>
              <a:rPr lang="zh-CN" altLang="en-US" sz="2400" dirty="0"/>
              <a:t>～</a:t>
            </a:r>
            <a:r>
              <a:rPr lang="en-US" altLang="zh-CN" sz="2400" dirty="0"/>
              <a:t>0</a:t>
            </a:r>
            <a:r>
              <a:rPr lang="zh-CN" altLang="en-US" sz="2400" dirty="0"/>
              <a:t>保留，必须为</a:t>
            </a:r>
            <a:r>
              <a:rPr lang="en-US" altLang="zh-CN" sz="2400" dirty="0"/>
              <a:t>0</a:t>
            </a:r>
            <a:r>
              <a:rPr lang="zh-CN" altLang="en-US" sz="2400" dirty="0" smtClean="0"/>
              <a:t>。</a:t>
            </a:r>
            <a:endParaRPr lang="en-US" altLang="zh-CN" sz="2400" dirty="0" smtClean="0"/>
          </a:p>
          <a:p>
            <a:pPr>
              <a:spcBef>
                <a:spcPts val="300"/>
              </a:spcBef>
            </a:pPr>
            <a:r>
              <a:rPr lang="zh-CN" altLang="zh-CN" sz="2400" dirty="0" smtClean="0">
                <a:solidFill>
                  <a:srgbClr val="0000FF"/>
                </a:solidFill>
              </a:rPr>
              <a:t>方式</a:t>
            </a:r>
            <a:r>
              <a:rPr lang="zh-CN" altLang="zh-CN" sz="2400" dirty="0">
                <a:solidFill>
                  <a:srgbClr val="0000FF"/>
                </a:solidFill>
              </a:rPr>
              <a:t>控制</a:t>
            </a:r>
            <a:r>
              <a:rPr lang="zh-CN" altLang="zh-CN" sz="2400" dirty="0" smtClean="0">
                <a:solidFill>
                  <a:srgbClr val="0000FF"/>
                </a:solidFill>
              </a:rPr>
              <a:t>字</a:t>
            </a:r>
            <a:endParaRPr lang="zh-CN" altLang="en-US" sz="2400" dirty="0"/>
          </a:p>
        </p:txBody>
      </p:sp>
      <p:sp>
        <p:nvSpPr>
          <p:cNvPr id="4" name="灯片编号占位符 3"/>
          <p:cNvSpPr>
            <a:spLocks noGrp="1"/>
          </p:cNvSpPr>
          <p:nvPr>
            <p:ph type="sldNum" sz="quarter" idx="11"/>
          </p:nvPr>
        </p:nvSpPr>
        <p:spPr/>
        <p:txBody>
          <a:bodyPr/>
          <a:lstStyle/>
          <a:p>
            <a:fld id="{C5B93D84-87BE-4514-9293-7D5164B6320D}" type="slidenum">
              <a:rPr lang="zh-CN" altLang="en-US" smtClean="0"/>
              <a:pPr/>
              <a:t>242</a:t>
            </a:fld>
            <a:endParaRPr lang="en-US" altLang="zh-CN" dirty="0"/>
          </a:p>
        </p:txBody>
      </p:sp>
      <p:sp>
        <p:nvSpPr>
          <p:cNvPr id="5" name="矩形 4"/>
          <p:cNvSpPr/>
          <p:nvPr/>
        </p:nvSpPr>
        <p:spPr>
          <a:xfrm>
            <a:off x="251400" y="568325"/>
            <a:ext cx="8497180" cy="461665"/>
          </a:xfrm>
          <a:prstGeom prst="rect">
            <a:avLst/>
          </a:prstGeom>
          <a:solidFill>
            <a:srgbClr val="CCFFCC"/>
          </a:solidFill>
          <a:ln w="28575">
            <a:solidFill>
              <a:srgbClr val="006600"/>
            </a:solidFill>
          </a:ln>
        </p:spPr>
        <p:txBody>
          <a:bodyPr wrap="square">
            <a:spAutoFit/>
          </a:bodyPr>
          <a:lstStyle/>
          <a:p>
            <a:pPr algn="l"/>
            <a:r>
              <a:rPr lang="en-US" altLang="zh-CN" sz="2400" kern="100" dirty="0">
                <a:solidFill>
                  <a:srgbClr val="C00000"/>
                </a:solidFill>
              </a:rPr>
              <a:t>LPC DMA</a:t>
            </a:r>
            <a:r>
              <a:rPr lang="zh-CN" altLang="zh-CN" sz="2400" kern="100" dirty="0">
                <a:solidFill>
                  <a:srgbClr val="C00000"/>
                </a:solidFill>
                <a:cs typeface="Times New Roman" panose="02020603050405020304" pitchFamily="18" charset="0"/>
              </a:rPr>
              <a:t>控制器</a:t>
            </a:r>
            <a:r>
              <a:rPr lang="zh-CN" altLang="zh-CN" sz="2400" kern="100" dirty="0">
                <a:cs typeface="Times New Roman" panose="02020603050405020304" pitchFamily="18" charset="0"/>
              </a:rPr>
              <a:t>的</a:t>
            </a:r>
            <a:r>
              <a:rPr lang="zh-CN" altLang="zh-CN" sz="2400" kern="100" dirty="0">
                <a:solidFill>
                  <a:srgbClr val="0000FF"/>
                </a:solidFill>
                <a:cs typeface="Times New Roman" panose="02020603050405020304" pitchFamily="18" charset="0"/>
              </a:rPr>
              <a:t>寄存器定义</a:t>
            </a:r>
            <a:r>
              <a:rPr lang="zh-CN" altLang="zh-CN" sz="2400" kern="100" dirty="0">
                <a:cs typeface="Times New Roman" panose="02020603050405020304" pitchFamily="18" charset="0"/>
              </a:rPr>
              <a:t>与</a:t>
            </a:r>
            <a:r>
              <a:rPr lang="en-US" altLang="zh-CN" sz="2400" kern="100" dirty="0">
                <a:solidFill>
                  <a:srgbClr val="FF0000"/>
                </a:solidFill>
              </a:rPr>
              <a:t>8237</a:t>
            </a:r>
            <a:r>
              <a:rPr lang="zh-CN" altLang="zh-CN" sz="2400" kern="100" dirty="0">
                <a:cs typeface="Times New Roman" panose="02020603050405020304" pitchFamily="18" charset="0"/>
              </a:rPr>
              <a:t>类似，主要</a:t>
            </a:r>
            <a:r>
              <a:rPr lang="zh-CN" altLang="zh-CN" sz="2400" kern="100" dirty="0">
                <a:solidFill>
                  <a:srgbClr val="D60093"/>
                </a:solidFill>
                <a:effectLst>
                  <a:outerShdw blurRad="38100" dist="38100" dir="2700000" algn="tl">
                    <a:srgbClr val="000000">
                      <a:alpha val="43137"/>
                    </a:srgbClr>
                  </a:outerShdw>
                </a:effectLst>
                <a:cs typeface="Times New Roman" panose="02020603050405020304" pitchFamily="18" charset="0"/>
              </a:rPr>
              <a:t>区别</a:t>
            </a:r>
            <a:r>
              <a:rPr lang="zh-CN" altLang="zh-CN" sz="2400" kern="100" dirty="0">
                <a:cs typeface="Times New Roman" panose="02020603050405020304" pitchFamily="18" charset="0"/>
              </a:rPr>
              <a:t>如下：</a:t>
            </a:r>
            <a:endParaRPr lang="zh-CN" altLang="en-US" sz="2400" dirty="0"/>
          </a:p>
        </p:txBody>
      </p:sp>
    </p:spTree>
    <p:extLst>
      <p:ext uri="{BB962C8B-B14F-4D97-AF65-F5344CB8AC3E}">
        <p14:creationId xmlns:p14="http://schemas.microsoft.com/office/powerpoint/2010/main" val="213976535"/>
      </p:ext>
    </p:extLst>
  </p:cSld>
  <p:clrMapOvr>
    <a:masterClrMapping/>
  </p:clrMapOvr>
  <p:transition spd="med"/>
  <p:timing>
    <p:tnLst>
      <p:par>
        <p:cTn id="1" dur="indefinite" restart="never" nodeType="tmRoot"/>
      </p:par>
    </p:tn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6.4  DMA</a:t>
            </a:r>
            <a:r>
              <a:rPr lang="zh-CN" altLang="en-US" dirty="0" smtClean="0"/>
              <a:t>方式       </a:t>
            </a:r>
            <a:r>
              <a:rPr lang="zh-CN" altLang="en-US" dirty="0" smtClean="0">
                <a:solidFill>
                  <a:srgbClr val="006600"/>
                </a:solidFill>
              </a:rPr>
              <a:t>三、芯片</a:t>
            </a:r>
            <a:r>
              <a:rPr lang="zh-CN" altLang="en-US" dirty="0">
                <a:solidFill>
                  <a:srgbClr val="006600"/>
                </a:solidFill>
              </a:rPr>
              <a:t>组中</a:t>
            </a:r>
            <a:r>
              <a:rPr lang="en-US" altLang="zh-CN" dirty="0">
                <a:solidFill>
                  <a:srgbClr val="006600"/>
                </a:solidFill>
              </a:rPr>
              <a:t>8/16</a:t>
            </a:r>
            <a:r>
              <a:rPr lang="zh-CN" altLang="en-US" dirty="0">
                <a:solidFill>
                  <a:srgbClr val="006600"/>
                </a:solidFill>
              </a:rPr>
              <a:t>位</a:t>
            </a:r>
            <a:r>
              <a:rPr lang="en-US" altLang="zh-CN" dirty="0">
                <a:solidFill>
                  <a:srgbClr val="006600"/>
                </a:solidFill>
              </a:rPr>
              <a:t>DMA</a:t>
            </a:r>
            <a:r>
              <a:rPr lang="zh-CN" altLang="en-US" dirty="0">
                <a:solidFill>
                  <a:srgbClr val="006600"/>
                </a:solidFill>
              </a:rPr>
              <a:t>的实现</a:t>
            </a:r>
          </a:p>
        </p:txBody>
      </p:sp>
      <p:sp>
        <p:nvSpPr>
          <p:cNvPr id="3" name="内容占位符 2"/>
          <p:cNvSpPr>
            <a:spLocks noGrp="1"/>
          </p:cNvSpPr>
          <p:nvPr>
            <p:ph idx="1"/>
          </p:nvPr>
        </p:nvSpPr>
        <p:spPr>
          <a:xfrm>
            <a:off x="323410" y="800491"/>
            <a:ext cx="8641200" cy="5868959"/>
          </a:xfrm>
        </p:spPr>
        <p:txBody>
          <a:bodyPr/>
          <a:lstStyle/>
          <a:p>
            <a:r>
              <a:rPr lang="zh-CN" altLang="zh-CN" dirty="0"/>
              <a:t>在进行</a:t>
            </a:r>
            <a:r>
              <a:rPr lang="en-US" altLang="zh-CN" dirty="0"/>
              <a:t>DMA</a:t>
            </a:r>
            <a:r>
              <a:rPr lang="zh-CN" altLang="zh-CN" dirty="0"/>
              <a:t>传送前</a:t>
            </a:r>
            <a:r>
              <a:rPr lang="zh-CN" altLang="zh-CN" dirty="0" smtClean="0"/>
              <a:t>，</a:t>
            </a:r>
            <a:r>
              <a:rPr lang="zh-CN" altLang="en-US" dirty="0" smtClean="0"/>
              <a:t>需</a:t>
            </a:r>
            <a:r>
              <a:rPr lang="zh-CN" altLang="zh-CN" dirty="0">
                <a:solidFill>
                  <a:srgbClr val="FF0000"/>
                </a:solidFill>
              </a:rPr>
              <a:t>设置</a:t>
            </a:r>
            <a:r>
              <a:rPr lang="zh-CN" altLang="zh-CN" dirty="0"/>
              <a:t>和</a:t>
            </a:r>
            <a:r>
              <a:rPr lang="zh-CN" altLang="zh-CN" dirty="0">
                <a:solidFill>
                  <a:srgbClr val="FF0000"/>
                </a:solidFill>
              </a:rPr>
              <a:t>初始化</a:t>
            </a:r>
            <a:r>
              <a:rPr lang="en-US" altLang="zh-CN" dirty="0"/>
              <a:t>DMA</a:t>
            </a:r>
            <a:r>
              <a:rPr lang="zh-CN" altLang="zh-CN" dirty="0"/>
              <a:t>控制器</a:t>
            </a:r>
            <a:r>
              <a:rPr lang="zh-CN" altLang="en-US" dirty="0" smtClean="0"/>
              <a:t>：</a:t>
            </a:r>
            <a:endParaRPr lang="en-US" altLang="zh-CN" dirty="0" smtClean="0"/>
          </a:p>
          <a:p>
            <a:pPr lvl="1"/>
            <a:r>
              <a:rPr lang="zh-CN" altLang="zh-CN" dirty="0"/>
              <a:t>通过</a:t>
            </a:r>
            <a:r>
              <a:rPr lang="zh-CN" altLang="zh-CN" dirty="0">
                <a:solidFill>
                  <a:srgbClr val="0000FF"/>
                </a:solidFill>
              </a:rPr>
              <a:t>屏蔽字</a:t>
            </a:r>
            <a:r>
              <a:rPr lang="zh-CN" altLang="zh-CN" dirty="0"/>
              <a:t>关闭相应的</a:t>
            </a:r>
            <a:r>
              <a:rPr lang="en-US" altLang="zh-CN" dirty="0"/>
              <a:t>DMA</a:t>
            </a:r>
            <a:r>
              <a:rPr lang="zh-CN" altLang="zh-CN" dirty="0"/>
              <a:t>通道，以免在此期间受到</a:t>
            </a:r>
            <a:r>
              <a:rPr lang="en-US" altLang="zh-CN" dirty="0"/>
              <a:t>DMA</a:t>
            </a:r>
            <a:r>
              <a:rPr lang="zh-CN" altLang="zh-CN" dirty="0"/>
              <a:t>请求信号的打扰</a:t>
            </a:r>
            <a:r>
              <a:rPr lang="zh-CN" altLang="zh-CN" dirty="0" smtClean="0"/>
              <a:t>。</a:t>
            </a:r>
            <a:endParaRPr lang="en-US" altLang="zh-CN" dirty="0" smtClean="0"/>
          </a:p>
          <a:p>
            <a:pPr lvl="1"/>
            <a:r>
              <a:rPr lang="zh-CN" altLang="zh-CN" dirty="0" smtClean="0"/>
              <a:t>将</a:t>
            </a:r>
            <a:r>
              <a:rPr lang="zh-CN" altLang="zh-CN" dirty="0"/>
              <a:t>该</a:t>
            </a:r>
            <a:r>
              <a:rPr lang="en-US" altLang="zh-CN" dirty="0"/>
              <a:t>DMA</a:t>
            </a:r>
            <a:r>
              <a:rPr lang="zh-CN" altLang="zh-CN" dirty="0"/>
              <a:t>传送涉及的</a:t>
            </a:r>
            <a:r>
              <a:rPr lang="en-US" altLang="zh-CN" dirty="0"/>
              <a:t>24</a:t>
            </a:r>
            <a:r>
              <a:rPr lang="zh-CN" altLang="zh-CN" dirty="0"/>
              <a:t>位起始内存地址的高</a:t>
            </a:r>
            <a:r>
              <a:rPr lang="en-US" altLang="zh-CN" dirty="0"/>
              <a:t>8</a:t>
            </a:r>
            <a:r>
              <a:rPr lang="zh-CN" altLang="zh-CN" dirty="0"/>
              <a:t>位</a:t>
            </a:r>
            <a:r>
              <a:rPr lang="en-US" altLang="zh-CN" dirty="0"/>
              <a:t>A</a:t>
            </a:r>
            <a:r>
              <a:rPr lang="en-US" altLang="zh-CN" baseline="-25000" dirty="0"/>
              <a:t>23</a:t>
            </a:r>
            <a:r>
              <a:rPr lang="zh-CN" altLang="zh-CN" dirty="0"/>
              <a:t>～</a:t>
            </a:r>
            <a:r>
              <a:rPr lang="en-US" altLang="zh-CN" dirty="0"/>
              <a:t>A</a:t>
            </a:r>
            <a:r>
              <a:rPr lang="en-US" altLang="zh-CN" baseline="-25000" dirty="0"/>
              <a:t>16</a:t>
            </a:r>
            <a:r>
              <a:rPr lang="zh-CN" altLang="zh-CN" dirty="0"/>
              <a:t>写入相应通道的</a:t>
            </a:r>
            <a:r>
              <a:rPr lang="zh-CN" altLang="zh-CN" dirty="0">
                <a:solidFill>
                  <a:srgbClr val="0000FF"/>
                </a:solidFill>
              </a:rPr>
              <a:t>页面寄存器</a:t>
            </a:r>
            <a:r>
              <a:rPr lang="zh-CN" altLang="zh-CN" dirty="0" smtClean="0"/>
              <a:t>中</a:t>
            </a:r>
            <a:r>
              <a:rPr lang="zh-CN" altLang="en-US" dirty="0" smtClean="0"/>
              <a:t>；</a:t>
            </a:r>
            <a:endParaRPr lang="en-US" altLang="zh-CN" dirty="0" smtClean="0"/>
          </a:p>
          <a:p>
            <a:pPr lvl="1"/>
            <a:r>
              <a:rPr lang="zh-CN" altLang="zh-CN" dirty="0" smtClean="0"/>
              <a:t>把</a:t>
            </a:r>
            <a:r>
              <a:rPr lang="zh-CN" altLang="zh-CN" dirty="0"/>
              <a:t>起始内存地址的低</a:t>
            </a:r>
            <a:r>
              <a:rPr lang="en-US" altLang="zh-CN" dirty="0"/>
              <a:t>16</a:t>
            </a:r>
            <a:r>
              <a:rPr lang="zh-CN" altLang="zh-CN" dirty="0"/>
              <a:t>位</a:t>
            </a:r>
            <a:r>
              <a:rPr lang="en-US" altLang="zh-CN" dirty="0"/>
              <a:t>A</a:t>
            </a:r>
            <a:r>
              <a:rPr lang="en-US" altLang="zh-CN" baseline="-25000" dirty="0"/>
              <a:t>15</a:t>
            </a:r>
            <a:r>
              <a:rPr lang="zh-CN" altLang="zh-CN" dirty="0"/>
              <a:t>～</a:t>
            </a:r>
            <a:r>
              <a:rPr lang="en-US" altLang="zh-CN" dirty="0"/>
              <a:t>A</a:t>
            </a:r>
            <a:r>
              <a:rPr lang="en-US" altLang="zh-CN" baseline="-25000" dirty="0"/>
              <a:t>0</a:t>
            </a:r>
            <a:r>
              <a:rPr lang="zh-CN" altLang="zh-CN" dirty="0"/>
              <a:t>写入到相应通道的</a:t>
            </a:r>
            <a:r>
              <a:rPr lang="zh-CN" altLang="zh-CN" dirty="0">
                <a:solidFill>
                  <a:srgbClr val="0000FF"/>
                </a:solidFill>
              </a:rPr>
              <a:t>基地址寄存器</a:t>
            </a:r>
            <a:r>
              <a:rPr lang="zh-CN" altLang="zh-CN" dirty="0"/>
              <a:t>中（对于</a:t>
            </a:r>
            <a:r>
              <a:rPr lang="en-US" altLang="zh-CN" dirty="0"/>
              <a:t>DMAC-2</a:t>
            </a:r>
            <a:r>
              <a:rPr lang="zh-CN" altLang="zh-CN" dirty="0"/>
              <a:t>，应写入</a:t>
            </a:r>
            <a:r>
              <a:rPr lang="en-US" altLang="zh-CN" dirty="0"/>
              <a:t>A</a:t>
            </a:r>
            <a:r>
              <a:rPr lang="en-US" altLang="zh-CN" baseline="-25000" dirty="0"/>
              <a:t>16</a:t>
            </a:r>
            <a:r>
              <a:rPr lang="zh-CN" altLang="zh-CN" dirty="0"/>
              <a:t>～</a:t>
            </a:r>
            <a:r>
              <a:rPr lang="en-US" altLang="zh-CN" dirty="0"/>
              <a:t>A</a:t>
            </a:r>
            <a:r>
              <a:rPr lang="en-US" altLang="zh-CN" baseline="-25000" dirty="0"/>
              <a:t>1</a:t>
            </a:r>
            <a:r>
              <a:rPr lang="zh-CN" altLang="zh-CN" dirty="0" smtClean="0"/>
              <a:t>）</a:t>
            </a:r>
            <a:r>
              <a:rPr lang="zh-CN" altLang="en-US" dirty="0" smtClean="0"/>
              <a:t>；</a:t>
            </a:r>
            <a:endParaRPr lang="en-US" altLang="zh-CN" dirty="0" smtClean="0"/>
          </a:p>
          <a:p>
            <a:pPr lvl="1"/>
            <a:r>
              <a:rPr lang="zh-CN" altLang="zh-CN" dirty="0" smtClean="0"/>
              <a:t>将</a:t>
            </a:r>
            <a:r>
              <a:rPr lang="en-US" altLang="zh-CN" dirty="0"/>
              <a:t>DMA</a:t>
            </a:r>
            <a:r>
              <a:rPr lang="zh-CN" altLang="zh-CN" dirty="0"/>
              <a:t>传送的字节数（对于</a:t>
            </a:r>
            <a:r>
              <a:rPr lang="en-US" altLang="zh-CN" dirty="0"/>
              <a:t>DMAC-2</a:t>
            </a:r>
            <a:r>
              <a:rPr lang="zh-CN" altLang="zh-CN" dirty="0"/>
              <a:t>，应为字数）减</a:t>
            </a:r>
            <a:r>
              <a:rPr lang="en-US" altLang="zh-CN" dirty="0"/>
              <a:t>1</a:t>
            </a:r>
            <a:r>
              <a:rPr lang="zh-CN" altLang="zh-CN" dirty="0"/>
              <a:t>后写入相应通道的</a:t>
            </a:r>
            <a:r>
              <a:rPr lang="zh-CN" altLang="zh-CN" dirty="0">
                <a:solidFill>
                  <a:srgbClr val="0000FF"/>
                </a:solidFill>
              </a:rPr>
              <a:t>基字数</a:t>
            </a:r>
            <a:r>
              <a:rPr lang="zh-CN" altLang="zh-CN" dirty="0" smtClean="0">
                <a:solidFill>
                  <a:srgbClr val="0000FF"/>
                </a:solidFill>
              </a:rPr>
              <a:t>寄存器</a:t>
            </a:r>
            <a:r>
              <a:rPr lang="zh-CN" altLang="en-US" dirty="0" smtClean="0"/>
              <a:t>；</a:t>
            </a:r>
            <a:endParaRPr lang="en-US" altLang="zh-CN" dirty="0" smtClean="0"/>
          </a:p>
          <a:p>
            <a:pPr lvl="1"/>
            <a:r>
              <a:rPr lang="zh-CN" altLang="zh-CN" dirty="0" smtClean="0"/>
              <a:t>做好</a:t>
            </a:r>
            <a:r>
              <a:rPr lang="zh-CN" altLang="zh-CN" dirty="0">
                <a:solidFill>
                  <a:srgbClr val="0000FF"/>
                </a:solidFill>
              </a:rPr>
              <a:t>其他寄存器</a:t>
            </a:r>
            <a:r>
              <a:rPr lang="zh-CN" altLang="zh-CN" dirty="0"/>
              <a:t>的初始化工</a:t>
            </a:r>
            <a:r>
              <a:rPr lang="zh-CN" altLang="zh-CN" dirty="0" smtClean="0"/>
              <a:t>作</a:t>
            </a:r>
            <a:r>
              <a:rPr lang="zh-CN" altLang="en-US" dirty="0" smtClean="0"/>
              <a:t>。</a:t>
            </a:r>
            <a:endParaRPr lang="en-US" altLang="zh-CN" dirty="0" smtClean="0"/>
          </a:p>
        </p:txBody>
      </p:sp>
      <p:sp>
        <p:nvSpPr>
          <p:cNvPr id="4" name="灯片编号占位符 3"/>
          <p:cNvSpPr>
            <a:spLocks noGrp="1"/>
          </p:cNvSpPr>
          <p:nvPr>
            <p:ph type="sldNum" sz="quarter" idx="11"/>
          </p:nvPr>
        </p:nvSpPr>
        <p:spPr/>
        <p:txBody>
          <a:bodyPr/>
          <a:lstStyle/>
          <a:p>
            <a:fld id="{C5B93D84-87BE-4514-9293-7D5164B6320D}" type="slidenum">
              <a:rPr lang="zh-CN" altLang="en-US" smtClean="0"/>
              <a:pPr/>
              <a:t>243</a:t>
            </a:fld>
            <a:endParaRPr lang="en-US" altLang="zh-CN" dirty="0"/>
          </a:p>
        </p:txBody>
      </p:sp>
    </p:spTree>
    <p:extLst>
      <p:ext uri="{BB962C8B-B14F-4D97-AF65-F5344CB8AC3E}">
        <p14:creationId xmlns:p14="http://schemas.microsoft.com/office/powerpoint/2010/main" val="3367635831"/>
      </p:ext>
    </p:extLst>
  </p:cSld>
  <p:clrMapOvr>
    <a:masterClrMapping/>
  </p:clrMapOvr>
  <p:transition spd="med"/>
  <p:timing>
    <p:tnLst>
      <p:par>
        <p:cTn id="1" dur="indefinite" restart="never" nodeType="tmRoot"/>
      </p:par>
    </p:tn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6.4  DMA</a:t>
            </a:r>
            <a:r>
              <a:rPr lang="zh-CN" altLang="en-US" dirty="0"/>
              <a:t>方式       </a:t>
            </a:r>
            <a:r>
              <a:rPr lang="zh-CN" altLang="en-US" dirty="0">
                <a:solidFill>
                  <a:srgbClr val="006600"/>
                </a:solidFill>
              </a:rPr>
              <a:t>三、芯片组中</a:t>
            </a:r>
            <a:r>
              <a:rPr lang="en-US" altLang="zh-CN" dirty="0">
                <a:solidFill>
                  <a:srgbClr val="006600"/>
                </a:solidFill>
              </a:rPr>
              <a:t>8/16</a:t>
            </a:r>
            <a:r>
              <a:rPr lang="zh-CN" altLang="en-US" dirty="0">
                <a:solidFill>
                  <a:srgbClr val="006600"/>
                </a:solidFill>
              </a:rPr>
              <a:t>位</a:t>
            </a:r>
            <a:r>
              <a:rPr lang="en-US" altLang="zh-CN" dirty="0">
                <a:solidFill>
                  <a:srgbClr val="006600"/>
                </a:solidFill>
              </a:rPr>
              <a:t>DMA</a:t>
            </a:r>
            <a:r>
              <a:rPr lang="zh-CN" altLang="en-US" dirty="0">
                <a:solidFill>
                  <a:srgbClr val="006600"/>
                </a:solidFill>
              </a:rPr>
              <a:t>的实现</a:t>
            </a:r>
          </a:p>
        </p:txBody>
      </p:sp>
      <p:sp>
        <p:nvSpPr>
          <p:cNvPr id="3" name="内容占位符 2"/>
          <p:cNvSpPr>
            <a:spLocks noGrp="1"/>
          </p:cNvSpPr>
          <p:nvPr>
            <p:ph idx="1"/>
          </p:nvPr>
        </p:nvSpPr>
        <p:spPr>
          <a:xfrm>
            <a:off x="457200" y="764630"/>
            <a:ext cx="8362950" cy="5940969"/>
          </a:xfrm>
        </p:spPr>
        <p:txBody>
          <a:bodyPr/>
          <a:lstStyle/>
          <a:p>
            <a:r>
              <a:rPr lang="en-US" altLang="zh-CN" dirty="0"/>
              <a:t>LPC DMA</a:t>
            </a:r>
            <a:r>
              <a:rPr lang="zh-CN" altLang="zh-CN" dirty="0"/>
              <a:t>控制器主要用来实现不能成为</a:t>
            </a:r>
            <a:r>
              <a:rPr lang="zh-CN" altLang="zh-CN" dirty="0">
                <a:solidFill>
                  <a:srgbClr val="FF0000"/>
                </a:solidFill>
              </a:rPr>
              <a:t>总线主控设备</a:t>
            </a:r>
            <a:r>
              <a:rPr lang="zh-CN" altLang="zh-CN" dirty="0"/>
              <a:t>的</a:t>
            </a:r>
            <a:r>
              <a:rPr lang="zh-CN" altLang="zh-CN" dirty="0">
                <a:solidFill>
                  <a:srgbClr val="0000FF"/>
                </a:solidFill>
              </a:rPr>
              <a:t>慢速外设</a:t>
            </a:r>
            <a:r>
              <a:rPr lang="zh-CN" altLang="zh-CN" dirty="0"/>
              <a:t>和</a:t>
            </a:r>
            <a:r>
              <a:rPr lang="zh-CN" altLang="zh-CN" dirty="0">
                <a:solidFill>
                  <a:srgbClr val="0000FF"/>
                </a:solidFill>
              </a:rPr>
              <a:t>主存</a:t>
            </a:r>
            <a:r>
              <a:rPr lang="zh-CN" altLang="zh-CN" dirty="0"/>
              <a:t>之间的</a:t>
            </a:r>
            <a:r>
              <a:rPr lang="en-US" altLang="zh-CN" dirty="0"/>
              <a:t>DMA</a:t>
            </a:r>
            <a:r>
              <a:rPr lang="zh-CN" altLang="zh-CN" dirty="0"/>
              <a:t>数据</a:t>
            </a:r>
            <a:r>
              <a:rPr lang="zh-CN" altLang="zh-CN" dirty="0" smtClean="0"/>
              <a:t>传送</a:t>
            </a:r>
            <a:r>
              <a:rPr lang="zh-CN" altLang="en-US" dirty="0" smtClean="0"/>
              <a:t>。</a:t>
            </a:r>
            <a:r>
              <a:rPr lang="en-US" altLang="zh-CN" dirty="0" smtClean="0"/>
              <a:t/>
            </a:r>
            <a:br>
              <a:rPr lang="en-US" altLang="zh-CN" dirty="0" smtClean="0"/>
            </a:br>
            <a:r>
              <a:rPr lang="zh-CN" altLang="zh-CN" dirty="0" smtClean="0"/>
              <a:t>这些</a:t>
            </a:r>
            <a:r>
              <a:rPr lang="zh-CN" altLang="zh-CN" dirty="0"/>
              <a:t>慢速外设通常是</a:t>
            </a:r>
            <a:r>
              <a:rPr lang="en-US" altLang="zh-CN" dirty="0"/>
              <a:t>ISA</a:t>
            </a:r>
            <a:r>
              <a:rPr lang="zh-CN" altLang="zh-CN" dirty="0"/>
              <a:t>总线时代的产物，</a:t>
            </a:r>
            <a:r>
              <a:rPr lang="zh-CN" altLang="zh-CN" dirty="0" smtClean="0"/>
              <a:t>包括</a:t>
            </a:r>
            <a:r>
              <a:rPr lang="zh-CN" altLang="en-US" dirty="0" smtClean="0"/>
              <a:t>：</a:t>
            </a:r>
            <a:endParaRPr lang="en-US" altLang="zh-CN" dirty="0" smtClean="0"/>
          </a:p>
          <a:p>
            <a:pPr lvl="1"/>
            <a:r>
              <a:rPr lang="zh-CN" altLang="zh-CN" dirty="0" smtClean="0"/>
              <a:t>软盘</a:t>
            </a:r>
            <a:endParaRPr lang="en-US" altLang="zh-CN" dirty="0" smtClean="0"/>
          </a:p>
          <a:p>
            <a:pPr lvl="1"/>
            <a:r>
              <a:rPr lang="zh-CN" altLang="zh-CN" dirty="0" smtClean="0"/>
              <a:t>工作</a:t>
            </a:r>
            <a:r>
              <a:rPr lang="zh-CN" altLang="zh-CN" dirty="0"/>
              <a:t>在</a:t>
            </a:r>
            <a:r>
              <a:rPr lang="en-US" altLang="zh-CN" dirty="0"/>
              <a:t>ECP</a:t>
            </a:r>
            <a:r>
              <a:rPr lang="zh-CN" altLang="zh-CN" dirty="0"/>
              <a:t>模式下的并行接口（</a:t>
            </a:r>
            <a:r>
              <a:rPr lang="en-US" altLang="zh-CN" dirty="0"/>
              <a:t>LPT</a:t>
            </a:r>
            <a:r>
              <a:rPr lang="zh-CN" altLang="zh-CN" dirty="0" smtClean="0"/>
              <a:t>）</a:t>
            </a:r>
            <a:endParaRPr lang="en-US" altLang="zh-CN" dirty="0" smtClean="0"/>
          </a:p>
          <a:p>
            <a:pPr lvl="1"/>
            <a:r>
              <a:rPr lang="zh-CN" altLang="zh-CN" dirty="0" smtClean="0"/>
              <a:t>早期</a:t>
            </a:r>
            <a:r>
              <a:rPr lang="zh-CN" altLang="zh-CN" dirty="0"/>
              <a:t>的</a:t>
            </a:r>
            <a:r>
              <a:rPr lang="en-US" altLang="zh-CN" dirty="0"/>
              <a:t>Sound Blaster 16</a:t>
            </a:r>
            <a:r>
              <a:rPr lang="zh-CN" altLang="zh-CN" dirty="0" smtClean="0"/>
              <a:t>声卡</a:t>
            </a:r>
            <a:endParaRPr lang="en-US" altLang="zh-CN" dirty="0" smtClean="0"/>
          </a:p>
          <a:p>
            <a:pPr lvl="1"/>
            <a:r>
              <a:rPr lang="en-US" altLang="zh-CN" dirty="0">
                <a:latin typeface="+mn-ea"/>
              </a:rPr>
              <a:t>……</a:t>
            </a:r>
            <a:endParaRPr lang="en-US" altLang="zh-CN" dirty="0" smtClean="0">
              <a:latin typeface="+mn-ea"/>
            </a:endParaRPr>
          </a:p>
          <a:p>
            <a:r>
              <a:rPr lang="zh-CN" altLang="zh-CN" dirty="0"/>
              <a:t>现代计算机系统中保留</a:t>
            </a:r>
            <a:r>
              <a:rPr lang="en-US" altLang="zh-CN" dirty="0"/>
              <a:t>LPC DMA</a:t>
            </a:r>
            <a:r>
              <a:rPr lang="zh-CN" altLang="zh-CN" dirty="0"/>
              <a:t>控制器，目的只是为了兼容老的硬件和软件。</a:t>
            </a:r>
            <a:endParaRPr lang="zh-CN" altLang="en-US" dirty="0"/>
          </a:p>
        </p:txBody>
      </p:sp>
      <p:sp>
        <p:nvSpPr>
          <p:cNvPr id="4" name="灯片编号占位符 3"/>
          <p:cNvSpPr>
            <a:spLocks noGrp="1"/>
          </p:cNvSpPr>
          <p:nvPr>
            <p:ph type="sldNum" sz="quarter" idx="11"/>
          </p:nvPr>
        </p:nvSpPr>
        <p:spPr/>
        <p:txBody>
          <a:bodyPr/>
          <a:lstStyle/>
          <a:p>
            <a:fld id="{C5B93D84-87BE-4514-9293-7D5164B6320D}" type="slidenum">
              <a:rPr lang="zh-CN" altLang="en-US" smtClean="0"/>
              <a:pPr/>
              <a:t>244</a:t>
            </a:fld>
            <a:endParaRPr lang="en-US" altLang="zh-CN" dirty="0"/>
          </a:p>
        </p:txBody>
      </p:sp>
    </p:spTree>
    <p:extLst>
      <p:ext uri="{BB962C8B-B14F-4D97-AF65-F5344CB8AC3E}">
        <p14:creationId xmlns:p14="http://schemas.microsoft.com/office/powerpoint/2010/main" val="1291023346"/>
      </p:ext>
    </p:extLst>
  </p:cSld>
  <p:clrMapOvr>
    <a:masterClrMapping/>
  </p:clrMapOvr>
  <p:transition spd="med"/>
  <p:timing>
    <p:tnLst>
      <p:par>
        <p:cTn id="1" dur="indefinite" restart="never" nodeType="tmRoot"/>
      </p:par>
    </p:tn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6.4  DMA</a:t>
            </a:r>
            <a:r>
              <a:rPr lang="zh-CN" altLang="en-US" dirty="0"/>
              <a:t>方式       </a:t>
            </a:r>
            <a:r>
              <a:rPr lang="zh-CN" altLang="en-US" dirty="0" smtClean="0"/>
              <a:t>   </a:t>
            </a:r>
            <a:r>
              <a:rPr lang="zh-CN" altLang="en-US" dirty="0" smtClean="0">
                <a:solidFill>
                  <a:srgbClr val="006600"/>
                </a:solidFill>
              </a:rPr>
              <a:t>四</a:t>
            </a:r>
            <a:r>
              <a:rPr lang="zh-CN" altLang="en-US" dirty="0">
                <a:solidFill>
                  <a:srgbClr val="006600"/>
                </a:solidFill>
              </a:rPr>
              <a:t>、</a:t>
            </a:r>
            <a:r>
              <a:rPr lang="en-US" altLang="zh-CN" dirty="0">
                <a:solidFill>
                  <a:srgbClr val="006600"/>
                </a:solidFill>
              </a:rPr>
              <a:t>32/64</a:t>
            </a:r>
            <a:r>
              <a:rPr lang="zh-CN" altLang="en-US" dirty="0">
                <a:solidFill>
                  <a:srgbClr val="006600"/>
                </a:solidFill>
              </a:rPr>
              <a:t>位</a:t>
            </a:r>
            <a:r>
              <a:rPr lang="en-US" altLang="zh-CN" dirty="0">
                <a:solidFill>
                  <a:srgbClr val="006600"/>
                </a:solidFill>
              </a:rPr>
              <a:t>DMA</a:t>
            </a:r>
            <a:r>
              <a:rPr lang="zh-CN" altLang="en-US" dirty="0">
                <a:solidFill>
                  <a:srgbClr val="006600"/>
                </a:solidFill>
              </a:rPr>
              <a:t>的实现</a:t>
            </a:r>
          </a:p>
        </p:txBody>
      </p:sp>
      <p:sp>
        <p:nvSpPr>
          <p:cNvPr id="3" name="内容占位符 2"/>
          <p:cNvSpPr>
            <a:spLocks noGrp="1"/>
          </p:cNvSpPr>
          <p:nvPr>
            <p:ph idx="1"/>
          </p:nvPr>
        </p:nvSpPr>
        <p:spPr>
          <a:xfrm>
            <a:off x="323410" y="620610"/>
            <a:ext cx="8641200" cy="6084989"/>
          </a:xfrm>
        </p:spPr>
        <p:txBody>
          <a:bodyPr/>
          <a:lstStyle/>
          <a:p>
            <a:r>
              <a:rPr lang="zh-CN" altLang="zh-CN" sz="2400" dirty="0"/>
              <a:t>在</a:t>
            </a:r>
            <a:r>
              <a:rPr lang="en-US" altLang="zh-CN" sz="2400" dirty="0"/>
              <a:t>Intel x86/x64</a:t>
            </a:r>
            <a:r>
              <a:rPr lang="zh-CN" altLang="zh-CN" sz="2400" dirty="0"/>
              <a:t>处理器系统中，所有高速外设的控制器都是通过</a:t>
            </a:r>
            <a:r>
              <a:rPr lang="en-US" altLang="zh-CN" sz="2400" dirty="0">
                <a:solidFill>
                  <a:srgbClr val="0000FF"/>
                </a:solidFill>
              </a:rPr>
              <a:t>PCI</a:t>
            </a:r>
            <a:r>
              <a:rPr lang="zh-CN" altLang="zh-CN" sz="2400" dirty="0">
                <a:solidFill>
                  <a:srgbClr val="0000FF"/>
                </a:solidFill>
              </a:rPr>
              <a:t>总线</a:t>
            </a:r>
            <a:r>
              <a:rPr lang="zh-CN" altLang="zh-CN" sz="2400" dirty="0"/>
              <a:t>进行管理的</a:t>
            </a:r>
            <a:r>
              <a:rPr lang="zh-CN" altLang="zh-CN" sz="2400" dirty="0" smtClean="0"/>
              <a:t>。</a:t>
            </a:r>
            <a:endParaRPr lang="en-US" altLang="zh-CN" sz="2400" dirty="0" smtClean="0"/>
          </a:p>
          <a:p>
            <a:r>
              <a:rPr lang="zh-CN" altLang="zh-CN" sz="2400" dirty="0" smtClean="0"/>
              <a:t>在</a:t>
            </a:r>
            <a:r>
              <a:rPr lang="en-US" altLang="zh-CN" sz="2400" dirty="0"/>
              <a:t>PCI</a:t>
            </a:r>
            <a:r>
              <a:rPr lang="zh-CN" altLang="zh-CN" sz="2400" dirty="0"/>
              <a:t>总线体系中，没有像</a:t>
            </a:r>
            <a:r>
              <a:rPr lang="en-US" altLang="zh-CN" sz="2400" dirty="0"/>
              <a:t>ISA</a:t>
            </a:r>
            <a:r>
              <a:rPr lang="zh-CN" altLang="zh-CN" sz="2400" dirty="0"/>
              <a:t>总线那样集中的</a:t>
            </a:r>
            <a:r>
              <a:rPr lang="en-US" altLang="zh-CN" sz="2400" dirty="0"/>
              <a:t>DMA</a:t>
            </a:r>
            <a:r>
              <a:rPr lang="zh-CN" altLang="zh-CN" sz="2400" dirty="0"/>
              <a:t>控制器</a:t>
            </a:r>
            <a:r>
              <a:rPr lang="zh-CN" altLang="zh-CN" sz="2400" dirty="0" smtClean="0"/>
              <a:t>。</a:t>
            </a:r>
            <a:endParaRPr lang="en-US" altLang="zh-CN" sz="2400" dirty="0" smtClean="0"/>
          </a:p>
          <a:p>
            <a:pPr lvl="1"/>
            <a:r>
              <a:rPr lang="zh-CN" altLang="zh-CN" sz="2400" dirty="0" smtClean="0"/>
              <a:t>任何</a:t>
            </a:r>
            <a:r>
              <a:rPr lang="zh-CN" altLang="zh-CN" sz="2400" dirty="0"/>
              <a:t>一个有</a:t>
            </a:r>
            <a:r>
              <a:rPr lang="zh-CN" altLang="zh-CN" sz="2400" dirty="0">
                <a:solidFill>
                  <a:srgbClr val="D60093"/>
                </a:solidFill>
              </a:rPr>
              <a:t>主控功能</a:t>
            </a:r>
            <a:r>
              <a:rPr lang="zh-CN" altLang="zh-CN" sz="2400" dirty="0"/>
              <a:t>的</a:t>
            </a:r>
            <a:r>
              <a:rPr lang="en-US" altLang="zh-CN" sz="2400" dirty="0"/>
              <a:t>PCI</a:t>
            </a:r>
            <a:r>
              <a:rPr lang="zh-CN" altLang="zh-CN" sz="2400" dirty="0"/>
              <a:t>设备都可以向</a:t>
            </a:r>
            <a:r>
              <a:rPr lang="en-US" altLang="zh-CN" sz="2400" dirty="0"/>
              <a:t>PCI</a:t>
            </a:r>
            <a:r>
              <a:rPr lang="zh-CN" altLang="zh-CN" sz="2400" dirty="0"/>
              <a:t>总线控制器（即芯片组中的</a:t>
            </a:r>
            <a:r>
              <a:rPr lang="en-US" altLang="zh-CN" sz="2400" dirty="0"/>
              <a:t>PCI</a:t>
            </a:r>
            <a:r>
              <a:rPr lang="zh-CN" altLang="zh-CN" sz="2400" dirty="0"/>
              <a:t>桥）申请成为</a:t>
            </a:r>
            <a:r>
              <a:rPr lang="zh-CN" altLang="zh-CN" sz="2400" dirty="0">
                <a:solidFill>
                  <a:srgbClr val="D60093"/>
                </a:solidFill>
              </a:rPr>
              <a:t>总线主控</a:t>
            </a:r>
            <a:r>
              <a:rPr lang="zh-CN" altLang="zh-CN" sz="2400" dirty="0" smtClean="0">
                <a:solidFill>
                  <a:srgbClr val="D60093"/>
                </a:solidFill>
              </a:rPr>
              <a:t>设备</a:t>
            </a:r>
            <a:r>
              <a:rPr lang="zh-CN" altLang="en-US" sz="2400" dirty="0" smtClean="0"/>
              <a:t>。</a:t>
            </a:r>
            <a:endParaRPr lang="en-US" altLang="zh-CN" sz="2400" dirty="0" smtClean="0"/>
          </a:p>
          <a:p>
            <a:pPr lvl="1"/>
            <a:r>
              <a:rPr lang="zh-CN" altLang="zh-CN" sz="2400" dirty="0" smtClean="0"/>
              <a:t>当</a:t>
            </a:r>
            <a:r>
              <a:rPr lang="zh-CN" altLang="zh-CN" sz="2400" dirty="0"/>
              <a:t>有多个</a:t>
            </a:r>
            <a:r>
              <a:rPr lang="en-US" altLang="zh-CN" sz="2400" dirty="0"/>
              <a:t>PCI</a:t>
            </a:r>
            <a:r>
              <a:rPr lang="zh-CN" altLang="zh-CN" sz="2400" dirty="0"/>
              <a:t>设备同时申请时，需要由</a:t>
            </a:r>
            <a:r>
              <a:rPr lang="en-US" altLang="zh-CN" sz="2400" dirty="0"/>
              <a:t>PCI</a:t>
            </a:r>
            <a:r>
              <a:rPr lang="zh-CN" altLang="zh-CN" sz="2400" dirty="0"/>
              <a:t>总线控制器进行</a:t>
            </a:r>
            <a:r>
              <a:rPr lang="zh-CN" altLang="zh-CN" sz="2400" dirty="0">
                <a:solidFill>
                  <a:srgbClr val="D60093"/>
                </a:solidFill>
              </a:rPr>
              <a:t>仲裁</a:t>
            </a:r>
            <a:r>
              <a:rPr lang="zh-CN" altLang="zh-CN" sz="2400" dirty="0"/>
              <a:t>，因为在</a:t>
            </a:r>
            <a:r>
              <a:rPr lang="en-US" altLang="zh-CN" sz="2400" dirty="0"/>
              <a:t>PCI</a:t>
            </a:r>
            <a:r>
              <a:rPr lang="zh-CN" altLang="zh-CN" sz="2400" dirty="0"/>
              <a:t>总线上任何时候只能有一个主控设备</a:t>
            </a:r>
            <a:r>
              <a:rPr lang="zh-CN" altLang="zh-CN" sz="2400" dirty="0" smtClean="0"/>
              <a:t>。</a:t>
            </a:r>
            <a:endParaRPr lang="en-US" altLang="zh-CN" sz="2400" dirty="0" smtClean="0"/>
          </a:p>
          <a:p>
            <a:pPr lvl="1"/>
            <a:r>
              <a:rPr lang="zh-CN" altLang="zh-CN" sz="2400" dirty="0" smtClean="0"/>
              <a:t>当</a:t>
            </a:r>
            <a:r>
              <a:rPr lang="zh-CN" altLang="zh-CN" sz="2400" dirty="0"/>
              <a:t>某个</a:t>
            </a:r>
            <a:r>
              <a:rPr lang="en-US" altLang="zh-CN" sz="2400" dirty="0"/>
              <a:t>PCI</a:t>
            </a:r>
            <a:r>
              <a:rPr lang="zh-CN" altLang="zh-CN" sz="2400" dirty="0"/>
              <a:t>设备成为</a:t>
            </a:r>
            <a:r>
              <a:rPr lang="en-US" altLang="zh-CN" sz="2400" dirty="0"/>
              <a:t>PCI</a:t>
            </a:r>
            <a:r>
              <a:rPr lang="zh-CN" altLang="zh-CN" sz="2400" dirty="0"/>
              <a:t>总线的主控设备后，就可以申请对系统</a:t>
            </a:r>
            <a:r>
              <a:rPr lang="zh-CN" altLang="zh-CN" sz="2400" dirty="0">
                <a:solidFill>
                  <a:srgbClr val="0000FF"/>
                </a:solidFill>
              </a:rPr>
              <a:t>内存</a:t>
            </a:r>
            <a:r>
              <a:rPr lang="zh-CN" altLang="zh-CN" sz="2400" dirty="0"/>
              <a:t>或总线上</a:t>
            </a:r>
            <a:r>
              <a:rPr lang="zh-CN" altLang="zh-CN" sz="2400" dirty="0">
                <a:solidFill>
                  <a:srgbClr val="0000FF"/>
                </a:solidFill>
              </a:rPr>
              <a:t>其他</a:t>
            </a:r>
            <a:r>
              <a:rPr lang="en-US" altLang="zh-CN" sz="2400" dirty="0">
                <a:solidFill>
                  <a:srgbClr val="0000FF"/>
                </a:solidFill>
              </a:rPr>
              <a:t>PCI</a:t>
            </a:r>
            <a:r>
              <a:rPr lang="zh-CN" altLang="zh-CN" sz="2400" dirty="0">
                <a:solidFill>
                  <a:srgbClr val="0000FF"/>
                </a:solidFill>
              </a:rPr>
              <a:t>设备</a:t>
            </a:r>
            <a:r>
              <a:rPr lang="zh-CN" altLang="zh-CN" sz="2400" dirty="0"/>
              <a:t>的读或写操作</a:t>
            </a:r>
            <a:r>
              <a:rPr lang="zh-CN" altLang="zh-CN" sz="2400" dirty="0" smtClean="0"/>
              <a:t>。</a:t>
            </a:r>
            <a:endParaRPr lang="en-US" altLang="zh-CN" sz="2400" dirty="0" smtClean="0"/>
          </a:p>
          <a:p>
            <a:r>
              <a:rPr lang="zh-CN" altLang="zh-CN" sz="2400" dirty="0" smtClean="0"/>
              <a:t>现代</a:t>
            </a:r>
            <a:r>
              <a:rPr lang="zh-CN" altLang="zh-CN" sz="2400" dirty="0"/>
              <a:t>计算机系统中的</a:t>
            </a:r>
            <a:r>
              <a:rPr lang="en-US" altLang="zh-CN" sz="2400" dirty="0"/>
              <a:t>PCI</a:t>
            </a:r>
            <a:r>
              <a:rPr lang="zh-CN" altLang="zh-CN" sz="2400" dirty="0"/>
              <a:t>或</a:t>
            </a:r>
            <a:r>
              <a:rPr lang="en-US" altLang="zh-CN" sz="2400" dirty="0"/>
              <a:t>PCI Express</a:t>
            </a:r>
            <a:r>
              <a:rPr lang="zh-CN" altLang="zh-CN" sz="2400" dirty="0"/>
              <a:t>总线为那些有批量数据传输需求的设备提供了</a:t>
            </a:r>
            <a:r>
              <a:rPr lang="zh-CN" altLang="zh-CN" sz="2400" dirty="0">
                <a:solidFill>
                  <a:srgbClr val="FF0000"/>
                </a:solidFill>
              </a:rPr>
              <a:t>总线主控</a:t>
            </a:r>
            <a:r>
              <a:rPr lang="zh-CN" altLang="zh-CN" sz="2400" dirty="0"/>
              <a:t>能力，当这样的设备成为</a:t>
            </a:r>
            <a:r>
              <a:rPr lang="zh-CN" altLang="zh-CN" sz="2400" dirty="0">
                <a:solidFill>
                  <a:srgbClr val="FF0000"/>
                </a:solidFill>
              </a:rPr>
              <a:t>总线主控设备</a:t>
            </a:r>
            <a:r>
              <a:rPr lang="zh-CN" altLang="zh-CN" sz="2400" dirty="0"/>
              <a:t>之后，该设备即可自行实现与</a:t>
            </a:r>
            <a:r>
              <a:rPr lang="zh-CN" altLang="zh-CN" sz="2400" dirty="0">
                <a:solidFill>
                  <a:srgbClr val="0000FF"/>
                </a:solidFill>
              </a:rPr>
              <a:t>内存</a:t>
            </a:r>
            <a:r>
              <a:rPr lang="zh-CN" altLang="zh-CN" sz="2400" dirty="0"/>
              <a:t>或</a:t>
            </a:r>
            <a:r>
              <a:rPr lang="zh-CN" altLang="zh-CN" sz="2400" dirty="0">
                <a:solidFill>
                  <a:srgbClr val="0000FF"/>
                </a:solidFill>
              </a:rPr>
              <a:t>其他</a:t>
            </a:r>
            <a:r>
              <a:rPr lang="en-US" altLang="zh-CN" sz="2400" dirty="0">
                <a:solidFill>
                  <a:srgbClr val="0000FF"/>
                </a:solidFill>
              </a:rPr>
              <a:t>PCI</a:t>
            </a:r>
            <a:r>
              <a:rPr lang="zh-CN" altLang="zh-CN" sz="2400" dirty="0">
                <a:solidFill>
                  <a:srgbClr val="0000FF"/>
                </a:solidFill>
              </a:rPr>
              <a:t>设备</a:t>
            </a:r>
            <a:r>
              <a:rPr lang="zh-CN" altLang="zh-CN" sz="2400" dirty="0"/>
              <a:t>之间的</a:t>
            </a:r>
            <a:r>
              <a:rPr lang="zh-CN" altLang="zh-CN" sz="2400" dirty="0">
                <a:solidFill>
                  <a:srgbClr val="006600"/>
                </a:solidFill>
              </a:rPr>
              <a:t>直接数据传送</a:t>
            </a:r>
            <a:r>
              <a:rPr lang="zh-CN" altLang="zh-CN" sz="2400" dirty="0" smtClean="0"/>
              <a:t>。</a:t>
            </a:r>
            <a:endParaRPr lang="en-US" altLang="zh-CN" sz="2400" dirty="0" smtClean="0"/>
          </a:p>
          <a:p>
            <a:r>
              <a:rPr lang="zh-CN" altLang="zh-CN" sz="2400" dirty="0" smtClean="0"/>
              <a:t>在</a:t>
            </a:r>
            <a:r>
              <a:rPr lang="zh-CN" altLang="zh-CN" sz="2400" dirty="0"/>
              <a:t>这些新型的总线和总线设备上</a:t>
            </a:r>
            <a:r>
              <a:rPr lang="zh-CN" altLang="zh-CN" sz="2400" dirty="0" smtClean="0"/>
              <a:t>，</a:t>
            </a:r>
            <a:r>
              <a:rPr lang="en-US" altLang="zh-CN" sz="2400" dirty="0" smtClean="0"/>
              <a:t>DMA</a:t>
            </a:r>
            <a:r>
              <a:rPr lang="zh-CN" altLang="zh-CN" sz="2400" dirty="0"/>
              <a:t>这一名词已经逐渐淡化。</a:t>
            </a:r>
            <a:endParaRPr lang="zh-CN" altLang="en-US" sz="2400" dirty="0"/>
          </a:p>
        </p:txBody>
      </p:sp>
      <p:sp>
        <p:nvSpPr>
          <p:cNvPr id="4" name="灯片编号占位符 3"/>
          <p:cNvSpPr>
            <a:spLocks noGrp="1"/>
          </p:cNvSpPr>
          <p:nvPr>
            <p:ph type="sldNum" sz="quarter" idx="11"/>
          </p:nvPr>
        </p:nvSpPr>
        <p:spPr/>
        <p:txBody>
          <a:bodyPr/>
          <a:lstStyle/>
          <a:p>
            <a:fld id="{C5B93D84-87BE-4514-9293-7D5164B6320D}" type="slidenum">
              <a:rPr lang="zh-CN" altLang="en-US" smtClean="0"/>
              <a:pPr/>
              <a:t>245</a:t>
            </a:fld>
            <a:endParaRPr lang="en-US" altLang="zh-CN" dirty="0"/>
          </a:p>
        </p:txBody>
      </p:sp>
    </p:spTree>
    <p:extLst>
      <p:ext uri="{BB962C8B-B14F-4D97-AF65-F5344CB8AC3E}">
        <p14:creationId xmlns:p14="http://schemas.microsoft.com/office/powerpoint/2010/main" val="1638239593"/>
      </p:ext>
    </p:extLst>
  </p:cSld>
  <p:clrMapOvr>
    <a:masterClrMapping/>
  </p:clrMapOvr>
  <p:transition spd="med"/>
  <p:timing>
    <p:tnLst>
      <p:par>
        <p:cTn id="1" dur="indefinite" restart="never" nodeType="tmRoot"/>
      </p:par>
    </p:tn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对象 6"/>
          <p:cNvGraphicFramePr>
            <a:graphicFrameLocks noChangeAspect="1"/>
          </p:cNvGraphicFramePr>
          <p:nvPr>
            <p:extLst>
              <p:ext uri="{D42A27DB-BD31-4B8C-83A1-F6EECF244321}">
                <p14:modId xmlns:p14="http://schemas.microsoft.com/office/powerpoint/2010/main" val="1134897988"/>
              </p:ext>
            </p:extLst>
          </p:nvPr>
        </p:nvGraphicFramePr>
        <p:xfrm>
          <a:off x="539440" y="620610"/>
          <a:ext cx="7777080" cy="5288734"/>
        </p:xfrm>
        <a:graphic>
          <a:graphicData uri="http://schemas.openxmlformats.org/presentationml/2006/ole">
            <mc:AlternateContent xmlns:mc="http://schemas.openxmlformats.org/markup-compatibility/2006">
              <mc:Choice xmlns:v="urn:schemas-microsoft-com:vml" Requires="v">
                <p:oleObj spid="_x0000_s76817" name="Visio" r:id="rId4" imgW="3085511" imgH="2098902" progId="Visio.Drawing.11">
                  <p:embed/>
                </p:oleObj>
              </mc:Choice>
              <mc:Fallback>
                <p:oleObj name="Visio" r:id="rId4" imgW="3085511" imgH="2098902" progId="Visio.Drawing.11">
                  <p:embed/>
                  <p:pic>
                    <p:nvPicPr>
                      <p:cNvPr id="0" name=""/>
                      <p:cNvPicPr/>
                      <p:nvPr/>
                    </p:nvPicPr>
                    <p:blipFill>
                      <a:blip r:embed="rId5"/>
                      <a:stretch>
                        <a:fillRect/>
                      </a:stretch>
                    </p:blipFill>
                    <p:spPr>
                      <a:xfrm>
                        <a:off x="539440" y="620610"/>
                        <a:ext cx="7777080" cy="5288734"/>
                      </a:xfrm>
                      <a:prstGeom prst="rect">
                        <a:avLst/>
                      </a:prstGeom>
                    </p:spPr>
                  </p:pic>
                </p:oleObj>
              </mc:Fallback>
            </mc:AlternateContent>
          </a:graphicData>
        </a:graphic>
      </p:graphicFrame>
      <p:sp>
        <p:nvSpPr>
          <p:cNvPr id="2" name="标题 1"/>
          <p:cNvSpPr>
            <a:spLocks noGrp="1"/>
          </p:cNvSpPr>
          <p:nvPr>
            <p:ph type="title"/>
          </p:nvPr>
        </p:nvSpPr>
        <p:spPr/>
        <p:txBody>
          <a:bodyPr/>
          <a:lstStyle/>
          <a:p>
            <a:r>
              <a:rPr lang="en-US" altLang="zh-CN" dirty="0"/>
              <a:t>6.4  DMA</a:t>
            </a:r>
            <a:r>
              <a:rPr lang="zh-CN" altLang="en-US" dirty="0"/>
              <a:t>方式          </a:t>
            </a:r>
            <a:r>
              <a:rPr lang="zh-CN" altLang="en-US" dirty="0">
                <a:solidFill>
                  <a:srgbClr val="006600"/>
                </a:solidFill>
              </a:rPr>
              <a:t>四、</a:t>
            </a:r>
            <a:r>
              <a:rPr lang="en-US" altLang="zh-CN" dirty="0">
                <a:solidFill>
                  <a:srgbClr val="006600"/>
                </a:solidFill>
              </a:rPr>
              <a:t>32/64</a:t>
            </a:r>
            <a:r>
              <a:rPr lang="zh-CN" altLang="en-US" dirty="0">
                <a:solidFill>
                  <a:srgbClr val="006600"/>
                </a:solidFill>
              </a:rPr>
              <a:t>位</a:t>
            </a:r>
            <a:r>
              <a:rPr lang="en-US" altLang="zh-CN" dirty="0">
                <a:solidFill>
                  <a:srgbClr val="006600"/>
                </a:solidFill>
              </a:rPr>
              <a:t>DMA</a:t>
            </a:r>
            <a:r>
              <a:rPr lang="zh-CN" altLang="en-US" dirty="0">
                <a:solidFill>
                  <a:srgbClr val="006600"/>
                </a:solidFill>
              </a:rPr>
              <a:t>的实现</a:t>
            </a:r>
            <a:endParaRPr lang="zh-CN" altLang="en-US" dirty="0"/>
          </a:p>
        </p:txBody>
      </p:sp>
      <p:sp>
        <p:nvSpPr>
          <p:cNvPr id="3" name="内容占位符 2"/>
          <p:cNvSpPr>
            <a:spLocks noGrp="1"/>
          </p:cNvSpPr>
          <p:nvPr>
            <p:ph idx="1"/>
          </p:nvPr>
        </p:nvSpPr>
        <p:spPr>
          <a:xfrm>
            <a:off x="395420" y="6021360"/>
            <a:ext cx="8362950" cy="575979"/>
          </a:xfrm>
        </p:spPr>
        <p:txBody>
          <a:bodyPr/>
          <a:lstStyle/>
          <a:p>
            <a:pPr marL="0" indent="0" algn="ctr">
              <a:buNone/>
            </a:pPr>
            <a:r>
              <a:rPr lang="zh-CN" altLang="zh-CN" dirty="0">
                <a:solidFill>
                  <a:srgbClr val="0000FF"/>
                </a:solidFill>
              </a:rPr>
              <a:t>某计算机系统</a:t>
            </a:r>
            <a:r>
              <a:rPr lang="en-US" altLang="zh-CN" dirty="0">
                <a:solidFill>
                  <a:srgbClr val="0000FF"/>
                </a:solidFill>
              </a:rPr>
              <a:t>PCI</a:t>
            </a:r>
            <a:r>
              <a:rPr lang="zh-CN" altLang="zh-CN" dirty="0">
                <a:solidFill>
                  <a:srgbClr val="0000FF"/>
                </a:solidFill>
              </a:rPr>
              <a:t>总线结构</a:t>
            </a:r>
            <a:endParaRPr lang="zh-CN" altLang="en-US" dirty="0">
              <a:solidFill>
                <a:srgbClr val="0000FF"/>
              </a:solidFill>
            </a:endParaRPr>
          </a:p>
        </p:txBody>
      </p:sp>
      <p:sp>
        <p:nvSpPr>
          <p:cNvPr id="4" name="灯片编号占位符 3"/>
          <p:cNvSpPr>
            <a:spLocks noGrp="1"/>
          </p:cNvSpPr>
          <p:nvPr>
            <p:ph type="sldNum" sz="quarter" idx="11"/>
          </p:nvPr>
        </p:nvSpPr>
        <p:spPr/>
        <p:txBody>
          <a:bodyPr/>
          <a:lstStyle/>
          <a:p>
            <a:fld id="{C5B93D84-87BE-4514-9293-7D5164B6320D}" type="slidenum">
              <a:rPr lang="zh-CN" altLang="en-US" smtClean="0"/>
              <a:pPr/>
              <a:t>246</a:t>
            </a:fld>
            <a:endParaRPr lang="en-US" altLang="zh-CN" dirty="0"/>
          </a:p>
        </p:txBody>
      </p:sp>
      <p:sp>
        <p:nvSpPr>
          <p:cNvPr id="8" name="动作按钮: 上一张 7">
            <a:hlinkClick r:id="" action="ppaction://hlinkshowjump?jump=lastslideviewed" highlightClick="1"/>
          </p:cNvPr>
          <p:cNvSpPr/>
          <p:nvPr/>
        </p:nvSpPr>
        <p:spPr bwMode="auto">
          <a:xfrm>
            <a:off x="8511890" y="188550"/>
            <a:ext cx="452720" cy="432060"/>
          </a:xfrm>
          <a:prstGeom prst="actionButtonReturn">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zh-CN" altLang="en-US" sz="2800" b="1" i="0" u="none" strike="noStrike" cap="none" normalizeH="0" baseline="0" smtClean="0">
              <a:ln>
                <a:noFill/>
              </a:ln>
              <a:solidFill>
                <a:schemeClr val="tx1"/>
              </a:solidFill>
              <a:effectLst/>
              <a:latin typeface="Times New Roman" pitchFamily="18" charset="0"/>
              <a:ea typeface="宋体" pitchFamily="2" charset="-122"/>
            </a:endParaRPr>
          </a:p>
        </p:txBody>
      </p:sp>
    </p:spTree>
    <p:extLst>
      <p:ext uri="{BB962C8B-B14F-4D97-AF65-F5344CB8AC3E}">
        <p14:creationId xmlns:p14="http://schemas.microsoft.com/office/powerpoint/2010/main" val="154973094"/>
      </p:ext>
    </p:extLst>
  </p:cSld>
  <p:clrMapOvr>
    <a:masterClrMapping/>
  </p:clrMapOvr>
  <p:transition spd="med"/>
  <p:timing>
    <p:tnLst>
      <p:par>
        <p:cTn id="1" dur="indefinite" restart="never" nodeType="tmRoot"/>
      </p:par>
    </p:tn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6.4  DMA</a:t>
            </a:r>
            <a:r>
              <a:rPr lang="zh-CN" altLang="en-US" dirty="0"/>
              <a:t>方式          </a:t>
            </a:r>
            <a:r>
              <a:rPr lang="zh-CN" altLang="en-US" dirty="0">
                <a:solidFill>
                  <a:srgbClr val="006600"/>
                </a:solidFill>
              </a:rPr>
              <a:t>四、</a:t>
            </a:r>
            <a:r>
              <a:rPr lang="en-US" altLang="zh-CN" dirty="0">
                <a:solidFill>
                  <a:srgbClr val="006600"/>
                </a:solidFill>
              </a:rPr>
              <a:t>32/64</a:t>
            </a:r>
            <a:r>
              <a:rPr lang="zh-CN" altLang="en-US" dirty="0">
                <a:solidFill>
                  <a:srgbClr val="006600"/>
                </a:solidFill>
              </a:rPr>
              <a:t>位</a:t>
            </a:r>
            <a:r>
              <a:rPr lang="en-US" altLang="zh-CN" dirty="0">
                <a:solidFill>
                  <a:srgbClr val="006600"/>
                </a:solidFill>
              </a:rPr>
              <a:t>DMA</a:t>
            </a:r>
            <a:r>
              <a:rPr lang="zh-CN" altLang="en-US" dirty="0">
                <a:solidFill>
                  <a:srgbClr val="006600"/>
                </a:solidFill>
              </a:rPr>
              <a:t>的实现</a:t>
            </a:r>
            <a:endParaRPr lang="zh-CN" altLang="en-US" dirty="0"/>
          </a:p>
        </p:txBody>
      </p:sp>
      <p:sp>
        <p:nvSpPr>
          <p:cNvPr id="3" name="内容占位符 2"/>
          <p:cNvSpPr>
            <a:spLocks noGrp="1"/>
          </p:cNvSpPr>
          <p:nvPr>
            <p:ph idx="1"/>
          </p:nvPr>
        </p:nvSpPr>
        <p:spPr>
          <a:xfrm>
            <a:off x="457200" y="1010265"/>
            <a:ext cx="8362950" cy="5680075"/>
          </a:xfrm>
        </p:spPr>
        <p:txBody>
          <a:bodyPr/>
          <a:lstStyle/>
          <a:p>
            <a:pPr marL="457200" lvl="0" indent="-457200">
              <a:buClr>
                <a:srgbClr val="0000FF"/>
              </a:buClr>
              <a:buSzPct val="100000"/>
              <a:buFont typeface="+mj-ea"/>
              <a:buAutoNum type="circleNumDbPlain"/>
            </a:pPr>
            <a:r>
              <a:rPr lang="en-US" altLang="zh-CN" sz="2400" dirty="0"/>
              <a:t>PCI</a:t>
            </a:r>
            <a:r>
              <a:rPr lang="zh-CN" altLang="zh-CN" sz="2400" dirty="0"/>
              <a:t>设备</a:t>
            </a:r>
            <a:r>
              <a:rPr lang="en-US" altLang="zh-CN" sz="2400" dirty="0"/>
              <a:t>11</a:t>
            </a:r>
            <a:r>
              <a:rPr lang="zh-CN" altLang="zh-CN" sz="2400" dirty="0"/>
              <a:t>通过总线仲裁逻辑获得该</a:t>
            </a:r>
            <a:r>
              <a:rPr lang="en-US" altLang="zh-CN" sz="2400" dirty="0"/>
              <a:t>PCI</a:t>
            </a:r>
            <a:r>
              <a:rPr lang="zh-CN" altLang="zh-CN" sz="2400" dirty="0"/>
              <a:t>总线</a:t>
            </a:r>
            <a:r>
              <a:rPr lang="en-US" altLang="zh-CN" sz="2400" dirty="0"/>
              <a:t>1</a:t>
            </a:r>
            <a:r>
              <a:rPr lang="zh-CN" altLang="zh-CN" sz="2400" dirty="0"/>
              <a:t>的使用权，然后将存储器写总线事务发送到</a:t>
            </a:r>
            <a:r>
              <a:rPr lang="en-US" altLang="zh-CN" sz="2400" dirty="0"/>
              <a:t>PCI</a:t>
            </a:r>
            <a:r>
              <a:rPr lang="zh-CN" altLang="zh-CN" sz="2400" dirty="0"/>
              <a:t>总线</a:t>
            </a:r>
            <a:r>
              <a:rPr lang="en-US" altLang="zh-CN" sz="2400" dirty="0"/>
              <a:t>1</a:t>
            </a:r>
            <a:r>
              <a:rPr lang="zh-CN" altLang="zh-CN" sz="2400" dirty="0"/>
              <a:t>上。这个存储器写事务的目标地址是</a:t>
            </a:r>
            <a:r>
              <a:rPr lang="en-US" altLang="zh-CN" sz="2400" dirty="0"/>
              <a:t>PCI</a:t>
            </a:r>
            <a:r>
              <a:rPr lang="zh-CN" altLang="zh-CN" sz="2400" dirty="0"/>
              <a:t>总线域的地址，是主存储器在</a:t>
            </a:r>
            <a:r>
              <a:rPr lang="en-US" altLang="zh-CN" sz="2400" dirty="0"/>
              <a:t>PCI</a:t>
            </a:r>
            <a:r>
              <a:rPr lang="zh-CN" altLang="zh-CN" sz="2400" dirty="0"/>
              <a:t>总线域的地址映像。</a:t>
            </a:r>
          </a:p>
          <a:p>
            <a:pPr marL="457200" lvl="0" indent="-457200">
              <a:buClr>
                <a:srgbClr val="0000FF"/>
              </a:buClr>
              <a:buSzPct val="100000"/>
              <a:buFont typeface="+mj-ea"/>
              <a:buAutoNum type="circleNumDbPlain"/>
            </a:pPr>
            <a:r>
              <a:rPr lang="en-US" altLang="zh-CN" sz="2400" dirty="0"/>
              <a:t>PCI</a:t>
            </a:r>
            <a:r>
              <a:rPr lang="zh-CN" altLang="zh-CN" sz="2400" dirty="0"/>
              <a:t>总线</a:t>
            </a:r>
            <a:r>
              <a:rPr lang="en-US" altLang="zh-CN" sz="2400" dirty="0"/>
              <a:t>1</a:t>
            </a:r>
            <a:r>
              <a:rPr lang="zh-CN" altLang="zh-CN" sz="2400" dirty="0"/>
              <a:t>上的所有设备进行地址译码，确定这个写请求是不是发送到自己的</a:t>
            </a:r>
            <a:r>
              <a:rPr lang="en-US" altLang="zh-CN" sz="2400" dirty="0"/>
              <a:t>BAR</a:t>
            </a:r>
            <a:r>
              <a:rPr lang="zh-CN" altLang="zh-CN" sz="2400" dirty="0"/>
              <a:t>空间，如果是则接收这个存储器写请求；否则不予理会。</a:t>
            </a:r>
          </a:p>
          <a:p>
            <a:pPr marL="457200" lvl="0" indent="-457200">
              <a:buClr>
                <a:srgbClr val="0000FF"/>
              </a:buClr>
              <a:buSzPct val="100000"/>
              <a:buFont typeface="+mj-ea"/>
              <a:buAutoNum type="circleNumDbPlain"/>
            </a:pPr>
            <a:r>
              <a:rPr lang="en-US" altLang="zh-CN" sz="2400" dirty="0"/>
              <a:t>PCI</a:t>
            </a:r>
            <a:r>
              <a:rPr lang="zh-CN" altLang="zh-CN" sz="2400" dirty="0"/>
              <a:t>桥</a:t>
            </a:r>
            <a:r>
              <a:rPr lang="en-US" altLang="zh-CN" sz="2400" dirty="0"/>
              <a:t>1</a:t>
            </a:r>
            <a:r>
              <a:rPr lang="zh-CN" altLang="zh-CN" sz="2400" dirty="0"/>
              <a:t>与</a:t>
            </a:r>
            <a:r>
              <a:rPr lang="en-US" altLang="zh-CN" sz="2400" dirty="0"/>
              <a:t>PCI</a:t>
            </a:r>
            <a:r>
              <a:rPr lang="zh-CN" altLang="zh-CN" sz="2400" dirty="0"/>
              <a:t>总线上的所有设备同时对这个地址进行译码。</a:t>
            </a:r>
            <a:r>
              <a:rPr lang="en-US" altLang="zh-CN" sz="2400" dirty="0"/>
              <a:t>PCI</a:t>
            </a:r>
            <a:r>
              <a:rPr lang="zh-CN" altLang="zh-CN" sz="2400" dirty="0"/>
              <a:t>桥</a:t>
            </a:r>
            <a:r>
              <a:rPr lang="en-US" altLang="zh-CN" sz="2400" dirty="0"/>
              <a:t>1</a:t>
            </a:r>
            <a:r>
              <a:rPr lang="zh-CN" altLang="zh-CN" sz="2400" dirty="0"/>
              <a:t>发现这个</a:t>
            </a:r>
            <a:r>
              <a:rPr lang="en-US" altLang="zh-CN" sz="2400" dirty="0"/>
              <a:t>PCI</a:t>
            </a:r>
            <a:r>
              <a:rPr lang="zh-CN" altLang="zh-CN" sz="2400" dirty="0"/>
              <a:t>地址不在自己管理的</a:t>
            </a:r>
            <a:r>
              <a:rPr lang="en-US" altLang="zh-CN" sz="2400" dirty="0"/>
              <a:t>PCI</a:t>
            </a:r>
            <a:r>
              <a:rPr lang="zh-CN" altLang="zh-CN" sz="2400" dirty="0"/>
              <a:t>总线地址范围内，则接收这个存储器写总线事务，而</a:t>
            </a:r>
            <a:r>
              <a:rPr lang="en-US" altLang="zh-CN" sz="2400" dirty="0"/>
              <a:t>PCI</a:t>
            </a:r>
            <a:r>
              <a:rPr lang="zh-CN" altLang="zh-CN" sz="2400" dirty="0"/>
              <a:t>桥</a:t>
            </a:r>
            <a:r>
              <a:rPr lang="en-US" altLang="zh-CN" sz="2400" dirty="0"/>
              <a:t>1</a:t>
            </a:r>
            <a:r>
              <a:rPr lang="zh-CN" altLang="zh-CN" sz="2400" dirty="0"/>
              <a:t>管理的所有</a:t>
            </a:r>
            <a:r>
              <a:rPr lang="en-US" altLang="zh-CN" sz="2400" dirty="0"/>
              <a:t>PCI</a:t>
            </a:r>
            <a:r>
              <a:rPr lang="zh-CN" altLang="zh-CN" sz="2400" dirty="0"/>
              <a:t>设备都不可能接收这个存储器写总线事务（因为</a:t>
            </a:r>
            <a:r>
              <a:rPr lang="en-US" altLang="zh-CN" sz="2400" dirty="0"/>
              <a:t>PCI</a:t>
            </a:r>
            <a:r>
              <a:rPr lang="zh-CN" altLang="zh-CN" sz="2400" dirty="0"/>
              <a:t>桥</a:t>
            </a:r>
            <a:r>
              <a:rPr lang="en-US" altLang="zh-CN" sz="2400" dirty="0"/>
              <a:t>1</a:t>
            </a:r>
            <a:r>
              <a:rPr lang="zh-CN" altLang="zh-CN" sz="2400" dirty="0"/>
              <a:t>所管理的</a:t>
            </a:r>
            <a:r>
              <a:rPr lang="en-US" altLang="zh-CN" sz="2400" dirty="0"/>
              <a:t>PCI</a:t>
            </a:r>
            <a:r>
              <a:rPr lang="zh-CN" altLang="zh-CN" sz="2400" dirty="0"/>
              <a:t>总线地址范围不包含当前存储器写总线事务的地址）</a:t>
            </a:r>
            <a:r>
              <a:rPr lang="zh-CN" altLang="zh-CN" sz="2400" dirty="0" smtClean="0"/>
              <a:t>。</a:t>
            </a:r>
            <a:endParaRPr lang="zh-CN" altLang="zh-CN" sz="2400" dirty="0"/>
          </a:p>
        </p:txBody>
      </p:sp>
      <p:sp>
        <p:nvSpPr>
          <p:cNvPr id="4" name="灯片编号占位符 3"/>
          <p:cNvSpPr>
            <a:spLocks noGrp="1"/>
          </p:cNvSpPr>
          <p:nvPr>
            <p:ph type="sldNum" sz="quarter" idx="11"/>
          </p:nvPr>
        </p:nvSpPr>
        <p:spPr/>
        <p:txBody>
          <a:bodyPr/>
          <a:lstStyle/>
          <a:p>
            <a:fld id="{C5B93D84-87BE-4514-9293-7D5164B6320D}" type="slidenum">
              <a:rPr lang="zh-CN" altLang="en-US" smtClean="0"/>
              <a:pPr/>
              <a:t>247</a:t>
            </a:fld>
            <a:endParaRPr lang="en-US" altLang="zh-CN" dirty="0"/>
          </a:p>
        </p:txBody>
      </p:sp>
      <p:sp>
        <p:nvSpPr>
          <p:cNvPr id="5" name="矩形 4"/>
          <p:cNvSpPr/>
          <p:nvPr/>
        </p:nvSpPr>
        <p:spPr>
          <a:xfrm>
            <a:off x="395420" y="548600"/>
            <a:ext cx="7849090" cy="461665"/>
          </a:xfrm>
          <a:prstGeom prst="rect">
            <a:avLst/>
          </a:prstGeom>
        </p:spPr>
        <p:txBody>
          <a:bodyPr wrap="square">
            <a:spAutoFit/>
          </a:bodyPr>
          <a:lstStyle/>
          <a:p>
            <a:pPr algn="l"/>
            <a:r>
              <a:rPr lang="en-US" altLang="zh-CN" sz="2400" kern="100" dirty="0">
                <a:solidFill>
                  <a:srgbClr val="C00000"/>
                </a:solidFill>
                <a:effectLst>
                  <a:outerShdw blurRad="38100" dist="38100" dir="2700000" algn="tl">
                    <a:srgbClr val="000000">
                      <a:alpha val="43137"/>
                    </a:srgbClr>
                  </a:outerShdw>
                </a:effectLst>
              </a:rPr>
              <a:t>PCI</a:t>
            </a:r>
            <a:r>
              <a:rPr lang="zh-CN" altLang="zh-CN" sz="2400" kern="100" dirty="0">
                <a:solidFill>
                  <a:srgbClr val="C00000"/>
                </a:solidFill>
                <a:effectLst>
                  <a:outerShdw blurRad="38100" dist="38100" dir="2700000" algn="tl">
                    <a:srgbClr val="000000">
                      <a:alpha val="43137"/>
                    </a:srgbClr>
                  </a:outerShdw>
                </a:effectLst>
                <a:cs typeface="Times New Roman" panose="02020603050405020304" pitchFamily="18" charset="0"/>
              </a:rPr>
              <a:t>设备</a:t>
            </a:r>
            <a:r>
              <a:rPr lang="en-US" altLang="zh-CN" sz="2400" kern="100" dirty="0">
                <a:solidFill>
                  <a:srgbClr val="C00000"/>
                </a:solidFill>
                <a:effectLst>
                  <a:outerShdw blurRad="38100" dist="38100" dir="2700000" algn="tl">
                    <a:srgbClr val="000000">
                      <a:alpha val="43137"/>
                    </a:srgbClr>
                  </a:outerShdw>
                </a:effectLst>
              </a:rPr>
              <a:t>11</a:t>
            </a:r>
            <a:r>
              <a:rPr lang="zh-CN" altLang="zh-CN" sz="2400" kern="100" dirty="0">
                <a:solidFill>
                  <a:srgbClr val="C00000"/>
                </a:solidFill>
                <a:effectLst>
                  <a:outerShdw blurRad="38100" dist="38100" dir="2700000" algn="tl">
                    <a:srgbClr val="000000">
                      <a:alpha val="43137"/>
                    </a:srgbClr>
                  </a:outerShdw>
                </a:effectLst>
                <a:cs typeface="Times New Roman" panose="02020603050405020304" pitchFamily="18" charset="0"/>
              </a:rPr>
              <a:t>有一批数据要直接写入</a:t>
            </a:r>
            <a:r>
              <a:rPr lang="zh-CN" altLang="zh-CN" sz="2400" kern="100" dirty="0" smtClean="0">
                <a:solidFill>
                  <a:srgbClr val="C00000"/>
                </a:solidFill>
                <a:effectLst>
                  <a:outerShdw blurRad="38100" dist="38100" dir="2700000" algn="tl">
                    <a:srgbClr val="000000">
                      <a:alpha val="43137"/>
                    </a:srgbClr>
                  </a:outerShdw>
                </a:effectLst>
                <a:cs typeface="Times New Roman" panose="02020603050405020304" pitchFamily="18" charset="0"/>
              </a:rPr>
              <a:t>内存，</a:t>
            </a:r>
            <a:r>
              <a:rPr lang="zh-CN" altLang="zh-CN" sz="2400" kern="100" dirty="0">
                <a:solidFill>
                  <a:srgbClr val="C00000"/>
                </a:solidFill>
                <a:effectLst>
                  <a:outerShdw blurRad="38100" dist="38100" dir="2700000" algn="tl">
                    <a:srgbClr val="000000">
                      <a:alpha val="43137"/>
                    </a:srgbClr>
                  </a:outerShdw>
                </a:effectLst>
                <a:cs typeface="Times New Roman" panose="02020603050405020304" pitchFamily="18" charset="0"/>
              </a:rPr>
              <a:t>操作的</a:t>
            </a:r>
            <a:r>
              <a:rPr lang="zh-CN" altLang="zh-CN" sz="2400" kern="100" dirty="0" smtClean="0">
                <a:solidFill>
                  <a:srgbClr val="C00000"/>
                </a:solidFill>
                <a:effectLst>
                  <a:outerShdw blurRad="38100" dist="38100" dir="2700000" algn="tl">
                    <a:srgbClr val="000000">
                      <a:alpha val="43137"/>
                    </a:srgbClr>
                  </a:outerShdw>
                </a:effectLst>
                <a:cs typeface="Times New Roman" panose="02020603050405020304" pitchFamily="18" charset="0"/>
              </a:rPr>
              <a:t>流程</a:t>
            </a:r>
            <a:r>
              <a:rPr lang="zh-CN" altLang="en-US" sz="2400" kern="100" dirty="0" smtClean="0">
                <a:solidFill>
                  <a:srgbClr val="C00000"/>
                </a:solidFill>
                <a:effectLst>
                  <a:outerShdw blurRad="38100" dist="38100" dir="2700000" algn="tl">
                    <a:srgbClr val="000000">
                      <a:alpha val="43137"/>
                    </a:srgbClr>
                  </a:outerShdw>
                </a:effectLst>
                <a:cs typeface="Times New Roman" panose="02020603050405020304" pitchFamily="18" charset="0"/>
              </a:rPr>
              <a:t>：</a:t>
            </a:r>
            <a:endParaRPr lang="zh-CN" altLang="en-US" sz="2400" dirty="0">
              <a:solidFill>
                <a:srgbClr val="C00000"/>
              </a:solidFill>
              <a:effectLst>
                <a:outerShdw blurRad="38100" dist="38100" dir="2700000" algn="tl">
                  <a:srgbClr val="000000">
                    <a:alpha val="43137"/>
                  </a:srgbClr>
                </a:outerShdw>
              </a:effectLst>
            </a:endParaRPr>
          </a:p>
        </p:txBody>
      </p:sp>
      <p:sp>
        <p:nvSpPr>
          <p:cNvPr id="6" name="动作按钮: 信息 5">
            <a:hlinkClick r:id="rId2" action="ppaction://hlinksldjump" highlightClick="1"/>
          </p:cNvPr>
          <p:cNvSpPr/>
          <p:nvPr/>
        </p:nvSpPr>
        <p:spPr bwMode="auto">
          <a:xfrm>
            <a:off x="8511890" y="188550"/>
            <a:ext cx="452720" cy="432060"/>
          </a:xfrm>
          <a:prstGeom prst="actionButtonInformation">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zh-CN" altLang="en-US" sz="2800" b="1" i="0" u="none" strike="noStrike" cap="none" normalizeH="0" baseline="0" smtClean="0">
              <a:ln>
                <a:noFill/>
              </a:ln>
              <a:solidFill>
                <a:schemeClr val="tx1"/>
              </a:solidFill>
              <a:effectLst/>
              <a:latin typeface="Times New Roman" pitchFamily="18" charset="0"/>
              <a:ea typeface="宋体" pitchFamily="2" charset="-122"/>
            </a:endParaRPr>
          </a:p>
        </p:txBody>
      </p:sp>
    </p:spTree>
    <p:extLst>
      <p:ext uri="{BB962C8B-B14F-4D97-AF65-F5344CB8AC3E}">
        <p14:creationId xmlns:p14="http://schemas.microsoft.com/office/powerpoint/2010/main" val="2093403141"/>
      </p:ext>
    </p:extLst>
  </p:cSld>
  <p:clrMapOvr>
    <a:masterClrMapping/>
  </p:clrMapOvr>
  <p:transition spd="med"/>
  <p:timing>
    <p:tnLst>
      <p:par>
        <p:cTn id="1" dur="indefinite" restart="never" nodeType="tmRoot"/>
      </p:par>
    </p:tn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6.4  DMA</a:t>
            </a:r>
            <a:r>
              <a:rPr lang="zh-CN" altLang="en-US" dirty="0"/>
              <a:t>方式          </a:t>
            </a:r>
            <a:r>
              <a:rPr lang="zh-CN" altLang="en-US" dirty="0">
                <a:solidFill>
                  <a:srgbClr val="006600"/>
                </a:solidFill>
              </a:rPr>
              <a:t>四、</a:t>
            </a:r>
            <a:r>
              <a:rPr lang="en-US" altLang="zh-CN" dirty="0">
                <a:solidFill>
                  <a:srgbClr val="006600"/>
                </a:solidFill>
              </a:rPr>
              <a:t>32/64</a:t>
            </a:r>
            <a:r>
              <a:rPr lang="zh-CN" altLang="en-US" dirty="0">
                <a:solidFill>
                  <a:srgbClr val="006600"/>
                </a:solidFill>
              </a:rPr>
              <a:t>位</a:t>
            </a:r>
            <a:r>
              <a:rPr lang="en-US" altLang="zh-CN" dirty="0">
                <a:solidFill>
                  <a:srgbClr val="006600"/>
                </a:solidFill>
              </a:rPr>
              <a:t>DMA</a:t>
            </a:r>
            <a:r>
              <a:rPr lang="zh-CN" altLang="en-US" dirty="0">
                <a:solidFill>
                  <a:srgbClr val="006600"/>
                </a:solidFill>
              </a:rPr>
              <a:t>的实现</a:t>
            </a:r>
            <a:endParaRPr lang="zh-CN" altLang="en-US" dirty="0"/>
          </a:p>
        </p:txBody>
      </p:sp>
      <p:sp>
        <p:nvSpPr>
          <p:cNvPr id="3" name="内容占位符 2"/>
          <p:cNvSpPr>
            <a:spLocks noGrp="1"/>
          </p:cNvSpPr>
          <p:nvPr>
            <p:ph idx="1"/>
          </p:nvPr>
        </p:nvSpPr>
        <p:spPr>
          <a:xfrm>
            <a:off x="457200" y="1010265"/>
            <a:ext cx="8362950" cy="5680075"/>
          </a:xfrm>
        </p:spPr>
        <p:txBody>
          <a:bodyPr/>
          <a:lstStyle/>
          <a:p>
            <a:pPr marL="457200" lvl="0" indent="-457200">
              <a:buClr>
                <a:srgbClr val="0000FF"/>
              </a:buClr>
              <a:buSzPct val="100000"/>
              <a:buFont typeface="+mj-ea"/>
              <a:buAutoNum type="circleNumDbPlain" startAt="4"/>
            </a:pPr>
            <a:r>
              <a:rPr lang="en-US" altLang="zh-CN" sz="2400" dirty="0"/>
              <a:t>PCI</a:t>
            </a:r>
            <a:r>
              <a:rPr lang="zh-CN" altLang="zh-CN" sz="2400" dirty="0"/>
              <a:t>桥</a:t>
            </a:r>
            <a:r>
              <a:rPr lang="en-US" altLang="zh-CN" sz="2400" dirty="0"/>
              <a:t>1</a:t>
            </a:r>
            <a:r>
              <a:rPr lang="zh-CN" altLang="zh-CN" sz="2400" dirty="0"/>
              <a:t>将这个存储器写总线事务转发到上游总线。</a:t>
            </a:r>
            <a:r>
              <a:rPr lang="en-US" altLang="zh-CN" sz="2400" dirty="0"/>
              <a:t>PCI</a:t>
            </a:r>
            <a:r>
              <a:rPr lang="zh-CN" altLang="zh-CN" sz="2400" dirty="0"/>
              <a:t>桥</a:t>
            </a:r>
            <a:r>
              <a:rPr lang="en-US" altLang="zh-CN" sz="2400" dirty="0"/>
              <a:t>1</a:t>
            </a:r>
            <a:r>
              <a:rPr lang="zh-CN" altLang="zh-CN" sz="2400" dirty="0"/>
              <a:t>首先通过总线仲裁逻辑获得</a:t>
            </a:r>
            <a:r>
              <a:rPr lang="en-US" altLang="zh-CN" sz="2400" dirty="0"/>
              <a:t>PCI</a:t>
            </a:r>
            <a:r>
              <a:rPr lang="zh-CN" altLang="zh-CN" sz="2400" dirty="0"/>
              <a:t>总线</a:t>
            </a:r>
            <a:r>
              <a:rPr lang="en-US" altLang="zh-CN" sz="2400" dirty="0"/>
              <a:t>0</a:t>
            </a:r>
            <a:r>
              <a:rPr lang="zh-CN" altLang="zh-CN" sz="2400" dirty="0"/>
              <a:t>的使用权后，将这个总线事务转发到</a:t>
            </a:r>
            <a:r>
              <a:rPr lang="en-US" altLang="zh-CN" sz="2400" dirty="0"/>
              <a:t>PCI</a:t>
            </a:r>
            <a:r>
              <a:rPr lang="zh-CN" altLang="zh-CN" sz="2400" dirty="0"/>
              <a:t>总线</a:t>
            </a:r>
            <a:r>
              <a:rPr lang="en-US" altLang="zh-CN" sz="2400" dirty="0"/>
              <a:t>0</a:t>
            </a:r>
            <a:r>
              <a:rPr lang="zh-CN" altLang="zh-CN" sz="2400" dirty="0"/>
              <a:t>。</a:t>
            </a:r>
          </a:p>
          <a:p>
            <a:pPr marL="457200" lvl="0" indent="-457200">
              <a:buClr>
                <a:srgbClr val="0000FF"/>
              </a:buClr>
              <a:buSzPct val="100000"/>
              <a:buFont typeface="+mj-ea"/>
              <a:buAutoNum type="circleNumDbPlain" startAt="4"/>
            </a:pPr>
            <a:r>
              <a:rPr lang="en-US" altLang="zh-CN" sz="2400" dirty="0"/>
              <a:t>HOST</a:t>
            </a:r>
            <a:r>
              <a:rPr lang="zh-CN" altLang="zh-CN" sz="2400" dirty="0"/>
              <a:t>主桥发现这个</a:t>
            </a:r>
            <a:r>
              <a:rPr lang="en-US" altLang="zh-CN" sz="2400" dirty="0"/>
              <a:t>PCI</a:t>
            </a:r>
            <a:r>
              <a:rPr lang="zh-CN" altLang="zh-CN" sz="2400" dirty="0"/>
              <a:t>总线地址空间在存储器域，则将这段</a:t>
            </a:r>
            <a:r>
              <a:rPr lang="en-US" altLang="zh-CN" sz="2400" dirty="0"/>
              <a:t>PCI</a:t>
            </a:r>
            <a:r>
              <a:rPr lang="zh-CN" altLang="zh-CN" sz="2400" dirty="0"/>
              <a:t>总线地址空间转换为存储器域的存储器地址空间，并完成对这段存储器的写操作。</a:t>
            </a:r>
          </a:p>
          <a:p>
            <a:pPr marL="457200" indent="-457200">
              <a:buClr>
                <a:srgbClr val="0000FF"/>
              </a:buClr>
              <a:buSzPct val="100000"/>
              <a:buFont typeface="+mj-ea"/>
              <a:buAutoNum type="circleNumDbPlain" startAt="4"/>
            </a:pPr>
            <a:r>
              <a:rPr lang="zh-CN" altLang="zh-CN" sz="2400" dirty="0"/>
              <a:t>存储器控制器从</a:t>
            </a:r>
            <a:r>
              <a:rPr lang="en-US" altLang="zh-CN" sz="2400" dirty="0"/>
              <a:t>HOST</a:t>
            </a:r>
            <a:r>
              <a:rPr lang="zh-CN" altLang="zh-CN" sz="2400" dirty="0"/>
              <a:t>主桥接收数据，并将其写入到主存储器中。</a:t>
            </a:r>
          </a:p>
        </p:txBody>
      </p:sp>
      <p:sp>
        <p:nvSpPr>
          <p:cNvPr id="4" name="灯片编号占位符 3"/>
          <p:cNvSpPr>
            <a:spLocks noGrp="1"/>
          </p:cNvSpPr>
          <p:nvPr>
            <p:ph type="sldNum" sz="quarter" idx="11"/>
          </p:nvPr>
        </p:nvSpPr>
        <p:spPr/>
        <p:txBody>
          <a:bodyPr/>
          <a:lstStyle/>
          <a:p>
            <a:fld id="{C5B93D84-87BE-4514-9293-7D5164B6320D}" type="slidenum">
              <a:rPr lang="zh-CN" altLang="en-US" smtClean="0"/>
              <a:pPr/>
              <a:t>248</a:t>
            </a:fld>
            <a:endParaRPr lang="en-US" altLang="zh-CN" dirty="0"/>
          </a:p>
        </p:txBody>
      </p:sp>
      <p:sp>
        <p:nvSpPr>
          <p:cNvPr id="5" name="矩形 4"/>
          <p:cNvSpPr/>
          <p:nvPr/>
        </p:nvSpPr>
        <p:spPr>
          <a:xfrm>
            <a:off x="395420" y="548600"/>
            <a:ext cx="7849090" cy="461665"/>
          </a:xfrm>
          <a:prstGeom prst="rect">
            <a:avLst/>
          </a:prstGeom>
        </p:spPr>
        <p:txBody>
          <a:bodyPr wrap="square">
            <a:spAutoFit/>
          </a:bodyPr>
          <a:lstStyle/>
          <a:p>
            <a:pPr algn="l"/>
            <a:r>
              <a:rPr lang="en-US" altLang="zh-CN" sz="2400" kern="100" dirty="0">
                <a:solidFill>
                  <a:srgbClr val="C00000"/>
                </a:solidFill>
                <a:effectLst>
                  <a:outerShdw blurRad="38100" dist="38100" dir="2700000" algn="tl">
                    <a:srgbClr val="000000">
                      <a:alpha val="43137"/>
                    </a:srgbClr>
                  </a:outerShdw>
                </a:effectLst>
              </a:rPr>
              <a:t>PCI</a:t>
            </a:r>
            <a:r>
              <a:rPr lang="zh-CN" altLang="zh-CN" sz="2400" kern="100" dirty="0">
                <a:solidFill>
                  <a:srgbClr val="C00000"/>
                </a:solidFill>
                <a:effectLst>
                  <a:outerShdw blurRad="38100" dist="38100" dir="2700000" algn="tl">
                    <a:srgbClr val="000000">
                      <a:alpha val="43137"/>
                    </a:srgbClr>
                  </a:outerShdw>
                </a:effectLst>
                <a:cs typeface="Times New Roman" panose="02020603050405020304" pitchFamily="18" charset="0"/>
              </a:rPr>
              <a:t>设备</a:t>
            </a:r>
            <a:r>
              <a:rPr lang="en-US" altLang="zh-CN" sz="2400" kern="100" dirty="0">
                <a:solidFill>
                  <a:srgbClr val="C00000"/>
                </a:solidFill>
                <a:effectLst>
                  <a:outerShdw blurRad="38100" dist="38100" dir="2700000" algn="tl">
                    <a:srgbClr val="000000">
                      <a:alpha val="43137"/>
                    </a:srgbClr>
                  </a:outerShdw>
                </a:effectLst>
              </a:rPr>
              <a:t>11</a:t>
            </a:r>
            <a:r>
              <a:rPr lang="zh-CN" altLang="zh-CN" sz="2400" kern="100" dirty="0">
                <a:solidFill>
                  <a:srgbClr val="C00000"/>
                </a:solidFill>
                <a:effectLst>
                  <a:outerShdw blurRad="38100" dist="38100" dir="2700000" algn="tl">
                    <a:srgbClr val="000000">
                      <a:alpha val="43137"/>
                    </a:srgbClr>
                  </a:outerShdw>
                </a:effectLst>
                <a:cs typeface="Times New Roman" panose="02020603050405020304" pitchFamily="18" charset="0"/>
              </a:rPr>
              <a:t>有一批数据要直接写入</a:t>
            </a:r>
            <a:r>
              <a:rPr lang="zh-CN" altLang="zh-CN" sz="2400" kern="100" dirty="0" smtClean="0">
                <a:solidFill>
                  <a:srgbClr val="C00000"/>
                </a:solidFill>
                <a:effectLst>
                  <a:outerShdw blurRad="38100" dist="38100" dir="2700000" algn="tl">
                    <a:srgbClr val="000000">
                      <a:alpha val="43137"/>
                    </a:srgbClr>
                  </a:outerShdw>
                </a:effectLst>
                <a:cs typeface="Times New Roman" panose="02020603050405020304" pitchFamily="18" charset="0"/>
              </a:rPr>
              <a:t>内存，</a:t>
            </a:r>
            <a:r>
              <a:rPr lang="zh-CN" altLang="zh-CN" sz="2400" kern="100" dirty="0">
                <a:solidFill>
                  <a:srgbClr val="C00000"/>
                </a:solidFill>
                <a:effectLst>
                  <a:outerShdw blurRad="38100" dist="38100" dir="2700000" algn="tl">
                    <a:srgbClr val="000000">
                      <a:alpha val="43137"/>
                    </a:srgbClr>
                  </a:outerShdw>
                </a:effectLst>
                <a:cs typeface="Times New Roman" panose="02020603050405020304" pitchFamily="18" charset="0"/>
              </a:rPr>
              <a:t>操作的</a:t>
            </a:r>
            <a:r>
              <a:rPr lang="zh-CN" altLang="zh-CN" sz="2400" kern="100" dirty="0" smtClean="0">
                <a:solidFill>
                  <a:srgbClr val="C00000"/>
                </a:solidFill>
                <a:effectLst>
                  <a:outerShdw blurRad="38100" dist="38100" dir="2700000" algn="tl">
                    <a:srgbClr val="000000">
                      <a:alpha val="43137"/>
                    </a:srgbClr>
                  </a:outerShdw>
                </a:effectLst>
                <a:cs typeface="Times New Roman" panose="02020603050405020304" pitchFamily="18" charset="0"/>
              </a:rPr>
              <a:t>流程</a:t>
            </a:r>
            <a:r>
              <a:rPr lang="zh-CN" altLang="en-US" sz="2400" kern="100" dirty="0" smtClean="0">
                <a:solidFill>
                  <a:srgbClr val="C00000"/>
                </a:solidFill>
                <a:effectLst>
                  <a:outerShdw blurRad="38100" dist="38100" dir="2700000" algn="tl">
                    <a:srgbClr val="000000">
                      <a:alpha val="43137"/>
                    </a:srgbClr>
                  </a:outerShdw>
                </a:effectLst>
                <a:cs typeface="Times New Roman" panose="02020603050405020304" pitchFamily="18" charset="0"/>
              </a:rPr>
              <a:t>：</a:t>
            </a:r>
            <a:endParaRPr lang="zh-CN" altLang="en-US" sz="2400" dirty="0">
              <a:solidFill>
                <a:srgbClr val="C00000"/>
              </a:solidFill>
              <a:effectLst>
                <a:outerShdw blurRad="38100" dist="38100" dir="2700000" algn="tl">
                  <a:srgbClr val="000000">
                    <a:alpha val="43137"/>
                  </a:srgbClr>
                </a:outerShdw>
              </a:effectLst>
            </a:endParaRPr>
          </a:p>
        </p:txBody>
      </p:sp>
      <p:sp>
        <p:nvSpPr>
          <p:cNvPr id="6" name="动作按钮: 信息 5">
            <a:hlinkClick r:id="rId2" action="ppaction://hlinksldjump" highlightClick="1"/>
          </p:cNvPr>
          <p:cNvSpPr/>
          <p:nvPr/>
        </p:nvSpPr>
        <p:spPr bwMode="auto">
          <a:xfrm>
            <a:off x="8511890" y="188550"/>
            <a:ext cx="452720" cy="432060"/>
          </a:xfrm>
          <a:prstGeom prst="actionButtonInformation">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zh-CN" altLang="en-US" sz="2800" b="1" i="0" u="none" strike="noStrike" cap="none" normalizeH="0" baseline="0" smtClean="0">
              <a:ln>
                <a:noFill/>
              </a:ln>
              <a:solidFill>
                <a:schemeClr val="tx1"/>
              </a:solidFill>
              <a:effectLst/>
              <a:latin typeface="Times New Roman" pitchFamily="18" charset="0"/>
              <a:ea typeface="宋体" pitchFamily="2" charset="-122"/>
            </a:endParaRPr>
          </a:p>
        </p:txBody>
      </p:sp>
    </p:spTree>
    <p:extLst>
      <p:ext uri="{BB962C8B-B14F-4D97-AF65-F5344CB8AC3E}">
        <p14:creationId xmlns:p14="http://schemas.microsoft.com/office/powerpoint/2010/main" val="256689970"/>
      </p:ext>
    </p:extLst>
  </p:cSld>
  <p:clrMapOvr>
    <a:masterClrMapping/>
  </p:clrMapOvr>
  <p:transition spd="med"/>
  <p:timing>
    <p:tnLst>
      <p:par>
        <p:cTn id="1" dur="indefinite" restart="never" nodeType="tmRoot"/>
      </p:par>
    </p:tn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6.4  DMA</a:t>
            </a:r>
            <a:r>
              <a:rPr lang="zh-CN" altLang="en-US" dirty="0"/>
              <a:t>方式          </a:t>
            </a:r>
            <a:r>
              <a:rPr lang="zh-CN" altLang="en-US" dirty="0">
                <a:solidFill>
                  <a:srgbClr val="006600"/>
                </a:solidFill>
              </a:rPr>
              <a:t>四、</a:t>
            </a:r>
            <a:r>
              <a:rPr lang="en-US" altLang="zh-CN" dirty="0">
                <a:solidFill>
                  <a:srgbClr val="006600"/>
                </a:solidFill>
              </a:rPr>
              <a:t>32/64</a:t>
            </a:r>
            <a:r>
              <a:rPr lang="zh-CN" altLang="en-US" dirty="0">
                <a:solidFill>
                  <a:srgbClr val="006600"/>
                </a:solidFill>
              </a:rPr>
              <a:t>位</a:t>
            </a:r>
            <a:r>
              <a:rPr lang="en-US" altLang="zh-CN" dirty="0">
                <a:solidFill>
                  <a:srgbClr val="006600"/>
                </a:solidFill>
              </a:rPr>
              <a:t>DMA</a:t>
            </a:r>
            <a:r>
              <a:rPr lang="zh-CN" altLang="en-US" dirty="0">
                <a:solidFill>
                  <a:srgbClr val="006600"/>
                </a:solidFill>
              </a:rPr>
              <a:t>的实现</a:t>
            </a:r>
            <a:endParaRPr lang="zh-CN" altLang="en-US" dirty="0"/>
          </a:p>
        </p:txBody>
      </p:sp>
      <p:sp>
        <p:nvSpPr>
          <p:cNvPr id="3" name="内容占位符 2"/>
          <p:cNvSpPr>
            <a:spLocks noGrp="1"/>
          </p:cNvSpPr>
          <p:nvPr>
            <p:ph idx="1"/>
          </p:nvPr>
        </p:nvSpPr>
        <p:spPr>
          <a:xfrm>
            <a:off x="457200" y="764629"/>
            <a:ext cx="8362950" cy="5472659"/>
          </a:xfrm>
        </p:spPr>
        <p:txBody>
          <a:bodyPr/>
          <a:lstStyle/>
          <a:p>
            <a:r>
              <a:rPr lang="zh-CN" altLang="zh-CN" dirty="0"/>
              <a:t>在许多</a:t>
            </a:r>
            <a:r>
              <a:rPr lang="zh-CN" altLang="zh-CN" dirty="0" smtClean="0"/>
              <a:t>高性能</a:t>
            </a:r>
            <a:r>
              <a:rPr lang="zh-CN" altLang="en-US" dirty="0" smtClean="0"/>
              <a:t>计算机</a:t>
            </a:r>
            <a:r>
              <a:rPr lang="zh-CN" altLang="zh-CN" dirty="0" smtClean="0"/>
              <a:t>中</a:t>
            </a:r>
            <a:r>
              <a:rPr lang="zh-CN" altLang="zh-CN" dirty="0"/>
              <a:t>，为了加速外设到存储器的</a:t>
            </a:r>
            <a:r>
              <a:rPr lang="en-US" altLang="zh-CN" dirty="0"/>
              <a:t>DMA</a:t>
            </a:r>
            <a:r>
              <a:rPr lang="zh-CN" altLang="zh-CN" dirty="0"/>
              <a:t>写过程，提出了一些新的技术，比如</a:t>
            </a:r>
            <a:r>
              <a:rPr lang="en-US" altLang="zh-CN" dirty="0"/>
              <a:t>Intel</a:t>
            </a:r>
            <a:r>
              <a:rPr lang="zh-CN" altLang="zh-CN" dirty="0"/>
              <a:t>的</a:t>
            </a:r>
            <a:r>
              <a:rPr lang="en-US" altLang="zh-CN" dirty="0">
                <a:solidFill>
                  <a:srgbClr val="FF0000"/>
                </a:solidFill>
              </a:rPr>
              <a:t>I/O</a:t>
            </a:r>
            <a:r>
              <a:rPr lang="zh-CN" altLang="zh-CN" dirty="0">
                <a:solidFill>
                  <a:srgbClr val="FF0000"/>
                </a:solidFill>
              </a:rPr>
              <a:t>加速技术</a:t>
            </a:r>
            <a:r>
              <a:rPr lang="zh-CN" altLang="zh-CN" dirty="0"/>
              <a:t>（</a:t>
            </a:r>
            <a:r>
              <a:rPr lang="en-US" altLang="zh-CN" dirty="0">
                <a:solidFill>
                  <a:srgbClr val="FF0000"/>
                </a:solidFill>
              </a:rPr>
              <a:t>I/OAT</a:t>
            </a:r>
            <a:r>
              <a:rPr lang="zh-CN" altLang="zh-CN" dirty="0"/>
              <a:t>，</a:t>
            </a:r>
            <a:r>
              <a:rPr lang="en-US" altLang="zh-CN" dirty="0"/>
              <a:t>I/O Acceleration Technology</a:t>
            </a:r>
            <a:r>
              <a:rPr lang="zh-CN" altLang="zh-CN" dirty="0"/>
              <a:t>）</a:t>
            </a:r>
            <a:r>
              <a:rPr lang="zh-CN" altLang="zh-CN" dirty="0" smtClean="0"/>
              <a:t>。</a:t>
            </a:r>
            <a:endParaRPr lang="en-US" altLang="zh-CN" dirty="0" smtClean="0"/>
          </a:p>
          <a:p>
            <a:r>
              <a:rPr lang="zh-CN" altLang="zh-CN" dirty="0" smtClean="0"/>
              <a:t>在</a:t>
            </a:r>
            <a:r>
              <a:rPr lang="en-US" altLang="zh-CN" dirty="0"/>
              <a:t>Intel 5100 MCH</a:t>
            </a:r>
            <a:r>
              <a:rPr lang="zh-CN" altLang="zh-CN" dirty="0"/>
              <a:t>（北桥）芯片组中就集成了支持</a:t>
            </a:r>
            <a:r>
              <a:rPr lang="en-US" altLang="zh-CN" dirty="0">
                <a:solidFill>
                  <a:srgbClr val="FF0000"/>
                </a:solidFill>
              </a:rPr>
              <a:t>I/OAT</a:t>
            </a:r>
            <a:r>
              <a:rPr lang="zh-CN" altLang="zh-CN" dirty="0">
                <a:solidFill>
                  <a:srgbClr val="FF0000"/>
                </a:solidFill>
              </a:rPr>
              <a:t>技术</a:t>
            </a:r>
            <a:r>
              <a:rPr lang="zh-CN" altLang="zh-CN" dirty="0"/>
              <a:t>的</a:t>
            </a:r>
            <a:r>
              <a:rPr lang="en-US" altLang="zh-CN" dirty="0"/>
              <a:t>DMA</a:t>
            </a:r>
            <a:r>
              <a:rPr lang="zh-CN" altLang="zh-CN" dirty="0"/>
              <a:t>控制器，该</a:t>
            </a:r>
            <a:r>
              <a:rPr lang="en-US" altLang="zh-CN" dirty="0"/>
              <a:t>DMA</a:t>
            </a:r>
            <a:r>
              <a:rPr lang="zh-CN" altLang="zh-CN" dirty="0"/>
              <a:t>控制器还可以实现内存到内存之间的</a:t>
            </a:r>
            <a:r>
              <a:rPr lang="en-US" altLang="zh-CN" dirty="0"/>
              <a:t>DMA</a:t>
            </a:r>
            <a:r>
              <a:rPr lang="zh-CN" altLang="zh-CN" dirty="0"/>
              <a:t>传送</a:t>
            </a:r>
            <a:r>
              <a:rPr lang="zh-CN" altLang="zh-CN" dirty="0" smtClean="0"/>
              <a:t>。</a:t>
            </a:r>
            <a:endParaRPr lang="en-US" altLang="zh-CN" dirty="0" smtClean="0"/>
          </a:p>
          <a:p>
            <a:r>
              <a:rPr lang="en-US" altLang="zh-CN" dirty="0" smtClean="0"/>
              <a:t>Intel </a:t>
            </a:r>
            <a:r>
              <a:rPr lang="en-US" altLang="zh-CN" dirty="0"/>
              <a:t>5100 MCH</a:t>
            </a:r>
            <a:r>
              <a:rPr lang="zh-CN" altLang="zh-CN" dirty="0"/>
              <a:t>可用于实现基于</a:t>
            </a:r>
            <a:r>
              <a:rPr lang="en-US" altLang="zh-CN" dirty="0"/>
              <a:t>2</a:t>
            </a:r>
            <a:r>
              <a:rPr lang="zh-CN" altLang="zh-CN" dirty="0"/>
              <a:t>路</a:t>
            </a:r>
            <a:r>
              <a:rPr lang="en-US" altLang="zh-CN" dirty="0"/>
              <a:t>Intel</a:t>
            </a:r>
            <a:r>
              <a:rPr lang="zh-CN" altLang="zh-CN" dirty="0"/>
              <a:t>至强处理器的服务器系统。</a:t>
            </a:r>
            <a:endParaRPr lang="zh-CN" altLang="en-US" dirty="0"/>
          </a:p>
        </p:txBody>
      </p:sp>
      <p:sp>
        <p:nvSpPr>
          <p:cNvPr id="4" name="灯片编号占位符 3"/>
          <p:cNvSpPr>
            <a:spLocks noGrp="1"/>
          </p:cNvSpPr>
          <p:nvPr>
            <p:ph type="sldNum" sz="quarter" idx="11"/>
          </p:nvPr>
        </p:nvSpPr>
        <p:spPr/>
        <p:txBody>
          <a:bodyPr/>
          <a:lstStyle/>
          <a:p>
            <a:fld id="{C5B93D84-87BE-4514-9293-7D5164B6320D}" type="slidenum">
              <a:rPr lang="zh-CN" altLang="en-US" smtClean="0"/>
              <a:pPr/>
              <a:t>249</a:t>
            </a:fld>
            <a:endParaRPr lang="en-US" altLang="zh-CN" dirty="0"/>
          </a:p>
        </p:txBody>
      </p:sp>
      <p:pic>
        <p:nvPicPr>
          <p:cNvPr id="5" name="Picture 8" descr="C:\Users\车向泉\AppData\Local\Microsoft\Windows\Temporary Internet Files\Content.IE5\FE5TM330\MC900417026[1].wmf"/>
          <p:cNvPicPr>
            <a:picLocks noChangeAspect="1" noChangeArrowheads="1"/>
          </p:cNvPicPr>
          <p:nvPr/>
        </p:nvPicPr>
        <p:blipFill>
          <a:blip r:embed="rId2" cstate="print">
            <a:clrChange>
              <a:clrFrom>
                <a:srgbClr val="000000"/>
              </a:clrFrom>
              <a:clrTo>
                <a:srgbClr val="000000">
                  <a:alpha val="0"/>
                </a:srgbClr>
              </a:clrTo>
            </a:clrChange>
          </a:blip>
          <a:srcRect/>
          <a:stretch>
            <a:fillRect/>
          </a:stretch>
        </p:blipFill>
        <p:spPr bwMode="auto">
          <a:xfrm>
            <a:off x="6361732" y="4867261"/>
            <a:ext cx="2602756" cy="1802099"/>
          </a:xfrm>
          <a:prstGeom prst="rect">
            <a:avLst/>
          </a:prstGeom>
          <a:noFill/>
          <a:ln w="9525">
            <a:noFill/>
            <a:miter lim="800000"/>
            <a:headEnd/>
            <a:tailEnd/>
          </a:ln>
        </p:spPr>
      </p:pic>
      <p:sp>
        <p:nvSpPr>
          <p:cNvPr id="6" name="TextBox 6"/>
          <p:cNvSpPr txBox="1"/>
          <p:nvPr/>
        </p:nvSpPr>
        <p:spPr>
          <a:xfrm>
            <a:off x="6516216" y="6218148"/>
            <a:ext cx="1584176" cy="523220"/>
          </a:xfrm>
          <a:prstGeom prst="rect">
            <a:avLst/>
          </a:prstGeom>
          <a:noFill/>
        </p:spPr>
        <p:txBody>
          <a:bodyPr wrap="square" rtlCol="0">
            <a:spAutoFit/>
          </a:bodyPr>
          <a:lstStyle/>
          <a:p>
            <a:r>
              <a:rPr lang="en-US" altLang="zh-CN" dirty="0" smtClean="0">
                <a:solidFill>
                  <a:srgbClr val="CC0099"/>
                </a:solidFill>
                <a:latin typeface="Vladimir Script" pitchFamily="66" charset="0"/>
              </a:rPr>
              <a:t>The End </a:t>
            </a:r>
            <a:endParaRPr lang="zh-CN" altLang="en-US" dirty="0">
              <a:solidFill>
                <a:srgbClr val="CC0099"/>
              </a:solidFill>
              <a:latin typeface="Vladimir Script" pitchFamily="66" charset="0"/>
            </a:endParaRPr>
          </a:p>
        </p:txBody>
      </p:sp>
    </p:spTree>
    <p:extLst>
      <p:ext uri="{BB962C8B-B14F-4D97-AF65-F5344CB8AC3E}">
        <p14:creationId xmlns:p14="http://schemas.microsoft.com/office/powerpoint/2010/main" val="105051421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灯片编号占位符 4"/>
          <p:cNvSpPr>
            <a:spLocks noGrp="1"/>
          </p:cNvSpPr>
          <p:nvPr>
            <p:ph type="sldNum" sz="quarter" idx="11"/>
          </p:nvPr>
        </p:nvSpPr>
        <p:spPr/>
        <p:txBody>
          <a:bodyPr/>
          <a:lstStyle/>
          <a:p>
            <a:fld id="{F48B69B9-A5FA-422A-8DB2-87A3ABAC05A9}" type="slidenum">
              <a:rPr lang="zh-CN" altLang="en-US"/>
              <a:pPr/>
              <a:t>25</a:t>
            </a:fld>
            <a:endParaRPr lang="en-US" altLang="zh-CN"/>
          </a:p>
        </p:txBody>
      </p:sp>
      <p:pic>
        <p:nvPicPr>
          <p:cNvPr id="948230" name="Picture 6"/>
          <p:cNvPicPr>
            <a:picLocks noChangeAspect="1" noChangeArrowheads="1"/>
          </p:cNvPicPr>
          <p:nvPr/>
        </p:nvPicPr>
        <p:blipFill>
          <a:blip r:embed="rId2" cstate="print"/>
          <a:srcRect/>
          <a:stretch>
            <a:fillRect/>
          </a:stretch>
        </p:blipFill>
        <p:spPr bwMode="auto">
          <a:xfrm>
            <a:off x="0" y="692150"/>
            <a:ext cx="9144000" cy="5418138"/>
          </a:xfrm>
          <a:prstGeom prst="rect">
            <a:avLst/>
          </a:prstGeom>
          <a:noFill/>
          <a:ln w="9525">
            <a:noFill/>
            <a:miter lim="800000"/>
            <a:headEnd/>
            <a:tailEnd/>
          </a:ln>
          <a:effectLst/>
        </p:spPr>
      </p:pic>
      <p:sp>
        <p:nvSpPr>
          <p:cNvPr id="948231" name="Text Box 7"/>
          <p:cNvSpPr txBox="1">
            <a:spLocks noChangeArrowheads="1"/>
          </p:cNvSpPr>
          <p:nvPr/>
        </p:nvSpPr>
        <p:spPr bwMode="auto">
          <a:xfrm>
            <a:off x="1116013" y="6092825"/>
            <a:ext cx="6480175" cy="457200"/>
          </a:xfrm>
          <a:prstGeom prst="rect">
            <a:avLst/>
          </a:prstGeom>
          <a:noFill/>
          <a:ln w="28575" algn="ctr">
            <a:noFill/>
            <a:miter lim="800000"/>
            <a:headEnd/>
            <a:tailEnd type="none" w="med" len="lg"/>
          </a:ln>
          <a:effectLst/>
        </p:spPr>
        <p:txBody>
          <a:bodyPr>
            <a:spAutoFit/>
          </a:bodyPr>
          <a:lstStyle/>
          <a:p>
            <a:pPr>
              <a:spcBef>
                <a:spcPct val="50000"/>
              </a:spcBef>
            </a:pPr>
            <a:r>
              <a:rPr lang="zh-CN" altLang="en-US" sz="2400" dirty="0"/>
              <a:t>图</a:t>
            </a:r>
            <a:r>
              <a:rPr lang="en-US" altLang="zh-CN" sz="2400" dirty="0"/>
              <a:t>6.14  </a:t>
            </a:r>
            <a:r>
              <a:rPr lang="zh-CN" altLang="en-US" sz="2400" dirty="0">
                <a:solidFill>
                  <a:srgbClr val="CC0000"/>
                </a:solidFill>
              </a:rPr>
              <a:t>发光二极管</a:t>
            </a:r>
            <a:r>
              <a:rPr lang="zh-CN" altLang="en-US" sz="2400" dirty="0"/>
              <a:t>与微机系统连接的</a:t>
            </a:r>
            <a:r>
              <a:rPr lang="zh-CN" altLang="en-US" sz="2400" dirty="0">
                <a:solidFill>
                  <a:srgbClr val="008000"/>
                </a:solidFill>
              </a:rPr>
              <a:t>接口电路</a:t>
            </a:r>
          </a:p>
        </p:txBody>
      </p:sp>
      <p:sp>
        <p:nvSpPr>
          <p:cNvPr id="948232" name="Text Box 8"/>
          <p:cNvSpPr txBox="1">
            <a:spLocks noChangeArrowheads="1"/>
          </p:cNvSpPr>
          <p:nvPr/>
        </p:nvSpPr>
        <p:spPr bwMode="auto">
          <a:xfrm>
            <a:off x="5435600" y="620713"/>
            <a:ext cx="2881313" cy="2118529"/>
          </a:xfrm>
          <a:prstGeom prst="rect">
            <a:avLst/>
          </a:prstGeom>
          <a:noFill/>
          <a:ln w="28575" algn="ctr">
            <a:noFill/>
            <a:miter lim="800000"/>
            <a:headEnd/>
            <a:tailEnd type="none" w="med" len="lg"/>
          </a:ln>
          <a:effectLst/>
        </p:spPr>
        <p:txBody>
          <a:bodyPr>
            <a:spAutoFit/>
          </a:bodyPr>
          <a:lstStyle/>
          <a:p>
            <a:pPr algn="l">
              <a:spcBef>
                <a:spcPts val="0"/>
              </a:spcBef>
            </a:pPr>
            <a:r>
              <a:rPr lang="en-US" altLang="zh-CN" sz="2400" dirty="0"/>
              <a:t>MOV   DX, 0000H</a:t>
            </a:r>
          </a:p>
          <a:p>
            <a:pPr algn="l">
              <a:spcBef>
                <a:spcPts val="0"/>
              </a:spcBef>
            </a:pPr>
            <a:r>
              <a:rPr lang="en-US" altLang="zh-CN" sz="2400" dirty="0"/>
              <a:t>MOV   AL, 81H</a:t>
            </a:r>
          </a:p>
          <a:p>
            <a:pPr algn="l">
              <a:spcBef>
                <a:spcPts val="0"/>
              </a:spcBef>
            </a:pPr>
            <a:r>
              <a:rPr lang="en-US" altLang="zh-CN" sz="2400" dirty="0"/>
              <a:t>OUT    DX, AL</a:t>
            </a:r>
          </a:p>
          <a:p>
            <a:pPr algn="l">
              <a:spcBef>
                <a:spcPts val="1500"/>
              </a:spcBef>
            </a:pPr>
            <a:r>
              <a:rPr lang="en-US" altLang="zh-CN" sz="2400" dirty="0"/>
              <a:t>MOV   AL, 00H</a:t>
            </a:r>
          </a:p>
          <a:p>
            <a:pPr algn="l">
              <a:spcBef>
                <a:spcPts val="0"/>
              </a:spcBef>
            </a:pPr>
            <a:r>
              <a:rPr lang="en-US" altLang="zh-CN" sz="2400" dirty="0"/>
              <a:t>OUT    DX, AL</a:t>
            </a:r>
          </a:p>
        </p:txBody>
      </p:sp>
      <p:sp>
        <p:nvSpPr>
          <p:cNvPr id="948235" name="Freeform 11"/>
          <p:cNvSpPr>
            <a:spLocks/>
          </p:cNvSpPr>
          <p:nvPr/>
        </p:nvSpPr>
        <p:spPr bwMode="auto">
          <a:xfrm>
            <a:off x="6804025" y="1773238"/>
            <a:ext cx="1008063" cy="215900"/>
          </a:xfrm>
          <a:custGeom>
            <a:avLst/>
            <a:gdLst/>
            <a:ahLst/>
            <a:cxnLst>
              <a:cxn ang="0">
                <a:pos x="0" y="0"/>
              </a:cxn>
              <a:cxn ang="0">
                <a:pos x="272" y="182"/>
              </a:cxn>
              <a:cxn ang="0">
                <a:pos x="635" y="227"/>
              </a:cxn>
            </a:cxnLst>
            <a:rect l="0" t="0" r="r" b="b"/>
            <a:pathLst>
              <a:path w="635" h="227">
                <a:moveTo>
                  <a:pt x="0" y="0"/>
                </a:moveTo>
                <a:cubicBezTo>
                  <a:pt x="83" y="72"/>
                  <a:pt x="166" y="144"/>
                  <a:pt x="272" y="182"/>
                </a:cubicBezTo>
                <a:cubicBezTo>
                  <a:pt x="378" y="220"/>
                  <a:pt x="506" y="223"/>
                  <a:pt x="635" y="227"/>
                </a:cubicBezTo>
              </a:path>
            </a:pathLst>
          </a:custGeom>
          <a:noFill/>
          <a:ln w="28575" cap="flat" cmpd="sng">
            <a:solidFill>
              <a:srgbClr val="FF6600"/>
            </a:solidFill>
            <a:prstDash val="solid"/>
            <a:round/>
            <a:headEnd type="none" w="med" len="med"/>
            <a:tailEnd type="triangle" w="med" len="lg"/>
          </a:ln>
          <a:effectLst/>
        </p:spPr>
        <p:txBody>
          <a:bodyPr anchor="ctr">
            <a:spAutoFit/>
          </a:bodyPr>
          <a:lstStyle/>
          <a:p>
            <a:endParaRPr lang="zh-CN" altLang="en-US"/>
          </a:p>
        </p:txBody>
      </p:sp>
      <p:sp>
        <p:nvSpPr>
          <p:cNvPr id="948236" name="Line 12"/>
          <p:cNvSpPr>
            <a:spLocks noChangeShapeType="1"/>
          </p:cNvSpPr>
          <p:nvPr/>
        </p:nvSpPr>
        <p:spPr bwMode="auto">
          <a:xfrm>
            <a:off x="7524750" y="1628775"/>
            <a:ext cx="503238" cy="0"/>
          </a:xfrm>
          <a:prstGeom prst="line">
            <a:avLst/>
          </a:prstGeom>
          <a:noFill/>
          <a:ln w="28575">
            <a:solidFill>
              <a:srgbClr val="FF6600"/>
            </a:solidFill>
            <a:round/>
            <a:headEnd/>
            <a:tailEnd type="triangle" w="med" len="lg"/>
          </a:ln>
          <a:effectLst/>
        </p:spPr>
        <p:txBody>
          <a:bodyPr anchor="ctr">
            <a:spAutoFit/>
          </a:bodyPr>
          <a:lstStyle/>
          <a:p>
            <a:endParaRPr lang="zh-CN" altLang="en-US"/>
          </a:p>
        </p:txBody>
      </p:sp>
      <p:sp>
        <p:nvSpPr>
          <p:cNvPr id="948237" name="Text Box 13"/>
          <p:cNvSpPr txBox="1">
            <a:spLocks noChangeArrowheads="1"/>
          </p:cNvSpPr>
          <p:nvPr/>
        </p:nvSpPr>
        <p:spPr bwMode="auto">
          <a:xfrm>
            <a:off x="7740650" y="1773238"/>
            <a:ext cx="1152525" cy="457200"/>
          </a:xfrm>
          <a:prstGeom prst="rect">
            <a:avLst/>
          </a:prstGeom>
          <a:noFill/>
          <a:ln w="28575" algn="ctr">
            <a:noFill/>
            <a:miter lim="800000"/>
            <a:headEnd/>
            <a:tailEnd type="none" w="med" len="lg"/>
          </a:ln>
          <a:effectLst/>
        </p:spPr>
        <p:txBody>
          <a:bodyPr>
            <a:spAutoFit/>
          </a:bodyPr>
          <a:lstStyle/>
          <a:p>
            <a:pPr>
              <a:spcBef>
                <a:spcPct val="50000"/>
              </a:spcBef>
            </a:pPr>
            <a:r>
              <a:rPr lang="zh-CN" altLang="en-US" sz="2400">
                <a:solidFill>
                  <a:srgbClr val="FF6600"/>
                </a:solidFill>
              </a:rPr>
              <a:t>地址线</a:t>
            </a:r>
          </a:p>
        </p:txBody>
      </p:sp>
      <p:sp>
        <p:nvSpPr>
          <p:cNvPr id="948238" name="Text Box 14"/>
          <p:cNvSpPr txBox="1">
            <a:spLocks noChangeArrowheads="1"/>
          </p:cNvSpPr>
          <p:nvPr/>
        </p:nvSpPr>
        <p:spPr bwMode="auto">
          <a:xfrm>
            <a:off x="7956550" y="1387475"/>
            <a:ext cx="1152525" cy="457200"/>
          </a:xfrm>
          <a:prstGeom prst="rect">
            <a:avLst/>
          </a:prstGeom>
          <a:noFill/>
          <a:ln w="28575" algn="ctr">
            <a:noFill/>
            <a:miter lim="800000"/>
            <a:headEnd/>
            <a:tailEnd type="none" w="med" len="lg"/>
          </a:ln>
          <a:effectLst/>
        </p:spPr>
        <p:txBody>
          <a:bodyPr>
            <a:spAutoFit/>
          </a:bodyPr>
          <a:lstStyle/>
          <a:p>
            <a:pPr algn="r">
              <a:spcBef>
                <a:spcPct val="50000"/>
              </a:spcBef>
            </a:pPr>
            <a:r>
              <a:rPr lang="zh-CN" altLang="en-US" sz="2400" dirty="0">
                <a:solidFill>
                  <a:srgbClr val="FF6600"/>
                </a:solidFill>
              </a:rPr>
              <a:t>数据线</a:t>
            </a:r>
          </a:p>
        </p:txBody>
      </p:sp>
      <p:sp>
        <p:nvSpPr>
          <p:cNvPr id="948240" name="Line 16"/>
          <p:cNvSpPr>
            <a:spLocks noChangeShapeType="1"/>
          </p:cNvSpPr>
          <p:nvPr/>
        </p:nvSpPr>
        <p:spPr bwMode="auto">
          <a:xfrm>
            <a:off x="4356100" y="549275"/>
            <a:ext cx="360363" cy="0"/>
          </a:xfrm>
          <a:prstGeom prst="line">
            <a:avLst/>
          </a:prstGeom>
          <a:noFill/>
          <a:ln w="28575">
            <a:solidFill>
              <a:srgbClr val="008000"/>
            </a:solidFill>
            <a:round/>
            <a:headEnd/>
            <a:tailEnd type="none" w="med" len="lg"/>
          </a:ln>
          <a:effectLst/>
        </p:spPr>
        <p:txBody>
          <a:bodyPr anchor="ctr">
            <a:spAutoFit/>
          </a:bodyPr>
          <a:lstStyle/>
          <a:p>
            <a:endParaRPr lang="zh-CN" altLang="en-US"/>
          </a:p>
        </p:txBody>
      </p:sp>
      <p:sp>
        <p:nvSpPr>
          <p:cNvPr id="948241" name="Line 17"/>
          <p:cNvSpPr>
            <a:spLocks noChangeShapeType="1"/>
          </p:cNvSpPr>
          <p:nvPr/>
        </p:nvSpPr>
        <p:spPr bwMode="auto">
          <a:xfrm>
            <a:off x="4716463" y="549275"/>
            <a:ext cx="0" cy="358775"/>
          </a:xfrm>
          <a:prstGeom prst="line">
            <a:avLst/>
          </a:prstGeom>
          <a:noFill/>
          <a:ln w="28575">
            <a:solidFill>
              <a:srgbClr val="008000"/>
            </a:solidFill>
            <a:round/>
            <a:headEnd/>
            <a:tailEnd type="triangle" w="med" len="lg"/>
          </a:ln>
          <a:effectLst/>
        </p:spPr>
        <p:txBody>
          <a:bodyPr anchor="ctr">
            <a:spAutoFit/>
          </a:bodyPr>
          <a:lstStyle/>
          <a:p>
            <a:endParaRPr lang="zh-CN" altLang="en-US"/>
          </a:p>
        </p:txBody>
      </p:sp>
      <p:sp>
        <p:nvSpPr>
          <p:cNvPr id="948242" name="Line 18"/>
          <p:cNvSpPr>
            <a:spLocks noChangeShapeType="1"/>
          </p:cNvSpPr>
          <p:nvPr/>
        </p:nvSpPr>
        <p:spPr bwMode="auto">
          <a:xfrm>
            <a:off x="4716463" y="908050"/>
            <a:ext cx="431800" cy="0"/>
          </a:xfrm>
          <a:prstGeom prst="line">
            <a:avLst/>
          </a:prstGeom>
          <a:noFill/>
          <a:ln w="28575">
            <a:solidFill>
              <a:srgbClr val="008000"/>
            </a:solidFill>
            <a:round/>
            <a:headEnd/>
            <a:tailEnd type="none" w="med" len="lg"/>
          </a:ln>
          <a:effectLst/>
        </p:spPr>
        <p:txBody>
          <a:bodyPr anchor="ctr">
            <a:spAutoFit/>
          </a:bodyPr>
          <a:lstStyle/>
          <a:p>
            <a:endParaRPr lang="zh-CN" altLang="en-US"/>
          </a:p>
        </p:txBody>
      </p:sp>
      <p:sp>
        <p:nvSpPr>
          <p:cNvPr id="948243" name="Line 19"/>
          <p:cNvSpPr>
            <a:spLocks noChangeShapeType="1"/>
          </p:cNvSpPr>
          <p:nvPr/>
        </p:nvSpPr>
        <p:spPr bwMode="auto">
          <a:xfrm flipV="1">
            <a:off x="5148263" y="549275"/>
            <a:ext cx="0" cy="358775"/>
          </a:xfrm>
          <a:prstGeom prst="line">
            <a:avLst/>
          </a:prstGeom>
          <a:noFill/>
          <a:ln w="28575">
            <a:solidFill>
              <a:srgbClr val="008000"/>
            </a:solidFill>
            <a:round/>
            <a:headEnd/>
            <a:tailEnd type="triangle" w="med" len="lg"/>
          </a:ln>
          <a:effectLst/>
        </p:spPr>
        <p:txBody>
          <a:bodyPr anchor="ctr">
            <a:spAutoFit/>
          </a:bodyPr>
          <a:lstStyle/>
          <a:p>
            <a:endParaRPr lang="zh-CN" altLang="en-US"/>
          </a:p>
        </p:txBody>
      </p:sp>
      <p:sp>
        <p:nvSpPr>
          <p:cNvPr id="948244" name="Line 20"/>
          <p:cNvSpPr>
            <a:spLocks noChangeShapeType="1"/>
          </p:cNvSpPr>
          <p:nvPr/>
        </p:nvSpPr>
        <p:spPr bwMode="auto">
          <a:xfrm>
            <a:off x="5148263" y="549275"/>
            <a:ext cx="287337" cy="0"/>
          </a:xfrm>
          <a:prstGeom prst="line">
            <a:avLst/>
          </a:prstGeom>
          <a:noFill/>
          <a:ln w="28575">
            <a:solidFill>
              <a:srgbClr val="008000"/>
            </a:solidFill>
            <a:round/>
            <a:headEnd/>
            <a:tailEnd type="none" w="med" len="lg"/>
          </a:ln>
          <a:effectLst/>
        </p:spPr>
        <p:txBody>
          <a:bodyPr anchor="ctr">
            <a:spAutoFit/>
          </a:bodyPr>
          <a:lstStyle/>
          <a:p>
            <a:endParaRPr lang="zh-CN" altLang="en-US"/>
          </a:p>
        </p:txBody>
      </p:sp>
      <p:sp>
        <p:nvSpPr>
          <p:cNvPr id="948245" name="Text Box 21"/>
          <p:cNvSpPr txBox="1">
            <a:spLocks noChangeArrowheads="1"/>
          </p:cNvSpPr>
          <p:nvPr/>
        </p:nvSpPr>
        <p:spPr bwMode="auto">
          <a:xfrm>
            <a:off x="3348038" y="523875"/>
            <a:ext cx="1152525" cy="457200"/>
          </a:xfrm>
          <a:prstGeom prst="rect">
            <a:avLst/>
          </a:prstGeom>
          <a:noFill/>
          <a:ln w="28575" algn="ctr">
            <a:noFill/>
            <a:miter lim="800000"/>
            <a:headEnd/>
            <a:tailEnd type="none" w="med" len="lg"/>
          </a:ln>
          <a:effectLst/>
        </p:spPr>
        <p:txBody>
          <a:bodyPr>
            <a:spAutoFit/>
          </a:bodyPr>
          <a:lstStyle/>
          <a:p>
            <a:pPr>
              <a:spcBef>
                <a:spcPct val="50000"/>
              </a:spcBef>
            </a:pPr>
            <a:r>
              <a:rPr lang="en-US" altLang="zh-CN" sz="2400" dirty="0">
                <a:solidFill>
                  <a:srgbClr val="006600"/>
                </a:solidFill>
              </a:rPr>
              <a:t>IOW</a:t>
            </a:r>
          </a:p>
        </p:txBody>
      </p:sp>
      <p:sp>
        <p:nvSpPr>
          <p:cNvPr id="948246" name="Line 22"/>
          <p:cNvSpPr>
            <a:spLocks noChangeShapeType="1"/>
          </p:cNvSpPr>
          <p:nvPr/>
        </p:nvSpPr>
        <p:spPr bwMode="auto">
          <a:xfrm>
            <a:off x="3563938" y="600075"/>
            <a:ext cx="719137" cy="0"/>
          </a:xfrm>
          <a:prstGeom prst="line">
            <a:avLst/>
          </a:prstGeom>
          <a:noFill/>
          <a:ln w="28575">
            <a:solidFill>
              <a:srgbClr val="008000"/>
            </a:solidFill>
            <a:round/>
            <a:headEnd/>
            <a:tailEnd type="none" w="med" len="lg"/>
          </a:ln>
          <a:effectLst/>
        </p:spPr>
        <p:txBody>
          <a:bodyPr anchor="ctr">
            <a:spAutoFit/>
          </a:bodyPr>
          <a:lstStyle/>
          <a:p>
            <a:endParaRPr lang="zh-CN" altLang="en-US"/>
          </a:p>
        </p:txBody>
      </p:sp>
      <p:sp>
        <p:nvSpPr>
          <p:cNvPr id="948247" name="Line 23"/>
          <p:cNvSpPr>
            <a:spLocks noChangeShapeType="1"/>
          </p:cNvSpPr>
          <p:nvPr/>
        </p:nvSpPr>
        <p:spPr bwMode="auto">
          <a:xfrm flipH="1" flipV="1">
            <a:off x="4781550" y="979488"/>
            <a:ext cx="704850" cy="549275"/>
          </a:xfrm>
          <a:prstGeom prst="line">
            <a:avLst/>
          </a:prstGeom>
          <a:noFill/>
          <a:ln w="28575">
            <a:solidFill>
              <a:srgbClr val="FF6600"/>
            </a:solidFill>
            <a:round/>
            <a:headEnd/>
            <a:tailEnd type="triangle" w="med" len="lg"/>
          </a:ln>
          <a:effectLst/>
        </p:spPr>
        <p:txBody>
          <a:bodyPr anchor="ctr">
            <a:spAutoFit/>
          </a:bodyPr>
          <a:lstStyle/>
          <a:p>
            <a:endParaRPr lang="zh-CN" altLang="en-US"/>
          </a:p>
        </p:txBody>
      </p:sp>
      <p:sp>
        <p:nvSpPr>
          <p:cNvPr id="948248" name="Text Box 24"/>
          <p:cNvSpPr txBox="1">
            <a:spLocks noChangeArrowheads="1"/>
          </p:cNvSpPr>
          <p:nvPr/>
        </p:nvSpPr>
        <p:spPr bwMode="auto">
          <a:xfrm>
            <a:off x="3924300" y="3043238"/>
            <a:ext cx="1439863" cy="457200"/>
          </a:xfrm>
          <a:prstGeom prst="rect">
            <a:avLst/>
          </a:prstGeom>
          <a:noFill/>
          <a:ln w="28575" algn="ctr">
            <a:noFill/>
            <a:miter lim="800000"/>
            <a:headEnd/>
            <a:tailEnd type="none" w="med" len="lg"/>
          </a:ln>
          <a:effectLst/>
        </p:spPr>
        <p:txBody>
          <a:bodyPr>
            <a:spAutoFit/>
          </a:bodyPr>
          <a:lstStyle/>
          <a:p>
            <a:pPr algn="l"/>
            <a:r>
              <a:rPr lang="zh-CN" altLang="en-US" sz="2400" dirty="0">
                <a:solidFill>
                  <a:srgbClr val="FF6600"/>
                </a:solidFill>
              </a:rPr>
              <a:t>锁存器</a:t>
            </a:r>
          </a:p>
        </p:txBody>
      </p:sp>
    </p:spTree>
    <p:extLst>
      <p:ext uri="{BB962C8B-B14F-4D97-AF65-F5344CB8AC3E}">
        <p14:creationId xmlns:p14="http://schemas.microsoft.com/office/powerpoint/2010/main" val="142211981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ntr" presetSubtype="0" fill="hold" nodeType="clickEffect">
                                  <p:stCondLst>
                                    <p:cond delay="0"/>
                                  </p:stCondLst>
                                  <p:iterate type="lt">
                                    <p:tmPct val="50000"/>
                                  </p:iterate>
                                  <p:childTnLst>
                                    <p:set>
                                      <p:cBhvr>
                                        <p:cTn id="6" dur="1" fill="hold">
                                          <p:stCondLst>
                                            <p:cond delay="0"/>
                                          </p:stCondLst>
                                        </p:cTn>
                                        <p:tgtEl>
                                          <p:spTgt spid="948232">
                                            <p:txEl>
                                              <p:pRg st="0" end="0"/>
                                            </p:txEl>
                                          </p:spTgt>
                                        </p:tgtEl>
                                        <p:attrNameLst>
                                          <p:attrName>style.visibility</p:attrName>
                                        </p:attrNameLst>
                                      </p:cBhvr>
                                      <p:to>
                                        <p:strVal val="visible"/>
                                      </p:to>
                                    </p:set>
                                    <p:anim calcmode="discrete" valueType="clr">
                                      <p:cBhvr override="childStyle">
                                        <p:cTn id="7" dur="80"/>
                                        <p:tgtEl>
                                          <p:spTgt spid="948232">
                                            <p:txEl>
                                              <p:pRg st="0" end="0"/>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948232">
                                            <p:txEl>
                                              <p:pRg st="0" end="0"/>
                                            </p:txEl>
                                          </p:spTgt>
                                        </p:tgtEl>
                                        <p:attrNameLst>
                                          <p:attrName>fillcolor</p:attrName>
                                        </p:attrNameLst>
                                      </p:cBhvr>
                                      <p:tavLst>
                                        <p:tav tm="0">
                                          <p:val>
                                            <p:clrVal>
                                              <a:schemeClr val="accent2"/>
                                            </p:clrVal>
                                          </p:val>
                                        </p:tav>
                                        <p:tav tm="50000">
                                          <p:val>
                                            <p:clrVal>
                                              <a:schemeClr val="hlink"/>
                                            </p:clrVal>
                                          </p:val>
                                        </p:tav>
                                      </p:tavLst>
                                    </p:anim>
                                    <p:set>
                                      <p:cBhvr>
                                        <p:cTn id="9" dur="80"/>
                                        <p:tgtEl>
                                          <p:spTgt spid="948232">
                                            <p:txEl>
                                              <p:pRg st="0" end="0"/>
                                            </p:txEl>
                                          </p:spTgt>
                                        </p:tgtEl>
                                        <p:attrNameLst>
                                          <p:attrName>fill.type</p:attrName>
                                        </p:attrNameLst>
                                      </p:cBhvr>
                                      <p:to>
                                        <p:strVal val="solid"/>
                                      </p:to>
                                    </p:set>
                                  </p:childTnLst>
                                </p:cTn>
                              </p:par>
                            </p:childTnLst>
                          </p:cTn>
                        </p:par>
                        <p:par>
                          <p:cTn id="10" fill="hold">
                            <p:stCondLst>
                              <p:cond delay="480"/>
                            </p:stCondLst>
                            <p:childTnLst>
                              <p:par>
                                <p:cTn id="11" presetID="27" presetClass="entr" presetSubtype="0" fill="hold" nodeType="afterEffect">
                                  <p:stCondLst>
                                    <p:cond delay="0"/>
                                  </p:stCondLst>
                                  <p:iterate type="lt">
                                    <p:tmPct val="50000"/>
                                  </p:iterate>
                                  <p:childTnLst>
                                    <p:set>
                                      <p:cBhvr>
                                        <p:cTn id="12" dur="1" fill="hold">
                                          <p:stCondLst>
                                            <p:cond delay="0"/>
                                          </p:stCondLst>
                                        </p:cTn>
                                        <p:tgtEl>
                                          <p:spTgt spid="948232">
                                            <p:txEl>
                                              <p:pRg st="1" end="1"/>
                                            </p:txEl>
                                          </p:spTgt>
                                        </p:tgtEl>
                                        <p:attrNameLst>
                                          <p:attrName>style.visibility</p:attrName>
                                        </p:attrNameLst>
                                      </p:cBhvr>
                                      <p:to>
                                        <p:strVal val="visible"/>
                                      </p:to>
                                    </p:set>
                                    <p:anim calcmode="discrete" valueType="clr">
                                      <p:cBhvr override="childStyle">
                                        <p:cTn id="13" dur="80"/>
                                        <p:tgtEl>
                                          <p:spTgt spid="948232">
                                            <p:txEl>
                                              <p:pRg st="1" end="1"/>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14" dur="80"/>
                                        <p:tgtEl>
                                          <p:spTgt spid="948232">
                                            <p:txEl>
                                              <p:pRg st="1" end="1"/>
                                            </p:txEl>
                                          </p:spTgt>
                                        </p:tgtEl>
                                        <p:attrNameLst>
                                          <p:attrName>fillcolor</p:attrName>
                                        </p:attrNameLst>
                                      </p:cBhvr>
                                      <p:tavLst>
                                        <p:tav tm="0">
                                          <p:val>
                                            <p:clrVal>
                                              <a:schemeClr val="accent2"/>
                                            </p:clrVal>
                                          </p:val>
                                        </p:tav>
                                        <p:tav tm="50000">
                                          <p:val>
                                            <p:clrVal>
                                              <a:schemeClr val="hlink"/>
                                            </p:clrVal>
                                          </p:val>
                                        </p:tav>
                                      </p:tavLst>
                                    </p:anim>
                                    <p:set>
                                      <p:cBhvr>
                                        <p:cTn id="15" dur="80"/>
                                        <p:tgtEl>
                                          <p:spTgt spid="948232">
                                            <p:txEl>
                                              <p:pRg st="1" end="1"/>
                                            </p:txEl>
                                          </p:spTgt>
                                        </p:tgtEl>
                                        <p:attrNameLst>
                                          <p:attrName>fill.type</p:attrName>
                                        </p:attrNameLst>
                                      </p:cBhvr>
                                      <p:to>
                                        <p:strVal val="solid"/>
                                      </p:to>
                                    </p:set>
                                  </p:childTnLst>
                                </p:cTn>
                              </p:par>
                            </p:childTnLst>
                          </p:cTn>
                        </p:par>
                        <p:par>
                          <p:cTn id="16" fill="hold">
                            <p:stCondLst>
                              <p:cond delay="880"/>
                            </p:stCondLst>
                            <p:childTnLst>
                              <p:par>
                                <p:cTn id="17" presetID="27" presetClass="entr" presetSubtype="0" fill="hold" nodeType="afterEffect">
                                  <p:stCondLst>
                                    <p:cond delay="0"/>
                                  </p:stCondLst>
                                  <p:iterate type="lt">
                                    <p:tmPct val="50000"/>
                                  </p:iterate>
                                  <p:childTnLst>
                                    <p:set>
                                      <p:cBhvr>
                                        <p:cTn id="18" dur="1" fill="hold">
                                          <p:stCondLst>
                                            <p:cond delay="0"/>
                                          </p:stCondLst>
                                        </p:cTn>
                                        <p:tgtEl>
                                          <p:spTgt spid="948232">
                                            <p:txEl>
                                              <p:pRg st="2" end="2"/>
                                            </p:txEl>
                                          </p:spTgt>
                                        </p:tgtEl>
                                        <p:attrNameLst>
                                          <p:attrName>style.visibility</p:attrName>
                                        </p:attrNameLst>
                                      </p:cBhvr>
                                      <p:to>
                                        <p:strVal val="visible"/>
                                      </p:to>
                                    </p:set>
                                    <p:anim calcmode="discrete" valueType="clr">
                                      <p:cBhvr override="childStyle">
                                        <p:cTn id="19" dur="80"/>
                                        <p:tgtEl>
                                          <p:spTgt spid="948232">
                                            <p:txEl>
                                              <p:pRg st="2" end="2"/>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20" dur="80"/>
                                        <p:tgtEl>
                                          <p:spTgt spid="948232">
                                            <p:txEl>
                                              <p:pRg st="2" end="2"/>
                                            </p:txEl>
                                          </p:spTgt>
                                        </p:tgtEl>
                                        <p:attrNameLst>
                                          <p:attrName>fillcolor</p:attrName>
                                        </p:attrNameLst>
                                      </p:cBhvr>
                                      <p:tavLst>
                                        <p:tav tm="0">
                                          <p:val>
                                            <p:clrVal>
                                              <a:schemeClr val="accent2"/>
                                            </p:clrVal>
                                          </p:val>
                                        </p:tav>
                                        <p:tav tm="50000">
                                          <p:val>
                                            <p:clrVal>
                                              <a:schemeClr val="hlink"/>
                                            </p:clrVal>
                                          </p:val>
                                        </p:tav>
                                      </p:tavLst>
                                    </p:anim>
                                    <p:set>
                                      <p:cBhvr>
                                        <p:cTn id="21" dur="80"/>
                                        <p:tgtEl>
                                          <p:spTgt spid="948232">
                                            <p:txEl>
                                              <p:pRg st="2" end="2"/>
                                            </p:txEl>
                                          </p:spTgt>
                                        </p:tgtEl>
                                        <p:attrNameLst>
                                          <p:attrName>fill.type</p:attrName>
                                        </p:attrNameLst>
                                      </p:cBhvr>
                                      <p:to>
                                        <p:strVal val="solid"/>
                                      </p:to>
                                    </p:set>
                                  </p:childTnLst>
                                </p:cTn>
                              </p:par>
                            </p:childTnLst>
                          </p:cTn>
                        </p:par>
                        <p:par>
                          <p:cTn id="22" fill="hold">
                            <p:stCondLst>
                              <p:cond delay="1240"/>
                            </p:stCondLst>
                            <p:childTnLst>
                              <p:par>
                                <p:cTn id="23" presetID="27" presetClass="entr" presetSubtype="0" fill="hold" nodeType="afterEffect">
                                  <p:stCondLst>
                                    <p:cond delay="0"/>
                                  </p:stCondLst>
                                  <p:iterate type="lt">
                                    <p:tmPct val="50000"/>
                                  </p:iterate>
                                  <p:childTnLst>
                                    <p:set>
                                      <p:cBhvr>
                                        <p:cTn id="24" dur="1" fill="hold">
                                          <p:stCondLst>
                                            <p:cond delay="0"/>
                                          </p:stCondLst>
                                        </p:cTn>
                                        <p:tgtEl>
                                          <p:spTgt spid="948232">
                                            <p:txEl>
                                              <p:pRg st="3" end="3"/>
                                            </p:txEl>
                                          </p:spTgt>
                                        </p:tgtEl>
                                        <p:attrNameLst>
                                          <p:attrName>style.visibility</p:attrName>
                                        </p:attrNameLst>
                                      </p:cBhvr>
                                      <p:to>
                                        <p:strVal val="visible"/>
                                      </p:to>
                                    </p:set>
                                    <p:anim calcmode="discrete" valueType="clr">
                                      <p:cBhvr override="childStyle">
                                        <p:cTn id="25" dur="80"/>
                                        <p:tgtEl>
                                          <p:spTgt spid="948232">
                                            <p:txEl>
                                              <p:pRg st="3" end="3"/>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26" dur="80"/>
                                        <p:tgtEl>
                                          <p:spTgt spid="948232">
                                            <p:txEl>
                                              <p:pRg st="3" end="3"/>
                                            </p:txEl>
                                          </p:spTgt>
                                        </p:tgtEl>
                                        <p:attrNameLst>
                                          <p:attrName>fillcolor</p:attrName>
                                        </p:attrNameLst>
                                      </p:cBhvr>
                                      <p:tavLst>
                                        <p:tav tm="0">
                                          <p:val>
                                            <p:clrVal>
                                              <a:schemeClr val="accent2"/>
                                            </p:clrVal>
                                          </p:val>
                                        </p:tav>
                                        <p:tav tm="50000">
                                          <p:val>
                                            <p:clrVal>
                                              <a:schemeClr val="hlink"/>
                                            </p:clrVal>
                                          </p:val>
                                        </p:tav>
                                      </p:tavLst>
                                    </p:anim>
                                    <p:set>
                                      <p:cBhvr>
                                        <p:cTn id="27" dur="80"/>
                                        <p:tgtEl>
                                          <p:spTgt spid="948232">
                                            <p:txEl>
                                              <p:pRg st="3" end="3"/>
                                            </p:txEl>
                                          </p:spTgt>
                                        </p:tgtEl>
                                        <p:attrNameLst>
                                          <p:attrName>fill.type</p:attrName>
                                        </p:attrNameLst>
                                      </p:cBhvr>
                                      <p:to>
                                        <p:strVal val="solid"/>
                                      </p:to>
                                    </p:set>
                                  </p:childTnLst>
                                </p:cTn>
                              </p:par>
                            </p:childTnLst>
                          </p:cTn>
                        </p:par>
                        <p:par>
                          <p:cTn id="28" fill="hold">
                            <p:stCondLst>
                              <p:cond delay="1640"/>
                            </p:stCondLst>
                            <p:childTnLst>
                              <p:par>
                                <p:cTn id="29" presetID="27" presetClass="entr" presetSubtype="0" fill="hold" nodeType="afterEffect">
                                  <p:stCondLst>
                                    <p:cond delay="0"/>
                                  </p:stCondLst>
                                  <p:iterate type="lt">
                                    <p:tmPct val="50000"/>
                                  </p:iterate>
                                  <p:childTnLst>
                                    <p:set>
                                      <p:cBhvr>
                                        <p:cTn id="30" dur="1" fill="hold">
                                          <p:stCondLst>
                                            <p:cond delay="0"/>
                                          </p:stCondLst>
                                        </p:cTn>
                                        <p:tgtEl>
                                          <p:spTgt spid="948232">
                                            <p:txEl>
                                              <p:pRg st="4" end="4"/>
                                            </p:txEl>
                                          </p:spTgt>
                                        </p:tgtEl>
                                        <p:attrNameLst>
                                          <p:attrName>style.visibility</p:attrName>
                                        </p:attrNameLst>
                                      </p:cBhvr>
                                      <p:to>
                                        <p:strVal val="visible"/>
                                      </p:to>
                                    </p:set>
                                    <p:anim calcmode="discrete" valueType="clr">
                                      <p:cBhvr override="childStyle">
                                        <p:cTn id="31" dur="80"/>
                                        <p:tgtEl>
                                          <p:spTgt spid="948232">
                                            <p:txEl>
                                              <p:pRg st="4" end="4"/>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32" dur="80"/>
                                        <p:tgtEl>
                                          <p:spTgt spid="948232">
                                            <p:txEl>
                                              <p:pRg st="4" end="4"/>
                                            </p:txEl>
                                          </p:spTgt>
                                        </p:tgtEl>
                                        <p:attrNameLst>
                                          <p:attrName>fillcolor</p:attrName>
                                        </p:attrNameLst>
                                      </p:cBhvr>
                                      <p:tavLst>
                                        <p:tav tm="0">
                                          <p:val>
                                            <p:clrVal>
                                              <a:schemeClr val="accent2"/>
                                            </p:clrVal>
                                          </p:val>
                                        </p:tav>
                                        <p:tav tm="50000">
                                          <p:val>
                                            <p:clrVal>
                                              <a:schemeClr val="hlink"/>
                                            </p:clrVal>
                                          </p:val>
                                        </p:tav>
                                      </p:tavLst>
                                    </p:anim>
                                    <p:set>
                                      <p:cBhvr>
                                        <p:cTn id="33" dur="80"/>
                                        <p:tgtEl>
                                          <p:spTgt spid="948232">
                                            <p:txEl>
                                              <p:pRg st="4" end="4"/>
                                            </p:txEl>
                                          </p:spTgt>
                                        </p:tgtEl>
                                        <p:attrNameLst>
                                          <p:attrName>fill.type</p:attrName>
                                        </p:attrNameLst>
                                      </p:cBhvr>
                                      <p:to>
                                        <p:strVal val="solid"/>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948235"/>
                                        </p:tgtEl>
                                        <p:attrNameLst>
                                          <p:attrName>style.visibility</p:attrName>
                                        </p:attrNameLst>
                                      </p:cBhvr>
                                      <p:to>
                                        <p:strVal val="visible"/>
                                      </p:to>
                                    </p:set>
                                  </p:childTnLst>
                                </p:cTn>
                              </p:par>
                              <p:par>
                                <p:cTn id="38" presetID="1" presetClass="entr" presetSubtype="0" fill="hold" grpId="0" nodeType="withEffect">
                                  <p:stCondLst>
                                    <p:cond delay="0"/>
                                  </p:stCondLst>
                                  <p:childTnLst>
                                    <p:set>
                                      <p:cBhvr>
                                        <p:cTn id="39" dur="1" fill="hold">
                                          <p:stCondLst>
                                            <p:cond delay="0"/>
                                          </p:stCondLst>
                                        </p:cTn>
                                        <p:tgtEl>
                                          <p:spTgt spid="948237"/>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948236"/>
                                        </p:tgtEl>
                                        <p:attrNameLst>
                                          <p:attrName>style.visibility</p:attrName>
                                        </p:attrNameLst>
                                      </p:cBhvr>
                                      <p:to>
                                        <p:strVal val="visible"/>
                                      </p:to>
                                    </p:set>
                                  </p:childTnLst>
                                </p:cTn>
                              </p:par>
                              <p:par>
                                <p:cTn id="44" presetID="1" presetClass="entr" presetSubtype="0" fill="hold" grpId="0" nodeType="withEffect">
                                  <p:stCondLst>
                                    <p:cond delay="0"/>
                                  </p:stCondLst>
                                  <p:childTnLst>
                                    <p:set>
                                      <p:cBhvr>
                                        <p:cTn id="45" dur="1" fill="hold">
                                          <p:stCondLst>
                                            <p:cond delay="0"/>
                                          </p:stCondLst>
                                        </p:cTn>
                                        <p:tgtEl>
                                          <p:spTgt spid="948238"/>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grpId="0" nodeType="clickEffect">
                                  <p:stCondLst>
                                    <p:cond delay="0"/>
                                  </p:stCondLst>
                                  <p:childTnLst>
                                    <p:set>
                                      <p:cBhvr>
                                        <p:cTn id="49" dur="1" fill="hold">
                                          <p:stCondLst>
                                            <p:cond delay="0"/>
                                          </p:stCondLst>
                                        </p:cTn>
                                        <p:tgtEl>
                                          <p:spTgt spid="948247"/>
                                        </p:tgtEl>
                                        <p:attrNameLst>
                                          <p:attrName>style.visibility</p:attrName>
                                        </p:attrNameLst>
                                      </p:cBhvr>
                                      <p:to>
                                        <p:strVal val="visible"/>
                                      </p:to>
                                    </p:set>
                                  </p:childTnLst>
                                </p:cTn>
                              </p:par>
                              <p:par>
                                <p:cTn id="50" presetID="1" presetClass="entr" presetSubtype="0" fill="hold" grpId="0" nodeType="withEffect">
                                  <p:stCondLst>
                                    <p:cond delay="0"/>
                                  </p:stCondLst>
                                  <p:childTnLst>
                                    <p:set>
                                      <p:cBhvr>
                                        <p:cTn id="51" dur="1" fill="hold">
                                          <p:stCondLst>
                                            <p:cond delay="0"/>
                                          </p:stCondLst>
                                        </p:cTn>
                                        <p:tgtEl>
                                          <p:spTgt spid="948240"/>
                                        </p:tgtEl>
                                        <p:attrNameLst>
                                          <p:attrName>style.visibility</p:attrName>
                                        </p:attrNameLst>
                                      </p:cBhvr>
                                      <p:to>
                                        <p:strVal val="visible"/>
                                      </p:to>
                                    </p:set>
                                  </p:childTnLst>
                                </p:cTn>
                              </p:par>
                              <p:par>
                                <p:cTn id="52" presetID="1" presetClass="entr" presetSubtype="0" fill="hold" grpId="0" nodeType="withEffect">
                                  <p:stCondLst>
                                    <p:cond delay="0"/>
                                  </p:stCondLst>
                                  <p:childTnLst>
                                    <p:set>
                                      <p:cBhvr>
                                        <p:cTn id="53" dur="1" fill="hold">
                                          <p:stCondLst>
                                            <p:cond delay="0"/>
                                          </p:stCondLst>
                                        </p:cTn>
                                        <p:tgtEl>
                                          <p:spTgt spid="948241"/>
                                        </p:tgtEl>
                                        <p:attrNameLst>
                                          <p:attrName>style.visibility</p:attrName>
                                        </p:attrNameLst>
                                      </p:cBhvr>
                                      <p:to>
                                        <p:strVal val="visible"/>
                                      </p:to>
                                    </p:set>
                                  </p:childTnLst>
                                </p:cTn>
                              </p:par>
                              <p:par>
                                <p:cTn id="54" presetID="1" presetClass="entr" presetSubtype="0" fill="hold" grpId="0" nodeType="withEffect">
                                  <p:stCondLst>
                                    <p:cond delay="0"/>
                                  </p:stCondLst>
                                  <p:childTnLst>
                                    <p:set>
                                      <p:cBhvr>
                                        <p:cTn id="55" dur="1" fill="hold">
                                          <p:stCondLst>
                                            <p:cond delay="0"/>
                                          </p:stCondLst>
                                        </p:cTn>
                                        <p:tgtEl>
                                          <p:spTgt spid="948242"/>
                                        </p:tgtEl>
                                        <p:attrNameLst>
                                          <p:attrName>style.visibility</p:attrName>
                                        </p:attrNameLst>
                                      </p:cBhvr>
                                      <p:to>
                                        <p:strVal val="visible"/>
                                      </p:to>
                                    </p:set>
                                  </p:childTnLst>
                                </p:cTn>
                              </p:par>
                              <p:par>
                                <p:cTn id="56" presetID="1" presetClass="entr" presetSubtype="0" fill="hold" grpId="0" nodeType="withEffect">
                                  <p:stCondLst>
                                    <p:cond delay="0"/>
                                  </p:stCondLst>
                                  <p:childTnLst>
                                    <p:set>
                                      <p:cBhvr>
                                        <p:cTn id="57" dur="1" fill="hold">
                                          <p:stCondLst>
                                            <p:cond delay="0"/>
                                          </p:stCondLst>
                                        </p:cTn>
                                        <p:tgtEl>
                                          <p:spTgt spid="948243"/>
                                        </p:tgtEl>
                                        <p:attrNameLst>
                                          <p:attrName>style.visibility</p:attrName>
                                        </p:attrNameLst>
                                      </p:cBhvr>
                                      <p:to>
                                        <p:strVal val="visible"/>
                                      </p:to>
                                    </p:set>
                                  </p:childTnLst>
                                </p:cTn>
                              </p:par>
                              <p:par>
                                <p:cTn id="58" presetID="1" presetClass="entr" presetSubtype="0" fill="hold" grpId="0" nodeType="withEffect">
                                  <p:stCondLst>
                                    <p:cond delay="0"/>
                                  </p:stCondLst>
                                  <p:childTnLst>
                                    <p:set>
                                      <p:cBhvr>
                                        <p:cTn id="59" dur="1" fill="hold">
                                          <p:stCondLst>
                                            <p:cond delay="0"/>
                                          </p:stCondLst>
                                        </p:cTn>
                                        <p:tgtEl>
                                          <p:spTgt spid="948244"/>
                                        </p:tgtEl>
                                        <p:attrNameLst>
                                          <p:attrName>style.visibility</p:attrName>
                                        </p:attrNameLst>
                                      </p:cBhvr>
                                      <p:to>
                                        <p:strVal val="visible"/>
                                      </p:to>
                                    </p:set>
                                  </p:childTnLst>
                                </p:cTn>
                              </p:par>
                              <p:par>
                                <p:cTn id="60" presetID="1" presetClass="entr" presetSubtype="0" fill="hold" grpId="0" nodeType="withEffect">
                                  <p:stCondLst>
                                    <p:cond delay="0"/>
                                  </p:stCondLst>
                                  <p:childTnLst>
                                    <p:set>
                                      <p:cBhvr>
                                        <p:cTn id="61" dur="1" fill="hold">
                                          <p:stCondLst>
                                            <p:cond delay="0"/>
                                          </p:stCondLst>
                                        </p:cTn>
                                        <p:tgtEl>
                                          <p:spTgt spid="948245"/>
                                        </p:tgtEl>
                                        <p:attrNameLst>
                                          <p:attrName>style.visibility</p:attrName>
                                        </p:attrNameLst>
                                      </p:cBhvr>
                                      <p:to>
                                        <p:strVal val="visible"/>
                                      </p:to>
                                    </p:set>
                                  </p:childTnLst>
                                </p:cTn>
                              </p:par>
                              <p:par>
                                <p:cTn id="62" presetID="1" presetClass="entr" presetSubtype="0" fill="hold" grpId="0" nodeType="withEffect">
                                  <p:stCondLst>
                                    <p:cond delay="0"/>
                                  </p:stCondLst>
                                  <p:childTnLst>
                                    <p:set>
                                      <p:cBhvr>
                                        <p:cTn id="63" dur="1" fill="hold">
                                          <p:stCondLst>
                                            <p:cond delay="0"/>
                                          </p:stCondLst>
                                        </p:cTn>
                                        <p:tgtEl>
                                          <p:spTgt spid="9482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8235" grpId="0" animBg="1"/>
      <p:bldP spid="948236" grpId="0" animBg="1"/>
      <p:bldP spid="948237" grpId="0"/>
      <p:bldP spid="948238" grpId="0"/>
      <p:bldP spid="948240" grpId="0" animBg="1"/>
      <p:bldP spid="948241" grpId="0" animBg="1"/>
      <p:bldP spid="948242" grpId="0" animBg="1"/>
      <p:bldP spid="948243" grpId="0" animBg="1"/>
      <p:bldP spid="948244" grpId="0" animBg="1"/>
      <p:bldP spid="948245" grpId="0"/>
      <p:bldP spid="948246" grpId="0" animBg="1"/>
      <p:bldP spid="948247"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4"/>
          <p:cNvSpPr>
            <a:spLocks noGrp="1"/>
          </p:cNvSpPr>
          <p:nvPr>
            <p:ph type="sldNum" sz="quarter" idx="11"/>
          </p:nvPr>
        </p:nvSpPr>
        <p:spPr/>
        <p:txBody>
          <a:bodyPr/>
          <a:lstStyle/>
          <a:p>
            <a:fld id="{042C1C0B-76DA-4C07-86F4-6010BE3AB14D}" type="slidenum">
              <a:rPr lang="zh-CN" altLang="en-US"/>
              <a:pPr/>
              <a:t>26</a:t>
            </a:fld>
            <a:endParaRPr lang="en-US" altLang="zh-CN"/>
          </a:p>
        </p:txBody>
      </p:sp>
      <p:graphicFrame>
        <p:nvGraphicFramePr>
          <p:cNvPr id="1052678" name="Object 6"/>
          <p:cNvGraphicFramePr>
            <a:graphicFrameLocks noChangeAspect="1"/>
          </p:cNvGraphicFramePr>
          <p:nvPr/>
        </p:nvGraphicFramePr>
        <p:xfrm>
          <a:off x="331788" y="188913"/>
          <a:ext cx="8632825" cy="6635750"/>
        </p:xfrm>
        <a:graphic>
          <a:graphicData uri="http://schemas.openxmlformats.org/presentationml/2006/ole">
            <mc:AlternateContent xmlns:mc="http://schemas.openxmlformats.org/markup-compatibility/2006">
              <mc:Choice xmlns:v="urn:schemas-microsoft-com:vml" Requires="v">
                <p:oleObj spid="_x0000_s11339" name="Visio" r:id="rId3" imgW="5133137" imgH="3946550" progId="Visio.Drawing.11">
                  <p:embed/>
                </p:oleObj>
              </mc:Choice>
              <mc:Fallback>
                <p:oleObj name="Visio" r:id="rId3" imgW="5133137" imgH="3946550"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1788" y="188913"/>
                        <a:ext cx="8632825" cy="6635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52680" name="Rectangle 8"/>
          <p:cNvSpPr>
            <a:spLocks noGrp="1" noChangeArrowheads="1"/>
          </p:cNvSpPr>
          <p:nvPr>
            <p:ph type="body" idx="1"/>
          </p:nvPr>
        </p:nvSpPr>
        <p:spPr>
          <a:xfrm>
            <a:off x="250825" y="3933825"/>
            <a:ext cx="2243138" cy="2808288"/>
          </a:xfrm>
          <a:noFill/>
          <a:ln/>
        </p:spPr>
        <p:txBody>
          <a:bodyPr/>
          <a:lstStyle/>
          <a:p>
            <a:pPr marL="0" indent="0">
              <a:lnSpc>
                <a:spcPct val="80000"/>
              </a:lnSpc>
              <a:buFont typeface="Wingdings" pitchFamily="2" charset="2"/>
              <a:buNone/>
            </a:pPr>
            <a:r>
              <a:rPr lang="en-US" altLang="zh-CN" sz="2000" b="1">
                <a:solidFill>
                  <a:srgbClr val="CC0066"/>
                </a:solidFill>
                <a:latin typeface="Courier New" pitchFamily="49" charset="0"/>
              </a:rPr>
              <a:t>MOV DX,3804H</a:t>
            </a:r>
          </a:p>
          <a:p>
            <a:pPr marL="0" indent="0">
              <a:lnSpc>
                <a:spcPct val="80000"/>
              </a:lnSpc>
              <a:buFont typeface="Wingdings" pitchFamily="2" charset="2"/>
              <a:buNone/>
            </a:pPr>
            <a:r>
              <a:rPr lang="en-US" altLang="zh-CN" sz="2000" b="1">
                <a:solidFill>
                  <a:srgbClr val="CC0066"/>
                </a:solidFill>
                <a:latin typeface="Courier New" pitchFamily="49" charset="0"/>
              </a:rPr>
              <a:t>MOV AL,00H</a:t>
            </a:r>
          </a:p>
          <a:p>
            <a:pPr marL="0" indent="0">
              <a:lnSpc>
                <a:spcPct val="80000"/>
              </a:lnSpc>
              <a:buFont typeface="Wingdings" pitchFamily="2" charset="2"/>
              <a:buNone/>
            </a:pPr>
            <a:r>
              <a:rPr lang="en-US" altLang="zh-CN" sz="2000" b="1">
                <a:solidFill>
                  <a:srgbClr val="CC0066"/>
                </a:solidFill>
                <a:latin typeface="Courier New" pitchFamily="49" charset="0"/>
              </a:rPr>
              <a:t>OUT DX,AL</a:t>
            </a:r>
          </a:p>
          <a:p>
            <a:pPr marL="0" indent="0">
              <a:lnSpc>
                <a:spcPct val="80000"/>
              </a:lnSpc>
              <a:buFont typeface="Wingdings" pitchFamily="2" charset="2"/>
              <a:buNone/>
            </a:pPr>
            <a:r>
              <a:rPr lang="en-US" altLang="zh-CN" sz="2000" b="1">
                <a:solidFill>
                  <a:srgbClr val="0000FF"/>
                </a:solidFill>
                <a:latin typeface="Courier New" pitchFamily="49" charset="0"/>
              </a:rPr>
              <a:t>MOV DX,3805H</a:t>
            </a:r>
          </a:p>
          <a:p>
            <a:pPr marL="0" indent="0">
              <a:lnSpc>
                <a:spcPct val="80000"/>
              </a:lnSpc>
              <a:buFont typeface="Wingdings" pitchFamily="2" charset="2"/>
              <a:buNone/>
            </a:pPr>
            <a:r>
              <a:rPr lang="en-US" altLang="zh-CN" sz="2000" b="1">
                <a:solidFill>
                  <a:srgbClr val="0000FF"/>
                </a:solidFill>
                <a:latin typeface="Courier New" pitchFamily="49" charset="0"/>
              </a:rPr>
              <a:t>MOV AL,0FFH</a:t>
            </a:r>
          </a:p>
          <a:p>
            <a:pPr marL="0" indent="0">
              <a:lnSpc>
                <a:spcPct val="80000"/>
              </a:lnSpc>
              <a:buFont typeface="Wingdings" pitchFamily="2" charset="2"/>
              <a:buNone/>
            </a:pPr>
            <a:r>
              <a:rPr lang="en-US" altLang="zh-CN" sz="2000" b="1">
                <a:solidFill>
                  <a:srgbClr val="0000FF"/>
                </a:solidFill>
                <a:latin typeface="Courier New" pitchFamily="49" charset="0"/>
              </a:rPr>
              <a:t>OUT DX,AL</a:t>
            </a:r>
            <a:endParaRPr lang="zh-CN" altLang="en-US" sz="2000" b="1">
              <a:solidFill>
                <a:srgbClr val="0000FF"/>
              </a:solidFill>
              <a:latin typeface="Courier New" pitchFamily="49" charset="0"/>
            </a:endParaRPr>
          </a:p>
          <a:p>
            <a:pPr marL="0" indent="0">
              <a:lnSpc>
                <a:spcPct val="80000"/>
              </a:lnSpc>
              <a:buFont typeface="Wingdings" pitchFamily="2" charset="2"/>
              <a:buNone/>
            </a:pPr>
            <a:r>
              <a:rPr lang="en-US" altLang="zh-CN" sz="2000" b="1">
                <a:solidFill>
                  <a:srgbClr val="008000"/>
                </a:solidFill>
                <a:latin typeface="Courier New" pitchFamily="49" charset="0"/>
              </a:rPr>
              <a:t>MOV DX,3804H</a:t>
            </a:r>
          </a:p>
          <a:p>
            <a:pPr marL="0" indent="0">
              <a:lnSpc>
                <a:spcPct val="80000"/>
              </a:lnSpc>
              <a:buFont typeface="Wingdings" pitchFamily="2" charset="2"/>
              <a:buNone/>
            </a:pPr>
            <a:r>
              <a:rPr lang="en-US" altLang="zh-CN" sz="2000" b="1">
                <a:solidFill>
                  <a:srgbClr val="008000"/>
                </a:solidFill>
                <a:latin typeface="Courier New" pitchFamily="49" charset="0"/>
              </a:rPr>
              <a:t>MOV AX,0FFFFH</a:t>
            </a:r>
          </a:p>
          <a:p>
            <a:pPr marL="0" indent="0">
              <a:lnSpc>
                <a:spcPct val="80000"/>
              </a:lnSpc>
              <a:buFont typeface="Wingdings" pitchFamily="2" charset="2"/>
              <a:buNone/>
            </a:pPr>
            <a:r>
              <a:rPr lang="en-US" altLang="zh-CN" sz="2000" b="1">
                <a:solidFill>
                  <a:srgbClr val="008000"/>
                </a:solidFill>
                <a:latin typeface="Courier New" pitchFamily="49" charset="0"/>
              </a:rPr>
              <a:t>OUT DX,AX</a:t>
            </a:r>
          </a:p>
        </p:txBody>
      </p:sp>
      <p:sp>
        <p:nvSpPr>
          <p:cNvPr id="1052676" name="Text Box 4"/>
          <p:cNvSpPr txBox="1">
            <a:spLocks noChangeArrowheads="1"/>
          </p:cNvSpPr>
          <p:nvPr/>
        </p:nvSpPr>
        <p:spPr bwMode="auto">
          <a:xfrm>
            <a:off x="107950" y="595313"/>
            <a:ext cx="5000625" cy="457200"/>
          </a:xfrm>
          <a:prstGeom prst="rect">
            <a:avLst/>
          </a:prstGeom>
          <a:noFill/>
          <a:ln w="9525">
            <a:noFill/>
            <a:miter lim="800000"/>
            <a:headEnd/>
            <a:tailEnd/>
          </a:ln>
          <a:effectLst/>
        </p:spPr>
        <p:txBody>
          <a:bodyPr wrap="none">
            <a:spAutoFit/>
          </a:bodyPr>
          <a:lstStyle/>
          <a:p>
            <a:pPr algn="l">
              <a:buClrTx/>
              <a:buFontTx/>
              <a:buNone/>
            </a:pPr>
            <a:r>
              <a:rPr kumimoji="1" lang="zh-CN" altLang="en-US" sz="2400" dirty="0">
                <a:solidFill>
                  <a:srgbClr val="FF6600"/>
                </a:solidFill>
                <a:latin typeface="宋体" pitchFamily="2" charset="-122"/>
              </a:rPr>
              <a:t>利用</a:t>
            </a:r>
            <a:r>
              <a:rPr kumimoji="1" lang="en-US" altLang="zh-CN" sz="2400" dirty="0">
                <a:solidFill>
                  <a:srgbClr val="FF6600"/>
                </a:solidFill>
              </a:rPr>
              <a:t>74LS273</a:t>
            </a:r>
            <a:r>
              <a:rPr kumimoji="1" lang="zh-CN" altLang="en-US" sz="2400" dirty="0">
                <a:solidFill>
                  <a:srgbClr val="FF6600"/>
                </a:solidFill>
                <a:latin typeface="宋体" pitchFamily="2" charset="-122"/>
              </a:rPr>
              <a:t>设计的</a:t>
            </a:r>
            <a:r>
              <a:rPr kumimoji="1" lang="en-US" altLang="zh-CN" sz="2400" dirty="0">
                <a:solidFill>
                  <a:srgbClr val="FF6600"/>
                </a:solidFill>
              </a:rPr>
              <a:t>8/16</a:t>
            </a:r>
            <a:r>
              <a:rPr kumimoji="1" lang="zh-CN" altLang="en-US" sz="2400" dirty="0">
                <a:solidFill>
                  <a:srgbClr val="FF6600"/>
                </a:solidFill>
                <a:latin typeface="宋体" pitchFamily="2" charset="-122"/>
              </a:rPr>
              <a:t>位输出端口</a:t>
            </a:r>
            <a:r>
              <a:rPr kumimoji="1" lang="zh-CN" altLang="en-US" sz="2400" dirty="0">
                <a:solidFill>
                  <a:srgbClr val="FF6600"/>
                </a:solidFill>
              </a:rPr>
              <a:t> </a:t>
            </a:r>
          </a:p>
        </p:txBody>
      </p:sp>
    </p:spTree>
    <p:extLst>
      <p:ext uri="{BB962C8B-B14F-4D97-AF65-F5344CB8AC3E}">
        <p14:creationId xmlns:p14="http://schemas.microsoft.com/office/powerpoint/2010/main" val="2645539794"/>
      </p:ext>
    </p:extLst>
  </p:cSld>
  <p:clrMapOvr>
    <a:masterClrMapping/>
  </p:clrMapOvr>
  <p:transition spd="med"/>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1"/>
          </p:nvPr>
        </p:nvSpPr>
        <p:spPr/>
        <p:txBody>
          <a:bodyPr/>
          <a:lstStyle/>
          <a:p>
            <a:fld id="{CF83F12A-7B71-4C71-B66F-C08DCFE32BAB}" type="slidenum">
              <a:rPr lang="zh-CN" altLang="en-US"/>
              <a:pPr/>
              <a:t>27</a:t>
            </a:fld>
            <a:endParaRPr lang="en-US" altLang="zh-CN"/>
          </a:p>
        </p:txBody>
      </p:sp>
      <p:sp>
        <p:nvSpPr>
          <p:cNvPr id="1054724" name="Text Box 4"/>
          <p:cNvSpPr txBox="1">
            <a:spLocks noChangeArrowheads="1"/>
          </p:cNvSpPr>
          <p:nvPr/>
        </p:nvSpPr>
        <p:spPr bwMode="auto">
          <a:xfrm>
            <a:off x="1692275" y="6096000"/>
            <a:ext cx="5775325" cy="457200"/>
          </a:xfrm>
          <a:prstGeom prst="rect">
            <a:avLst/>
          </a:prstGeom>
          <a:noFill/>
          <a:ln w="9525">
            <a:noFill/>
            <a:miter lim="800000"/>
            <a:headEnd/>
            <a:tailEnd/>
          </a:ln>
          <a:effectLst/>
        </p:spPr>
        <p:txBody>
          <a:bodyPr wrap="none">
            <a:spAutoFit/>
          </a:bodyPr>
          <a:lstStyle/>
          <a:p>
            <a:pPr algn="l">
              <a:buClrTx/>
              <a:buFontTx/>
              <a:buNone/>
            </a:pPr>
            <a:r>
              <a:rPr kumimoji="1" lang="zh-CN" altLang="en-US" sz="2400" dirty="0">
                <a:solidFill>
                  <a:srgbClr val="FF0000"/>
                </a:solidFill>
                <a:latin typeface="黑体" pitchFamily="2" charset="-122"/>
                <a:ea typeface="黑体" pitchFamily="2" charset="-122"/>
              </a:rPr>
              <a:t>锁存器</a:t>
            </a:r>
            <a:r>
              <a:rPr kumimoji="1" lang="zh-CN" altLang="en-US" sz="2400" dirty="0">
                <a:solidFill>
                  <a:schemeClr val="bg2"/>
                </a:solidFill>
                <a:latin typeface="宋体" pitchFamily="2" charset="-122"/>
              </a:rPr>
              <a:t>作为数据</a:t>
            </a:r>
            <a:r>
              <a:rPr kumimoji="1" lang="zh-CN" altLang="en-US" sz="2400" dirty="0">
                <a:solidFill>
                  <a:srgbClr val="FF0000"/>
                </a:solidFill>
                <a:latin typeface="黑体" pitchFamily="2" charset="-122"/>
                <a:ea typeface="黑体" pitchFamily="2" charset="-122"/>
              </a:rPr>
              <a:t>输出接口</a:t>
            </a:r>
            <a:r>
              <a:rPr kumimoji="1" lang="zh-CN" altLang="en-US" sz="2400" dirty="0">
                <a:solidFill>
                  <a:schemeClr val="bg2"/>
                </a:solidFill>
                <a:latin typeface="宋体" pitchFamily="2" charset="-122"/>
              </a:rPr>
              <a:t>的一般连接模式</a:t>
            </a:r>
            <a:r>
              <a:rPr kumimoji="1" lang="zh-CN" altLang="en-US" sz="2400" dirty="0">
                <a:solidFill>
                  <a:schemeClr val="bg2"/>
                </a:solidFill>
              </a:rPr>
              <a:t> </a:t>
            </a:r>
          </a:p>
        </p:txBody>
      </p:sp>
      <p:graphicFrame>
        <p:nvGraphicFramePr>
          <p:cNvPr id="1054725" name="Object 5"/>
          <p:cNvGraphicFramePr>
            <a:graphicFrameLocks noChangeAspect="1"/>
          </p:cNvGraphicFramePr>
          <p:nvPr/>
        </p:nvGraphicFramePr>
        <p:xfrm>
          <a:off x="1476375" y="549275"/>
          <a:ext cx="6096000" cy="5400675"/>
        </p:xfrm>
        <a:graphic>
          <a:graphicData uri="http://schemas.openxmlformats.org/presentationml/2006/ole">
            <mc:AlternateContent xmlns:mc="http://schemas.openxmlformats.org/markup-compatibility/2006">
              <mc:Choice xmlns:v="urn:schemas-microsoft-com:vml" Requires="v">
                <p:oleObj spid="_x0000_s12363" r:id="rId3" imgW="2334170" imgH="2056843" progId="Visio.Drawing.11">
                  <p:embed/>
                </p:oleObj>
              </mc:Choice>
              <mc:Fallback>
                <p:oleObj r:id="rId3" imgW="2334170" imgH="2056843"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76375" y="549275"/>
                        <a:ext cx="6096000" cy="54006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765872117"/>
      </p:ext>
    </p:extLst>
  </p:cSld>
  <p:clrMapOvr>
    <a:masterClrMapping/>
  </p:clrMapOvr>
  <p:transition spd="med"/>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4"/>
          <p:cNvSpPr>
            <a:spLocks noGrp="1"/>
          </p:cNvSpPr>
          <p:nvPr>
            <p:ph type="sldNum" sz="quarter" idx="11"/>
          </p:nvPr>
        </p:nvSpPr>
        <p:spPr/>
        <p:txBody>
          <a:bodyPr/>
          <a:lstStyle/>
          <a:p>
            <a:fld id="{EE2D8D4E-8F8A-437B-BFF7-93EC23BBFE3F}" type="slidenum">
              <a:rPr lang="zh-CN" altLang="en-US"/>
              <a:pPr/>
              <a:t>28</a:t>
            </a:fld>
            <a:endParaRPr lang="en-US" altLang="zh-CN"/>
          </a:p>
        </p:txBody>
      </p:sp>
      <p:sp>
        <p:nvSpPr>
          <p:cNvPr id="949250" name="Rectangle 2"/>
          <p:cNvSpPr>
            <a:spLocks noGrp="1" noChangeArrowheads="1"/>
          </p:cNvSpPr>
          <p:nvPr>
            <p:ph type="title"/>
          </p:nvPr>
        </p:nvSpPr>
        <p:spPr>
          <a:xfrm>
            <a:off x="611450" y="44530"/>
            <a:ext cx="8064238" cy="574675"/>
          </a:xfrm>
          <a:noFill/>
          <a:ln/>
        </p:spPr>
        <p:txBody>
          <a:bodyPr anchor="t"/>
          <a:lstStyle/>
          <a:p>
            <a:r>
              <a:rPr lang="en-US" altLang="zh-CN" dirty="0">
                <a:ea typeface="黑体" pitchFamily="2" charset="-122"/>
              </a:rPr>
              <a:t>6.2 </a:t>
            </a:r>
            <a:r>
              <a:rPr lang="zh-CN" altLang="en-US" dirty="0">
                <a:ea typeface="黑体" pitchFamily="2" charset="-122"/>
              </a:rPr>
              <a:t>程序查询 </a:t>
            </a:r>
            <a:r>
              <a:rPr lang="en-US" altLang="zh-CN" dirty="0" smtClean="0">
                <a:ea typeface="黑体" pitchFamily="2" charset="-122"/>
              </a:rPr>
              <a:t>I/O </a:t>
            </a:r>
            <a:r>
              <a:rPr lang="zh-CN" altLang="en-US" sz="2800" b="1" dirty="0" smtClean="0">
                <a:solidFill>
                  <a:schemeClr val="bg2"/>
                </a:solidFill>
                <a:ea typeface="黑体" pitchFamily="2" charset="-122"/>
              </a:rPr>
              <a:t>方式          </a:t>
            </a:r>
            <a:r>
              <a:rPr lang="zh-CN" altLang="en-US" sz="2800" b="1" dirty="0">
                <a:solidFill>
                  <a:srgbClr val="006600"/>
                </a:solidFill>
                <a:ea typeface="黑体" pitchFamily="2" charset="-122"/>
              </a:rPr>
              <a:t>二、查询方式</a:t>
            </a:r>
          </a:p>
        </p:txBody>
      </p:sp>
      <p:sp>
        <p:nvSpPr>
          <p:cNvPr id="949251" name="Rectangle 3"/>
          <p:cNvSpPr>
            <a:spLocks noGrp="1" noChangeArrowheads="1"/>
          </p:cNvSpPr>
          <p:nvPr>
            <p:ph type="body" idx="1"/>
          </p:nvPr>
        </p:nvSpPr>
        <p:spPr>
          <a:xfrm>
            <a:off x="457200" y="981075"/>
            <a:ext cx="8507413" cy="5688013"/>
          </a:xfrm>
        </p:spPr>
        <p:txBody>
          <a:bodyPr/>
          <a:lstStyle/>
          <a:p>
            <a:pPr marL="355600" indent="-355600"/>
            <a:r>
              <a:rPr lang="zh-CN" altLang="en-US" sz="2800" b="1">
                <a:solidFill>
                  <a:srgbClr val="0000FF"/>
                </a:solidFill>
              </a:rPr>
              <a:t>外设</a:t>
            </a:r>
            <a:r>
              <a:rPr lang="zh-CN" altLang="en-US" sz="2800" b="1"/>
              <a:t>在</a:t>
            </a:r>
            <a:r>
              <a:rPr lang="zh-CN" altLang="en-US" sz="2800" b="1">
                <a:solidFill>
                  <a:srgbClr val="FF0000"/>
                </a:solidFill>
              </a:rPr>
              <a:t>满足一定条件</a:t>
            </a:r>
            <a:r>
              <a:rPr lang="zh-CN" altLang="en-US" sz="2800" b="1"/>
              <a:t/>
            </a:r>
            <a:br>
              <a:rPr lang="zh-CN" altLang="en-US" sz="2800" b="1"/>
            </a:br>
            <a:r>
              <a:rPr lang="zh-CN" altLang="en-US" sz="2800" b="1"/>
              <a:t>的情况下才可与</a:t>
            </a:r>
            <a:r>
              <a:rPr lang="zh-CN" altLang="en-US" sz="2800" b="1">
                <a:solidFill>
                  <a:srgbClr val="0000FF"/>
                </a:solidFill>
              </a:rPr>
              <a:t>微机</a:t>
            </a:r>
            <a:r>
              <a:rPr lang="zh-CN" altLang="en-US" sz="2800" b="1"/>
              <a:t/>
            </a:r>
            <a:br>
              <a:rPr lang="zh-CN" altLang="en-US" sz="2800" b="1"/>
            </a:br>
            <a:r>
              <a:rPr lang="zh-CN" altLang="en-US" sz="2800" b="1">
                <a:solidFill>
                  <a:srgbClr val="0000FF"/>
                </a:solidFill>
              </a:rPr>
              <a:t>系统</a:t>
            </a:r>
            <a:r>
              <a:rPr lang="zh-CN" altLang="en-US" sz="2800" b="1"/>
              <a:t>进行信息交换。</a:t>
            </a:r>
          </a:p>
          <a:p>
            <a:pPr marL="355600" indent="-355600"/>
            <a:r>
              <a:rPr lang="zh-CN" altLang="en-US" sz="2800" b="1">
                <a:ea typeface="黑体" pitchFamily="2" charset="-122"/>
              </a:rPr>
              <a:t>硬件</a:t>
            </a:r>
            <a:r>
              <a:rPr lang="zh-CN" altLang="en-US" sz="2800" b="1"/>
              <a:t>：</a:t>
            </a:r>
            <a:br>
              <a:rPr lang="zh-CN" altLang="en-US" sz="2800" b="1"/>
            </a:br>
            <a:r>
              <a:rPr lang="zh-CN" altLang="en-US" sz="2800" b="1"/>
              <a:t>数据端口、状态端口</a:t>
            </a:r>
            <a:br>
              <a:rPr lang="zh-CN" altLang="en-US" sz="2800" b="1"/>
            </a:br>
            <a:r>
              <a:rPr lang="zh-CN" altLang="en-US" sz="2800" b="1">
                <a:ea typeface="黑体" pitchFamily="2" charset="-122"/>
              </a:rPr>
              <a:t>软件</a:t>
            </a:r>
            <a:r>
              <a:rPr lang="zh-CN" altLang="en-US" sz="2800" b="1"/>
              <a:t>：</a:t>
            </a:r>
          </a:p>
          <a:p>
            <a:pPr marL="355600" indent="-355600"/>
            <a:r>
              <a:rPr lang="zh-CN" altLang="en-US" sz="2800" b="1"/>
              <a:t>优点：硬件简单</a:t>
            </a:r>
            <a:br>
              <a:rPr lang="zh-CN" altLang="en-US" sz="2800" b="1"/>
            </a:br>
            <a:r>
              <a:rPr lang="zh-CN" altLang="en-US" sz="2800" b="1"/>
              <a:t>缺点：软件开销大</a:t>
            </a:r>
          </a:p>
        </p:txBody>
      </p:sp>
      <p:graphicFrame>
        <p:nvGraphicFramePr>
          <p:cNvPr id="949255" name="Object 7"/>
          <p:cNvGraphicFramePr>
            <a:graphicFrameLocks noChangeAspect="1"/>
          </p:cNvGraphicFramePr>
          <p:nvPr/>
        </p:nvGraphicFramePr>
        <p:xfrm>
          <a:off x="4643438" y="909638"/>
          <a:ext cx="3494087" cy="5543550"/>
        </p:xfrm>
        <a:graphic>
          <a:graphicData uri="http://schemas.openxmlformats.org/presentationml/2006/ole">
            <mc:AlternateContent xmlns:mc="http://schemas.openxmlformats.org/markup-compatibility/2006">
              <mc:Choice xmlns:v="urn:schemas-microsoft-com:vml" Requires="v">
                <p:oleObj spid="_x0000_s13387" name="Visio" r:id="rId3" imgW="3181841" imgH="5046407" progId="Visio.Drawing.11">
                  <p:embed/>
                </p:oleObj>
              </mc:Choice>
              <mc:Fallback>
                <p:oleObj name="Visio" r:id="rId3" imgW="3181841" imgH="5046407"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43438" y="909638"/>
                        <a:ext cx="3494087" cy="554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0000FF"/>
                            </a:solidFill>
                            <a:miter lim="800000"/>
                            <a:headEnd/>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49256" name="Line 8"/>
          <p:cNvSpPr>
            <a:spLocks noChangeShapeType="1"/>
          </p:cNvSpPr>
          <p:nvPr/>
        </p:nvSpPr>
        <p:spPr bwMode="auto">
          <a:xfrm>
            <a:off x="1908175" y="3500436"/>
            <a:ext cx="2735835" cy="573"/>
          </a:xfrm>
          <a:prstGeom prst="line">
            <a:avLst/>
          </a:prstGeom>
          <a:noFill/>
          <a:ln w="28575">
            <a:solidFill>
              <a:srgbClr val="FF0066"/>
            </a:solidFill>
            <a:prstDash val="solid"/>
            <a:round/>
            <a:headEnd/>
            <a:tailEnd type="triangle" w="med" len="lg"/>
          </a:ln>
          <a:effectLst/>
        </p:spPr>
        <p:txBody>
          <a:bodyPr wrap="square" anchor="ctr">
            <a:spAutoFit/>
          </a:bodyPr>
          <a:lstStyle/>
          <a:p>
            <a:endParaRPr lang="zh-CN" altLang="en-US"/>
          </a:p>
        </p:txBody>
      </p:sp>
    </p:spTree>
    <p:extLst>
      <p:ext uri="{BB962C8B-B14F-4D97-AF65-F5344CB8AC3E}">
        <p14:creationId xmlns:p14="http://schemas.microsoft.com/office/powerpoint/2010/main" val="180860358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8" fill="hold" grpId="0" nodeType="afterEffect">
                                  <p:stCondLst>
                                    <p:cond delay="0"/>
                                  </p:stCondLst>
                                  <p:childTnLst>
                                    <p:set>
                                      <p:cBhvr>
                                        <p:cTn id="6" dur="1" fill="hold">
                                          <p:stCondLst>
                                            <p:cond delay="0"/>
                                          </p:stCondLst>
                                        </p:cTn>
                                        <p:tgtEl>
                                          <p:spTgt spid="949256"/>
                                        </p:tgtEl>
                                        <p:attrNameLst>
                                          <p:attrName>style.visibility</p:attrName>
                                        </p:attrNameLst>
                                      </p:cBhvr>
                                      <p:to>
                                        <p:strVal val="visible"/>
                                      </p:to>
                                    </p:set>
                                    <p:anim calcmode="lin" valueType="num">
                                      <p:cBhvr>
                                        <p:cTn id="7" dur="500" fill="hold"/>
                                        <p:tgtEl>
                                          <p:spTgt spid="949256"/>
                                        </p:tgtEl>
                                        <p:attrNameLst>
                                          <p:attrName>ppt_x</p:attrName>
                                        </p:attrNameLst>
                                      </p:cBhvr>
                                      <p:tavLst>
                                        <p:tav tm="0">
                                          <p:val>
                                            <p:strVal val="#ppt_x-#ppt_w/2"/>
                                          </p:val>
                                        </p:tav>
                                        <p:tav tm="100000">
                                          <p:val>
                                            <p:strVal val="#ppt_x"/>
                                          </p:val>
                                        </p:tav>
                                      </p:tavLst>
                                    </p:anim>
                                    <p:anim calcmode="lin" valueType="num">
                                      <p:cBhvr>
                                        <p:cTn id="8" dur="500" fill="hold"/>
                                        <p:tgtEl>
                                          <p:spTgt spid="949256"/>
                                        </p:tgtEl>
                                        <p:attrNameLst>
                                          <p:attrName>ppt_y</p:attrName>
                                        </p:attrNameLst>
                                      </p:cBhvr>
                                      <p:tavLst>
                                        <p:tav tm="0">
                                          <p:val>
                                            <p:strVal val="#ppt_y"/>
                                          </p:val>
                                        </p:tav>
                                        <p:tav tm="100000">
                                          <p:val>
                                            <p:strVal val="#ppt_y"/>
                                          </p:val>
                                        </p:tav>
                                      </p:tavLst>
                                    </p:anim>
                                    <p:anim calcmode="lin" valueType="num">
                                      <p:cBhvr>
                                        <p:cTn id="9" dur="500" fill="hold"/>
                                        <p:tgtEl>
                                          <p:spTgt spid="949256"/>
                                        </p:tgtEl>
                                        <p:attrNameLst>
                                          <p:attrName>ppt_w</p:attrName>
                                        </p:attrNameLst>
                                      </p:cBhvr>
                                      <p:tavLst>
                                        <p:tav tm="0">
                                          <p:val>
                                            <p:fltVal val="0"/>
                                          </p:val>
                                        </p:tav>
                                        <p:tav tm="100000">
                                          <p:val>
                                            <p:strVal val="#ppt_w"/>
                                          </p:val>
                                        </p:tav>
                                      </p:tavLst>
                                    </p:anim>
                                    <p:anim calcmode="lin" valueType="num">
                                      <p:cBhvr>
                                        <p:cTn id="10" dur="500" fill="hold"/>
                                        <p:tgtEl>
                                          <p:spTgt spid="94925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9256"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灯片编号占位符 4"/>
          <p:cNvSpPr>
            <a:spLocks noGrp="1"/>
          </p:cNvSpPr>
          <p:nvPr>
            <p:ph type="sldNum" sz="quarter" idx="11"/>
          </p:nvPr>
        </p:nvSpPr>
        <p:spPr/>
        <p:txBody>
          <a:bodyPr/>
          <a:lstStyle/>
          <a:p>
            <a:fld id="{0B5F5F0B-A9BF-4A1F-8F30-3E8D5ADE35AA}" type="slidenum">
              <a:rPr lang="zh-CN" altLang="en-US"/>
              <a:pPr/>
              <a:t>29</a:t>
            </a:fld>
            <a:endParaRPr lang="en-US" altLang="zh-CN"/>
          </a:p>
        </p:txBody>
      </p:sp>
      <p:sp>
        <p:nvSpPr>
          <p:cNvPr id="952322" name="Rectangle 2"/>
          <p:cNvSpPr>
            <a:spLocks noGrp="1" noChangeArrowheads="1"/>
          </p:cNvSpPr>
          <p:nvPr>
            <p:ph type="title"/>
          </p:nvPr>
        </p:nvSpPr>
        <p:spPr>
          <a:xfrm>
            <a:off x="611188" y="44530"/>
            <a:ext cx="8064500" cy="574675"/>
          </a:xfrm>
          <a:noFill/>
          <a:ln/>
        </p:spPr>
        <p:txBody>
          <a:bodyPr anchor="t"/>
          <a:lstStyle/>
          <a:p>
            <a:r>
              <a:rPr lang="en-US" altLang="zh-CN" dirty="0">
                <a:ea typeface="黑体" pitchFamily="2" charset="-122"/>
              </a:rPr>
              <a:t>6.2 </a:t>
            </a:r>
            <a:r>
              <a:rPr lang="zh-CN" altLang="en-US" dirty="0">
                <a:ea typeface="黑体" pitchFamily="2" charset="-122"/>
              </a:rPr>
              <a:t>程序查询 </a:t>
            </a:r>
            <a:r>
              <a:rPr lang="en-US" altLang="zh-CN" dirty="0">
                <a:ea typeface="黑体" pitchFamily="2" charset="-122"/>
              </a:rPr>
              <a:t>I/O </a:t>
            </a:r>
            <a:r>
              <a:rPr lang="zh-CN" altLang="en-US" dirty="0">
                <a:ea typeface="黑体" pitchFamily="2" charset="-122"/>
              </a:rPr>
              <a:t>方式          </a:t>
            </a:r>
            <a:r>
              <a:rPr lang="zh-CN" altLang="en-US" dirty="0">
                <a:solidFill>
                  <a:srgbClr val="006600"/>
                </a:solidFill>
                <a:ea typeface="黑体" pitchFamily="2" charset="-122"/>
              </a:rPr>
              <a:t>二、查询方式</a:t>
            </a:r>
            <a:endParaRPr lang="zh-CN" altLang="en-US" sz="2800" b="1" dirty="0">
              <a:solidFill>
                <a:srgbClr val="006600"/>
              </a:solidFill>
              <a:ea typeface="黑体" pitchFamily="2" charset="-122"/>
            </a:endParaRPr>
          </a:p>
        </p:txBody>
      </p:sp>
      <p:grpSp>
        <p:nvGrpSpPr>
          <p:cNvPr id="952387" name="Group 67"/>
          <p:cNvGrpSpPr>
            <a:grpSpLocks/>
          </p:cNvGrpSpPr>
          <p:nvPr/>
        </p:nvGrpSpPr>
        <p:grpSpPr bwMode="auto">
          <a:xfrm>
            <a:off x="395288" y="1773238"/>
            <a:ext cx="7848600" cy="3984625"/>
            <a:chOff x="249" y="1117"/>
            <a:chExt cx="4944" cy="2510"/>
          </a:xfrm>
        </p:grpSpPr>
        <p:sp>
          <p:nvSpPr>
            <p:cNvPr id="952325" name="Line 5"/>
            <p:cNvSpPr>
              <a:spLocks noChangeShapeType="1"/>
            </p:cNvSpPr>
            <p:nvPr/>
          </p:nvSpPr>
          <p:spPr bwMode="auto">
            <a:xfrm>
              <a:off x="1020" y="3128"/>
              <a:ext cx="454" cy="0"/>
            </a:xfrm>
            <a:prstGeom prst="line">
              <a:avLst/>
            </a:prstGeom>
            <a:noFill/>
            <a:ln w="28575">
              <a:solidFill>
                <a:srgbClr val="0000FF"/>
              </a:solidFill>
              <a:round/>
              <a:headEnd/>
              <a:tailEnd type="none" w="med" len="lg"/>
            </a:ln>
            <a:effectLst/>
          </p:spPr>
          <p:txBody>
            <a:bodyPr anchor="ctr">
              <a:spAutoFit/>
            </a:bodyPr>
            <a:lstStyle/>
            <a:p>
              <a:endParaRPr lang="zh-CN" altLang="en-US"/>
            </a:p>
          </p:txBody>
        </p:sp>
        <p:sp>
          <p:nvSpPr>
            <p:cNvPr id="952326" name="Line 6"/>
            <p:cNvSpPr>
              <a:spLocks noChangeShapeType="1"/>
            </p:cNvSpPr>
            <p:nvPr/>
          </p:nvSpPr>
          <p:spPr bwMode="auto">
            <a:xfrm flipV="1">
              <a:off x="1474" y="2992"/>
              <a:ext cx="90" cy="136"/>
            </a:xfrm>
            <a:prstGeom prst="line">
              <a:avLst/>
            </a:prstGeom>
            <a:noFill/>
            <a:ln w="28575">
              <a:solidFill>
                <a:srgbClr val="0000FF"/>
              </a:solidFill>
              <a:round/>
              <a:headEnd/>
              <a:tailEnd type="none" w="med" len="lg"/>
            </a:ln>
            <a:effectLst/>
          </p:spPr>
          <p:txBody>
            <a:bodyPr anchor="ctr">
              <a:spAutoFit/>
            </a:bodyPr>
            <a:lstStyle/>
            <a:p>
              <a:endParaRPr lang="zh-CN" altLang="en-US"/>
            </a:p>
          </p:txBody>
        </p:sp>
        <p:sp>
          <p:nvSpPr>
            <p:cNvPr id="952327" name="Line 7"/>
            <p:cNvSpPr>
              <a:spLocks noChangeShapeType="1"/>
            </p:cNvSpPr>
            <p:nvPr/>
          </p:nvSpPr>
          <p:spPr bwMode="auto">
            <a:xfrm>
              <a:off x="1564" y="2992"/>
              <a:ext cx="1407" cy="0"/>
            </a:xfrm>
            <a:prstGeom prst="line">
              <a:avLst/>
            </a:prstGeom>
            <a:noFill/>
            <a:ln w="28575">
              <a:solidFill>
                <a:srgbClr val="0000FF"/>
              </a:solidFill>
              <a:round/>
              <a:headEnd/>
              <a:tailEnd type="none" w="med" len="lg"/>
            </a:ln>
            <a:effectLst/>
          </p:spPr>
          <p:txBody>
            <a:bodyPr anchor="ctr">
              <a:spAutoFit/>
            </a:bodyPr>
            <a:lstStyle/>
            <a:p>
              <a:endParaRPr lang="zh-CN" altLang="en-US"/>
            </a:p>
          </p:txBody>
        </p:sp>
        <p:sp>
          <p:nvSpPr>
            <p:cNvPr id="952328" name="Line 8"/>
            <p:cNvSpPr>
              <a:spLocks noChangeShapeType="1"/>
            </p:cNvSpPr>
            <p:nvPr/>
          </p:nvSpPr>
          <p:spPr bwMode="auto">
            <a:xfrm>
              <a:off x="2970" y="2992"/>
              <a:ext cx="91" cy="136"/>
            </a:xfrm>
            <a:prstGeom prst="line">
              <a:avLst/>
            </a:prstGeom>
            <a:noFill/>
            <a:ln w="28575">
              <a:solidFill>
                <a:srgbClr val="0000FF"/>
              </a:solidFill>
              <a:round/>
              <a:headEnd/>
              <a:tailEnd type="none" w="med" len="lg"/>
            </a:ln>
            <a:effectLst/>
          </p:spPr>
          <p:txBody>
            <a:bodyPr anchor="ctr">
              <a:spAutoFit/>
            </a:bodyPr>
            <a:lstStyle/>
            <a:p>
              <a:endParaRPr lang="zh-CN" altLang="en-US"/>
            </a:p>
          </p:txBody>
        </p:sp>
        <p:sp>
          <p:nvSpPr>
            <p:cNvPr id="952329" name="Line 9"/>
            <p:cNvSpPr>
              <a:spLocks noChangeShapeType="1"/>
            </p:cNvSpPr>
            <p:nvPr/>
          </p:nvSpPr>
          <p:spPr bwMode="auto">
            <a:xfrm>
              <a:off x="1474" y="3128"/>
              <a:ext cx="90" cy="136"/>
            </a:xfrm>
            <a:prstGeom prst="line">
              <a:avLst/>
            </a:prstGeom>
            <a:noFill/>
            <a:ln w="28575">
              <a:solidFill>
                <a:srgbClr val="0000FF"/>
              </a:solidFill>
              <a:round/>
              <a:headEnd/>
              <a:tailEnd type="none" w="med" len="lg"/>
            </a:ln>
            <a:effectLst/>
          </p:spPr>
          <p:txBody>
            <a:bodyPr anchor="ctr">
              <a:spAutoFit/>
            </a:bodyPr>
            <a:lstStyle/>
            <a:p>
              <a:endParaRPr lang="zh-CN" altLang="en-US"/>
            </a:p>
          </p:txBody>
        </p:sp>
        <p:sp>
          <p:nvSpPr>
            <p:cNvPr id="952330" name="Line 10"/>
            <p:cNvSpPr>
              <a:spLocks noChangeShapeType="1"/>
            </p:cNvSpPr>
            <p:nvPr/>
          </p:nvSpPr>
          <p:spPr bwMode="auto">
            <a:xfrm>
              <a:off x="1564" y="3264"/>
              <a:ext cx="1407" cy="0"/>
            </a:xfrm>
            <a:prstGeom prst="line">
              <a:avLst/>
            </a:prstGeom>
            <a:noFill/>
            <a:ln w="28575">
              <a:solidFill>
                <a:srgbClr val="0000FF"/>
              </a:solidFill>
              <a:round/>
              <a:headEnd/>
              <a:tailEnd type="none" w="med" len="lg"/>
            </a:ln>
            <a:effectLst/>
          </p:spPr>
          <p:txBody>
            <a:bodyPr anchor="ctr">
              <a:spAutoFit/>
            </a:bodyPr>
            <a:lstStyle/>
            <a:p>
              <a:endParaRPr lang="zh-CN" altLang="en-US"/>
            </a:p>
          </p:txBody>
        </p:sp>
        <p:sp>
          <p:nvSpPr>
            <p:cNvPr id="952331" name="Line 11"/>
            <p:cNvSpPr>
              <a:spLocks noChangeShapeType="1"/>
            </p:cNvSpPr>
            <p:nvPr/>
          </p:nvSpPr>
          <p:spPr bwMode="auto">
            <a:xfrm flipV="1">
              <a:off x="2970" y="3128"/>
              <a:ext cx="91" cy="136"/>
            </a:xfrm>
            <a:prstGeom prst="line">
              <a:avLst/>
            </a:prstGeom>
            <a:noFill/>
            <a:ln w="28575">
              <a:solidFill>
                <a:srgbClr val="0000FF"/>
              </a:solidFill>
              <a:round/>
              <a:headEnd/>
              <a:tailEnd type="none" w="med" len="lg"/>
            </a:ln>
            <a:effectLst/>
          </p:spPr>
          <p:txBody>
            <a:bodyPr anchor="ctr">
              <a:spAutoFit/>
            </a:bodyPr>
            <a:lstStyle/>
            <a:p>
              <a:endParaRPr lang="zh-CN" altLang="en-US"/>
            </a:p>
          </p:txBody>
        </p:sp>
        <p:sp>
          <p:nvSpPr>
            <p:cNvPr id="952332" name="Line 12"/>
            <p:cNvSpPr>
              <a:spLocks noChangeShapeType="1"/>
            </p:cNvSpPr>
            <p:nvPr/>
          </p:nvSpPr>
          <p:spPr bwMode="auto">
            <a:xfrm>
              <a:off x="3061" y="3128"/>
              <a:ext cx="1407" cy="0"/>
            </a:xfrm>
            <a:prstGeom prst="line">
              <a:avLst/>
            </a:prstGeom>
            <a:noFill/>
            <a:ln w="28575">
              <a:solidFill>
                <a:srgbClr val="0000FF"/>
              </a:solidFill>
              <a:round/>
              <a:headEnd/>
              <a:tailEnd type="none" w="med" len="lg"/>
            </a:ln>
            <a:effectLst/>
          </p:spPr>
          <p:txBody>
            <a:bodyPr anchor="ctr">
              <a:spAutoFit/>
            </a:bodyPr>
            <a:lstStyle/>
            <a:p>
              <a:endParaRPr lang="zh-CN" altLang="en-US"/>
            </a:p>
          </p:txBody>
        </p:sp>
        <p:sp>
          <p:nvSpPr>
            <p:cNvPr id="952333" name="Line 13"/>
            <p:cNvSpPr>
              <a:spLocks noChangeShapeType="1"/>
            </p:cNvSpPr>
            <p:nvPr/>
          </p:nvSpPr>
          <p:spPr bwMode="auto">
            <a:xfrm flipV="1">
              <a:off x="4467" y="2992"/>
              <a:ext cx="90" cy="136"/>
            </a:xfrm>
            <a:prstGeom prst="line">
              <a:avLst/>
            </a:prstGeom>
            <a:noFill/>
            <a:ln w="28575">
              <a:solidFill>
                <a:srgbClr val="0000FF"/>
              </a:solidFill>
              <a:round/>
              <a:headEnd/>
              <a:tailEnd type="none" w="med" len="lg"/>
            </a:ln>
            <a:effectLst/>
          </p:spPr>
          <p:txBody>
            <a:bodyPr anchor="ctr">
              <a:spAutoFit/>
            </a:bodyPr>
            <a:lstStyle/>
            <a:p>
              <a:endParaRPr lang="zh-CN" altLang="en-US"/>
            </a:p>
          </p:txBody>
        </p:sp>
        <p:sp>
          <p:nvSpPr>
            <p:cNvPr id="952334" name="Line 14"/>
            <p:cNvSpPr>
              <a:spLocks noChangeShapeType="1"/>
            </p:cNvSpPr>
            <p:nvPr/>
          </p:nvSpPr>
          <p:spPr bwMode="auto">
            <a:xfrm>
              <a:off x="4467" y="3128"/>
              <a:ext cx="90" cy="136"/>
            </a:xfrm>
            <a:prstGeom prst="line">
              <a:avLst/>
            </a:prstGeom>
            <a:noFill/>
            <a:ln w="28575">
              <a:solidFill>
                <a:srgbClr val="0000FF"/>
              </a:solidFill>
              <a:round/>
              <a:headEnd/>
              <a:tailEnd type="none" w="med" len="lg"/>
            </a:ln>
            <a:effectLst/>
          </p:spPr>
          <p:txBody>
            <a:bodyPr anchor="ctr">
              <a:spAutoFit/>
            </a:bodyPr>
            <a:lstStyle/>
            <a:p>
              <a:endParaRPr lang="zh-CN" altLang="en-US"/>
            </a:p>
          </p:txBody>
        </p:sp>
        <p:sp>
          <p:nvSpPr>
            <p:cNvPr id="952335" name="Line 15"/>
            <p:cNvSpPr>
              <a:spLocks noChangeShapeType="1"/>
            </p:cNvSpPr>
            <p:nvPr/>
          </p:nvSpPr>
          <p:spPr bwMode="auto">
            <a:xfrm>
              <a:off x="4557" y="2992"/>
              <a:ext cx="636" cy="0"/>
            </a:xfrm>
            <a:prstGeom prst="line">
              <a:avLst/>
            </a:prstGeom>
            <a:noFill/>
            <a:ln w="28575">
              <a:solidFill>
                <a:srgbClr val="0000FF"/>
              </a:solidFill>
              <a:round/>
              <a:headEnd/>
              <a:tailEnd type="none" w="med" len="lg"/>
            </a:ln>
            <a:effectLst/>
          </p:spPr>
          <p:txBody>
            <a:bodyPr anchor="ctr">
              <a:spAutoFit/>
            </a:bodyPr>
            <a:lstStyle/>
            <a:p>
              <a:endParaRPr lang="zh-CN" altLang="en-US"/>
            </a:p>
          </p:txBody>
        </p:sp>
        <p:sp>
          <p:nvSpPr>
            <p:cNvPr id="952336" name="Line 16"/>
            <p:cNvSpPr>
              <a:spLocks noChangeShapeType="1"/>
            </p:cNvSpPr>
            <p:nvPr/>
          </p:nvSpPr>
          <p:spPr bwMode="auto">
            <a:xfrm>
              <a:off x="4557" y="3264"/>
              <a:ext cx="636" cy="0"/>
            </a:xfrm>
            <a:prstGeom prst="line">
              <a:avLst/>
            </a:prstGeom>
            <a:noFill/>
            <a:ln w="28575">
              <a:solidFill>
                <a:srgbClr val="0000FF"/>
              </a:solidFill>
              <a:round/>
              <a:headEnd/>
              <a:tailEnd type="none" w="med" len="lg"/>
            </a:ln>
            <a:effectLst/>
          </p:spPr>
          <p:txBody>
            <a:bodyPr anchor="ctr">
              <a:spAutoFit/>
            </a:bodyPr>
            <a:lstStyle/>
            <a:p>
              <a:endParaRPr lang="zh-CN" altLang="en-US"/>
            </a:p>
          </p:txBody>
        </p:sp>
        <p:sp>
          <p:nvSpPr>
            <p:cNvPr id="952337" name="Line 17"/>
            <p:cNvSpPr>
              <a:spLocks noChangeShapeType="1"/>
            </p:cNvSpPr>
            <p:nvPr/>
          </p:nvSpPr>
          <p:spPr bwMode="auto">
            <a:xfrm>
              <a:off x="1973" y="2448"/>
              <a:ext cx="90" cy="272"/>
            </a:xfrm>
            <a:prstGeom prst="line">
              <a:avLst/>
            </a:prstGeom>
            <a:noFill/>
            <a:ln w="28575">
              <a:solidFill>
                <a:srgbClr val="0000FF"/>
              </a:solidFill>
              <a:round/>
              <a:headEnd/>
              <a:tailEnd type="none" w="med" len="lg"/>
            </a:ln>
            <a:effectLst/>
          </p:spPr>
          <p:txBody>
            <a:bodyPr anchor="ctr">
              <a:spAutoFit/>
            </a:bodyPr>
            <a:lstStyle/>
            <a:p>
              <a:endParaRPr lang="zh-CN" altLang="en-US"/>
            </a:p>
          </p:txBody>
        </p:sp>
        <p:sp>
          <p:nvSpPr>
            <p:cNvPr id="952338" name="Line 18"/>
            <p:cNvSpPr>
              <a:spLocks noChangeShapeType="1"/>
            </p:cNvSpPr>
            <p:nvPr/>
          </p:nvSpPr>
          <p:spPr bwMode="auto">
            <a:xfrm>
              <a:off x="2063" y="2720"/>
              <a:ext cx="590" cy="0"/>
            </a:xfrm>
            <a:prstGeom prst="line">
              <a:avLst/>
            </a:prstGeom>
            <a:noFill/>
            <a:ln w="28575">
              <a:solidFill>
                <a:srgbClr val="0000FF"/>
              </a:solidFill>
              <a:round/>
              <a:headEnd/>
              <a:tailEnd type="none" w="med" len="lg"/>
            </a:ln>
            <a:effectLst/>
          </p:spPr>
          <p:txBody>
            <a:bodyPr anchor="ctr">
              <a:spAutoFit/>
            </a:bodyPr>
            <a:lstStyle/>
            <a:p>
              <a:endParaRPr lang="zh-CN" altLang="en-US"/>
            </a:p>
          </p:txBody>
        </p:sp>
        <p:sp>
          <p:nvSpPr>
            <p:cNvPr id="952339" name="Line 19"/>
            <p:cNvSpPr>
              <a:spLocks noChangeShapeType="1"/>
            </p:cNvSpPr>
            <p:nvPr/>
          </p:nvSpPr>
          <p:spPr bwMode="auto">
            <a:xfrm flipV="1">
              <a:off x="2653" y="2448"/>
              <a:ext cx="91" cy="272"/>
            </a:xfrm>
            <a:prstGeom prst="line">
              <a:avLst/>
            </a:prstGeom>
            <a:noFill/>
            <a:ln w="28575">
              <a:solidFill>
                <a:srgbClr val="0000FF"/>
              </a:solidFill>
              <a:round/>
              <a:headEnd/>
              <a:tailEnd type="none" w="med" len="lg"/>
            </a:ln>
            <a:effectLst/>
          </p:spPr>
          <p:txBody>
            <a:bodyPr anchor="ctr">
              <a:spAutoFit/>
            </a:bodyPr>
            <a:lstStyle/>
            <a:p>
              <a:endParaRPr lang="zh-CN" altLang="en-US"/>
            </a:p>
          </p:txBody>
        </p:sp>
        <p:sp>
          <p:nvSpPr>
            <p:cNvPr id="952340" name="Line 20"/>
            <p:cNvSpPr>
              <a:spLocks noChangeShapeType="1"/>
            </p:cNvSpPr>
            <p:nvPr/>
          </p:nvSpPr>
          <p:spPr bwMode="auto">
            <a:xfrm>
              <a:off x="2744" y="2448"/>
              <a:ext cx="2041" cy="0"/>
            </a:xfrm>
            <a:prstGeom prst="line">
              <a:avLst/>
            </a:prstGeom>
            <a:noFill/>
            <a:ln w="28575">
              <a:solidFill>
                <a:srgbClr val="0000FF"/>
              </a:solidFill>
              <a:round/>
              <a:headEnd/>
              <a:tailEnd type="none" w="med" len="lg"/>
            </a:ln>
            <a:effectLst/>
          </p:spPr>
          <p:txBody>
            <a:bodyPr anchor="ctr">
              <a:spAutoFit/>
            </a:bodyPr>
            <a:lstStyle/>
            <a:p>
              <a:endParaRPr lang="zh-CN" altLang="en-US"/>
            </a:p>
          </p:txBody>
        </p:sp>
        <p:sp>
          <p:nvSpPr>
            <p:cNvPr id="952341" name="Line 21"/>
            <p:cNvSpPr>
              <a:spLocks noChangeShapeType="1"/>
            </p:cNvSpPr>
            <p:nvPr/>
          </p:nvSpPr>
          <p:spPr bwMode="auto">
            <a:xfrm flipH="1">
              <a:off x="975" y="2448"/>
              <a:ext cx="998" cy="0"/>
            </a:xfrm>
            <a:prstGeom prst="line">
              <a:avLst/>
            </a:prstGeom>
            <a:noFill/>
            <a:ln w="28575">
              <a:solidFill>
                <a:srgbClr val="0000FF"/>
              </a:solidFill>
              <a:round/>
              <a:headEnd/>
              <a:tailEnd type="none" w="med" len="lg"/>
            </a:ln>
            <a:effectLst/>
          </p:spPr>
          <p:txBody>
            <a:bodyPr anchor="ctr">
              <a:spAutoFit/>
            </a:bodyPr>
            <a:lstStyle/>
            <a:p>
              <a:endParaRPr lang="zh-CN" altLang="en-US"/>
            </a:p>
          </p:txBody>
        </p:sp>
        <p:sp>
          <p:nvSpPr>
            <p:cNvPr id="952342" name="Line 22"/>
            <p:cNvSpPr>
              <a:spLocks noChangeShapeType="1"/>
            </p:cNvSpPr>
            <p:nvPr/>
          </p:nvSpPr>
          <p:spPr bwMode="auto">
            <a:xfrm flipV="1">
              <a:off x="2698" y="1903"/>
              <a:ext cx="91" cy="272"/>
            </a:xfrm>
            <a:prstGeom prst="line">
              <a:avLst/>
            </a:prstGeom>
            <a:noFill/>
            <a:ln w="28575">
              <a:solidFill>
                <a:srgbClr val="0000FF"/>
              </a:solidFill>
              <a:round/>
              <a:headEnd/>
              <a:tailEnd type="none" w="med" len="lg"/>
            </a:ln>
            <a:effectLst/>
          </p:spPr>
          <p:txBody>
            <a:bodyPr anchor="ctr">
              <a:spAutoFit/>
            </a:bodyPr>
            <a:lstStyle/>
            <a:p>
              <a:endParaRPr lang="zh-CN" altLang="en-US"/>
            </a:p>
          </p:txBody>
        </p:sp>
        <p:sp>
          <p:nvSpPr>
            <p:cNvPr id="952343" name="Line 23"/>
            <p:cNvSpPr>
              <a:spLocks noChangeShapeType="1"/>
            </p:cNvSpPr>
            <p:nvPr/>
          </p:nvSpPr>
          <p:spPr bwMode="auto">
            <a:xfrm flipH="1">
              <a:off x="975" y="2176"/>
              <a:ext cx="1723" cy="0"/>
            </a:xfrm>
            <a:prstGeom prst="line">
              <a:avLst/>
            </a:prstGeom>
            <a:noFill/>
            <a:ln w="28575">
              <a:solidFill>
                <a:srgbClr val="0000FF"/>
              </a:solidFill>
              <a:round/>
              <a:headEnd/>
              <a:tailEnd type="none" w="med" len="lg"/>
            </a:ln>
            <a:effectLst/>
          </p:spPr>
          <p:txBody>
            <a:bodyPr anchor="ctr">
              <a:spAutoFit/>
            </a:bodyPr>
            <a:lstStyle/>
            <a:p>
              <a:endParaRPr lang="zh-CN" altLang="en-US"/>
            </a:p>
          </p:txBody>
        </p:sp>
        <p:sp>
          <p:nvSpPr>
            <p:cNvPr id="952344" name="Line 24"/>
            <p:cNvSpPr>
              <a:spLocks noChangeShapeType="1"/>
            </p:cNvSpPr>
            <p:nvPr/>
          </p:nvSpPr>
          <p:spPr bwMode="auto">
            <a:xfrm>
              <a:off x="2789" y="1903"/>
              <a:ext cx="1542" cy="0"/>
            </a:xfrm>
            <a:prstGeom prst="line">
              <a:avLst/>
            </a:prstGeom>
            <a:noFill/>
            <a:ln w="28575">
              <a:solidFill>
                <a:srgbClr val="0000FF"/>
              </a:solidFill>
              <a:round/>
              <a:headEnd/>
              <a:tailEnd type="none" w="med" len="lg"/>
            </a:ln>
            <a:effectLst/>
          </p:spPr>
          <p:txBody>
            <a:bodyPr anchor="ctr">
              <a:spAutoFit/>
            </a:bodyPr>
            <a:lstStyle/>
            <a:p>
              <a:endParaRPr lang="zh-CN" altLang="en-US"/>
            </a:p>
          </p:txBody>
        </p:sp>
        <p:sp>
          <p:nvSpPr>
            <p:cNvPr id="952345" name="Line 25"/>
            <p:cNvSpPr>
              <a:spLocks noChangeShapeType="1"/>
            </p:cNvSpPr>
            <p:nvPr/>
          </p:nvSpPr>
          <p:spPr bwMode="auto">
            <a:xfrm>
              <a:off x="4331" y="1903"/>
              <a:ext cx="91" cy="273"/>
            </a:xfrm>
            <a:prstGeom prst="line">
              <a:avLst/>
            </a:prstGeom>
            <a:noFill/>
            <a:ln w="28575">
              <a:solidFill>
                <a:srgbClr val="0000FF"/>
              </a:solidFill>
              <a:round/>
              <a:headEnd/>
              <a:tailEnd type="none" w="med" len="lg"/>
            </a:ln>
            <a:effectLst/>
          </p:spPr>
          <p:txBody>
            <a:bodyPr anchor="ctr">
              <a:spAutoFit/>
            </a:bodyPr>
            <a:lstStyle/>
            <a:p>
              <a:endParaRPr lang="zh-CN" altLang="en-US"/>
            </a:p>
          </p:txBody>
        </p:sp>
        <p:sp>
          <p:nvSpPr>
            <p:cNvPr id="952346" name="Line 26"/>
            <p:cNvSpPr>
              <a:spLocks noChangeShapeType="1"/>
            </p:cNvSpPr>
            <p:nvPr/>
          </p:nvSpPr>
          <p:spPr bwMode="auto">
            <a:xfrm>
              <a:off x="4422" y="2176"/>
              <a:ext cx="771" cy="0"/>
            </a:xfrm>
            <a:prstGeom prst="line">
              <a:avLst/>
            </a:prstGeom>
            <a:noFill/>
            <a:ln w="28575">
              <a:solidFill>
                <a:srgbClr val="0000FF"/>
              </a:solidFill>
              <a:round/>
              <a:headEnd/>
              <a:tailEnd type="none" w="med" len="lg"/>
            </a:ln>
            <a:effectLst/>
          </p:spPr>
          <p:txBody>
            <a:bodyPr anchor="ctr">
              <a:spAutoFit/>
            </a:bodyPr>
            <a:lstStyle/>
            <a:p>
              <a:endParaRPr lang="zh-CN" altLang="en-US"/>
            </a:p>
          </p:txBody>
        </p:sp>
        <p:sp>
          <p:nvSpPr>
            <p:cNvPr id="952347" name="Line 27"/>
            <p:cNvSpPr>
              <a:spLocks noChangeShapeType="1"/>
            </p:cNvSpPr>
            <p:nvPr/>
          </p:nvSpPr>
          <p:spPr bwMode="auto">
            <a:xfrm>
              <a:off x="4785" y="2448"/>
              <a:ext cx="91" cy="272"/>
            </a:xfrm>
            <a:prstGeom prst="line">
              <a:avLst/>
            </a:prstGeom>
            <a:noFill/>
            <a:ln w="28575">
              <a:solidFill>
                <a:srgbClr val="0000FF"/>
              </a:solidFill>
              <a:round/>
              <a:headEnd/>
              <a:tailEnd type="none" w="med" len="lg"/>
            </a:ln>
            <a:effectLst/>
          </p:spPr>
          <p:txBody>
            <a:bodyPr anchor="ctr">
              <a:spAutoFit/>
            </a:bodyPr>
            <a:lstStyle/>
            <a:p>
              <a:endParaRPr lang="zh-CN" altLang="en-US"/>
            </a:p>
          </p:txBody>
        </p:sp>
        <p:sp>
          <p:nvSpPr>
            <p:cNvPr id="952348" name="Line 28"/>
            <p:cNvSpPr>
              <a:spLocks noChangeShapeType="1"/>
            </p:cNvSpPr>
            <p:nvPr/>
          </p:nvSpPr>
          <p:spPr bwMode="auto">
            <a:xfrm>
              <a:off x="4876" y="2720"/>
              <a:ext cx="317" cy="0"/>
            </a:xfrm>
            <a:prstGeom prst="line">
              <a:avLst/>
            </a:prstGeom>
            <a:noFill/>
            <a:ln w="28575">
              <a:solidFill>
                <a:srgbClr val="0000FF"/>
              </a:solidFill>
              <a:round/>
              <a:headEnd/>
              <a:tailEnd type="none" w="med" len="lg"/>
            </a:ln>
            <a:effectLst/>
          </p:spPr>
          <p:txBody>
            <a:bodyPr anchor="ctr">
              <a:spAutoFit/>
            </a:bodyPr>
            <a:lstStyle/>
            <a:p>
              <a:endParaRPr lang="zh-CN" altLang="en-US"/>
            </a:p>
          </p:txBody>
        </p:sp>
        <p:sp>
          <p:nvSpPr>
            <p:cNvPr id="952350" name="Line 30"/>
            <p:cNvSpPr>
              <a:spLocks noChangeShapeType="1"/>
            </p:cNvSpPr>
            <p:nvPr/>
          </p:nvSpPr>
          <p:spPr bwMode="auto">
            <a:xfrm>
              <a:off x="1564" y="1586"/>
              <a:ext cx="0" cy="2041"/>
            </a:xfrm>
            <a:prstGeom prst="line">
              <a:avLst/>
            </a:prstGeom>
            <a:noFill/>
            <a:ln w="19050">
              <a:solidFill>
                <a:srgbClr val="FF6600"/>
              </a:solidFill>
              <a:prstDash val="dash"/>
              <a:round/>
              <a:headEnd/>
              <a:tailEnd type="none" w="med" len="lg"/>
            </a:ln>
            <a:effectLst/>
          </p:spPr>
          <p:txBody>
            <a:bodyPr anchor="ctr">
              <a:spAutoFit/>
            </a:bodyPr>
            <a:lstStyle/>
            <a:p>
              <a:endParaRPr lang="zh-CN" altLang="en-US"/>
            </a:p>
          </p:txBody>
        </p:sp>
        <p:sp>
          <p:nvSpPr>
            <p:cNvPr id="952351" name="Line 31"/>
            <p:cNvSpPr>
              <a:spLocks noChangeShapeType="1"/>
            </p:cNvSpPr>
            <p:nvPr/>
          </p:nvSpPr>
          <p:spPr bwMode="auto">
            <a:xfrm>
              <a:off x="2698" y="1177"/>
              <a:ext cx="0" cy="2450"/>
            </a:xfrm>
            <a:prstGeom prst="line">
              <a:avLst/>
            </a:prstGeom>
            <a:noFill/>
            <a:ln w="19050">
              <a:solidFill>
                <a:srgbClr val="FF6600"/>
              </a:solidFill>
              <a:prstDash val="dash"/>
              <a:round/>
              <a:headEnd/>
              <a:tailEnd type="none" w="med" len="lg"/>
            </a:ln>
            <a:effectLst/>
          </p:spPr>
          <p:txBody>
            <a:bodyPr anchor="ctr">
              <a:spAutoFit/>
            </a:bodyPr>
            <a:lstStyle/>
            <a:p>
              <a:endParaRPr lang="zh-CN" altLang="en-US"/>
            </a:p>
          </p:txBody>
        </p:sp>
        <p:sp>
          <p:nvSpPr>
            <p:cNvPr id="952352" name="Line 32"/>
            <p:cNvSpPr>
              <a:spLocks noChangeShapeType="1"/>
            </p:cNvSpPr>
            <p:nvPr/>
          </p:nvSpPr>
          <p:spPr bwMode="auto">
            <a:xfrm>
              <a:off x="4377" y="1177"/>
              <a:ext cx="0" cy="2450"/>
            </a:xfrm>
            <a:prstGeom prst="line">
              <a:avLst/>
            </a:prstGeom>
            <a:noFill/>
            <a:ln w="19050">
              <a:solidFill>
                <a:srgbClr val="FF6600"/>
              </a:solidFill>
              <a:prstDash val="dash"/>
              <a:round/>
              <a:headEnd/>
              <a:tailEnd type="none" w="med" len="lg"/>
            </a:ln>
            <a:effectLst/>
          </p:spPr>
          <p:txBody>
            <a:bodyPr anchor="ctr">
              <a:spAutoFit/>
            </a:bodyPr>
            <a:lstStyle/>
            <a:p>
              <a:endParaRPr lang="zh-CN" altLang="en-US"/>
            </a:p>
          </p:txBody>
        </p:sp>
        <p:sp>
          <p:nvSpPr>
            <p:cNvPr id="952353" name="Text Box 33"/>
            <p:cNvSpPr txBox="1">
              <a:spLocks noChangeArrowheads="1"/>
            </p:cNvSpPr>
            <p:nvPr/>
          </p:nvSpPr>
          <p:spPr bwMode="auto">
            <a:xfrm>
              <a:off x="363" y="1903"/>
              <a:ext cx="884" cy="288"/>
            </a:xfrm>
            <a:prstGeom prst="rect">
              <a:avLst/>
            </a:prstGeom>
            <a:noFill/>
            <a:ln w="28575" algn="ctr">
              <a:noFill/>
              <a:miter lim="800000"/>
              <a:headEnd/>
              <a:tailEnd type="none" w="med" len="lg"/>
            </a:ln>
            <a:effectLst/>
          </p:spPr>
          <p:txBody>
            <a:bodyPr>
              <a:spAutoFit/>
            </a:bodyPr>
            <a:lstStyle/>
            <a:p>
              <a:pPr algn="l">
                <a:spcBef>
                  <a:spcPct val="50000"/>
                </a:spcBef>
              </a:pPr>
              <a:r>
                <a:rPr lang="en-US" altLang="zh-CN" sz="2400" dirty="0"/>
                <a:t>BUSY</a:t>
              </a:r>
            </a:p>
          </p:txBody>
        </p:sp>
        <p:sp>
          <p:nvSpPr>
            <p:cNvPr id="952354" name="Text Box 34"/>
            <p:cNvSpPr txBox="1">
              <a:spLocks noChangeArrowheads="1"/>
            </p:cNvSpPr>
            <p:nvPr/>
          </p:nvSpPr>
          <p:spPr bwMode="auto">
            <a:xfrm>
              <a:off x="385" y="2402"/>
              <a:ext cx="884" cy="288"/>
            </a:xfrm>
            <a:prstGeom prst="rect">
              <a:avLst/>
            </a:prstGeom>
            <a:noFill/>
            <a:ln w="28575" algn="ctr">
              <a:noFill/>
              <a:miter lim="800000"/>
              <a:headEnd/>
              <a:tailEnd type="none" w="med" len="lg"/>
            </a:ln>
            <a:effectLst/>
          </p:spPr>
          <p:txBody>
            <a:bodyPr>
              <a:spAutoFit/>
            </a:bodyPr>
            <a:lstStyle/>
            <a:p>
              <a:pPr algn="l">
                <a:spcBef>
                  <a:spcPct val="50000"/>
                </a:spcBef>
              </a:pPr>
              <a:r>
                <a:rPr lang="en-US" altLang="zh-CN" sz="2400" dirty="0"/>
                <a:t>STB</a:t>
              </a:r>
            </a:p>
          </p:txBody>
        </p:sp>
        <p:sp>
          <p:nvSpPr>
            <p:cNvPr id="952355" name="Text Box 35"/>
            <p:cNvSpPr txBox="1">
              <a:spLocks noChangeArrowheads="1"/>
            </p:cNvSpPr>
            <p:nvPr/>
          </p:nvSpPr>
          <p:spPr bwMode="auto">
            <a:xfrm>
              <a:off x="249" y="2976"/>
              <a:ext cx="884" cy="288"/>
            </a:xfrm>
            <a:prstGeom prst="rect">
              <a:avLst/>
            </a:prstGeom>
            <a:noFill/>
            <a:ln w="28575" algn="ctr">
              <a:noFill/>
              <a:miter lim="800000"/>
              <a:headEnd/>
              <a:tailEnd type="none" w="med" len="lg"/>
            </a:ln>
            <a:effectLst/>
          </p:spPr>
          <p:txBody>
            <a:bodyPr>
              <a:spAutoFit/>
            </a:bodyPr>
            <a:lstStyle/>
            <a:p>
              <a:pPr algn="l">
                <a:spcBef>
                  <a:spcPct val="50000"/>
                </a:spcBef>
              </a:pPr>
              <a:r>
                <a:rPr lang="en-US" altLang="zh-CN" sz="2400" dirty="0"/>
                <a:t>D0</a:t>
              </a:r>
              <a:r>
                <a:rPr lang="zh-CN" altLang="en-US" sz="2400" dirty="0"/>
                <a:t>～</a:t>
              </a:r>
              <a:r>
                <a:rPr lang="en-US" altLang="zh-CN" sz="2400" dirty="0"/>
                <a:t>D7</a:t>
              </a:r>
            </a:p>
          </p:txBody>
        </p:sp>
        <p:sp>
          <p:nvSpPr>
            <p:cNvPr id="952356" name="Line 36"/>
            <p:cNvSpPr>
              <a:spLocks noChangeShapeType="1"/>
            </p:cNvSpPr>
            <p:nvPr/>
          </p:nvSpPr>
          <p:spPr bwMode="auto">
            <a:xfrm>
              <a:off x="430" y="2434"/>
              <a:ext cx="363" cy="0"/>
            </a:xfrm>
            <a:prstGeom prst="line">
              <a:avLst/>
            </a:prstGeom>
            <a:noFill/>
            <a:ln w="28575">
              <a:solidFill>
                <a:schemeClr val="tx1"/>
              </a:solidFill>
              <a:round/>
              <a:headEnd/>
              <a:tailEnd type="none" w="med" len="lg"/>
            </a:ln>
            <a:effectLst/>
          </p:spPr>
          <p:txBody>
            <a:bodyPr anchor="ctr">
              <a:spAutoFit/>
            </a:bodyPr>
            <a:lstStyle/>
            <a:p>
              <a:endParaRPr lang="zh-CN" altLang="en-US"/>
            </a:p>
          </p:txBody>
        </p:sp>
        <p:sp>
          <p:nvSpPr>
            <p:cNvPr id="952357" name="Text Box 37"/>
            <p:cNvSpPr txBox="1">
              <a:spLocks noChangeArrowheads="1"/>
            </p:cNvSpPr>
            <p:nvPr/>
          </p:nvSpPr>
          <p:spPr bwMode="auto">
            <a:xfrm>
              <a:off x="1020" y="2447"/>
              <a:ext cx="363" cy="327"/>
            </a:xfrm>
            <a:prstGeom prst="rect">
              <a:avLst/>
            </a:prstGeom>
            <a:noFill/>
            <a:ln w="28575" algn="ctr">
              <a:noFill/>
              <a:miter lim="800000"/>
              <a:headEnd/>
              <a:tailEnd type="none" w="med" len="lg"/>
            </a:ln>
            <a:effectLst/>
          </p:spPr>
          <p:txBody>
            <a:bodyPr>
              <a:spAutoFit/>
            </a:bodyPr>
            <a:lstStyle/>
            <a:p>
              <a:pPr algn="l">
                <a:spcBef>
                  <a:spcPct val="50000"/>
                </a:spcBef>
              </a:pPr>
              <a:r>
                <a:rPr lang="en-US" altLang="zh-CN" sz="2800">
                  <a:solidFill>
                    <a:srgbClr val="008000"/>
                  </a:solidFill>
                </a:rPr>
                <a:t>①</a:t>
              </a:r>
            </a:p>
          </p:txBody>
        </p:sp>
        <p:sp>
          <p:nvSpPr>
            <p:cNvPr id="952358" name="Text Box 38"/>
            <p:cNvSpPr txBox="1">
              <a:spLocks noChangeArrowheads="1"/>
            </p:cNvSpPr>
            <p:nvPr/>
          </p:nvSpPr>
          <p:spPr bwMode="auto">
            <a:xfrm>
              <a:off x="1202" y="1812"/>
              <a:ext cx="363" cy="327"/>
            </a:xfrm>
            <a:prstGeom prst="rect">
              <a:avLst/>
            </a:prstGeom>
            <a:noFill/>
            <a:ln w="28575" algn="ctr">
              <a:noFill/>
              <a:miter lim="800000"/>
              <a:headEnd/>
              <a:tailEnd type="none" w="med" len="lg"/>
            </a:ln>
            <a:effectLst/>
          </p:spPr>
          <p:txBody>
            <a:bodyPr>
              <a:spAutoFit/>
            </a:bodyPr>
            <a:lstStyle/>
            <a:p>
              <a:pPr algn="l">
                <a:spcBef>
                  <a:spcPct val="50000"/>
                </a:spcBef>
              </a:pPr>
              <a:r>
                <a:rPr lang="en-US" altLang="zh-CN" sz="2800">
                  <a:solidFill>
                    <a:srgbClr val="008000"/>
                  </a:solidFill>
                </a:rPr>
                <a:t>②</a:t>
              </a:r>
            </a:p>
          </p:txBody>
        </p:sp>
        <p:sp>
          <p:nvSpPr>
            <p:cNvPr id="952359" name="Text Box 39"/>
            <p:cNvSpPr txBox="1">
              <a:spLocks noChangeArrowheads="1"/>
            </p:cNvSpPr>
            <p:nvPr/>
          </p:nvSpPr>
          <p:spPr bwMode="auto">
            <a:xfrm>
              <a:off x="1428" y="3264"/>
              <a:ext cx="363" cy="327"/>
            </a:xfrm>
            <a:prstGeom prst="rect">
              <a:avLst/>
            </a:prstGeom>
            <a:noFill/>
            <a:ln w="28575" algn="ctr">
              <a:noFill/>
              <a:miter lim="800000"/>
              <a:headEnd/>
              <a:tailEnd type="none" w="med" len="lg"/>
            </a:ln>
            <a:effectLst/>
          </p:spPr>
          <p:txBody>
            <a:bodyPr>
              <a:spAutoFit/>
            </a:bodyPr>
            <a:lstStyle/>
            <a:p>
              <a:pPr algn="l">
                <a:spcBef>
                  <a:spcPct val="50000"/>
                </a:spcBef>
              </a:pPr>
              <a:r>
                <a:rPr lang="en-US" altLang="zh-CN" sz="2800">
                  <a:solidFill>
                    <a:srgbClr val="008000"/>
                  </a:solidFill>
                </a:rPr>
                <a:t>③</a:t>
              </a:r>
            </a:p>
          </p:txBody>
        </p:sp>
        <p:sp>
          <p:nvSpPr>
            <p:cNvPr id="952360" name="Text Box 40"/>
            <p:cNvSpPr txBox="1">
              <a:spLocks noChangeArrowheads="1"/>
            </p:cNvSpPr>
            <p:nvPr/>
          </p:nvSpPr>
          <p:spPr bwMode="auto">
            <a:xfrm>
              <a:off x="1701" y="2528"/>
              <a:ext cx="363" cy="327"/>
            </a:xfrm>
            <a:prstGeom prst="rect">
              <a:avLst/>
            </a:prstGeom>
            <a:noFill/>
            <a:ln w="28575" algn="ctr">
              <a:noFill/>
              <a:miter lim="800000"/>
              <a:headEnd/>
              <a:tailEnd type="none" w="med" len="lg"/>
            </a:ln>
            <a:effectLst/>
          </p:spPr>
          <p:txBody>
            <a:bodyPr>
              <a:spAutoFit/>
            </a:bodyPr>
            <a:lstStyle/>
            <a:p>
              <a:pPr algn="l">
                <a:spcBef>
                  <a:spcPct val="50000"/>
                </a:spcBef>
              </a:pPr>
              <a:r>
                <a:rPr lang="en-US" altLang="zh-CN" sz="2800">
                  <a:solidFill>
                    <a:srgbClr val="008000"/>
                  </a:solidFill>
                </a:rPr>
                <a:t>④</a:t>
              </a:r>
            </a:p>
          </p:txBody>
        </p:sp>
        <p:sp>
          <p:nvSpPr>
            <p:cNvPr id="952361" name="Text Box 41"/>
            <p:cNvSpPr txBox="1">
              <a:spLocks noChangeArrowheads="1"/>
            </p:cNvSpPr>
            <p:nvPr/>
          </p:nvSpPr>
          <p:spPr bwMode="auto">
            <a:xfrm>
              <a:off x="2880" y="2493"/>
              <a:ext cx="363" cy="327"/>
            </a:xfrm>
            <a:prstGeom prst="rect">
              <a:avLst/>
            </a:prstGeom>
            <a:noFill/>
            <a:ln w="28575" algn="ctr">
              <a:noFill/>
              <a:miter lim="800000"/>
              <a:headEnd/>
              <a:tailEnd type="none" w="med" len="lg"/>
            </a:ln>
            <a:effectLst/>
          </p:spPr>
          <p:txBody>
            <a:bodyPr>
              <a:spAutoFit/>
            </a:bodyPr>
            <a:lstStyle/>
            <a:p>
              <a:pPr algn="l">
                <a:spcBef>
                  <a:spcPct val="50000"/>
                </a:spcBef>
              </a:pPr>
              <a:r>
                <a:rPr lang="en-US" altLang="zh-CN" sz="2800">
                  <a:solidFill>
                    <a:srgbClr val="008000"/>
                  </a:solidFill>
                </a:rPr>
                <a:t>⑤</a:t>
              </a:r>
            </a:p>
          </p:txBody>
        </p:sp>
        <p:sp>
          <p:nvSpPr>
            <p:cNvPr id="952363" name="Text Box 43"/>
            <p:cNvSpPr txBox="1">
              <a:spLocks noChangeArrowheads="1"/>
            </p:cNvSpPr>
            <p:nvPr/>
          </p:nvSpPr>
          <p:spPr bwMode="auto">
            <a:xfrm>
              <a:off x="4059" y="1449"/>
              <a:ext cx="363" cy="327"/>
            </a:xfrm>
            <a:prstGeom prst="rect">
              <a:avLst/>
            </a:prstGeom>
            <a:noFill/>
            <a:ln w="28575" algn="ctr">
              <a:noFill/>
              <a:miter lim="800000"/>
              <a:headEnd/>
              <a:tailEnd type="none" w="med" len="lg"/>
            </a:ln>
            <a:effectLst/>
          </p:spPr>
          <p:txBody>
            <a:bodyPr>
              <a:spAutoFit/>
            </a:bodyPr>
            <a:lstStyle/>
            <a:p>
              <a:pPr algn="l">
                <a:spcBef>
                  <a:spcPct val="50000"/>
                </a:spcBef>
              </a:pPr>
              <a:r>
                <a:rPr lang="en-US" altLang="zh-CN" sz="2800">
                  <a:solidFill>
                    <a:schemeClr val="bg2"/>
                  </a:solidFill>
                </a:rPr>
                <a:t>②</a:t>
              </a:r>
            </a:p>
          </p:txBody>
        </p:sp>
        <p:sp>
          <p:nvSpPr>
            <p:cNvPr id="952364" name="Text Box 44"/>
            <p:cNvSpPr txBox="1">
              <a:spLocks noChangeArrowheads="1"/>
            </p:cNvSpPr>
            <p:nvPr/>
          </p:nvSpPr>
          <p:spPr bwMode="auto">
            <a:xfrm>
              <a:off x="4422" y="3254"/>
              <a:ext cx="363" cy="327"/>
            </a:xfrm>
            <a:prstGeom prst="rect">
              <a:avLst/>
            </a:prstGeom>
            <a:noFill/>
            <a:ln w="28575" algn="ctr">
              <a:noFill/>
              <a:miter lim="800000"/>
              <a:headEnd/>
              <a:tailEnd type="none" w="med" len="lg"/>
            </a:ln>
            <a:effectLst/>
          </p:spPr>
          <p:txBody>
            <a:bodyPr>
              <a:spAutoFit/>
            </a:bodyPr>
            <a:lstStyle/>
            <a:p>
              <a:pPr algn="l">
                <a:spcBef>
                  <a:spcPct val="50000"/>
                </a:spcBef>
              </a:pPr>
              <a:r>
                <a:rPr lang="en-US" altLang="zh-CN" sz="2800">
                  <a:solidFill>
                    <a:schemeClr val="bg2"/>
                  </a:solidFill>
                </a:rPr>
                <a:t>③</a:t>
              </a:r>
            </a:p>
          </p:txBody>
        </p:sp>
        <p:sp>
          <p:nvSpPr>
            <p:cNvPr id="952365" name="Text Box 45"/>
            <p:cNvSpPr txBox="1">
              <a:spLocks noChangeArrowheads="1"/>
            </p:cNvSpPr>
            <p:nvPr/>
          </p:nvSpPr>
          <p:spPr bwMode="auto">
            <a:xfrm>
              <a:off x="2018" y="2447"/>
              <a:ext cx="681" cy="250"/>
            </a:xfrm>
            <a:prstGeom prst="rect">
              <a:avLst/>
            </a:prstGeom>
            <a:noFill/>
            <a:ln w="28575" algn="ctr">
              <a:noFill/>
              <a:miter lim="800000"/>
              <a:headEnd/>
              <a:tailEnd type="none" w="med" len="lg"/>
            </a:ln>
            <a:effectLst/>
          </p:spPr>
          <p:txBody>
            <a:bodyPr>
              <a:spAutoFit/>
            </a:bodyPr>
            <a:lstStyle/>
            <a:p>
              <a:pPr>
                <a:spcBef>
                  <a:spcPct val="50000"/>
                </a:spcBef>
              </a:pPr>
              <a:r>
                <a:rPr lang="en-US" altLang="zh-CN" sz="2000">
                  <a:solidFill>
                    <a:srgbClr val="FF6600"/>
                  </a:solidFill>
                </a:rPr>
                <a:t>100μs</a:t>
              </a:r>
            </a:p>
          </p:txBody>
        </p:sp>
        <p:sp>
          <p:nvSpPr>
            <p:cNvPr id="952366" name="Freeform 46"/>
            <p:cNvSpPr>
              <a:spLocks/>
            </p:cNvSpPr>
            <p:nvPr/>
          </p:nvSpPr>
          <p:spPr bwMode="auto">
            <a:xfrm rot="-1348219">
              <a:off x="2880" y="1994"/>
              <a:ext cx="257" cy="590"/>
            </a:xfrm>
            <a:custGeom>
              <a:avLst/>
              <a:gdLst/>
              <a:ahLst/>
              <a:cxnLst>
                <a:cxn ang="0">
                  <a:pos x="182" y="590"/>
                </a:cxn>
                <a:cxn ang="0">
                  <a:pos x="363" y="317"/>
                </a:cxn>
                <a:cxn ang="0">
                  <a:pos x="0" y="0"/>
                </a:cxn>
              </a:cxnLst>
              <a:rect l="0" t="0" r="r" b="b"/>
              <a:pathLst>
                <a:path w="393" h="590">
                  <a:moveTo>
                    <a:pt x="182" y="590"/>
                  </a:moveTo>
                  <a:cubicBezTo>
                    <a:pt x="287" y="502"/>
                    <a:pt x="393" y="415"/>
                    <a:pt x="363" y="317"/>
                  </a:cubicBezTo>
                  <a:cubicBezTo>
                    <a:pt x="333" y="219"/>
                    <a:pt x="45" y="38"/>
                    <a:pt x="0" y="0"/>
                  </a:cubicBezTo>
                </a:path>
              </a:pathLst>
            </a:custGeom>
            <a:noFill/>
            <a:ln w="28575" cap="flat" cmpd="sng">
              <a:solidFill>
                <a:srgbClr val="FF6600"/>
              </a:solidFill>
              <a:prstDash val="solid"/>
              <a:round/>
              <a:headEnd type="none" w="med" len="med"/>
              <a:tailEnd type="triangle" w="med" len="lg"/>
            </a:ln>
            <a:effectLst/>
          </p:spPr>
          <p:txBody>
            <a:bodyPr anchor="ctr">
              <a:spAutoFit/>
            </a:bodyPr>
            <a:lstStyle/>
            <a:p>
              <a:endParaRPr lang="zh-CN" altLang="en-US"/>
            </a:p>
          </p:txBody>
        </p:sp>
        <p:sp>
          <p:nvSpPr>
            <p:cNvPr id="952367" name="Line 47"/>
            <p:cNvSpPr>
              <a:spLocks noChangeShapeType="1"/>
            </p:cNvSpPr>
            <p:nvPr/>
          </p:nvSpPr>
          <p:spPr bwMode="auto">
            <a:xfrm flipH="1" flipV="1">
              <a:off x="2698" y="2629"/>
              <a:ext cx="227" cy="45"/>
            </a:xfrm>
            <a:prstGeom prst="line">
              <a:avLst/>
            </a:prstGeom>
            <a:noFill/>
            <a:ln w="28575">
              <a:solidFill>
                <a:srgbClr val="FF6600"/>
              </a:solidFill>
              <a:round/>
              <a:headEnd/>
              <a:tailEnd type="triangle" w="med" len="lg"/>
            </a:ln>
            <a:effectLst/>
          </p:spPr>
          <p:txBody>
            <a:bodyPr anchor="ctr">
              <a:spAutoFit/>
            </a:bodyPr>
            <a:lstStyle/>
            <a:p>
              <a:endParaRPr lang="zh-CN" altLang="en-US"/>
            </a:p>
          </p:txBody>
        </p:sp>
        <p:sp>
          <p:nvSpPr>
            <p:cNvPr id="952368" name="Freeform 48"/>
            <p:cNvSpPr>
              <a:spLocks/>
            </p:cNvSpPr>
            <p:nvPr/>
          </p:nvSpPr>
          <p:spPr bwMode="auto">
            <a:xfrm>
              <a:off x="4331" y="1631"/>
              <a:ext cx="288" cy="408"/>
            </a:xfrm>
            <a:custGeom>
              <a:avLst/>
              <a:gdLst/>
              <a:ahLst/>
              <a:cxnLst>
                <a:cxn ang="0">
                  <a:pos x="0" y="0"/>
                </a:cxn>
                <a:cxn ang="0">
                  <a:pos x="273" y="136"/>
                </a:cxn>
                <a:cxn ang="0">
                  <a:pos x="91" y="408"/>
                </a:cxn>
              </a:cxnLst>
              <a:rect l="0" t="0" r="r" b="b"/>
              <a:pathLst>
                <a:path w="288" h="408">
                  <a:moveTo>
                    <a:pt x="0" y="0"/>
                  </a:moveTo>
                  <a:cubicBezTo>
                    <a:pt x="129" y="34"/>
                    <a:pt x="258" y="68"/>
                    <a:pt x="273" y="136"/>
                  </a:cubicBezTo>
                  <a:cubicBezTo>
                    <a:pt x="288" y="204"/>
                    <a:pt x="121" y="355"/>
                    <a:pt x="91" y="408"/>
                  </a:cubicBezTo>
                </a:path>
              </a:pathLst>
            </a:custGeom>
            <a:noFill/>
            <a:ln w="28575" cap="flat" cmpd="sng">
              <a:solidFill>
                <a:srgbClr val="FF6600"/>
              </a:solidFill>
              <a:prstDash val="solid"/>
              <a:round/>
              <a:headEnd type="none" w="med" len="med"/>
              <a:tailEnd type="triangle" w="med" len="lg"/>
            </a:ln>
            <a:effectLst/>
          </p:spPr>
          <p:txBody>
            <a:bodyPr anchor="ctr">
              <a:spAutoFit/>
            </a:bodyPr>
            <a:lstStyle/>
            <a:p>
              <a:endParaRPr lang="zh-CN" altLang="en-US"/>
            </a:p>
          </p:txBody>
        </p:sp>
        <p:sp>
          <p:nvSpPr>
            <p:cNvPr id="952369" name="Freeform 49"/>
            <p:cNvSpPr>
              <a:spLocks/>
            </p:cNvSpPr>
            <p:nvPr/>
          </p:nvSpPr>
          <p:spPr bwMode="auto">
            <a:xfrm>
              <a:off x="3832" y="1631"/>
              <a:ext cx="273" cy="227"/>
            </a:xfrm>
            <a:custGeom>
              <a:avLst/>
              <a:gdLst/>
              <a:ahLst/>
              <a:cxnLst>
                <a:cxn ang="0">
                  <a:pos x="273" y="0"/>
                </a:cxn>
                <a:cxn ang="0">
                  <a:pos x="91" y="45"/>
                </a:cxn>
                <a:cxn ang="0">
                  <a:pos x="0" y="227"/>
                </a:cxn>
              </a:cxnLst>
              <a:rect l="0" t="0" r="r" b="b"/>
              <a:pathLst>
                <a:path w="273" h="227">
                  <a:moveTo>
                    <a:pt x="273" y="0"/>
                  </a:moveTo>
                  <a:cubicBezTo>
                    <a:pt x="204" y="3"/>
                    <a:pt x="136" y="7"/>
                    <a:pt x="91" y="45"/>
                  </a:cubicBezTo>
                  <a:cubicBezTo>
                    <a:pt x="46" y="83"/>
                    <a:pt x="15" y="189"/>
                    <a:pt x="0" y="227"/>
                  </a:cubicBezTo>
                </a:path>
              </a:pathLst>
            </a:custGeom>
            <a:noFill/>
            <a:ln w="28575" cap="flat" cmpd="sng">
              <a:solidFill>
                <a:srgbClr val="FF6600"/>
              </a:solidFill>
              <a:prstDash val="solid"/>
              <a:round/>
              <a:headEnd type="none" w="med" len="med"/>
              <a:tailEnd type="triangle" w="med" len="lg"/>
            </a:ln>
            <a:effectLst/>
          </p:spPr>
          <p:txBody>
            <a:bodyPr anchor="ctr">
              <a:spAutoFit/>
            </a:bodyPr>
            <a:lstStyle/>
            <a:p>
              <a:endParaRPr lang="zh-CN" altLang="en-US"/>
            </a:p>
          </p:txBody>
        </p:sp>
        <p:sp>
          <p:nvSpPr>
            <p:cNvPr id="952370" name="Text Box 50"/>
            <p:cNvSpPr txBox="1">
              <a:spLocks noChangeArrowheads="1"/>
            </p:cNvSpPr>
            <p:nvPr/>
          </p:nvSpPr>
          <p:spPr bwMode="auto">
            <a:xfrm>
              <a:off x="2789" y="1117"/>
              <a:ext cx="1497" cy="288"/>
            </a:xfrm>
            <a:prstGeom prst="rect">
              <a:avLst/>
            </a:prstGeom>
            <a:noFill/>
            <a:ln w="28575" algn="ctr">
              <a:noFill/>
              <a:miter lim="800000"/>
              <a:headEnd/>
              <a:tailEnd type="none" w="med" len="lg"/>
            </a:ln>
            <a:effectLst/>
          </p:spPr>
          <p:txBody>
            <a:bodyPr>
              <a:spAutoFit/>
            </a:bodyPr>
            <a:lstStyle/>
            <a:p>
              <a:pPr>
                <a:spcBef>
                  <a:spcPct val="50000"/>
                </a:spcBef>
              </a:pPr>
              <a:r>
                <a:rPr lang="zh-CN" altLang="en-US" sz="2400" dirty="0">
                  <a:solidFill>
                    <a:srgbClr val="FF6600"/>
                  </a:solidFill>
                </a:rPr>
                <a:t>取决于外设速度</a:t>
              </a:r>
            </a:p>
          </p:txBody>
        </p:sp>
        <p:sp>
          <p:nvSpPr>
            <p:cNvPr id="952371" name="Line 51"/>
            <p:cNvSpPr>
              <a:spLocks noChangeShapeType="1"/>
            </p:cNvSpPr>
            <p:nvPr/>
          </p:nvSpPr>
          <p:spPr bwMode="auto">
            <a:xfrm>
              <a:off x="2290" y="1389"/>
              <a:ext cx="408" cy="0"/>
            </a:xfrm>
            <a:prstGeom prst="line">
              <a:avLst/>
            </a:prstGeom>
            <a:noFill/>
            <a:ln w="28575">
              <a:solidFill>
                <a:srgbClr val="FF6600"/>
              </a:solidFill>
              <a:round/>
              <a:headEnd/>
              <a:tailEnd type="triangle" w="med" len="lg"/>
            </a:ln>
            <a:effectLst/>
          </p:spPr>
          <p:txBody>
            <a:bodyPr anchor="ctr">
              <a:spAutoFit/>
            </a:bodyPr>
            <a:lstStyle/>
            <a:p>
              <a:endParaRPr lang="zh-CN" altLang="en-US"/>
            </a:p>
          </p:txBody>
        </p:sp>
        <p:sp>
          <p:nvSpPr>
            <p:cNvPr id="952372" name="Line 52"/>
            <p:cNvSpPr>
              <a:spLocks noChangeShapeType="1"/>
            </p:cNvSpPr>
            <p:nvPr/>
          </p:nvSpPr>
          <p:spPr bwMode="auto">
            <a:xfrm flipH="1">
              <a:off x="4377" y="1389"/>
              <a:ext cx="408" cy="0"/>
            </a:xfrm>
            <a:prstGeom prst="line">
              <a:avLst/>
            </a:prstGeom>
            <a:noFill/>
            <a:ln w="28575">
              <a:solidFill>
                <a:srgbClr val="FF6600"/>
              </a:solidFill>
              <a:round/>
              <a:headEnd/>
              <a:tailEnd type="triangle" w="med" len="lg"/>
            </a:ln>
            <a:effectLst/>
          </p:spPr>
          <p:txBody>
            <a:bodyPr anchor="ctr">
              <a:spAutoFit/>
            </a:bodyPr>
            <a:lstStyle/>
            <a:p>
              <a:endParaRPr lang="zh-CN" altLang="en-US"/>
            </a:p>
          </p:txBody>
        </p:sp>
        <p:sp>
          <p:nvSpPr>
            <p:cNvPr id="952373" name="Line 53"/>
            <p:cNvSpPr>
              <a:spLocks noChangeShapeType="1"/>
            </p:cNvSpPr>
            <p:nvPr/>
          </p:nvSpPr>
          <p:spPr bwMode="auto">
            <a:xfrm>
              <a:off x="2698" y="1389"/>
              <a:ext cx="1679" cy="0"/>
            </a:xfrm>
            <a:prstGeom prst="line">
              <a:avLst/>
            </a:prstGeom>
            <a:noFill/>
            <a:ln w="28575">
              <a:solidFill>
                <a:srgbClr val="FF6600"/>
              </a:solidFill>
              <a:round/>
              <a:headEnd/>
              <a:tailEnd type="none" w="med" len="lg"/>
            </a:ln>
            <a:effectLst/>
          </p:spPr>
          <p:txBody>
            <a:bodyPr anchor="ctr">
              <a:spAutoFit/>
            </a:bodyPr>
            <a:lstStyle/>
            <a:p>
              <a:endParaRPr lang="zh-CN" altLang="en-US"/>
            </a:p>
          </p:txBody>
        </p:sp>
      </p:grpSp>
      <p:sp>
        <p:nvSpPr>
          <p:cNvPr id="952375" name="AutoShape 55">
            <a:hlinkClick r:id="" action="ppaction://hlinkshowjump?jump=lastslideviewed" highlightClick="1"/>
          </p:cNvPr>
          <p:cNvSpPr>
            <a:spLocks noChangeArrowheads="1"/>
          </p:cNvSpPr>
          <p:nvPr/>
        </p:nvSpPr>
        <p:spPr bwMode="auto">
          <a:xfrm>
            <a:off x="8531225" y="260350"/>
            <a:ext cx="433388" cy="431800"/>
          </a:xfrm>
          <a:prstGeom prst="actionButtonReturn">
            <a:avLst/>
          </a:prstGeom>
          <a:ln>
            <a:headEnd/>
            <a:tailEnd type="none" w="med" len="lg"/>
          </a:ln>
        </p:spPr>
        <p:style>
          <a:lnRef idx="1">
            <a:schemeClr val="accent6"/>
          </a:lnRef>
          <a:fillRef idx="2">
            <a:schemeClr val="accent6"/>
          </a:fillRef>
          <a:effectRef idx="1">
            <a:schemeClr val="accent6"/>
          </a:effectRef>
          <a:fontRef idx="minor">
            <a:schemeClr val="dk1"/>
          </a:fontRef>
        </p:style>
        <p:txBody>
          <a:bodyPr anchor="ctr">
            <a:spAutoFit/>
          </a:bodyPr>
          <a:lstStyle/>
          <a:p>
            <a:endParaRPr lang="zh-CN" altLang="en-US"/>
          </a:p>
        </p:txBody>
      </p:sp>
      <p:sp>
        <p:nvSpPr>
          <p:cNvPr id="952376" name="Text Box 56"/>
          <p:cNvSpPr txBox="1">
            <a:spLocks noChangeArrowheads="1"/>
          </p:cNvSpPr>
          <p:nvPr/>
        </p:nvSpPr>
        <p:spPr bwMode="auto">
          <a:xfrm>
            <a:off x="611188" y="5805488"/>
            <a:ext cx="7272337" cy="830997"/>
          </a:xfrm>
          <a:prstGeom prst="rect">
            <a:avLst/>
          </a:prstGeom>
          <a:noFill/>
          <a:ln w="28575" algn="ctr">
            <a:noFill/>
            <a:miter lim="800000"/>
            <a:headEnd/>
            <a:tailEnd type="none" w="med" len="lg"/>
          </a:ln>
          <a:effectLst/>
        </p:spPr>
        <p:txBody>
          <a:bodyPr>
            <a:spAutoFit/>
          </a:bodyPr>
          <a:lstStyle/>
          <a:p>
            <a:pPr algn="l">
              <a:spcBef>
                <a:spcPct val="50000"/>
              </a:spcBef>
            </a:pPr>
            <a:r>
              <a:rPr lang="zh-CN" altLang="en-US" sz="2400" dirty="0"/>
              <a:t>要将</a:t>
            </a:r>
            <a:r>
              <a:rPr lang="en-US" altLang="zh-CN" sz="2400" dirty="0"/>
              <a:t>8086/88</a:t>
            </a:r>
            <a:r>
              <a:rPr lang="zh-CN" altLang="en-US" sz="2400" dirty="0"/>
              <a:t>系统中内存首地址为</a:t>
            </a:r>
            <a:r>
              <a:rPr lang="en-US" altLang="zh-CN" sz="2400" dirty="0"/>
              <a:t>D2000H</a:t>
            </a:r>
            <a:r>
              <a:rPr lang="zh-CN" altLang="en-US" sz="2400" dirty="0"/>
              <a:t>开始的顺序</a:t>
            </a:r>
            <a:r>
              <a:rPr lang="en-US" altLang="zh-CN" sz="2400" dirty="0"/>
              <a:t>1000</a:t>
            </a:r>
            <a:r>
              <a:rPr lang="zh-CN" altLang="en-US" sz="2400" dirty="0"/>
              <a:t>个数据输出给此外设。</a:t>
            </a:r>
          </a:p>
        </p:txBody>
      </p:sp>
      <p:sp>
        <p:nvSpPr>
          <p:cNvPr id="952377" name="Rectangle 57"/>
          <p:cNvSpPr>
            <a:spLocks noChangeArrowheads="1"/>
          </p:cNvSpPr>
          <p:nvPr/>
        </p:nvSpPr>
        <p:spPr bwMode="auto">
          <a:xfrm>
            <a:off x="2484438" y="981075"/>
            <a:ext cx="825500" cy="1295400"/>
          </a:xfrm>
          <a:prstGeom prst="rect">
            <a:avLst/>
          </a:prstGeom>
          <a:solidFill>
            <a:srgbClr val="FFFF99"/>
          </a:solidFill>
          <a:ln w="28575" algn="ctr">
            <a:solidFill>
              <a:schemeClr val="tx1"/>
            </a:solidFill>
            <a:miter lim="800000"/>
            <a:headEnd/>
            <a:tailEnd type="none" w="med" len="lg"/>
          </a:ln>
          <a:effectLst/>
        </p:spPr>
        <p:txBody>
          <a:bodyPr wrap="none" anchor="ctr"/>
          <a:lstStyle/>
          <a:p>
            <a:r>
              <a:rPr lang="zh-CN" altLang="en-US" sz="2400" dirty="0"/>
              <a:t>输出</a:t>
            </a:r>
            <a:br>
              <a:rPr lang="zh-CN" altLang="en-US" sz="2400" dirty="0"/>
            </a:br>
            <a:r>
              <a:rPr lang="zh-CN" altLang="en-US" sz="2400" dirty="0"/>
              <a:t>设备</a:t>
            </a:r>
          </a:p>
        </p:txBody>
      </p:sp>
      <p:sp>
        <p:nvSpPr>
          <p:cNvPr id="952378" name="AutoShape 58"/>
          <p:cNvSpPr>
            <a:spLocks noChangeArrowheads="1"/>
          </p:cNvSpPr>
          <p:nvPr/>
        </p:nvSpPr>
        <p:spPr bwMode="auto">
          <a:xfrm>
            <a:off x="1547813" y="1054100"/>
            <a:ext cx="935037" cy="360363"/>
          </a:xfrm>
          <a:prstGeom prst="rightArrow">
            <a:avLst>
              <a:gd name="adj1" fmla="val 50000"/>
              <a:gd name="adj2" fmla="val 64868"/>
            </a:avLst>
          </a:prstGeom>
          <a:noFill/>
          <a:ln w="28575" algn="ctr">
            <a:solidFill>
              <a:schemeClr val="tx1"/>
            </a:solidFill>
            <a:miter lim="800000"/>
            <a:headEnd/>
            <a:tailEnd type="none" w="med" len="lg"/>
          </a:ln>
          <a:effectLst/>
        </p:spPr>
        <p:txBody>
          <a:bodyPr wrap="none" anchor="ctr">
            <a:spAutoFit/>
          </a:bodyPr>
          <a:lstStyle/>
          <a:p>
            <a:endParaRPr lang="zh-CN" altLang="en-US"/>
          </a:p>
        </p:txBody>
      </p:sp>
      <p:sp>
        <p:nvSpPr>
          <p:cNvPr id="952379" name="Line 59"/>
          <p:cNvSpPr>
            <a:spLocks noChangeShapeType="1"/>
          </p:cNvSpPr>
          <p:nvPr/>
        </p:nvSpPr>
        <p:spPr bwMode="auto">
          <a:xfrm>
            <a:off x="1547813" y="1701800"/>
            <a:ext cx="935037" cy="0"/>
          </a:xfrm>
          <a:prstGeom prst="line">
            <a:avLst/>
          </a:prstGeom>
          <a:noFill/>
          <a:ln w="28575">
            <a:solidFill>
              <a:schemeClr val="tx1"/>
            </a:solidFill>
            <a:round/>
            <a:headEnd/>
            <a:tailEnd type="triangle" w="med" len="lg"/>
          </a:ln>
          <a:effectLst/>
        </p:spPr>
        <p:txBody>
          <a:bodyPr anchor="ctr">
            <a:spAutoFit/>
          </a:bodyPr>
          <a:lstStyle/>
          <a:p>
            <a:endParaRPr lang="zh-CN" altLang="en-US"/>
          </a:p>
        </p:txBody>
      </p:sp>
      <p:sp>
        <p:nvSpPr>
          <p:cNvPr id="952380" name="Line 60"/>
          <p:cNvSpPr>
            <a:spLocks noChangeShapeType="1"/>
          </p:cNvSpPr>
          <p:nvPr/>
        </p:nvSpPr>
        <p:spPr bwMode="auto">
          <a:xfrm flipH="1">
            <a:off x="1547813" y="2060575"/>
            <a:ext cx="936625" cy="0"/>
          </a:xfrm>
          <a:prstGeom prst="line">
            <a:avLst/>
          </a:prstGeom>
          <a:noFill/>
          <a:ln w="28575">
            <a:solidFill>
              <a:schemeClr val="tx1"/>
            </a:solidFill>
            <a:round/>
            <a:headEnd/>
            <a:tailEnd type="triangle" w="med" len="lg"/>
          </a:ln>
          <a:effectLst/>
        </p:spPr>
        <p:txBody>
          <a:bodyPr anchor="ctr">
            <a:spAutoFit/>
          </a:bodyPr>
          <a:lstStyle/>
          <a:p>
            <a:endParaRPr lang="zh-CN" altLang="en-US"/>
          </a:p>
        </p:txBody>
      </p:sp>
      <p:sp>
        <p:nvSpPr>
          <p:cNvPr id="952382" name="Text Box 62"/>
          <p:cNvSpPr txBox="1">
            <a:spLocks noChangeArrowheads="1"/>
          </p:cNvSpPr>
          <p:nvPr/>
        </p:nvSpPr>
        <p:spPr bwMode="auto">
          <a:xfrm>
            <a:off x="539750" y="1844675"/>
            <a:ext cx="1403350" cy="457200"/>
          </a:xfrm>
          <a:prstGeom prst="rect">
            <a:avLst/>
          </a:prstGeom>
          <a:noFill/>
          <a:ln w="28575" algn="ctr">
            <a:noFill/>
            <a:miter lim="800000"/>
            <a:headEnd/>
            <a:tailEnd type="none" w="med" len="lg"/>
          </a:ln>
          <a:effectLst/>
        </p:spPr>
        <p:txBody>
          <a:bodyPr>
            <a:spAutoFit/>
          </a:bodyPr>
          <a:lstStyle/>
          <a:p>
            <a:pPr algn="l">
              <a:spcBef>
                <a:spcPct val="50000"/>
              </a:spcBef>
            </a:pPr>
            <a:r>
              <a:rPr lang="en-US" altLang="zh-CN" sz="2400"/>
              <a:t>BUSY</a:t>
            </a:r>
          </a:p>
        </p:txBody>
      </p:sp>
      <p:sp>
        <p:nvSpPr>
          <p:cNvPr id="952383" name="Text Box 63"/>
          <p:cNvSpPr txBox="1">
            <a:spLocks noChangeArrowheads="1"/>
          </p:cNvSpPr>
          <p:nvPr/>
        </p:nvSpPr>
        <p:spPr bwMode="auto">
          <a:xfrm>
            <a:off x="720725" y="1484313"/>
            <a:ext cx="1403350" cy="457200"/>
          </a:xfrm>
          <a:prstGeom prst="rect">
            <a:avLst/>
          </a:prstGeom>
          <a:noFill/>
          <a:ln w="28575" algn="ctr">
            <a:noFill/>
            <a:miter lim="800000"/>
            <a:headEnd/>
            <a:tailEnd type="none" w="med" len="lg"/>
          </a:ln>
          <a:effectLst/>
        </p:spPr>
        <p:txBody>
          <a:bodyPr>
            <a:spAutoFit/>
          </a:bodyPr>
          <a:lstStyle/>
          <a:p>
            <a:pPr algn="l">
              <a:spcBef>
                <a:spcPct val="50000"/>
              </a:spcBef>
            </a:pPr>
            <a:r>
              <a:rPr lang="en-US" altLang="zh-CN" sz="2400" dirty="0"/>
              <a:t>STB</a:t>
            </a:r>
          </a:p>
        </p:txBody>
      </p:sp>
      <p:sp>
        <p:nvSpPr>
          <p:cNvPr id="952384" name="Line 64"/>
          <p:cNvSpPr>
            <a:spLocks noChangeShapeType="1"/>
          </p:cNvSpPr>
          <p:nvPr/>
        </p:nvSpPr>
        <p:spPr bwMode="auto">
          <a:xfrm>
            <a:off x="792163" y="1535113"/>
            <a:ext cx="576262" cy="0"/>
          </a:xfrm>
          <a:prstGeom prst="line">
            <a:avLst/>
          </a:prstGeom>
          <a:noFill/>
          <a:ln w="28575">
            <a:solidFill>
              <a:schemeClr val="tx1"/>
            </a:solidFill>
            <a:round/>
            <a:headEnd/>
            <a:tailEnd type="none" w="med" len="lg"/>
          </a:ln>
          <a:effectLst/>
        </p:spPr>
        <p:txBody>
          <a:bodyPr anchor="ctr">
            <a:spAutoFit/>
          </a:bodyPr>
          <a:lstStyle/>
          <a:p>
            <a:endParaRPr lang="zh-CN" altLang="en-US"/>
          </a:p>
        </p:txBody>
      </p:sp>
      <p:sp>
        <p:nvSpPr>
          <p:cNvPr id="952385" name="Text Box 65"/>
          <p:cNvSpPr txBox="1">
            <a:spLocks noChangeArrowheads="1"/>
          </p:cNvSpPr>
          <p:nvPr/>
        </p:nvSpPr>
        <p:spPr bwMode="auto">
          <a:xfrm>
            <a:off x="288925" y="981075"/>
            <a:ext cx="1403350" cy="457200"/>
          </a:xfrm>
          <a:prstGeom prst="rect">
            <a:avLst/>
          </a:prstGeom>
          <a:noFill/>
          <a:ln w="28575" algn="ctr">
            <a:noFill/>
            <a:miter lim="800000"/>
            <a:headEnd/>
            <a:tailEnd type="none" w="med" len="lg"/>
          </a:ln>
          <a:effectLst/>
        </p:spPr>
        <p:txBody>
          <a:bodyPr>
            <a:spAutoFit/>
          </a:bodyPr>
          <a:lstStyle/>
          <a:p>
            <a:pPr algn="l">
              <a:spcBef>
                <a:spcPct val="50000"/>
              </a:spcBef>
            </a:pPr>
            <a:r>
              <a:rPr lang="en-US" altLang="zh-CN" sz="2400" dirty="0"/>
              <a:t>D0</a:t>
            </a:r>
            <a:r>
              <a:rPr lang="zh-CN" altLang="en-US" sz="2400" dirty="0"/>
              <a:t>～</a:t>
            </a:r>
            <a:r>
              <a:rPr lang="en-US" altLang="zh-CN" sz="2400" dirty="0"/>
              <a:t>D7</a:t>
            </a:r>
          </a:p>
        </p:txBody>
      </p:sp>
    </p:spTree>
    <p:extLst>
      <p:ext uri="{BB962C8B-B14F-4D97-AF65-F5344CB8AC3E}">
        <p14:creationId xmlns:p14="http://schemas.microsoft.com/office/powerpoint/2010/main" val="178454670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9" presetClass="entr" presetSubtype="0" accel="100000" fill="hold" nodeType="clickEffect">
                                  <p:stCondLst>
                                    <p:cond delay="0"/>
                                  </p:stCondLst>
                                  <p:childTnLst>
                                    <p:set>
                                      <p:cBhvr>
                                        <p:cTn id="6" dur="1" fill="hold">
                                          <p:stCondLst>
                                            <p:cond delay="0"/>
                                          </p:stCondLst>
                                        </p:cTn>
                                        <p:tgtEl>
                                          <p:spTgt spid="952387"/>
                                        </p:tgtEl>
                                        <p:attrNameLst>
                                          <p:attrName>style.visibility</p:attrName>
                                        </p:attrNameLst>
                                      </p:cBhvr>
                                      <p:to>
                                        <p:strVal val="visible"/>
                                      </p:to>
                                    </p:set>
                                    <p:anim calcmode="lin" valueType="num">
                                      <p:cBhvr>
                                        <p:cTn id="7" dur="500" fill="hold"/>
                                        <p:tgtEl>
                                          <p:spTgt spid="952387"/>
                                        </p:tgtEl>
                                        <p:attrNameLst>
                                          <p:attrName>ppt_h</p:attrName>
                                        </p:attrNameLst>
                                      </p:cBhvr>
                                      <p:tavLst>
                                        <p:tav tm="0">
                                          <p:val>
                                            <p:strVal val="#ppt_h/20"/>
                                          </p:val>
                                        </p:tav>
                                        <p:tav tm="50000">
                                          <p:val>
                                            <p:strVal val="#ppt_h/20"/>
                                          </p:val>
                                        </p:tav>
                                        <p:tav tm="100000">
                                          <p:val>
                                            <p:strVal val="#ppt_h"/>
                                          </p:val>
                                        </p:tav>
                                      </p:tavLst>
                                    </p:anim>
                                    <p:anim calcmode="lin" valueType="num">
                                      <p:cBhvr>
                                        <p:cTn id="8" dur="500" fill="hold"/>
                                        <p:tgtEl>
                                          <p:spTgt spid="952387"/>
                                        </p:tgtEl>
                                        <p:attrNameLst>
                                          <p:attrName>ppt_w</p:attrName>
                                        </p:attrNameLst>
                                      </p:cBhvr>
                                      <p:tavLst>
                                        <p:tav tm="0">
                                          <p:val>
                                            <p:strVal val="#ppt_w+.3"/>
                                          </p:val>
                                        </p:tav>
                                        <p:tav tm="50000">
                                          <p:val>
                                            <p:strVal val="#ppt_w+.3"/>
                                          </p:val>
                                        </p:tav>
                                        <p:tav tm="100000">
                                          <p:val>
                                            <p:strVal val="#ppt_w"/>
                                          </p:val>
                                        </p:tav>
                                      </p:tavLst>
                                    </p:anim>
                                    <p:anim calcmode="lin" valueType="num">
                                      <p:cBhvr>
                                        <p:cTn id="9" dur="500" fill="hold"/>
                                        <p:tgtEl>
                                          <p:spTgt spid="952387"/>
                                        </p:tgtEl>
                                        <p:attrNameLst>
                                          <p:attrName>ppt_x</p:attrName>
                                        </p:attrNameLst>
                                      </p:cBhvr>
                                      <p:tavLst>
                                        <p:tav tm="0">
                                          <p:val>
                                            <p:strVal val="#ppt_x-.3"/>
                                          </p:val>
                                        </p:tav>
                                        <p:tav tm="50000">
                                          <p:val>
                                            <p:strVal val="#ppt_x"/>
                                          </p:val>
                                        </p:tav>
                                        <p:tav tm="100000">
                                          <p:val>
                                            <p:strVal val="#ppt_x"/>
                                          </p:val>
                                        </p:tav>
                                      </p:tavLst>
                                    </p:anim>
                                    <p:anim calcmode="lin" valueType="num">
                                      <p:cBhvr>
                                        <p:cTn id="10" dur="500" fill="hold"/>
                                        <p:tgtEl>
                                          <p:spTgt spid="95238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图片 21"/>
          <p:cNvPicPr>
            <a:picLocks noChangeAspect="1"/>
          </p:cNvPicPr>
          <p:nvPr/>
        </p:nvPicPr>
        <p:blipFill>
          <a:blip r:embed="rId2"/>
          <a:stretch>
            <a:fillRect/>
          </a:stretch>
        </p:blipFill>
        <p:spPr>
          <a:xfrm>
            <a:off x="0" y="4253552"/>
            <a:ext cx="9144000" cy="2604448"/>
          </a:xfrm>
          <a:prstGeom prst="rect">
            <a:avLst/>
          </a:prstGeom>
          <a:effectLst>
            <a:softEdge rad="635000"/>
          </a:effectLst>
        </p:spPr>
      </p:pic>
      <p:sp>
        <p:nvSpPr>
          <p:cNvPr id="2" name="标题 1"/>
          <p:cNvSpPr>
            <a:spLocks noGrp="1"/>
          </p:cNvSpPr>
          <p:nvPr>
            <p:ph type="title"/>
          </p:nvPr>
        </p:nvSpPr>
        <p:spPr>
          <a:xfrm>
            <a:off x="590990" y="116540"/>
            <a:ext cx="8229600" cy="417982"/>
          </a:xfrm>
        </p:spPr>
        <p:txBody>
          <a:bodyPr/>
          <a:lstStyle/>
          <a:p>
            <a:r>
              <a:rPr lang="zh-CN" altLang="en-US" dirty="0"/>
              <a:t>第</a:t>
            </a:r>
            <a:r>
              <a:rPr lang="en-US" altLang="zh-CN" dirty="0"/>
              <a:t>6</a:t>
            </a:r>
            <a:r>
              <a:rPr lang="zh-CN" altLang="en-US" dirty="0" smtClean="0"/>
              <a:t>章  输入</a:t>
            </a:r>
            <a:r>
              <a:rPr lang="en-US" altLang="zh-CN" dirty="0"/>
              <a:t>/</a:t>
            </a:r>
            <a:r>
              <a:rPr lang="zh-CN" altLang="en-US" dirty="0"/>
              <a:t>输出技术</a:t>
            </a:r>
          </a:p>
        </p:txBody>
      </p:sp>
      <p:sp>
        <p:nvSpPr>
          <p:cNvPr id="3" name="内容占位符 2"/>
          <p:cNvSpPr>
            <a:spLocks noGrp="1"/>
          </p:cNvSpPr>
          <p:nvPr>
            <p:ph sz="half" idx="2"/>
          </p:nvPr>
        </p:nvSpPr>
        <p:spPr>
          <a:xfrm>
            <a:off x="251400" y="900321"/>
            <a:ext cx="4040188" cy="4256919"/>
          </a:xfrm>
        </p:spPr>
        <p:txBody>
          <a:bodyPr/>
          <a:lstStyle/>
          <a:p>
            <a:pPr>
              <a:spcBef>
                <a:spcPts val="600"/>
              </a:spcBef>
            </a:pPr>
            <a:r>
              <a:rPr lang="en-US" altLang="zh-CN" sz="2400" dirty="0" smtClean="0">
                <a:hlinkClick r:id="rId3" action="ppaction://hlinksldjump"/>
              </a:rPr>
              <a:t>I/O</a:t>
            </a:r>
            <a:r>
              <a:rPr lang="zh-CN" altLang="en-US" sz="2400" dirty="0">
                <a:hlinkClick r:id="rId3" action="ppaction://hlinksldjump"/>
              </a:rPr>
              <a:t>概述</a:t>
            </a:r>
            <a:endParaRPr lang="zh-CN" altLang="en-US" sz="2400" dirty="0"/>
          </a:p>
          <a:p>
            <a:pPr lvl="1">
              <a:spcBef>
                <a:spcPts val="600"/>
              </a:spcBef>
            </a:pPr>
            <a:r>
              <a:rPr lang="zh-CN" altLang="en-US" sz="2400" dirty="0" smtClean="0"/>
              <a:t>外部设备</a:t>
            </a:r>
            <a:r>
              <a:rPr lang="zh-CN" altLang="en-US" sz="2400" dirty="0"/>
              <a:t>概述</a:t>
            </a:r>
          </a:p>
          <a:p>
            <a:pPr lvl="1">
              <a:spcBef>
                <a:spcPts val="600"/>
              </a:spcBef>
            </a:pPr>
            <a:r>
              <a:rPr lang="en-US" altLang="zh-CN" sz="2400" dirty="0" smtClean="0"/>
              <a:t>I/O</a:t>
            </a:r>
            <a:r>
              <a:rPr lang="zh-CN" altLang="en-US" sz="2400" dirty="0"/>
              <a:t>方式概述</a:t>
            </a:r>
          </a:p>
          <a:p>
            <a:pPr lvl="1">
              <a:spcBef>
                <a:spcPts val="600"/>
              </a:spcBef>
            </a:pPr>
            <a:r>
              <a:rPr lang="en-US" altLang="zh-CN" sz="2400" dirty="0" smtClean="0"/>
              <a:t>I/O</a:t>
            </a:r>
            <a:r>
              <a:rPr lang="zh-CN" altLang="en-US" sz="2400" dirty="0"/>
              <a:t>接口</a:t>
            </a:r>
            <a:r>
              <a:rPr lang="zh-CN" altLang="en-US" sz="2400" dirty="0" smtClean="0"/>
              <a:t>概述</a:t>
            </a:r>
            <a:endParaRPr lang="en-US" altLang="zh-CN" sz="2400" dirty="0" smtClean="0"/>
          </a:p>
          <a:p>
            <a:pPr lvl="1">
              <a:spcBef>
                <a:spcPts val="600"/>
              </a:spcBef>
            </a:pPr>
            <a:r>
              <a:rPr lang="en-US" altLang="zh-CN" dirty="0">
                <a:hlinkClick r:id="rId4" action="ppaction://hlinksldjump"/>
              </a:rPr>
              <a:t>I/O</a:t>
            </a:r>
            <a:r>
              <a:rPr lang="zh-CN" altLang="en-US" dirty="0">
                <a:hlinkClick r:id="rId4" action="ppaction://hlinksldjump"/>
              </a:rPr>
              <a:t>端口地址译码</a:t>
            </a:r>
            <a:endParaRPr lang="zh-CN" altLang="en-US" sz="2400" dirty="0"/>
          </a:p>
          <a:p>
            <a:pPr>
              <a:spcBef>
                <a:spcPts val="600"/>
              </a:spcBef>
            </a:pPr>
            <a:r>
              <a:rPr lang="zh-CN" altLang="en-US" sz="2400" dirty="0" smtClean="0">
                <a:hlinkClick r:id="rId5" action="ppaction://hlinksldjump"/>
              </a:rPr>
              <a:t>程序</a:t>
            </a:r>
            <a:r>
              <a:rPr lang="zh-CN" altLang="en-US" sz="2400" dirty="0">
                <a:hlinkClick r:id="rId5" action="ppaction://hlinksldjump"/>
              </a:rPr>
              <a:t>查询</a:t>
            </a:r>
            <a:r>
              <a:rPr lang="en-US" altLang="zh-CN" sz="2400" dirty="0">
                <a:hlinkClick r:id="rId5" action="ppaction://hlinksldjump"/>
              </a:rPr>
              <a:t>I/O</a:t>
            </a:r>
            <a:r>
              <a:rPr lang="zh-CN" altLang="en-US" sz="2400" dirty="0">
                <a:hlinkClick r:id="rId5" action="ppaction://hlinksldjump"/>
              </a:rPr>
              <a:t>方式</a:t>
            </a:r>
            <a:endParaRPr lang="zh-CN" altLang="en-US" sz="2400" dirty="0"/>
          </a:p>
          <a:p>
            <a:pPr lvl="1">
              <a:spcBef>
                <a:spcPts val="600"/>
              </a:spcBef>
            </a:pPr>
            <a:r>
              <a:rPr lang="zh-CN" altLang="en-US" sz="2400" dirty="0" smtClean="0">
                <a:hlinkClick r:id="rId6" action="ppaction://hlinksldjump"/>
              </a:rPr>
              <a:t>无条件</a:t>
            </a:r>
            <a:r>
              <a:rPr lang="zh-CN" altLang="en-US" sz="2400" dirty="0">
                <a:hlinkClick r:id="rId6" action="ppaction://hlinksldjump"/>
              </a:rPr>
              <a:t>传送方式</a:t>
            </a:r>
            <a:endParaRPr lang="zh-CN" altLang="en-US" sz="2400" dirty="0"/>
          </a:p>
          <a:p>
            <a:pPr lvl="1">
              <a:spcBef>
                <a:spcPts val="600"/>
              </a:spcBef>
            </a:pPr>
            <a:r>
              <a:rPr lang="zh-CN" altLang="en-US" sz="2400" dirty="0" smtClean="0">
                <a:hlinkClick r:id="rId7" action="ppaction://hlinksldjump"/>
              </a:rPr>
              <a:t>程序</a:t>
            </a:r>
            <a:r>
              <a:rPr lang="zh-CN" altLang="en-US" sz="2400" dirty="0">
                <a:hlinkClick r:id="rId7" action="ppaction://hlinksldjump"/>
              </a:rPr>
              <a:t>查询</a:t>
            </a:r>
            <a:r>
              <a:rPr lang="zh-CN" altLang="en-US" sz="2400" dirty="0" smtClean="0">
                <a:hlinkClick r:id="rId7" action="ppaction://hlinksldjump"/>
              </a:rPr>
              <a:t>方式</a:t>
            </a:r>
            <a:endParaRPr lang="zh-CN" altLang="en-US" sz="2400" dirty="0"/>
          </a:p>
        </p:txBody>
      </p:sp>
      <p:sp>
        <p:nvSpPr>
          <p:cNvPr id="4" name="灯片编号占位符 3"/>
          <p:cNvSpPr>
            <a:spLocks noGrp="1"/>
          </p:cNvSpPr>
          <p:nvPr>
            <p:ph type="sldNum" sz="quarter" idx="11"/>
          </p:nvPr>
        </p:nvSpPr>
        <p:spPr/>
        <p:txBody>
          <a:bodyPr/>
          <a:lstStyle/>
          <a:p>
            <a:fld id="{C5B93D84-87BE-4514-9293-7D5164B6320D}" type="slidenum">
              <a:rPr lang="zh-CN" altLang="en-US" smtClean="0"/>
              <a:pPr/>
              <a:t>3</a:t>
            </a:fld>
            <a:endParaRPr lang="en-US" altLang="zh-CN" dirty="0"/>
          </a:p>
        </p:txBody>
      </p:sp>
      <p:grpSp>
        <p:nvGrpSpPr>
          <p:cNvPr id="8" name="组合 7"/>
          <p:cNvGrpSpPr/>
          <p:nvPr/>
        </p:nvGrpSpPr>
        <p:grpSpPr>
          <a:xfrm>
            <a:off x="395420" y="692620"/>
            <a:ext cx="7993110" cy="3888540"/>
            <a:chOff x="395420" y="692620"/>
            <a:chExt cx="7993110" cy="3888540"/>
          </a:xfrm>
        </p:grpSpPr>
        <p:cxnSp>
          <p:nvCxnSpPr>
            <p:cNvPr id="11" name="直接连接符 10"/>
            <p:cNvCxnSpPr/>
            <p:nvPr/>
          </p:nvCxnSpPr>
          <p:spPr bwMode="auto">
            <a:xfrm flipH="1">
              <a:off x="3563860" y="692620"/>
              <a:ext cx="4824670" cy="0"/>
            </a:xfrm>
            <a:prstGeom prst="line">
              <a:avLst/>
            </a:prstGeom>
            <a:solidFill>
              <a:schemeClr val="accent1"/>
            </a:solidFill>
            <a:ln w="76200" cap="flat" cmpd="tri" algn="ctr">
              <a:solidFill>
                <a:srgbClr val="0000FF"/>
              </a:solidFill>
              <a:prstDash val="solid"/>
              <a:round/>
              <a:headEnd type="none" w="med" len="med"/>
              <a:tailEnd type="none" w="med" len="med"/>
            </a:ln>
            <a:effectLst>
              <a:outerShdw blurRad="50800" dist="38100" dir="2700000" algn="tl" rotWithShape="0">
                <a:prstClr val="black">
                  <a:alpha val="40000"/>
                </a:prstClr>
              </a:outerShdw>
            </a:effectLst>
          </p:spPr>
        </p:cxnSp>
        <p:cxnSp>
          <p:nvCxnSpPr>
            <p:cNvPr id="13" name="直接连接符 12"/>
            <p:cNvCxnSpPr/>
            <p:nvPr/>
          </p:nvCxnSpPr>
          <p:spPr bwMode="auto">
            <a:xfrm>
              <a:off x="3563860" y="692620"/>
              <a:ext cx="0" cy="3888540"/>
            </a:xfrm>
            <a:prstGeom prst="line">
              <a:avLst/>
            </a:prstGeom>
            <a:solidFill>
              <a:schemeClr val="accent1"/>
            </a:solidFill>
            <a:ln w="76200" cap="flat" cmpd="tri" algn="ctr">
              <a:solidFill>
                <a:srgbClr val="0000FF"/>
              </a:solidFill>
              <a:prstDash val="solid"/>
              <a:round/>
              <a:headEnd type="none" w="med" len="med"/>
              <a:tailEnd type="none" w="med" len="med"/>
            </a:ln>
            <a:effectLst>
              <a:outerShdw blurRad="50800" dist="38100" dir="2700000" algn="tl" rotWithShape="0">
                <a:prstClr val="black">
                  <a:alpha val="40000"/>
                </a:prstClr>
              </a:outerShdw>
            </a:effectLst>
          </p:spPr>
        </p:cxnSp>
        <p:cxnSp>
          <p:nvCxnSpPr>
            <p:cNvPr id="15" name="直接连接符 14"/>
            <p:cNvCxnSpPr/>
            <p:nvPr/>
          </p:nvCxnSpPr>
          <p:spPr bwMode="auto">
            <a:xfrm flipH="1">
              <a:off x="395420" y="4581160"/>
              <a:ext cx="3168440" cy="0"/>
            </a:xfrm>
            <a:prstGeom prst="line">
              <a:avLst/>
            </a:prstGeom>
            <a:solidFill>
              <a:schemeClr val="accent1"/>
            </a:solidFill>
            <a:ln w="76200" cap="flat" cmpd="tri" algn="ctr">
              <a:solidFill>
                <a:srgbClr val="0000FF"/>
              </a:solidFill>
              <a:prstDash val="solid"/>
              <a:round/>
              <a:headEnd type="none" w="med" len="med"/>
              <a:tailEnd type="none" w="med" len="med"/>
            </a:ln>
            <a:effectLst>
              <a:outerShdw blurRad="50800" dist="38100" dir="2700000" algn="tl" rotWithShape="0">
                <a:prstClr val="black">
                  <a:alpha val="40000"/>
                </a:prstClr>
              </a:outerShdw>
            </a:effectLst>
          </p:spPr>
        </p:cxnSp>
      </p:grpSp>
      <p:sp>
        <p:nvSpPr>
          <p:cNvPr id="7" name="内容占位符 6"/>
          <p:cNvSpPr>
            <a:spLocks noGrp="1"/>
          </p:cNvSpPr>
          <p:nvPr>
            <p:ph sz="quarter" idx="4"/>
          </p:nvPr>
        </p:nvSpPr>
        <p:spPr>
          <a:xfrm>
            <a:off x="3841670" y="764630"/>
            <a:ext cx="4978920" cy="4256918"/>
          </a:xfrm>
        </p:spPr>
        <p:txBody>
          <a:bodyPr/>
          <a:lstStyle/>
          <a:p>
            <a:pPr>
              <a:spcBef>
                <a:spcPts val="600"/>
              </a:spcBef>
            </a:pPr>
            <a:r>
              <a:rPr lang="zh-CN" altLang="en-US" dirty="0">
                <a:hlinkClick r:id="rId8" action="ppaction://hlinksldjump"/>
              </a:rPr>
              <a:t>中断方式</a:t>
            </a:r>
            <a:endParaRPr lang="zh-CN" altLang="en-US" dirty="0"/>
          </a:p>
          <a:p>
            <a:pPr lvl="1">
              <a:spcBef>
                <a:spcPts val="600"/>
              </a:spcBef>
            </a:pPr>
            <a:r>
              <a:rPr lang="zh-CN" altLang="en-US" dirty="0">
                <a:hlinkClick r:id="rId9" action="ppaction://hlinksldjump"/>
              </a:rPr>
              <a:t>中断概述</a:t>
            </a:r>
            <a:endParaRPr lang="zh-CN" altLang="en-US" dirty="0"/>
          </a:p>
          <a:p>
            <a:pPr lvl="1">
              <a:spcBef>
                <a:spcPts val="600"/>
              </a:spcBef>
            </a:pPr>
            <a:r>
              <a:rPr lang="en-US" altLang="zh-CN" dirty="0">
                <a:hlinkClick r:id="rId10" action="ppaction://hlinksldjump"/>
              </a:rPr>
              <a:t>Intel 16</a:t>
            </a:r>
            <a:r>
              <a:rPr lang="zh-CN" altLang="en-US" dirty="0">
                <a:hlinkClick r:id="rId10" action="ppaction://hlinksldjump"/>
              </a:rPr>
              <a:t>位中断系统</a:t>
            </a:r>
            <a:endParaRPr lang="zh-CN" altLang="en-US" dirty="0"/>
          </a:p>
          <a:p>
            <a:pPr lvl="1">
              <a:spcBef>
                <a:spcPts val="600"/>
              </a:spcBef>
            </a:pPr>
            <a:r>
              <a:rPr lang="en-US" altLang="zh-CN" dirty="0">
                <a:hlinkClick r:id="rId11" action="ppaction://hlinksldjump"/>
              </a:rPr>
              <a:t>Intel 32/64</a:t>
            </a:r>
            <a:r>
              <a:rPr lang="zh-CN" altLang="en-US" dirty="0">
                <a:hlinkClick r:id="rId11" action="ppaction://hlinksldjump"/>
              </a:rPr>
              <a:t>位中断系统</a:t>
            </a:r>
            <a:endParaRPr lang="zh-CN" altLang="en-US" dirty="0"/>
          </a:p>
          <a:p>
            <a:pPr>
              <a:spcBef>
                <a:spcPts val="600"/>
              </a:spcBef>
            </a:pPr>
            <a:r>
              <a:rPr lang="zh-CN" altLang="en-US" dirty="0">
                <a:hlinkClick r:id="rId12" action="ppaction://hlinksldjump"/>
              </a:rPr>
              <a:t>直接存储器存取（</a:t>
            </a:r>
            <a:r>
              <a:rPr lang="en-US" altLang="zh-CN" dirty="0">
                <a:hlinkClick r:id="rId12" action="ppaction://hlinksldjump"/>
              </a:rPr>
              <a:t>DMA</a:t>
            </a:r>
            <a:r>
              <a:rPr lang="zh-CN" altLang="en-US" dirty="0">
                <a:hlinkClick r:id="rId12" action="ppaction://hlinksldjump"/>
              </a:rPr>
              <a:t>）方式</a:t>
            </a:r>
            <a:endParaRPr lang="zh-CN" altLang="en-US" dirty="0"/>
          </a:p>
          <a:p>
            <a:pPr lvl="1">
              <a:spcBef>
                <a:spcPts val="600"/>
              </a:spcBef>
            </a:pPr>
            <a:r>
              <a:rPr lang="en-US" altLang="zh-CN" dirty="0">
                <a:hlinkClick r:id="rId13" action="ppaction://hlinksldjump"/>
              </a:rPr>
              <a:t>DMA</a:t>
            </a:r>
            <a:r>
              <a:rPr lang="zh-CN" altLang="en-US" dirty="0">
                <a:hlinkClick r:id="rId13" action="ppaction://hlinksldjump"/>
              </a:rPr>
              <a:t>概述</a:t>
            </a:r>
            <a:endParaRPr lang="zh-CN" altLang="en-US" dirty="0"/>
          </a:p>
          <a:p>
            <a:pPr lvl="1">
              <a:spcBef>
                <a:spcPts val="600"/>
              </a:spcBef>
            </a:pPr>
            <a:r>
              <a:rPr lang="en-US" altLang="zh-CN" dirty="0">
                <a:hlinkClick r:id="rId14" action="ppaction://hlinksldjump"/>
              </a:rPr>
              <a:t>DMA</a:t>
            </a:r>
            <a:r>
              <a:rPr lang="zh-CN" altLang="en-US" dirty="0">
                <a:hlinkClick r:id="rId14" action="ppaction://hlinksldjump"/>
              </a:rPr>
              <a:t>控制器</a:t>
            </a:r>
            <a:r>
              <a:rPr lang="en-US" altLang="zh-CN" dirty="0">
                <a:hlinkClick r:id="rId14" action="ppaction://hlinksldjump"/>
              </a:rPr>
              <a:t>8237</a:t>
            </a:r>
            <a:endParaRPr lang="en-US" altLang="zh-CN" dirty="0"/>
          </a:p>
          <a:p>
            <a:pPr lvl="1">
              <a:spcBef>
                <a:spcPts val="600"/>
              </a:spcBef>
            </a:pPr>
            <a:r>
              <a:rPr lang="zh-CN" altLang="en-US" dirty="0">
                <a:hlinkClick r:id="rId15" action="ppaction://hlinksldjump"/>
              </a:rPr>
              <a:t>芯片组中</a:t>
            </a:r>
            <a:r>
              <a:rPr lang="en-US" altLang="zh-CN" dirty="0">
                <a:hlinkClick r:id="rId15" action="ppaction://hlinksldjump"/>
              </a:rPr>
              <a:t>8/16</a:t>
            </a:r>
            <a:r>
              <a:rPr lang="zh-CN" altLang="en-US" dirty="0">
                <a:hlinkClick r:id="rId15" action="ppaction://hlinksldjump"/>
              </a:rPr>
              <a:t>位</a:t>
            </a:r>
            <a:r>
              <a:rPr lang="en-US" altLang="zh-CN" dirty="0">
                <a:hlinkClick r:id="rId15" action="ppaction://hlinksldjump"/>
              </a:rPr>
              <a:t>DMA</a:t>
            </a:r>
            <a:r>
              <a:rPr lang="zh-CN" altLang="en-US" dirty="0">
                <a:hlinkClick r:id="rId15" action="ppaction://hlinksldjump"/>
              </a:rPr>
              <a:t>的实现</a:t>
            </a:r>
            <a:endParaRPr lang="zh-CN" altLang="en-US" dirty="0"/>
          </a:p>
          <a:p>
            <a:pPr lvl="1">
              <a:spcBef>
                <a:spcPts val="600"/>
              </a:spcBef>
            </a:pPr>
            <a:r>
              <a:rPr lang="en-US" altLang="zh-CN" dirty="0">
                <a:hlinkClick r:id="rId16" action="ppaction://hlinksldjump"/>
              </a:rPr>
              <a:t>32/64</a:t>
            </a:r>
            <a:r>
              <a:rPr lang="zh-CN" altLang="en-US" dirty="0">
                <a:hlinkClick r:id="rId16" action="ppaction://hlinksldjump"/>
              </a:rPr>
              <a:t>位</a:t>
            </a:r>
            <a:r>
              <a:rPr lang="en-US" altLang="zh-CN" dirty="0">
                <a:hlinkClick r:id="rId16" action="ppaction://hlinksldjump"/>
              </a:rPr>
              <a:t>DMA</a:t>
            </a:r>
            <a:r>
              <a:rPr lang="zh-CN" altLang="en-US" dirty="0">
                <a:hlinkClick r:id="rId16" action="ppaction://hlinksldjump"/>
              </a:rPr>
              <a:t>的</a:t>
            </a:r>
            <a:r>
              <a:rPr lang="zh-CN" altLang="en-US" dirty="0" smtClean="0">
                <a:hlinkClick r:id="rId16" action="ppaction://hlinksldjump"/>
              </a:rPr>
              <a:t>实现</a:t>
            </a:r>
            <a:endParaRPr lang="zh-CN" altLang="en-US" dirty="0"/>
          </a:p>
        </p:txBody>
      </p:sp>
    </p:spTree>
    <p:extLst>
      <p:ext uri="{BB962C8B-B14F-4D97-AF65-F5344CB8AC3E}">
        <p14:creationId xmlns:p14="http://schemas.microsoft.com/office/powerpoint/2010/main" val="1752633007"/>
      </p:ext>
    </p:extLst>
  </p:cSld>
  <p:clrMapOvr>
    <a:masterClrMapping/>
  </p:clrMapOvr>
  <p:transition spd="med"/>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灯片编号占位符 4"/>
          <p:cNvSpPr>
            <a:spLocks noGrp="1"/>
          </p:cNvSpPr>
          <p:nvPr>
            <p:ph type="sldNum" sz="quarter" idx="11"/>
          </p:nvPr>
        </p:nvSpPr>
        <p:spPr/>
        <p:txBody>
          <a:bodyPr/>
          <a:lstStyle/>
          <a:p>
            <a:fld id="{8D3DD74B-78FC-4AAF-8590-11B87B18DF68}" type="slidenum">
              <a:rPr lang="zh-CN" altLang="en-US"/>
              <a:pPr/>
              <a:t>30</a:t>
            </a:fld>
            <a:endParaRPr lang="en-US" altLang="zh-CN"/>
          </a:p>
        </p:txBody>
      </p:sp>
      <p:sp>
        <p:nvSpPr>
          <p:cNvPr id="950280" name="Text Box 8"/>
          <p:cNvSpPr txBox="1">
            <a:spLocks noChangeArrowheads="1"/>
          </p:cNvSpPr>
          <p:nvPr/>
        </p:nvSpPr>
        <p:spPr bwMode="auto">
          <a:xfrm>
            <a:off x="1116013" y="6212250"/>
            <a:ext cx="6480175" cy="457200"/>
          </a:xfrm>
          <a:prstGeom prst="rect">
            <a:avLst/>
          </a:prstGeom>
          <a:noFill/>
          <a:ln w="28575" algn="ctr">
            <a:noFill/>
            <a:miter lim="800000"/>
            <a:headEnd/>
            <a:tailEnd type="none" w="med" len="lg"/>
          </a:ln>
          <a:effectLst/>
        </p:spPr>
        <p:txBody>
          <a:bodyPr>
            <a:spAutoFit/>
          </a:bodyPr>
          <a:lstStyle/>
          <a:p>
            <a:pPr>
              <a:spcBef>
                <a:spcPct val="50000"/>
              </a:spcBef>
            </a:pPr>
            <a:r>
              <a:rPr lang="zh-CN" altLang="en-US" sz="2400" dirty="0"/>
              <a:t>图</a:t>
            </a:r>
            <a:r>
              <a:rPr lang="en-US" altLang="zh-CN" sz="2400" dirty="0"/>
              <a:t>6.17  </a:t>
            </a:r>
            <a:r>
              <a:rPr lang="zh-CN" altLang="en-US" sz="2400" dirty="0">
                <a:solidFill>
                  <a:srgbClr val="CC0000"/>
                </a:solidFill>
              </a:rPr>
              <a:t>查询方式</a:t>
            </a:r>
            <a:r>
              <a:rPr lang="zh-CN" altLang="en-US" sz="2400" dirty="0"/>
              <a:t>实现</a:t>
            </a:r>
            <a:r>
              <a:rPr lang="en-US" altLang="zh-CN" sz="2400" dirty="0"/>
              <a:t>I/O</a:t>
            </a:r>
            <a:r>
              <a:rPr lang="zh-CN" altLang="en-US" sz="2400" dirty="0"/>
              <a:t>传送的</a:t>
            </a:r>
            <a:r>
              <a:rPr lang="zh-CN" altLang="en-US" sz="2400" dirty="0">
                <a:solidFill>
                  <a:srgbClr val="008000"/>
                </a:solidFill>
              </a:rPr>
              <a:t>接口电路</a:t>
            </a:r>
          </a:p>
        </p:txBody>
      </p:sp>
      <p:pic>
        <p:nvPicPr>
          <p:cNvPr id="950281" name="Picture 9"/>
          <p:cNvPicPr>
            <a:picLocks noChangeAspect="1" noChangeArrowheads="1"/>
          </p:cNvPicPr>
          <p:nvPr/>
        </p:nvPicPr>
        <p:blipFill>
          <a:blip r:embed="rId2" cstate="print"/>
          <a:srcRect/>
          <a:stretch>
            <a:fillRect/>
          </a:stretch>
        </p:blipFill>
        <p:spPr bwMode="auto">
          <a:xfrm>
            <a:off x="34925" y="403328"/>
            <a:ext cx="9074150" cy="5834062"/>
          </a:xfrm>
          <a:prstGeom prst="rect">
            <a:avLst/>
          </a:prstGeom>
          <a:noFill/>
          <a:ln w="28575" algn="ctr">
            <a:noFill/>
            <a:miter lim="800000"/>
            <a:headEnd/>
            <a:tailEnd type="none" w="med" len="lg"/>
          </a:ln>
          <a:effectLst/>
        </p:spPr>
      </p:pic>
      <p:grpSp>
        <p:nvGrpSpPr>
          <p:cNvPr id="950292" name="Group 20"/>
          <p:cNvGrpSpPr>
            <a:grpSpLocks/>
          </p:cNvGrpSpPr>
          <p:nvPr/>
        </p:nvGrpSpPr>
        <p:grpSpPr bwMode="auto">
          <a:xfrm>
            <a:off x="7740650" y="3211615"/>
            <a:ext cx="1081088" cy="215900"/>
            <a:chOff x="4785" y="2205"/>
            <a:chExt cx="681" cy="182"/>
          </a:xfrm>
        </p:grpSpPr>
        <p:sp>
          <p:nvSpPr>
            <p:cNvPr id="950282" name="Line 10"/>
            <p:cNvSpPr>
              <a:spLocks noChangeShapeType="1"/>
            </p:cNvSpPr>
            <p:nvPr/>
          </p:nvSpPr>
          <p:spPr bwMode="auto">
            <a:xfrm>
              <a:off x="4785" y="2205"/>
              <a:ext cx="182" cy="0"/>
            </a:xfrm>
            <a:prstGeom prst="line">
              <a:avLst/>
            </a:prstGeom>
            <a:noFill/>
            <a:ln w="28575">
              <a:solidFill>
                <a:srgbClr val="006600"/>
              </a:solidFill>
              <a:round/>
              <a:headEnd/>
              <a:tailEnd type="none" w="med" len="lg"/>
            </a:ln>
            <a:effectLst/>
          </p:spPr>
          <p:txBody>
            <a:bodyPr anchor="ctr">
              <a:spAutoFit/>
            </a:bodyPr>
            <a:lstStyle/>
            <a:p>
              <a:endParaRPr lang="zh-CN" altLang="en-US"/>
            </a:p>
          </p:txBody>
        </p:sp>
        <p:sp>
          <p:nvSpPr>
            <p:cNvPr id="950283" name="Line 11"/>
            <p:cNvSpPr>
              <a:spLocks noChangeShapeType="1"/>
            </p:cNvSpPr>
            <p:nvPr/>
          </p:nvSpPr>
          <p:spPr bwMode="auto">
            <a:xfrm>
              <a:off x="4967" y="2205"/>
              <a:ext cx="0" cy="182"/>
            </a:xfrm>
            <a:prstGeom prst="line">
              <a:avLst/>
            </a:prstGeom>
            <a:noFill/>
            <a:ln w="28575">
              <a:solidFill>
                <a:srgbClr val="006600"/>
              </a:solidFill>
              <a:round/>
              <a:headEnd/>
              <a:tailEnd type="none" w="med" len="lg"/>
            </a:ln>
            <a:effectLst/>
          </p:spPr>
          <p:txBody>
            <a:bodyPr anchor="ctr">
              <a:spAutoFit/>
            </a:bodyPr>
            <a:lstStyle/>
            <a:p>
              <a:endParaRPr lang="zh-CN" altLang="en-US"/>
            </a:p>
          </p:txBody>
        </p:sp>
        <p:sp>
          <p:nvSpPr>
            <p:cNvPr id="950284" name="Line 12"/>
            <p:cNvSpPr>
              <a:spLocks noChangeShapeType="1"/>
            </p:cNvSpPr>
            <p:nvPr/>
          </p:nvSpPr>
          <p:spPr bwMode="auto">
            <a:xfrm>
              <a:off x="4967" y="2387"/>
              <a:ext cx="317" cy="0"/>
            </a:xfrm>
            <a:prstGeom prst="line">
              <a:avLst/>
            </a:prstGeom>
            <a:noFill/>
            <a:ln w="28575">
              <a:solidFill>
                <a:srgbClr val="006600"/>
              </a:solidFill>
              <a:round/>
              <a:headEnd/>
              <a:tailEnd type="none" w="med" len="lg"/>
            </a:ln>
            <a:effectLst/>
          </p:spPr>
          <p:txBody>
            <a:bodyPr anchor="ctr">
              <a:spAutoFit/>
            </a:bodyPr>
            <a:lstStyle/>
            <a:p>
              <a:endParaRPr lang="zh-CN" altLang="en-US"/>
            </a:p>
          </p:txBody>
        </p:sp>
        <p:sp>
          <p:nvSpPr>
            <p:cNvPr id="950285" name="Line 13"/>
            <p:cNvSpPr>
              <a:spLocks noChangeShapeType="1"/>
            </p:cNvSpPr>
            <p:nvPr/>
          </p:nvSpPr>
          <p:spPr bwMode="auto">
            <a:xfrm flipV="1">
              <a:off x="5284" y="2205"/>
              <a:ext cx="0" cy="182"/>
            </a:xfrm>
            <a:prstGeom prst="line">
              <a:avLst/>
            </a:prstGeom>
            <a:noFill/>
            <a:ln w="28575">
              <a:solidFill>
                <a:srgbClr val="006600"/>
              </a:solidFill>
              <a:round/>
              <a:headEnd/>
              <a:tailEnd type="none" w="med" len="lg"/>
            </a:ln>
            <a:effectLst/>
          </p:spPr>
          <p:txBody>
            <a:bodyPr anchor="ctr">
              <a:spAutoFit/>
            </a:bodyPr>
            <a:lstStyle/>
            <a:p>
              <a:endParaRPr lang="zh-CN" altLang="en-US"/>
            </a:p>
          </p:txBody>
        </p:sp>
        <p:sp>
          <p:nvSpPr>
            <p:cNvPr id="950286" name="Line 14"/>
            <p:cNvSpPr>
              <a:spLocks noChangeShapeType="1"/>
            </p:cNvSpPr>
            <p:nvPr/>
          </p:nvSpPr>
          <p:spPr bwMode="auto">
            <a:xfrm>
              <a:off x="5284" y="2205"/>
              <a:ext cx="182" cy="0"/>
            </a:xfrm>
            <a:prstGeom prst="line">
              <a:avLst/>
            </a:prstGeom>
            <a:noFill/>
            <a:ln w="28575">
              <a:solidFill>
                <a:srgbClr val="006600"/>
              </a:solidFill>
              <a:round/>
              <a:headEnd/>
              <a:tailEnd type="none" w="med" len="lg"/>
            </a:ln>
            <a:effectLst/>
          </p:spPr>
          <p:txBody>
            <a:bodyPr anchor="ctr">
              <a:spAutoFit/>
            </a:bodyPr>
            <a:lstStyle/>
            <a:p>
              <a:endParaRPr lang="zh-CN" altLang="en-US"/>
            </a:p>
          </p:txBody>
        </p:sp>
      </p:grpSp>
      <p:sp>
        <p:nvSpPr>
          <p:cNvPr id="950287" name="Line 15"/>
          <p:cNvSpPr>
            <a:spLocks noChangeShapeType="1"/>
          </p:cNvSpPr>
          <p:nvPr/>
        </p:nvSpPr>
        <p:spPr bwMode="auto">
          <a:xfrm>
            <a:off x="8029575" y="3500540"/>
            <a:ext cx="0" cy="288925"/>
          </a:xfrm>
          <a:prstGeom prst="line">
            <a:avLst/>
          </a:prstGeom>
          <a:noFill/>
          <a:ln w="28575">
            <a:solidFill>
              <a:srgbClr val="FF6600"/>
            </a:solidFill>
            <a:round/>
            <a:headEnd/>
            <a:tailEnd type="none" w="med" len="lg"/>
          </a:ln>
          <a:effectLst/>
        </p:spPr>
        <p:txBody>
          <a:bodyPr anchor="ctr">
            <a:spAutoFit/>
          </a:bodyPr>
          <a:lstStyle/>
          <a:p>
            <a:endParaRPr lang="zh-CN" altLang="en-US"/>
          </a:p>
        </p:txBody>
      </p:sp>
      <p:sp>
        <p:nvSpPr>
          <p:cNvPr id="950288" name="Line 16"/>
          <p:cNvSpPr>
            <a:spLocks noChangeShapeType="1"/>
          </p:cNvSpPr>
          <p:nvPr/>
        </p:nvSpPr>
        <p:spPr bwMode="auto">
          <a:xfrm>
            <a:off x="8532813" y="3500540"/>
            <a:ext cx="0" cy="288925"/>
          </a:xfrm>
          <a:prstGeom prst="line">
            <a:avLst/>
          </a:prstGeom>
          <a:noFill/>
          <a:ln w="28575">
            <a:solidFill>
              <a:srgbClr val="FF6600"/>
            </a:solidFill>
            <a:round/>
            <a:headEnd/>
            <a:tailEnd type="none" w="med" len="lg"/>
          </a:ln>
          <a:effectLst/>
        </p:spPr>
        <p:txBody>
          <a:bodyPr anchor="ctr">
            <a:spAutoFit/>
          </a:bodyPr>
          <a:lstStyle/>
          <a:p>
            <a:endParaRPr lang="zh-CN" altLang="en-US"/>
          </a:p>
        </p:txBody>
      </p:sp>
      <p:sp>
        <p:nvSpPr>
          <p:cNvPr id="950289" name="Line 17"/>
          <p:cNvSpPr>
            <a:spLocks noChangeShapeType="1"/>
          </p:cNvSpPr>
          <p:nvPr/>
        </p:nvSpPr>
        <p:spPr bwMode="auto">
          <a:xfrm>
            <a:off x="7669213" y="3645003"/>
            <a:ext cx="360362" cy="0"/>
          </a:xfrm>
          <a:prstGeom prst="line">
            <a:avLst/>
          </a:prstGeom>
          <a:noFill/>
          <a:ln w="28575">
            <a:solidFill>
              <a:srgbClr val="FF6600"/>
            </a:solidFill>
            <a:round/>
            <a:headEnd/>
            <a:tailEnd type="triangle" w="med" len="lg"/>
          </a:ln>
          <a:effectLst/>
        </p:spPr>
        <p:txBody>
          <a:bodyPr anchor="ctr">
            <a:spAutoFit/>
          </a:bodyPr>
          <a:lstStyle/>
          <a:p>
            <a:endParaRPr lang="zh-CN" altLang="en-US"/>
          </a:p>
        </p:txBody>
      </p:sp>
      <p:sp>
        <p:nvSpPr>
          <p:cNvPr id="950290" name="Line 18"/>
          <p:cNvSpPr>
            <a:spLocks noChangeShapeType="1"/>
          </p:cNvSpPr>
          <p:nvPr/>
        </p:nvSpPr>
        <p:spPr bwMode="auto">
          <a:xfrm flipH="1">
            <a:off x="8532813" y="3645003"/>
            <a:ext cx="360362" cy="0"/>
          </a:xfrm>
          <a:prstGeom prst="line">
            <a:avLst/>
          </a:prstGeom>
          <a:noFill/>
          <a:ln w="28575">
            <a:solidFill>
              <a:srgbClr val="FF6600"/>
            </a:solidFill>
            <a:round/>
            <a:headEnd/>
            <a:tailEnd type="triangle" w="med" len="lg"/>
          </a:ln>
          <a:effectLst/>
        </p:spPr>
        <p:txBody>
          <a:bodyPr anchor="ctr">
            <a:spAutoFit/>
          </a:bodyPr>
          <a:lstStyle/>
          <a:p>
            <a:endParaRPr lang="zh-CN" altLang="en-US"/>
          </a:p>
        </p:txBody>
      </p:sp>
      <p:sp>
        <p:nvSpPr>
          <p:cNvPr id="950291" name="Text Box 19"/>
          <p:cNvSpPr txBox="1">
            <a:spLocks noChangeArrowheads="1"/>
          </p:cNvSpPr>
          <p:nvPr/>
        </p:nvSpPr>
        <p:spPr bwMode="auto">
          <a:xfrm>
            <a:off x="7740650" y="3751365"/>
            <a:ext cx="1081088" cy="396875"/>
          </a:xfrm>
          <a:prstGeom prst="rect">
            <a:avLst/>
          </a:prstGeom>
          <a:noFill/>
          <a:ln w="28575" algn="ctr">
            <a:noFill/>
            <a:miter lim="800000"/>
            <a:headEnd/>
            <a:tailEnd type="none" w="med" len="lg"/>
          </a:ln>
          <a:effectLst/>
        </p:spPr>
        <p:txBody>
          <a:bodyPr>
            <a:spAutoFit/>
          </a:bodyPr>
          <a:lstStyle/>
          <a:p>
            <a:pPr>
              <a:spcBef>
                <a:spcPct val="50000"/>
              </a:spcBef>
            </a:pPr>
            <a:r>
              <a:rPr lang="en-US" altLang="zh-CN" sz="2000" dirty="0">
                <a:solidFill>
                  <a:srgbClr val="FF6600"/>
                </a:solidFill>
              </a:rPr>
              <a:t>100μs</a:t>
            </a:r>
          </a:p>
        </p:txBody>
      </p:sp>
      <p:sp>
        <p:nvSpPr>
          <p:cNvPr id="950295" name="AutoShape 23">
            <a:hlinkClick r:id="" action="ppaction://hlinkshowjump?jump=lastslideviewed" highlightClick="1"/>
          </p:cNvPr>
          <p:cNvSpPr>
            <a:spLocks noChangeArrowheads="1"/>
          </p:cNvSpPr>
          <p:nvPr/>
        </p:nvSpPr>
        <p:spPr bwMode="auto">
          <a:xfrm>
            <a:off x="8531225" y="260350"/>
            <a:ext cx="433388" cy="431800"/>
          </a:xfrm>
          <a:prstGeom prst="actionButtonReturn">
            <a:avLst/>
          </a:prstGeom>
          <a:ln>
            <a:headEnd/>
            <a:tailEnd type="none" w="med" len="lg"/>
          </a:ln>
        </p:spPr>
        <p:style>
          <a:lnRef idx="1">
            <a:schemeClr val="accent6"/>
          </a:lnRef>
          <a:fillRef idx="2">
            <a:schemeClr val="accent6"/>
          </a:fillRef>
          <a:effectRef idx="1">
            <a:schemeClr val="accent6"/>
          </a:effectRef>
          <a:fontRef idx="minor">
            <a:schemeClr val="dk1"/>
          </a:fontRef>
        </p:style>
        <p:txBody>
          <a:bodyPr anchor="ctr">
            <a:spAutoFit/>
          </a:bodyPr>
          <a:lstStyle/>
          <a:p>
            <a:endParaRPr lang="zh-CN" altLang="en-US"/>
          </a:p>
        </p:txBody>
      </p:sp>
    </p:spTree>
    <p:extLst>
      <p:ext uri="{BB962C8B-B14F-4D97-AF65-F5344CB8AC3E}">
        <p14:creationId xmlns:p14="http://schemas.microsoft.com/office/powerpoint/2010/main" val="1289051665"/>
      </p:ext>
    </p:extLst>
  </p:cSld>
  <p:clrMapOvr>
    <a:masterClrMapping/>
  </p:clrMapOvr>
  <p:transition spd="med"/>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53347" name="Rectangle 3"/>
          <p:cNvSpPr>
            <a:spLocks noGrp="1" noChangeArrowheads="1"/>
          </p:cNvSpPr>
          <p:nvPr>
            <p:ph type="body" idx="1"/>
          </p:nvPr>
        </p:nvSpPr>
        <p:spPr>
          <a:xfrm>
            <a:off x="2474913" y="0"/>
            <a:ext cx="6273800" cy="6858000"/>
          </a:xfrm>
        </p:spPr>
        <p:txBody>
          <a:bodyPr/>
          <a:lstStyle/>
          <a:p>
            <a:pPr marL="0" indent="0">
              <a:buFont typeface="Wingdings" pitchFamily="2" charset="2"/>
              <a:buNone/>
            </a:pPr>
            <a:r>
              <a:rPr lang="en-US" altLang="zh-CN" sz="1600" b="1">
                <a:latin typeface="Times New Roman" pitchFamily="18" charset="0"/>
              </a:rPr>
              <a:t>DAOUT: MOV  AX, 0D200H </a:t>
            </a:r>
          </a:p>
          <a:p>
            <a:pPr marL="0" indent="0">
              <a:buFont typeface="Wingdings" pitchFamily="2" charset="2"/>
              <a:buNone/>
            </a:pPr>
            <a:r>
              <a:rPr lang="en-US" altLang="zh-CN" sz="1600" b="1">
                <a:latin typeface="Times New Roman" pitchFamily="18" charset="0"/>
              </a:rPr>
              <a:t>                 MOV  DS, AX</a:t>
            </a:r>
          </a:p>
          <a:p>
            <a:pPr marL="0" indent="0">
              <a:buFont typeface="Wingdings" pitchFamily="2" charset="2"/>
              <a:buNone/>
            </a:pPr>
            <a:r>
              <a:rPr lang="en-US" altLang="zh-CN" sz="1600" b="1">
                <a:latin typeface="Times New Roman" pitchFamily="18" charset="0"/>
              </a:rPr>
              <a:t>                 MOV  BX, 0	;</a:t>
            </a:r>
            <a:r>
              <a:rPr lang="zh-CN" altLang="en-US" sz="1600" b="1">
                <a:latin typeface="Times New Roman" pitchFamily="18" charset="0"/>
              </a:rPr>
              <a:t>初始化内存首地址</a:t>
            </a:r>
          </a:p>
          <a:p>
            <a:pPr marL="0" indent="0">
              <a:buFont typeface="Wingdings" pitchFamily="2" charset="2"/>
              <a:buNone/>
            </a:pPr>
            <a:r>
              <a:rPr lang="zh-CN" altLang="en-US" sz="1600" b="1">
                <a:latin typeface="Times New Roman" pitchFamily="18" charset="0"/>
              </a:rPr>
              <a:t>                 </a:t>
            </a:r>
            <a:r>
              <a:rPr lang="en-US" altLang="zh-CN" sz="1600" b="1">
                <a:latin typeface="Times New Roman" pitchFamily="18" charset="0"/>
              </a:rPr>
              <a:t>MOV   CX, 1000	;</a:t>
            </a:r>
            <a:r>
              <a:rPr lang="zh-CN" altLang="en-US" sz="1600" b="1">
                <a:latin typeface="Times New Roman" pitchFamily="18" charset="0"/>
              </a:rPr>
              <a:t>初始化计数器</a:t>
            </a:r>
          </a:p>
          <a:p>
            <a:pPr marL="0" indent="0">
              <a:buFont typeface="Wingdings" pitchFamily="2" charset="2"/>
              <a:buNone/>
            </a:pPr>
            <a:r>
              <a:rPr lang="zh-CN" altLang="en-US" sz="1600" b="1">
                <a:latin typeface="Times New Roman" pitchFamily="18" charset="0"/>
              </a:rPr>
              <a:t>                 </a:t>
            </a:r>
            <a:r>
              <a:rPr lang="en-US" altLang="zh-CN" sz="1600" b="1">
                <a:solidFill>
                  <a:srgbClr val="0000FF"/>
                </a:solidFill>
                <a:latin typeface="Times New Roman" pitchFamily="18" charset="0"/>
              </a:rPr>
              <a:t>MOV   DX, </a:t>
            </a:r>
            <a:r>
              <a:rPr lang="en-US" altLang="zh-CN" sz="1600" b="1">
                <a:solidFill>
                  <a:srgbClr val="FF0000"/>
                </a:solidFill>
              </a:rPr>
              <a:t>02F9</a:t>
            </a:r>
            <a:r>
              <a:rPr lang="en-US" altLang="zh-CN" sz="1600" b="1">
                <a:solidFill>
                  <a:srgbClr val="0000FF"/>
                </a:solidFill>
                <a:latin typeface="Times New Roman" pitchFamily="18" charset="0"/>
              </a:rPr>
              <a:t>H</a:t>
            </a:r>
          </a:p>
          <a:p>
            <a:pPr marL="0" indent="0">
              <a:buFont typeface="Wingdings" pitchFamily="2" charset="2"/>
              <a:buNone/>
            </a:pPr>
            <a:r>
              <a:rPr lang="en-US" altLang="zh-CN" sz="1600" b="1">
                <a:solidFill>
                  <a:srgbClr val="0000FF"/>
                </a:solidFill>
                <a:latin typeface="Times New Roman" pitchFamily="18" charset="0"/>
              </a:rPr>
              <a:t>                 MOV   AL, 01H</a:t>
            </a:r>
          </a:p>
          <a:p>
            <a:pPr marL="0" indent="0">
              <a:buFont typeface="Wingdings" pitchFamily="2" charset="2"/>
              <a:buNone/>
            </a:pPr>
            <a:r>
              <a:rPr lang="en-US" altLang="zh-CN" sz="1600" b="1">
                <a:solidFill>
                  <a:srgbClr val="0000FF"/>
                </a:solidFill>
                <a:latin typeface="Times New Roman" pitchFamily="18" charset="0"/>
              </a:rPr>
              <a:t>                 OUT    DX, AL	;</a:t>
            </a:r>
            <a:r>
              <a:rPr lang="zh-CN" altLang="en-US" sz="1600" b="1">
                <a:solidFill>
                  <a:srgbClr val="0000FF"/>
                </a:solidFill>
                <a:latin typeface="Times New Roman" pitchFamily="18" charset="0"/>
              </a:rPr>
              <a:t>初始化选通信号 </a:t>
            </a:r>
          </a:p>
          <a:p>
            <a:pPr marL="0" indent="0">
              <a:buFont typeface="Wingdings" pitchFamily="2" charset="2"/>
              <a:buNone/>
            </a:pPr>
            <a:r>
              <a:rPr lang="en-US" altLang="zh-CN" sz="1600" b="1">
                <a:solidFill>
                  <a:srgbClr val="CC0000"/>
                </a:solidFill>
                <a:latin typeface="Times New Roman" pitchFamily="18" charset="0"/>
              </a:rPr>
              <a:t>NEXT:     MOV  DX, </a:t>
            </a:r>
            <a:r>
              <a:rPr lang="en-US" altLang="zh-CN" sz="1600" b="1">
                <a:solidFill>
                  <a:srgbClr val="FF0000"/>
                </a:solidFill>
              </a:rPr>
              <a:t>02FA</a:t>
            </a:r>
            <a:r>
              <a:rPr lang="en-US" altLang="zh-CN" sz="1600" b="1">
                <a:solidFill>
                  <a:srgbClr val="CC0000"/>
                </a:solidFill>
                <a:latin typeface="Times New Roman" pitchFamily="18" charset="0"/>
              </a:rPr>
              <a:t>H</a:t>
            </a:r>
          </a:p>
          <a:p>
            <a:pPr marL="0" indent="0">
              <a:buFont typeface="Wingdings" pitchFamily="2" charset="2"/>
              <a:buNone/>
            </a:pPr>
            <a:r>
              <a:rPr lang="en-US" altLang="zh-CN" sz="1600" b="1">
                <a:solidFill>
                  <a:srgbClr val="CC0000"/>
                </a:solidFill>
                <a:latin typeface="Times New Roman" pitchFamily="18" charset="0"/>
              </a:rPr>
              <a:t>WAT:      IN        AL, DX</a:t>
            </a:r>
          </a:p>
          <a:p>
            <a:pPr marL="0" indent="0">
              <a:buFont typeface="Wingdings" pitchFamily="2" charset="2"/>
              <a:buNone/>
            </a:pPr>
            <a:r>
              <a:rPr lang="en-US" altLang="zh-CN" sz="1600" b="1">
                <a:solidFill>
                  <a:srgbClr val="CC0000"/>
                </a:solidFill>
                <a:latin typeface="Times New Roman" pitchFamily="18" charset="0"/>
              </a:rPr>
              <a:t>                 AND    AL, 80H</a:t>
            </a:r>
          </a:p>
          <a:p>
            <a:pPr marL="0" indent="0">
              <a:buFont typeface="Wingdings" pitchFamily="2" charset="2"/>
              <a:buNone/>
            </a:pPr>
            <a:r>
              <a:rPr lang="en-US" altLang="zh-CN" sz="1600" b="1">
                <a:solidFill>
                  <a:srgbClr val="CC0000"/>
                </a:solidFill>
                <a:latin typeface="Times New Roman" pitchFamily="18" charset="0"/>
              </a:rPr>
              <a:t>                 JNZ     WAT	;</a:t>
            </a:r>
            <a:r>
              <a:rPr lang="zh-CN" altLang="en-US" sz="1600" b="1">
                <a:solidFill>
                  <a:srgbClr val="CC0000"/>
                </a:solidFill>
                <a:latin typeface="Times New Roman" pitchFamily="18" charset="0"/>
              </a:rPr>
              <a:t>状态查询环</a:t>
            </a:r>
          </a:p>
          <a:p>
            <a:pPr marL="0" indent="0">
              <a:buFont typeface="Wingdings" pitchFamily="2" charset="2"/>
              <a:buNone/>
            </a:pPr>
            <a:r>
              <a:rPr lang="zh-CN" altLang="en-US" sz="1600" b="1">
                <a:latin typeface="Times New Roman" pitchFamily="18" charset="0"/>
              </a:rPr>
              <a:t>                </a:t>
            </a:r>
            <a:r>
              <a:rPr lang="zh-CN" altLang="en-US" sz="1600" b="1">
                <a:solidFill>
                  <a:srgbClr val="0000FF"/>
                </a:solidFill>
                <a:latin typeface="Times New Roman" pitchFamily="18" charset="0"/>
              </a:rPr>
              <a:t> </a:t>
            </a:r>
            <a:r>
              <a:rPr lang="en-US" altLang="zh-CN" sz="1600" b="1">
                <a:solidFill>
                  <a:srgbClr val="006600"/>
                </a:solidFill>
                <a:latin typeface="Times New Roman" pitchFamily="18" charset="0"/>
              </a:rPr>
              <a:t>MOV      DX, </a:t>
            </a:r>
            <a:r>
              <a:rPr lang="en-US" altLang="zh-CN" sz="1600" b="1">
                <a:solidFill>
                  <a:srgbClr val="FF0000"/>
                </a:solidFill>
              </a:rPr>
              <a:t>02F8</a:t>
            </a:r>
            <a:r>
              <a:rPr lang="en-US" altLang="zh-CN" sz="1600" b="1">
                <a:solidFill>
                  <a:srgbClr val="006600"/>
                </a:solidFill>
                <a:latin typeface="Times New Roman" pitchFamily="18" charset="0"/>
              </a:rPr>
              <a:t>H</a:t>
            </a:r>
          </a:p>
          <a:p>
            <a:pPr marL="0" indent="0">
              <a:buFont typeface="Wingdings" pitchFamily="2" charset="2"/>
              <a:buNone/>
            </a:pPr>
            <a:r>
              <a:rPr lang="en-US" altLang="zh-CN" sz="1600" b="1">
                <a:solidFill>
                  <a:srgbClr val="006600"/>
                </a:solidFill>
                <a:latin typeface="Times New Roman" pitchFamily="18" charset="0"/>
              </a:rPr>
              <a:t>                 MOV      AL, [BX]</a:t>
            </a:r>
          </a:p>
          <a:p>
            <a:pPr marL="0" indent="0">
              <a:buFont typeface="Wingdings" pitchFamily="2" charset="2"/>
              <a:buNone/>
            </a:pPr>
            <a:r>
              <a:rPr lang="zh-CN" altLang="en-US" sz="1600" b="1">
                <a:solidFill>
                  <a:srgbClr val="006600"/>
                </a:solidFill>
                <a:latin typeface="Times New Roman" pitchFamily="18" charset="0"/>
              </a:rPr>
              <a:t>                 </a:t>
            </a:r>
            <a:r>
              <a:rPr lang="en-US" altLang="zh-CN" sz="1600" b="1">
                <a:solidFill>
                  <a:srgbClr val="006600"/>
                </a:solidFill>
                <a:latin typeface="Times New Roman" pitchFamily="18" charset="0"/>
              </a:rPr>
              <a:t>OUT      DX, AL	;</a:t>
            </a:r>
            <a:r>
              <a:rPr lang="zh-CN" altLang="en-US" sz="1600" b="1">
                <a:solidFill>
                  <a:srgbClr val="006600"/>
                </a:solidFill>
                <a:latin typeface="Times New Roman" pitchFamily="18" charset="0"/>
              </a:rPr>
              <a:t>数据输出</a:t>
            </a:r>
          </a:p>
          <a:p>
            <a:pPr marL="0" indent="0">
              <a:buFont typeface="Wingdings" pitchFamily="2" charset="2"/>
              <a:buNone/>
            </a:pPr>
            <a:r>
              <a:rPr lang="zh-CN" altLang="en-US" sz="1600" b="1">
                <a:latin typeface="Times New Roman" pitchFamily="18" charset="0"/>
              </a:rPr>
              <a:t>                </a:t>
            </a:r>
            <a:r>
              <a:rPr lang="zh-CN" altLang="en-US" sz="1600" b="1">
                <a:solidFill>
                  <a:srgbClr val="FF0066"/>
                </a:solidFill>
                <a:latin typeface="Times New Roman" pitchFamily="18" charset="0"/>
              </a:rPr>
              <a:t> </a:t>
            </a:r>
            <a:r>
              <a:rPr lang="en-US" altLang="zh-CN" sz="1600" b="1">
                <a:solidFill>
                  <a:srgbClr val="FF0066"/>
                </a:solidFill>
                <a:latin typeface="Times New Roman" pitchFamily="18" charset="0"/>
              </a:rPr>
              <a:t>MOV     DX, </a:t>
            </a:r>
            <a:r>
              <a:rPr lang="en-US" altLang="zh-CN" sz="1600" b="1">
                <a:solidFill>
                  <a:srgbClr val="FF0000"/>
                </a:solidFill>
              </a:rPr>
              <a:t>02F9</a:t>
            </a:r>
            <a:r>
              <a:rPr lang="en-US" altLang="zh-CN" sz="1600" b="1">
                <a:solidFill>
                  <a:srgbClr val="FF0066"/>
                </a:solidFill>
                <a:latin typeface="Times New Roman" pitchFamily="18" charset="0"/>
              </a:rPr>
              <a:t>H</a:t>
            </a:r>
          </a:p>
          <a:p>
            <a:pPr marL="0" indent="0">
              <a:buFont typeface="Wingdings" pitchFamily="2" charset="2"/>
              <a:buNone/>
            </a:pPr>
            <a:r>
              <a:rPr lang="en-US" altLang="zh-CN" sz="1600" b="1">
                <a:solidFill>
                  <a:srgbClr val="FF0066"/>
                </a:solidFill>
                <a:latin typeface="Times New Roman" pitchFamily="18" charset="0"/>
              </a:rPr>
              <a:t>                 MOV     AL, 00H</a:t>
            </a:r>
          </a:p>
          <a:p>
            <a:pPr marL="0" indent="0">
              <a:buFont typeface="Wingdings" pitchFamily="2" charset="2"/>
              <a:buNone/>
            </a:pPr>
            <a:r>
              <a:rPr lang="en-US" altLang="zh-CN" sz="1600" b="1">
                <a:solidFill>
                  <a:srgbClr val="FF0066"/>
                </a:solidFill>
                <a:latin typeface="Times New Roman" pitchFamily="18" charset="0"/>
              </a:rPr>
              <a:t>                 OUT      DX, AL</a:t>
            </a:r>
          </a:p>
          <a:p>
            <a:pPr marL="0" indent="0">
              <a:buFont typeface="Wingdings" pitchFamily="2" charset="2"/>
              <a:buNone/>
            </a:pPr>
            <a:r>
              <a:rPr lang="en-US" altLang="zh-CN" sz="1600" b="1">
                <a:latin typeface="Times New Roman" pitchFamily="18" charset="0"/>
              </a:rPr>
              <a:t>                 </a:t>
            </a:r>
            <a:r>
              <a:rPr lang="en-US" altLang="zh-CN" sz="1600" b="1">
                <a:solidFill>
                  <a:srgbClr val="6600CC"/>
                </a:solidFill>
                <a:latin typeface="Times New Roman" pitchFamily="18" charset="0"/>
              </a:rPr>
              <a:t>CALL   DLY100us	;DLY100μs</a:t>
            </a:r>
            <a:r>
              <a:rPr lang="zh-CN" altLang="en-US" sz="1600" b="1">
                <a:solidFill>
                  <a:srgbClr val="6600CC"/>
                </a:solidFill>
                <a:latin typeface="Times New Roman" pitchFamily="18" charset="0"/>
              </a:rPr>
              <a:t>为</a:t>
            </a:r>
            <a:r>
              <a:rPr lang="en-US" altLang="zh-CN" sz="1600" b="1">
                <a:solidFill>
                  <a:srgbClr val="6600CC"/>
                </a:solidFill>
                <a:latin typeface="Times New Roman" pitchFamily="18" charset="0"/>
              </a:rPr>
              <a:t>100μs</a:t>
            </a:r>
            <a:r>
              <a:rPr lang="zh-CN" altLang="en-US" sz="1600" b="1">
                <a:solidFill>
                  <a:srgbClr val="6600CC"/>
                </a:solidFill>
                <a:latin typeface="Times New Roman" pitchFamily="18" charset="0"/>
              </a:rPr>
              <a:t>的延迟子程序</a:t>
            </a:r>
          </a:p>
          <a:p>
            <a:pPr marL="0" indent="0">
              <a:buFont typeface="Wingdings" pitchFamily="2" charset="2"/>
              <a:buNone/>
            </a:pPr>
            <a:r>
              <a:rPr lang="en-US" altLang="zh-CN" sz="1600" b="1">
                <a:solidFill>
                  <a:srgbClr val="6600CC"/>
                </a:solidFill>
                <a:latin typeface="Times New Roman" pitchFamily="18" charset="0"/>
              </a:rPr>
              <a:t>                 MOV    AL, 01H</a:t>
            </a:r>
          </a:p>
          <a:p>
            <a:pPr marL="0" indent="0">
              <a:buFont typeface="Wingdings" pitchFamily="2" charset="2"/>
              <a:buNone/>
            </a:pPr>
            <a:r>
              <a:rPr lang="en-US" altLang="zh-CN" sz="1600" b="1">
                <a:solidFill>
                  <a:srgbClr val="6600CC"/>
                </a:solidFill>
                <a:latin typeface="Times New Roman" pitchFamily="18" charset="0"/>
              </a:rPr>
              <a:t>                 OUT      DX, AL	;</a:t>
            </a:r>
            <a:r>
              <a:rPr lang="zh-CN" altLang="en-US" sz="1600" b="1">
                <a:solidFill>
                  <a:srgbClr val="6600CC"/>
                </a:solidFill>
                <a:latin typeface="Times New Roman" pitchFamily="18" charset="0"/>
              </a:rPr>
              <a:t>产生选通信号 </a:t>
            </a:r>
          </a:p>
          <a:p>
            <a:pPr marL="0" indent="0">
              <a:buFont typeface="Wingdings" pitchFamily="2" charset="2"/>
              <a:buNone/>
            </a:pPr>
            <a:r>
              <a:rPr lang="en-US" altLang="zh-CN" sz="1600" b="1">
                <a:latin typeface="Times New Roman" pitchFamily="18" charset="0"/>
              </a:rPr>
              <a:t>                 INC       BX	;</a:t>
            </a:r>
            <a:r>
              <a:rPr lang="zh-CN" altLang="en-US" sz="1600" b="1">
                <a:latin typeface="Times New Roman" pitchFamily="18" charset="0"/>
              </a:rPr>
              <a:t>修改内存指针</a:t>
            </a:r>
          </a:p>
          <a:p>
            <a:pPr marL="0" indent="0">
              <a:buFont typeface="Wingdings" pitchFamily="2" charset="2"/>
              <a:buNone/>
            </a:pPr>
            <a:r>
              <a:rPr lang="en-US" altLang="zh-CN" sz="1600" b="1">
                <a:latin typeface="Times New Roman" pitchFamily="18" charset="0"/>
              </a:rPr>
              <a:t>                 LOOP     NEXT	;</a:t>
            </a:r>
            <a:r>
              <a:rPr lang="zh-CN" altLang="en-US" sz="1600" b="1">
                <a:latin typeface="Times New Roman" pitchFamily="18" charset="0"/>
              </a:rPr>
              <a:t>输出次数的循环控制</a:t>
            </a:r>
          </a:p>
          <a:p>
            <a:pPr marL="0" indent="0">
              <a:buFont typeface="Wingdings" pitchFamily="2" charset="2"/>
              <a:buNone/>
            </a:pPr>
            <a:r>
              <a:rPr lang="en-US" altLang="zh-CN" sz="1600" b="1">
                <a:latin typeface="Times New Roman" pitchFamily="18" charset="0"/>
              </a:rPr>
              <a:t>                 RET </a:t>
            </a:r>
            <a:endParaRPr lang="zh-CN" altLang="en-US" sz="1600" b="1">
              <a:latin typeface="Times New Roman" pitchFamily="18" charset="0"/>
            </a:endParaRPr>
          </a:p>
        </p:txBody>
      </p:sp>
      <p:sp>
        <p:nvSpPr>
          <p:cNvPr id="953349" name="AutoShape 5"/>
          <p:cNvSpPr>
            <a:spLocks/>
          </p:cNvSpPr>
          <p:nvPr/>
        </p:nvSpPr>
        <p:spPr bwMode="auto">
          <a:xfrm>
            <a:off x="3132138" y="1268413"/>
            <a:ext cx="144462" cy="720725"/>
          </a:xfrm>
          <a:prstGeom prst="leftBrace">
            <a:avLst>
              <a:gd name="adj1" fmla="val 41575"/>
              <a:gd name="adj2" fmla="val 50000"/>
            </a:avLst>
          </a:prstGeom>
          <a:noFill/>
          <a:ln w="28575">
            <a:solidFill>
              <a:srgbClr val="0000FF"/>
            </a:solidFill>
            <a:round/>
            <a:headEnd/>
            <a:tailEnd type="none" w="med" len="lg"/>
          </a:ln>
          <a:effectLst/>
        </p:spPr>
        <p:txBody>
          <a:bodyPr wrap="none" anchor="ctr">
            <a:spAutoFit/>
          </a:bodyPr>
          <a:lstStyle/>
          <a:p>
            <a:endParaRPr lang="zh-CN" altLang="en-US"/>
          </a:p>
        </p:txBody>
      </p:sp>
      <p:sp>
        <p:nvSpPr>
          <p:cNvPr id="953350" name="AutoShape 6"/>
          <p:cNvSpPr>
            <a:spLocks/>
          </p:cNvSpPr>
          <p:nvPr/>
        </p:nvSpPr>
        <p:spPr bwMode="auto">
          <a:xfrm>
            <a:off x="2268538" y="2133600"/>
            <a:ext cx="215900" cy="1079500"/>
          </a:xfrm>
          <a:prstGeom prst="leftBrace">
            <a:avLst>
              <a:gd name="adj1" fmla="val 41667"/>
              <a:gd name="adj2" fmla="val 50000"/>
            </a:avLst>
          </a:prstGeom>
          <a:noFill/>
          <a:ln w="28575">
            <a:solidFill>
              <a:srgbClr val="CC0000"/>
            </a:solidFill>
            <a:round/>
            <a:headEnd/>
            <a:tailEnd type="none" w="med" len="lg"/>
          </a:ln>
          <a:effectLst/>
        </p:spPr>
        <p:txBody>
          <a:bodyPr anchor="ctr">
            <a:spAutoFit/>
          </a:bodyPr>
          <a:lstStyle/>
          <a:p>
            <a:endParaRPr lang="zh-CN" altLang="en-US"/>
          </a:p>
        </p:txBody>
      </p:sp>
      <p:sp>
        <p:nvSpPr>
          <p:cNvPr id="953351" name="AutoShape 7"/>
          <p:cNvSpPr>
            <a:spLocks/>
          </p:cNvSpPr>
          <p:nvPr/>
        </p:nvSpPr>
        <p:spPr bwMode="auto">
          <a:xfrm>
            <a:off x="3132138" y="3284538"/>
            <a:ext cx="215900" cy="792162"/>
          </a:xfrm>
          <a:prstGeom prst="leftBrace">
            <a:avLst>
              <a:gd name="adj1" fmla="val 30576"/>
              <a:gd name="adj2" fmla="val 50000"/>
            </a:avLst>
          </a:prstGeom>
          <a:noFill/>
          <a:ln w="28575">
            <a:solidFill>
              <a:srgbClr val="006600"/>
            </a:solidFill>
            <a:round/>
            <a:headEnd/>
            <a:tailEnd type="none" w="med" len="lg"/>
          </a:ln>
          <a:effectLst/>
        </p:spPr>
        <p:txBody>
          <a:bodyPr anchor="ctr">
            <a:spAutoFit/>
          </a:bodyPr>
          <a:lstStyle/>
          <a:p>
            <a:endParaRPr lang="zh-CN" altLang="en-US"/>
          </a:p>
        </p:txBody>
      </p:sp>
      <p:sp>
        <p:nvSpPr>
          <p:cNvPr id="953352" name="AutoShape 8"/>
          <p:cNvSpPr>
            <a:spLocks/>
          </p:cNvSpPr>
          <p:nvPr/>
        </p:nvSpPr>
        <p:spPr bwMode="auto">
          <a:xfrm>
            <a:off x="3132138" y="4221163"/>
            <a:ext cx="215900" cy="720725"/>
          </a:xfrm>
          <a:prstGeom prst="leftBrace">
            <a:avLst>
              <a:gd name="adj1" fmla="val 27819"/>
              <a:gd name="adj2" fmla="val 50000"/>
            </a:avLst>
          </a:prstGeom>
          <a:noFill/>
          <a:ln w="28575">
            <a:solidFill>
              <a:srgbClr val="FF0066"/>
            </a:solidFill>
            <a:round/>
            <a:headEnd/>
            <a:tailEnd type="none" w="med" len="lg"/>
          </a:ln>
          <a:effectLst/>
        </p:spPr>
        <p:txBody>
          <a:bodyPr anchor="ctr">
            <a:spAutoFit/>
          </a:bodyPr>
          <a:lstStyle/>
          <a:p>
            <a:endParaRPr lang="zh-CN" altLang="en-US"/>
          </a:p>
        </p:txBody>
      </p:sp>
      <p:sp>
        <p:nvSpPr>
          <p:cNvPr id="953353" name="AutoShape 9"/>
          <p:cNvSpPr>
            <a:spLocks/>
          </p:cNvSpPr>
          <p:nvPr/>
        </p:nvSpPr>
        <p:spPr bwMode="auto">
          <a:xfrm>
            <a:off x="3132138" y="5084763"/>
            <a:ext cx="215900" cy="720725"/>
          </a:xfrm>
          <a:prstGeom prst="leftBrace">
            <a:avLst>
              <a:gd name="adj1" fmla="val 27819"/>
              <a:gd name="adj2" fmla="val 50000"/>
            </a:avLst>
          </a:prstGeom>
          <a:noFill/>
          <a:ln w="28575">
            <a:solidFill>
              <a:srgbClr val="6600CC"/>
            </a:solidFill>
            <a:round/>
            <a:headEnd/>
            <a:tailEnd type="none" w="med" len="lg"/>
          </a:ln>
          <a:effectLst/>
        </p:spPr>
        <p:txBody>
          <a:bodyPr anchor="ctr">
            <a:spAutoFit/>
          </a:bodyPr>
          <a:lstStyle/>
          <a:p>
            <a:endParaRPr lang="zh-CN" altLang="en-US"/>
          </a:p>
        </p:txBody>
      </p:sp>
      <p:sp>
        <p:nvSpPr>
          <p:cNvPr id="953359" name="Text Box 15"/>
          <p:cNvSpPr txBox="1">
            <a:spLocks noChangeArrowheads="1"/>
          </p:cNvSpPr>
          <p:nvPr/>
        </p:nvSpPr>
        <p:spPr bwMode="auto">
          <a:xfrm>
            <a:off x="1763713" y="2420938"/>
            <a:ext cx="576262" cy="457200"/>
          </a:xfrm>
          <a:prstGeom prst="rect">
            <a:avLst/>
          </a:prstGeom>
          <a:noFill/>
          <a:ln w="28575" algn="ctr">
            <a:noFill/>
            <a:miter lim="800000"/>
            <a:headEnd/>
            <a:tailEnd type="none" w="med" len="lg"/>
          </a:ln>
          <a:effectLst/>
        </p:spPr>
        <p:txBody>
          <a:bodyPr>
            <a:spAutoFit/>
          </a:bodyPr>
          <a:lstStyle/>
          <a:p>
            <a:pPr algn="l">
              <a:spcBef>
                <a:spcPct val="50000"/>
              </a:spcBef>
            </a:pPr>
            <a:r>
              <a:rPr lang="en-US" altLang="zh-CN">
                <a:solidFill>
                  <a:srgbClr val="CC0000"/>
                </a:solidFill>
              </a:rPr>
              <a:t>②</a:t>
            </a:r>
          </a:p>
        </p:txBody>
      </p:sp>
      <p:sp>
        <p:nvSpPr>
          <p:cNvPr id="953360" name="Text Box 16"/>
          <p:cNvSpPr txBox="1">
            <a:spLocks noChangeArrowheads="1"/>
          </p:cNvSpPr>
          <p:nvPr/>
        </p:nvSpPr>
        <p:spPr bwMode="auto">
          <a:xfrm>
            <a:off x="2628900" y="3429000"/>
            <a:ext cx="576263" cy="457200"/>
          </a:xfrm>
          <a:prstGeom prst="rect">
            <a:avLst/>
          </a:prstGeom>
          <a:noFill/>
          <a:ln w="28575" algn="ctr">
            <a:noFill/>
            <a:miter lim="800000"/>
            <a:headEnd/>
            <a:tailEnd type="none" w="med" len="lg"/>
          </a:ln>
          <a:effectLst/>
        </p:spPr>
        <p:txBody>
          <a:bodyPr>
            <a:spAutoFit/>
          </a:bodyPr>
          <a:lstStyle/>
          <a:p>
            <a:pPr algn="l">
              <a:spcBef>
                <a:spcPct val="50000"/>
              </a:spcBef>
            </a:pPr>
            <a:r>
              <a:rPr lang="en-US" altLang="zh-CN">
                <a:solidFill>
                  <a:srgbClr val="008000"/>
                </a:solidFill>
              </a:rPr>
              <a:t>③</a:t>
            </a:r>
          </a:p>
        </p:txBody>
      </p:sp>
      <p:sp>
        <p:nvSpPr>
          <p:cNvPr id="953361" name="Text Box 17"/>
          <p:cNvSpPr txBox="1">
            <a:spLocks noChangeArrowheads="1"/>
          </p:cNvSpPr>
          <p:nvPr/>
        </p:nvSpPr>
        <p:spPr bwMode="auto">
          <a:xfrm>
            <a:off x="2628900" y="4365625"/>
            <a:ext cx="576263" cy="457200"/>
          </a:xfrm>
          <a:prstGeom prst="rect">
            <a:avLst/>
          </a:prstGeom>
          <a:noFill/>
          <a:ln w="28575" algn="ctr">
            <a:noFill/>
            <a:miter lim="800000"/>
            <a:headEnd/>
            <a:tailEnd type="none" w="med" len="lg"/>
          </a:ln>
          <a:effectLst/>
        </p:spPr>
        <p:txBody>
          <a:bodyPr>
            <a:spAutoFit/>
          </a:bodyPr>
          <a:lstStyle/>
          <a:p>
            <a:pPr algn="l">
              <a:spcBef>
                <a:spcPct val="50000"/>
              </a:spcBef>
            </a:pPr>
            <a:r>
              <a:rPr lang="en-US" altLang="zh-CN">
                <a:solidFill>
                  <a:srgbClr val="FF0066"/>
                </a:solidFill>
              </a:rPr>
              <a:t>④</a:t>
            </a:r>
          </a:p>
        </p:txBody>
      </p:sp>
      <p:sp>
        <p:nvSpPr>
          <p:cNvPr id="953362" name="Text Box 18"/>
          <p:cNvSpPr txBox="1">
            <a:spLocks noChangeArrowheads="1"/>
          </p:cNvSpPr>
          <p:nvPr/>
        </p:nvSpPr>
        <p:spPr bwMode="auto">
          <a:xfrm>
            <a:off x="2628900" y="5157788"/>
            <a:ext cx="576263" cy="457200"/>
          </a:xfrm>
          <a:prstGeom prst="rect">
            <a:avLst/>
          </a:prstGeom>
          <a:noFill/>
          <a:ln w="28575" algn="ctr">
            <a:noFill/>
            <a:miter lim="800000"/>
            <a:headEnd/>
            <a:tailEnd type="none" w="med" len="lg"/>
          </a:ln>
          <a:effectLst/>
        </p:spPr>
        <p:txBody>
          <a:bodyPr>
            <a:spAutoFit/>
          </a:bodyPr>
          <a:lstStyle/>
          <a:p>
            <a:pPr algn="l">
              <a:spcBef>
                <a:spcPct val="50000"/>
              </a:spcBef>
            </a:pPr>
            <a:r>
              <a:rPr lang="en-US" altLang="zh-CN">
                <a:solidFill>
                  <a:srgbClr val="6600CC"/>
                </a:solidFill>
              </a:rPr>
              <a:t>⑤</a:t>
            </a:r>
          </a:p>
        </p:txBody>
      </p:sp>
      <p:sp>
        <p:nvSpPr>
          <p:cNvPr id="953363" name="Text Box 19"/>
          <p:cNvSpPr txBox="1">
            <a:spLocks noChangeArrowheads="1"/>
          </p:cNvSpPr>
          <p:nvPr/>
        </p:nvSpPr>
        <p:spPr bwMode="auto">
          <a:xfrm>
            <a:off x="2628900" y="1341438"/>
            <a:ext cx="576263" cy="457200"/>
          </a:xfrm>
          <a:prstGeom prst="rect">
            <a:avLst/>
          </a:prstGeom>
          <a:noFill/>
          <a:ln w="28575" algn="ctr">
            <a:noFill/>
            <a:miter lim="800000"/>
            <a:headEnd/>
            <a:tailEnd type="none" w="med" len="lg"/>
          </a:ln>
          <a:effectLst/>
        </p:spPr>
        <p:txBody>
          <a:bodyPr>
            <a:spAutoFit/>
          </a:bodyPr>
          <a:lstStyle/>
          <a:p>
            <a:pPr algn="l">
              <a:spcBef>
                <a:spcPct val="50000"/>
              </a:spcBef>
            </a:pPr>
            <a:r>
              <a:rPr lang="en-US" altLang="zh-CN">
                <a:solidFill>
                  <a:srgbClr val="0000FF"/>
                </a:solidFill>
              </a:rPr>
              <a:t>①</a:t>
            </a:r>
          </a:p>
        </p:txBody>
      </p:sp>
      <p:sp>
        <p:nvSpPr>
          <p:cNvPr id="953364" name="Text Box 20"/>
          <p:cNvSpPr txBox="1">
            <a:spLocks noChangeArrowheads="1"/>
          </p:cNvSpPr>
          <p:nvPr/>
        </p:nvSpPr>
        <p:spPr bwMode="auto">
          <a:xfrm>
            <a:off x="323850" y="1341438"/>
            <a:ext cx="936625" cy="457200"/>
          </a:xfrm>
          <a:prstGeom prst="rect">
            <a:avLst/>
          </a:prstGeom>
          <a:noFill/>
          <a:ln w="28575" algn="ctr">
            <a:noFill/>
            <a:miter lim="800000"/>
            <a:headEnd/>
            <a:tailEnd type="none" w="med" len="lg"/>
          </a:ln>
          <a:effectLst/>
        </p:spPr>
        <p:txBody>
          <a:bodyPr>
            <a:spAutoFit/>
          </a:bodyPr>
          <a:lstStyle/>
          <a:p>
            <a:pPr algn="l">
              <a:spcBef>
                <a:spcPct val="50000"/>
              </a:spcBef>
            </a:pPr>
            <a:r>
              <a:rPr lang="en-US" altLang="zh-CN" sz="2400" dirty="0"/>
              <a:t>STB</a:t>
            </a:r>
          </a:p>
        </p:txBody>
      </p:sp>
      <p:sp>
        <p:nvSpPr>
          <p:cNvPr id="953365" name="Line 21"/>
          <p:cNvSpPr>
            <a:spLocks noChangeShapeType="1"/>
          </p:cNvSpPr>
          <p:nvPr/>
        </p:nvSpPr>
        <p:spPr bwMode="auto">
          <a:xfrm>
            <a:off x="395288" y="1392238"/>
            <a:ext cx="576262" cy="0"/>
          </a:xfrm>
          <a:prstGeom prst="line">
            <a:avLst/>
          </a:prstGeom>
          <a:noFill/>
          <a:ln w="28575">
            <a:solidFill>
              <a:schemeClr val="tx1"/>
            </a:solidFill>
            <a:round/>
            <a:headEnd/>
            <a:tailEnd type="none" w="med" len="lg"/>
          </a:ln>
          <a:effectLst/>
        </p:spPr>
        <p:txBody>
          <a:bodyPr anchor="ctr">
            <a:spAutoFit/>
          </a:bodyPr>
          <a:lstStyle/>
          <a:p>
            <a:endParaRPr lang="zh-CN" altLang="en-US"/>
          </a:p>
        </p:txBody>
      </p:sp>
      <p:sp>
        <p:nvSpPr>
          <p:cNvPr id="953366" name="Line 22"/>
          <p:cNvSpPr>
            <a:spLocks noChangeShapeType="1"/>
          </p:cNvSpPr>
          <p:nvPr/>
        </p:nvSpPr>
        <p:spPr bwMode="auto">
          <a:xfrm>
            <a:off x="1116013" y="1412875"/>
            <a:ext cx="647700" cy="0"/>
          </a:xfrm>
          <a:prstGeom prst="line">
            <a:avLst/>
          </a:prstGeom>
          <a:noFill/>
          <a:ln w="28575">
            <a:solidFill>
              <a:srgbClr val="0000FF"/>
            </a:solidFill>
            <a:round/>
            <a:headEnd/>
            <a:tailEnd type="none" w="med" len="lg"/>
          </a:ln>
          <a:effectLst/>
        </p:spPr>
        <p:txBody>
          <a:bodyPr anchor="ctr">
            <a:spAutoFit/>
          </a:bodyPr>
          <a:lstStyle/>
          <a:p>
            <a:endParaRPr lang="zh-CN" altLang="en-US"/>
          </a:p>
        </p:txBody>
      </p:sp>
      <p:sp>
        <p:nvSpPr>
          <p:cNvPr id="953367" name="Text Box 23"/>
          <p:cNvSpPr txBox="1">
            <a:spLocks noChangeArrowheads="1"/>
          </p:cNvSpPr>
          <p:nvPr/>
        </p:nvSpPr>
        <p:spPr bwMode="auto">
          <a:xfrm>
            <a:off x="252413" y="2540000"/>
            <a:ext cx="1403350" cy="457200"/>
          </a:xfrm>
          <a:prstGeom prst="rect">
            <a:avLst/>
          </a:prstGeom>
          <a:noFill/>
          <a:ln w="28575" algn="ctr">
            <a:noFill/>
            <a:miter lim="800000"/>
            <a:headEnd/>
            <a:tailEnd type="none" w="med" len="lg"/>
          </a:ln>
          <a:effectLst/>
        </p:spPr>
        <p:txBody>
          <a:bodyPr>
            <a:spAutoFit/>
          </a:bodyPr>
          <a:lstStyle/>
          <a:p>
            <a:pPr algn="l">
              <a:spcBef>
                <a:spcPct val="50000"/>
              </a:spcBef>
            </a:pPr>
            <a:r>
              <a:rPr lang="en-US" altLang="zh-CN" sz="2400" dirty="0"/>
              <a:t>BUSY</a:t>
            </a:r>
          </a:p>
        </p:txBody>
      </p:sp>
      <p:sp>
        <p:nvSpPr>
          <p:cNvPr id="953368" name="Text Box 24"/>
          <p:cNvSpPr txBox="1">
            <a:spLocks noChangeArrowheads="1"/>
          </p:cNvSpPr>
          <p:nvPr/>
        </p:nvSpPr>
        <p:spPr bwMode="auto">
          <a:xfrm>
            <a:off x="252413" y="2205038"/>
            <a:ext cx="1008062" cy="457200"/>
          </a:xfrm>
          <a:prstGeom prst="rect">
            <a:avLst/>
          </a:prstGeom>
          <a:noFill/>
          <a:ln w="28575" algn="ctr">
            <a:noFill/>
            <a:miter lim="800000"/>
            <a:headEnd/>
            <a:tailEnd type="none" w="med" len="lg"/>
          </a:ln>
          <a:effectLst/>
        </p:spPr>
        <p:txBody>
          <a:bodyPr>
            <a:spAutoFit/>
          </a:bodyPr>
          <a:lstStyle/>
          <a:p>
            <a:pPr algn="l">
              <a:spcBef>
                <a:spcPct val="50000"/>
              </a:spcBef>
            </a:pPr>
            <a:r>
              <a:rPr lang="zh-CN" altLang="en-US" sz="2400" dirty="0"/>
              <a:t>判断</a:t>
            </a:r>
          </a:p>
        </p:txBody>
      </p:sp>
      <p:sp>
        <p:nvSpPr>
          <p:cNvPr id="953369" name="Line 25"/>
          <p:cNvSpPr>
            <a:spLocks noChangeShapeType="1"/>
          </p:cNvSpPr>
          <p:nvPr/>
        </p:nvSpPr>
        <p:spPr bwMode="auto">
          <a:xfrm>
            <a:off x="1189038" y="2924175"/>
            <a:ext cx="574675" cy="0"/>
          </a:xfrm>
          <a:prstGeom prst="line">
            <a:avLst/>
          </a:prstGeom>
          <a:noFill/>
          <a:ln w="28575">
            <a:solidFill>
              <a:srgbClr val="0000FF"/>
            </a:solidFill>
            <a:round/>
            <a:headEnd/>
            <a:tailEnd type="none" w="med" len="lg"/>
          </a:ln>
          <a:effectLst/>
        </p:spPr>
        <p:txBody>
          <a:bodyPr anchor="ctr">
            <a:spAutoFit/>
          </a:bodyPr>
          <a:lstStyle/>
          <a:p>
            <a:endParaRPr lang="zh-CN" altLang="en-US"/>
          </a:p>
        </p:txBody>
      </p:sp>
      <p:sp>
        <p:nvSpPr>
          <p:cNvPr id="953370" name="Text Box 26"/>
          <p:cNvSpPr txBox="1">
            <a:spLocks noChangeArrowheads="1"/>
          </p:cNvSpPr>
          <p:nvPr/>
        </p:nvSpPr>
        <p:spPr bwMode="auto">
          <a:xfrm>
            <a:off x="252413" y="3259138"/>
            <a:ext cx="1403350" cy="457200"/>
          </a:xfrm>
          <a:prstGeom prst="rect">
            <a:avLst/>
          </a:prstGeom>
          <a:noFill/>
          <a:ln w="28575" algn="ctr">
            <a:noFill/>
            <a:miter lim="800000"/>
            <a:headEnd/>
            <a:tailEnd type="none" w="med" len="lg"/>
          </a:ln>
          <a:effectLst/>
        </p:spPr>
        <p:txBody>
          <a:bodyPr>
            <a:spAutoFit/>
          </a:bodyPr>
          <a:lstStyle/>
          <a:p>
            <a:pPr algn="l">
              <a:spcBef>
                <a:spcPct val="50000"/>
              </a:spcBef>
            </a:pPr>
            <a:r>
              <a:rPr lang="en-US" altLang="zh-CN" sz="2400"/>
              <a:t>D0</a:t>
            </a:r>
            <a:r>
              <a:rPr lang="zh-CN" altLang="en-US" sz="2400"/>
              <a:t>～</a:t>
            </a:r>
            <a:r>
              <a:rPr lang="en-US" altLang="zh-CN" sz="2400"/>
              <a:t>D7</a:t>
            </a:r>
          </a:p>
        </p:txBody>
      </p:sp>
      <p:sp>
        <p:nvSpPr>
          <p:cNvPr id="953371" name="Line 27"/>
          <p:cNvSpPr>
            <a:spLocks noChangeShapeType="1"/>
          </p:cNvSpPr>
          <p:nvPr/>
        </p:nvSpPr>
        <p:spPr bwMode="auto">
          <a:xfrm>
            <a:off x="684213" y="3716338"/>
            <a:ext cx="720725" cy="0"/>
          </a:xfrm>
          <a:prstGeom prst="line">
            <a:avLst/>
          </a:prstGeom>
          <a:noFill/>
          <a:ln w="28575">
            <a:solidFill>
              <a:srgbClr val="0000FF"/>
            </a:solidFill>
            <a:round/>
            <a:headEnd/>
            <a:tailEnd type="none" w="med" len="lg"/>
          </a:ln>
          <a:effectLst/>
        </p:spPr>
        <p:txBody>
          <a:bodyPr anchor="ctr">
            <a:spAutoFit/>
          </a:bodyPr>
          <a:lstStyle/>
          <a:p>
            <a:endParaRPr lang="zh-CN" altLang="en-US"/>
          </a:p>
        </p:txBody>
      </p:sp>
      <p:sp>
        <p:nvSpPr>
          <p:cNvPr id="953372" name="Line 28"/>
          <p:cNvSpPr>
            <a:spLocks noChangeShapeType="1"/>
          </p:cNvSpPr>
          <p:nvPr/>
        </p:nvSpPr>
        <p:spPr bwMode="auto">
          <a:xfrm flipV="1">
            <a:off x="1404938" y="3500438"/>
            <a:ext cx="142875" cy="215900"/>
          </a:xfrm>
          <a:prstGeom prst="line">
            <a:avLst/>
          </a:prstGeom>
          <a:noFill/>
          <a:ln w="28575">
            <a:solidFill>
              <a:srgbClr val="0000FF"/>
            </a:solidFill>
            <a:round/>
            <a:headEnd/>
            <a:tailEnd type="none" w="med" len="lg"/>
          </a:ln>
          <a:effectLst/>
        </p:spPr>
        <p:txBody>
          <a:bodyPr anchor="ctr">
            <a:spAutoFit/>
          </a:bodyPr>
          <a:lstStyle/>
          <a:p>
            <a:endParaRPr lang="zh-CN" altLang="en-US"/>
          </a:p>
        </p:txBody>
      </p:sp>
      <p:sp>
        <p:nvSpPr>
          <p:cNvPr id="953373" name="Line 29"/>
          <p:cNvSpPr>
            <a:spLocks noChangeShapeType="1"/>
          </p:cNvSpPr>
          <p:nvPr/>
        </p:nvSpPr>
        <p:spPr bwMode="auto">
          <a:xfrm>
            <a:off x="1404938" y="3716338"/>
            <a:ext cx="142875" cy="215900"/>
          </a:xfrm>
          <a:prstGeom prst="line">
            <a:avLst/>
          </a:prstGeom>
          <a:noFill/>
          <a:ln w="28575">
            <a:solidFill>
              <a:srgbClr val="0000FF"/>
            </a:solidFill>
            <a:round/>
            <a:headEnd/>
            <a:tailEnd type="none" w="med" len="lg"/>
          </a:ln>
          <a:effectLst/>
        </p:spPr>
        <p:txBody>
          <a:bodyPr anchor="ctr">
            <a:spAutoFit/>
          </a:bodyPr>
          <a:lstStyle/>
          <a:p>
            <a:endParaRPr lang="zh-CN" altLang="en-US"/>
          </a:p>
        </p:txBody>
      </p:sp>
      <p:sp>
        <p:nvSpPr>
          <p:cNvPr id="953374" name="Line 30"/>
          <p:cNvSpPr>
            <a:spLocks noChangeShapeType="1"/>
          </p:cNvSpPr>
          <p:nvPr/>
        </p:nvSpPr>
        <p:spPr bwMode="auto">
          <a:xfrm>
            <a:off x="1547813" y="3500438"/>
            <a:ext cx="792162" cy="0"/>
          </a:xfrm>
          <a:prstGeom prst="line">
            <a:avLst/>
          </a:prstGeom>
          <a:noFill/>
          <a:ln w="28575">
            <a:solidFill>
              <a:srgbClr val="0000FF"/>
            </a:solidFill>
            <a:round/>
            <a:headEnd/>
            <a:tailEnd type="none" w="med" len="lg"/>
          </a:ln>
          <a:effectLst/>
        </p:spPr>
        <p:txBody>
          <a:bodyPr anchor="ctr">
            <a:spAutoFit/>
          </a:bodyPr>
          <a:lstStyle/>
          <a:p>
            <a:endParaRPr lang="zh-CN" altLang="en-US"/>
          </a:p>
        </p:txBody>
      </p:sp>
      <p:sp>
        <p:nvSpPr>
          <p:cNvPr id="953375" name="Line 31"/>
          <p:cNvSpPr>
            <a:spLocks noChangeShapeType="1"/>
          </p:cNvSpPr>
          <p:nvPr/>
        </p:nvSpPr>
        <p:spPr bwMode="auto">
          <a:xfrm>
            <a:off x="1547813" y="3933825"/>
            <a:ext cx="792162" cy="0"/>
          </a:xfrm>
          <a:prstGeom prst="line">
            <a:avLst/>
          </a:prstGeom>
          <a:noFill/>
          <a:ln w="28575">
            <a:solidFill>
              <a:srgbClr val="0000FF"/>
            </a:solidFill>
            <a:round/>
            <a:headEnd/>
            <a:tailEnd type="none" w="med" len="lg"/>
          </a:ln>
          <a:effectLst/>
        </p:spPr>
        <p:txBody>
          <a:bodyPr anchor="ctr">
            <a:spAutoFit/>
          </a:bodyPr>
          <a:lstStyle/>
          <a:p>
            <a:endParaRPr lang="zh-CN" altLang="en-US"/>
          </a:p>
        </p:txBody>
      </p:sp>
      <p:sp>
        <p:nvSpPr>
          <p:cNvPr id="953377" name="Text Box 33"/>
          <p:cNvSpPr txBox="1">
            <a:spLocks noChangeArrowheads="1"/>
          </p:cNvSpPr>
          <p:nvPr/>
        </p:nvSpPr>
        <p:spPr bwMode="auto">
          <a:xfrm>
            <a:off x="1476375" y="3476625"/>
            <a:ext cx="1079500" cy="457200"/>
          </a:xfrm>
          <a:prstGeom prst="rect">
            <a:avLst/>
          </a:prstGeom>
          <a:noFill/>
          <a:ln w="28575" algn="ctr">
            <a:noFill/>
            <a:miter lim="800000"/>
            <a:headEnd/>
            <a:tailEnd type="none" w="med" len="lg"/>
          </a:ln>
          <a:effectLst/>
        </p:spPr>
        <p:txBody>
          <a:bodyPr>
            <a:spAutoFit/>
          </a:bodyPr>
          <a:lstStyle/>
          <a:p>
            <a:pPr algn="l">
              <a:spcBef>
                <a:spcPct val="50000"/>
              </a:spcBef>
            </a:pPr>
            <a:r>
              <a:rPr lang="en-US" altLang="zh-CN" sz="2400">
                <a:solidFill>
                  <a:srgbClr val="0000FF"/>
                </a:solidFill>
              </a:rPr>
              <a:t>Data</a:t>
            </a:r>
          </a:p>
        </p:txBody>
      </p:sp>
      <p:sp>
        <p:nvSpPr>
          <p:cNvPr id="953378" name="Text Box 34"/>
          <p:cNvSpPr txBox="1">
            <a:spLocks noChangeArrowheads="1"/>
          </p:cNvSpPr>
          <p:nvPr/>
        </p:nvSpPr>
        <p:spPr bwMode="auto">
          <a:xfrm>
            <a:off x="323850" y="4221163"/>
            <a:ext cx="936625" cy="457200"/>
          </a:xfrm>
          <a:prstGeom prst="rect">
            <a:avLst/>
          </a:prstGeom>
          <a:noFill/>
          <a:ln w="28575" algn="ctr">
            <a:noFill/>
            <a:miter lim="800000"/>
            <a:headEnd/>
            <a:tailEnd type="none" w="med" len="lg"/>
          </a:ln>
          <a:effectLst/>
        </p:spPr>
        <p:txBody>
          <a:bodyPr>
            <a:spAutoFit/>
          </a:bodyPr>
          <a:lstStyle/>
          <a:p>
            <a:pPr algn="l">
              <a:spcBef>
                <a:spcPct val="50000"/>
              </a:spcBef>
            </a:pPr>
            <a:r>
              <a:rPr lang="en-US" altLang="zh-CN" sz="2400"/>
              <a:t>STB</a:t>
            </a:r>
          </a:p>
        </p:txBody>
      </p:sp>
      <p:sp>
        <p:nvSpPr>
          <p:cNvPr id="953379" name="Line 35"/>
          <p:cNvSpPr>
            <a:spLocks noChangeShapeType="1"/>
          </p:cNvSpPr>
          <p:nvPr/>
        </p:nvSpPr>
        <p:spPr bwMode="auto">
          <a:xfrm>
            <a:off x="395288" y="4271963"/>
            <a:ext cx="576262" cy="0"/>
          </a:xfrm>
          <a:prstGeom prst="line">
            <a:avLst/>
          </a:prstGeom>
          <a:noFill/>
          <a:ln w="28575">
            <a:solidFill>
              <a:schemeClr val="tx1"/>
            </a:solidFill>
            <a:round/>
            <a:headEnd/>
            <a:tailEnd type="none" w="med" len="lg"/>
          </a:ln>
          <a:effectLst/>
        </p:spPr>
        <p:txBody>
          <a:bodyPr anchor="ctr">
            <a:spAutoFit/>
          </a:bodyPr>
          <a:lstStyle/>
          <a:p>
            <a:endParaRPr lang="zh-CN" altLang="en-US"/>
          </a:p>
        </p:txBody>
      </p:sp>
      <p:sp>
        <p:nvSpPr>
          <p:cNvPr id="953380" name="Line 36"/>
          <p:cNvSpPr>
            <a:spLocks noChangeShapeType="1"/>
          </p:cNvSpPr>
          <p:nvPr/>
        </p:nvSpPr>
        <p:spPr bwMode="auto">
          <a:xfrm>
            <a:off x="1116013" y="4292600"/>
            <a:ext cx="360362" cy="0"/>
          </a:xfrm>
          <a:prstGeom prst="line">
            <a:avLst/>
          </a:prstGeom>
          <a:noFill/>
          <a:ln w="28575">
            <a:solidFill>
              <a:srgbClr val="0000FF"/>
            </a:solidFill>
            <a:round/>
            <a:headEnd/>
            <a:tailEnd type="none" w="med" len="lg"/>
          </a:ln>
          <a:effectLst/>
        </p:spPr>
        <p:txBody>
          <a:bodyPr anchor="ctr">
            <a:spAutoFit/>
          </a:bodyPr>
          <a:lstStyle/>
          <a:p>
            <a:endParaRPr lang="zh-CN" altLang="en-US"/>
          </a:p>
        </p:txBody>
      </p:sp>
      <p:sp>
        <p:nvSpPr>
          <p:cNvPr id="953381" name="Line 37"/>
          <p:cNvSpPr>
            <a:spLocks noChangeShapeType="1"/>
          </p:cNvSpPr>
          <p:nvPr/>
        </p:nvSpPr>
        <p:spPr bwMode="auto">
          <a:xfrm>
            <a:off x="1476375" y="4292600"/>
            <a:ext cx="0" cy="360363"/>
          </a:xfrm>
          <a:prstGeom prst="line">
            <a:avLst/>
          </a:prstGeom>
          <a:noFill/>
          <a:ln w="28575">
            <a:solidFill>
              <a:srgbClr val="0000FF"/>
            </a:solidFill>
            <a:round/>
            <a:headEnd/>
            <a:tailEnd type="triangle" w="med" len="lg"/>
          </a:ln>
          <a:effectLst/>
        </p:spPr>
        <p:txBody>
          <a:bodyPr anchor="ctr">
            <a:spAutoFit/>
          </a:bodyPr>
          <a:lstStyle/>
          <a:p>
            <a:endParaRPr lang="zh-CN" altLang="en-US"/>
          </a:p>
        </p:txBody>
      </p:sp>
      <p:sp>
        <p:nvSpPr>
          <p:cNvPr id="953382" name="Line 38"/>
          <p:cNvSpPr>
            <a:spLocks noChangeShapeType="1"/>
          </p:cNvSpPr>
          <p:nvPr/>
        </p:nvSpPr>
        <p:spPr bwMode="auto">
          <a:xfrm>
            <a:off x="1476375" y="4652963"/>
            <a:ext cx="360363" cy="0"/>
          </a:xfrm>
          <a:prstGeom prst="line">
            <a:avLst/>
          </a:prstGeom>
          <a:noFill/>
          <a:ln w="28575">
            <a:solidFill>
              <a:srgbClr val="0000FF"/>
            </a:solidFill>
            <a:round/>
            <a:headEnd/>
            <a:tailEnd type="none" w="med" len="lg"/>
          </a:ln>
          <a:effectLst/>
        </p:spPr>
        <p:txBody>
          <a:bodyPr anchor="ctr">
            <a:spAutoFit/>
          </a:bodyPr>
          <a:lstStyle/>
          <a:p>
            <a:endParaRPr lang="zh-CN" altLang="en-US"/>
          </a:p>
        </p:txBody>
      </p:sp>
      <p:sp>
        <p:nvSpPr>
          <p:cNvPr id="953384" name="Text Box 40"/>
          <p:cNvSpPr txBox="1">
            <a:spLocks noChangeArrowheads="1"/>
          </p:cNvSpPr>
          <p:nvPr/>
        </p:nvSpPr>
        <p:spPr bwMode="auto">
          <a:xfrm>
            <a:off x="323850" y="5229225"/>
            <a:ext cx="936625" cy="457200"/>
          </a:xfrm>
          <a:prstGeom prst="rect">
            <a:avLst/>
          </a:prstGeom>
          <a:noFill/>
          <a:ln w="28575" algn="ctr">
            <a:noFill/>
            <a:miter lim="800000"/>
            <a:headEnd/>
            <a:tailEnd type="none" w="med" len="lg"/>
          </a:ln>
          <a:effectLst/>
        </p:spPr>
        <p:txBody>
          <a:bodyPr>
            <a:spAutoFit/>
          </a:bodyPr>
          <a:lstStyle/>
          <a:p>
            <a:pPr algn="l">
              <a:spcBef>
                <a:spcPct val="50000"/>
              </a:spcBef>
            </a:pPr>
            <a:r>
              <a:rPr lang="en-US" altLang="zh-CN" sz="2400"/>
              <a:t>STB</a:t>
            </a:r>
          </a:p>
        </p:txBody>
      </p:sp>
      <p:sp>
        <p:nvSpPr>
          <p:cNvPr id="953385" name="Line 41"/>
          <p:cNvSpPr>
            <a:spLocks noChangeShapeType="1"/>
          </p:cNvSpPr>
          <p:nvPr/>
        </p:nvSpPr>
        <p:spPr bwMode="auto">
          <a:xfrm>
            <a:off x="395288" y="5280025"/>
            <a:ext cx="576262" cy="0"/>
          </a:xfrm>
          <a:prstGeom prst="line">
            <a:avLst/>
          </a:prstGeom>
          <a:noFill/>
          <a:ln w="28575">
            <a:solidFill>
              <a:schemeClr val="tx1"/>
            </a:solidFill>
            <a:round/>
            <a:headEnd/>
            <a:tailEnd type="none" w="med" len="lg"/>
          </a:ln>
          <a:effectLst/>
        </p:spPr>
        <p:txBody>
          <a:bodyPr anchor="ctr">
            <a:spAutoFit/>
          </a:bodyPr>
          <a:lstStyle/>
          <a:p>
            <a:endParaRPr lang="zh-CN" altLang="en-US"/>
          </a:p>
        </p:txBody>
      </p:sp>
      <p:sp>
        <p:nvSpPr>
          <p:cNvPr id="953388" name="Line 44"/>
          <p:cNvSpPr>
            <a:spLocks noChangeShapeType="1"/>
          </p:cNvSpPr>
          <p:nvPr/>
        </p:nvSpPr>
        <p:spPr bwMode="auto">
          <a:xfrm>
            <a:off x="1044575" y="5661025"/>
            <a:ext cx="1079500" cy="0"/>
          </a:xfrm>
          <a:prstGeom prst="line">
            <a:avLst/>
          </a:prstGeom>
          <a:noFill/>
          <a:ln w="28575">
            <a:solidFill>
              <a:srgbClr val="0000FF"/>
            </a:solidFill>
            <a:round/>
            <a:headEnd/>
            <a:tailEnd type="none" w="med" len="lg"/>
          </a:ln>
          <a:effectLst/>
        </p:spPr>
        <p:txBody>
          <a:bodyPr anchor="ctr">
            <a:spAutoFit/>
          </a:bodyPr>
          <a:lstStyle/>
          <a:p>
            <a:endParaRPr lang="zh-CN" altLang="en-US"/>
          </a:p>
        </p:txBody>
      </p:sp>
      <p:sp>
        <p:nvSpPr>
          <p:cNvPr id="953389" name="Line 45"/>
          <p:cNvSpPr>
            <a:spLocks noChangeShapeType="1"/>
          </p:cNvSpPr>
          <p:nvPr/>
        </p:nvSpPr>
        <p:spPr bwMode="auto">
          <a:xfrm flipV="1">
            <a:off x="2124075" y="5300663"/>
            <a:ext cx="0" cy="360362"/>
          </a:xfrm>
          <a:prstGeom prst="line">
            <a:avLst/>
          </a:prstGeom>
          <a:noFill/>
          <a:ln w="28575">
            <a:solidFill>
              <a:srgbClr val="0000FF"/>
            </a:solidFill>
            <a:round/>
            <a:headEnd/>
            <a:tailEnd type="triangle" w="med" len="lg"/>
          </a:ln>
          <a:effectLst/>
        </p:spPr>
        <p:txBody>
          <a:bodyPr anchor="ctr">
            <a:spAutoFit/>
          </a:bodyPr>
          <a:lstStyle/>
          <a:p>
            <a:endParaRPr lang="zh-CN" altLang="en-US"/>
          </a:p>
        </p:txBody>
      </p:sp>
      <p:sp>
        <p:nvSpPr>
          <p:cNvPr id="953390" name="Line 46"/>
          <p:cNvSpPr>
            <a:spLocks noChangeShapeType="1"/>
          </p:cNvSpPr>
          <p:nvPr/>
        </p:nvSpPr>
        <p:spPr bwMode="auto">
          <a:xfrm>
            <a:off x="2124075" y="5300663"/>
            <a:ext cx="287338" cy="0"/>
          </a:xfrm>
          <a:prstGeom prst="line">
            <a:avLst/>
          </a:prstGeom>
          <a:noFill/>
          <a:ln w="28575">
            <a:solidFill>
              <a:srgbClr val="0000FF"/>
            </a:solidFill>
            <a:round/>
            <a:headEnd/>
            <a:tailEnd type="none" w="med" len="lg"/>
          </a:ln>
          <a:effectLst/>
        </p:spPr>
        <p:txBody>
          <a:bodyPr anchor="ctr">
            <a:spAutoFit/>
          </a:bodyPr>
          <a:lstStyle/>
          <a:p>
            <a:endParaRPr lang="zh-CN" altLang="en-US"/>
          </a:p>
        </p:txBody>
      </p:sp>
      <p:sp>
        <p:nvSpPr>
          <p:cNvPr id="953391" name="Text Box 47"/>
          <p:cNvSpPr txBox="1">
            <a:spLocks noChangeArrowheads="1"/>
          </p:cNvSpPr>
          <p:nvPr/>
        </p:nvSpPr>
        <p:spPr bwMode="auto">
          <a:xfrm>
            <a:off x="1044575" y="5300663"/>
            <a:ext cx="1081088" cy="396875"/>
          </a:xfrm>
          <a:prstGeom prst="rect">
            <a:avLst/>
          </a:prstGeom>
          <a:noFill/>
          <a:ln w="28575" algn="ctr">
            <a:noFill/>
            <a:miter lim="800000"/>
            <a:headEnd/>
            <a:tailEnd type="none" w="med" len="lg"/>
          </a:ln>
          <a:effectLst/>
        </p:spPr>
        <p:txBody>
          <a:bodyPr>
            <a:spAutoFit/>
          </a:bodyPr>
          <a:lstStyle/>
          <a:p>
            <a:pPr>
              <a:spcBef>
                <a:spcPct val="50000"/>
              </a:spcBef>
            </a:pPr>
            <a:r>
              <a:rPr lang="en-US" altLang="zh-CN" sz="2000">
                <a:solidFill>
                  <a:srgbClr val="0000FF"/>
                </a:solidFill>
              </a:rPr>
              <a:t>100μs</a:t>
            </a:r>
          </a:p>
        </p:txBody>
      </p:sp>
      <p:sp>
        <p:nvSpPr>
          <p:cNvPr id="953392" name="Line 48"/>
          <p:cNvSpPr>
            <a:spLocks noChangeShapeType="1"/>
          </p:cNvSpPr>
          <p:nvPr/>
        </p:nvSpPr>
        <p:spPr bwMode="auto">
          <a:xfrm flipV="1">
            <a:off x="5220090" y="2204830"/>
            <a:ext cx="3312723" cy="0"/>
          </a:xfrm>
          <a:prstGeom prst="line">
            <a:avLst/>
          </a:prstGeom>
          <a:noFill/>
          <a:ln w="19050">
            <a:solidFill>
              <a:srgbClr val="FF6600"/>
            </a:solidFill>
            <a:prstDash val="dash"/>
            <a:round/>
            <a:headEnd type="triangle" w="med" len="lg"/>
            <a:tailEnd/>
          </a:ln>
          <a:effectLst/>
        </p:spPr>
        <p:txBody>
          <a:bodyPr wrap="square" anchor="ctr">
            <a:spAutoFit/>
          </a:bodyPr>
          <a:lstStyle/>
          <a:p>
            <a:endParaRPr lang="zh-CN" altLang="en-US"/>
          </a:p>
        </p:txBody>
      </p:sp>
      <p:sp>
        <p:nvSpPr>
          <p:cNvPr id="953393" name="Line 49"/>
          <p:cNvSpPr>
            <a:spLocks noChangeShapeType="1"/>
          </p:cNvSpPr>
          <p:nvPr/>
        </p:nvSpPr>
        <p:spPr bwMode="auto">
          <a:xfrm>
            <a:off x="8532551" y="2204830"/>
            <a:ext cx="0" cy="4320600"/>
          </a:xfrm>
          <a:prstGeom prst="line">
            <a:avLst/>
          </a:prstGeom>
          <a:noFill/>
          <a:ln w="19050">
            <a:solidFill>
              <a:srgbClr val="FF6600"/>
            </a:solidFill>
            <a:prstDash val="dash"/>
            <a:round/>
            <a:headEnd/>
            <a:tailEnd type="none" w="med" len="lg"/>
          </a:ln>
          <a:effectLst/>
        </p:spPr>
        <p:txBody>
          <a:bodyPr wrap="square" anchor="ctr">
            <a:spAutoFit/>
          </a:bodyPr>
          <a:lstStyle/>
          <a:p>
            <a:endParaRPr lang="zh-CN" altLang="en-US"/>
          </a:p>
        </p:txBody>
      </p:sp>
      <p:sp>
        <p:nvSpPr>
          <p:cNvPr id="953394" name="Line 50"/>
          <p:cNvSpPr>
            <a:spLocks noChangeShapeType="1"/>
          </p:cNvSpPr>
          <p:nvPr/>
        </p:nvSpPr>
        <p:spPr bwMode="auto">
          <a:xfrm flipH="1">
            <a:off x="5292099" y="6525198"/>
            <a:ext cx="3240713" cy="232"/>
          </a:xfrm>
          <a:prstGeom prst="line">
            <a:avLst/>
          </a:prstGeom>
          <a:noFill/>
          <a:ln w="19050">
            <a:solidFill>
              <a:srgbClr val="FF6600"/>
            </a:solidFill>
            <a:prstDash val="dash"/>
            <a:round/>
            <a:headEnd/>
            <a:tailEnd type="none" w="med" len="lg"/>
          </a:ln>
          <a:effectLst/>
        </p:spPr>
        <p:txBody>
          <a:bodyPr wrap="square" anchor="ctr">
            <a:spAutoFit/>
          </a:bodyPr>
          <a:lstStyle/>
          <a:p>
            <a:endParaRPr lang="zh-CN" altLang="en-US"/>
          </a:p>
        </p:txBody>
      </p:sp>
      <p:sp>
        <p:nvSpPr>
          <p:cNvPr id="953395" name="Text Box 51"/>
          <p:cNvSpPr txBox="1">
            <a:spLocks noChangeArrowheads="1"/>
          </p:cNvSpPr>
          <p:nvPr/>
        </p:nvSpPr>
        <p:spPr bwMode="auto">
          <a:xfrm>
            <a:off x="8459788" y="3500438"/>
            <a:ext cx="539750" cy="1015663"/>
          </a:xfrm>
          <a:prstGeom prst="rect">
            <a:avLst/>
          </a:prstGeom>
          <a:noFill/>
          <a:ln w="28575" algn="ctr">
            <a:noFill/>
            <a:miter lim="800000"/>
            <a:headEnd/>
            <a:tailEnd type="none" w="med" len="lg"/>
          </a:ln>
          <a:effectLst/>
        </p:spPr>
        <p:txBody>
          <a:bodyPr wrap="square">
            <a:spAutoFit/>
          </a:bodyPr>
          <a:lstStyle/>
          <a:p>
            <a:pPr>
              <a:spcBef>
                <a:spcPct val="50000"/>
              </a:spcBef>
            </a:pPr>
            <a:r>
              <a:rPr lang="zh-CN" altLang="en-US" sz="2400" dirty="0" smtClean="0">
                <a:solidFill>
                  <a:srgbClr val="FF6600"/>
                </a:solidFill>
              </a:rPr>
              <a:t>循</a:t>
            </a:r>
            <a:endParaRPr lang="en-US" altLang="zh-CN" sz="2400" dirty="0" smtClean="0">
              <a:solidFill>
                <a:srgbClr val="FF6600"/>
              </a:solidFill>
            </a:endParaRPr>
          </a:p>
          <a:p>
            <a:pPr>
              <a:spcBef>
                <a:spcPct val="50000"/>
              </a:spcBef>
            </a:pPr>
            <a:r>
              <a:rPr lang="zh-CN" altLang="en-US" sz="2400" dirty="0" smtClean="0">
                <a:solidFill>
                  <a:srgbClr val="FF6600"/>
                </a:solidFill>
              </a:rPr>
              <a:t>环</a:t>
            </a:r>
            <a:endParaRPr lang="en-US" altLang="zh-CN" sz="2400" dirty="0" smtClean="0">
              <a:solidFill>
                <a:srgbClr val="FF6600"/>
              </a:solidFill>
            </a:endParaRPr>
          </a:p>
        </p:txBody>
      </p:sp>
      <p:sp>
        <p:nvSpPr>
          <p:cNvPr id="953398" name="AutoShape 54">
            <a:hlinkClick r:id="rId2" action="ppaction://hlinksldjump" highlightClick="1"/>
          </p:cNvPr>
          <p:cNvSpPr>
            <a:spLocks noChangeArrowheads="1"/>
          </p:cNvSpPr>
          <p:nvPr/>
        </p:nvSpPr>
        <p:spPr bwMode="auto">
          <a:xfrm>
            <a:off x="7956550" y="222250"/>
            <a:ext cx="1000125" cy="542925"/>
          </a:xfrm>
          <a:prstGeom prst="actionButtonBlank">
            <a:avLst/>
          </a:prstGeom>
          <a:ln>
            <a:headEnd/>
            <a:tailEnd type="none" w="med" len="lg"/>
          </a:ln>
        </p:spPr>
        <p:style>
          <a:lnRef idx="1">
            <a:schemeClr val="accent6"/>
          </a:lnRef>
          <a:fillRef idx="2">
            <a:schemeClr val="accent6"/>
          </a:fillRef>
          <a:effectRef idx="1">
            <a:schemeClr val="accent6"/>
          </a:effectRef>
          <a:fontRef idx="minor">
            <a:schemeClr val="dk1"/>
          </a:fontRef>
        </p:style>
        <p:txBody>
          <a:bodyPr wrap="none" anchor="ctr"/>
          <a:lstStyle/>
          <a:p>
            <a:r>
              <a:rPr lang="zh-CN" altLang="en-US" sz="2400" dirty="0">
                <a:solidFill>
                  <a:schemeClr val="bg2"/>
                </a:solidFill>
              </a:rPr>
              <a:t>电路</a:t>
            </a:r>
          </a:p>
        </p:txBody>
      </p:sp>
      <p:sp>
        <p:nvSpPr>
          <p:cNvPr id="953399" name="AutoShape 55">
            <a:hlinkClick r:id="rId3" action="ppaction://hlinksldjump" highlightClick="1"/>
          </p:cNvPr>
          <p:cNvSpPr>
            <a:spLocks noChangeArrowheads="1"/>
          </p:cNvSpPr>
          <p:nvPr/>
        </p:nvSpPr>
        <p:spPr bwMode="auto">
          <a:xfrm>
            <a:off x="7956550" y="869950"/>
            <a:ext cx="1000125" cy="542925"/>
          </a:xfrm>
          <a:prstGeom prst="actionButtonBlank">
            <a:avLst/>
          </a:prstGeom>
          <a:ln>
            <a:headEnd/>
            <a:tailEnd type="none" w="med" len="lg"/>
          </a:ln>
        </p:spPr>
        <p:style>
          <a:lnRef idx="1">
            <a:schemeClr val="accent6"/>
          </a:lnRef>
          <a:fillRef idx="2">
            <a:schemeClr val="accent6"/>
          </a:fillRef>
          <a:effectRef idx="1">
            <a:schemeClr val="accent6"/>
          </a:effectRef>
          <a:fontRef idx="minor">
            <a:schemeClr val="dk1"/>
          </a:fontRef>
        </p:style>
        <p:txBody>
          <a:bodyPr wrap="none" anchor="ctr"/>
          <a:lstStyle/>
          <a:p>
            <a:r>
              <a:rPr lang="zh-CN" altLang="en-US" sz="2400" dirty="0">
                <a:solidFill>
                  <a:schemeClr val="bg2"/>
                </a:solidFill>
              </a:rPr>
              <a:t>时序</a:t>
            </a:r>
          </a:p>
        </p:txBody>
      </p:sp>
      <p:cxnSp>
        <p:nvCxnSpPr>
          <p:cNvPr id="44" name="直接连接符 43"/>
          <p:cNvCxnSpPr>
            <a:endCxn id="953394" idx="1"/>
          </p:cNvCxnSpPr>
          <p:nvPr/>
        </p:nvCxnSpPr>
        <p:spPr bwMode="auto">
          <a:xfrm>
            <a:off x="4932050" y="6381410"/>
            <a:ext cx="360049" cy="144020"/>
          </a:xfrm>
          <a:prstGeom prst="line">
            <a:avLst/>
          </a:prstGeom>
          <a:noFill/>
          <a:ln w="19050">
            <a:solidFill>
              <a:srgbClr val="FF6600"/>
            </a:solidFill>
            <a:prstDash val="dash"/>
            <a:round/>
            <a:headEnd/>
            <a:tailEnd type="none" w="med" len="lg"/>
          </a:ln>
          <a:effectLst/>
        </p:spPr>
      </p:cxnSp>
    </p:spTree>
    <p:extLst>
      <p:ext uri="{BB962C8B-B14F-4D97-AF65-F5344CB8AC3E}">
        <p14:creationId xmlns:p14="http://schemas.microsoft.com/office/powerpoint/2010/main" val="207571949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5334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5336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5336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5336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5336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5335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5335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5336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5336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95336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95336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95335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95337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95337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95337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953373"/>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953374"/>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953375"/>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953377"/>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953352"/>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953361"/>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953378"/>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953379"/>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953380"/>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953381"/>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953382"/>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953353"/>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953362"/>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953384"/>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953385"/>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953388"/>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953389"/>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953390"/>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953391"/>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8" presetClass="entr" presetSubtype="6" fill="hold" nodeType="clickEffect">
                                  <p:stCondLst>
                                    <p:cond delay="0"/>
                                  </p:stCondLst>
                                  <p:childTnLst>
                                    <p:set>
                                      <p:cBhvr>
                                        <p:cTn id="94" dur="1" fill="hold">
                                          <p:stCondLst>
                                            <p:cond delay="0"/>
                                          </p:stCondLst>
                                        </p:cTn>
                                        <p:tgtEl>
                                          <p:spTgt spid="44"/>
                                        </p:tgtEl>
                                        <p:attrNameLst>
                                          <p:attrName>style.visibility</p:attrName>
                                        </p:attrNameLst>
                                      </p:cBhvr>
                                      <p:to>
                                        <p:strVal val="visible"/>
                                      </p:to>
                                    </p:set>
                                    <p:animEffect transition="in" filter="strips(downRight)">
                                      <p:cBhvr>
                                        <p:cTn id="95" dur="500"/>
                                        <p:tgtEl>
                                          <p:spTgt spid="44"/>
                                        </p:tgtEl>
                                      </p:cBhvr>
                                    </p:animEffect>
                                  </p:childTnLst>
                                </p:cTn>
                              </p:par>
                            </p:childTnLst>
                          </p:cTn>
                        </p:par>
                        <p:par>
                          <p:cTn id="96" fill="hold">
                            <p:stCondLst>
                              <p:cond delay="500"/>
                            </p:stCondLst>
                            <p:childTnLst>
                              <p:par>
                                <p:cTn id="97" presetID="18" presetClass="entr" presetSubtype="3" fill="hold" grpId="0" nodeType="afterEffect">
                                  <p:stCondLst>
                                    <p:cond delay="0"/>
                                  </p:stCondLst>
                                  <p:childTnLst>
                                    <p:set>
                                      <p:cBhvr>
                                        <p:cTn id="98" dur="1" fill="hold">
                                          <p:stCondLst>
                                            <p:cond delay="0"/>
                                          </p:stCondLst>
                                        </p:cTn>
                                        <p:tgtEl>
                                          <p:spTgt spid="953394"/>
                                        </p:tgtEl>
                                        <p:attrNameLst>
                                          <p:attrName>style.visibility</p:attrName>
                                        </p:attrNameLst>
                                      </p:cBhvr>
                                      <p:to>
                                        <p:strVal val="visible"/>
                                      </p:to>
                                    </p:set>
                                    <p:animEffect transition="in" filter="strips(upRight)">
                                      <p:cBhvr>
                                        <p:cTn id="99" dur="500"/>
                                        <p:tgtEl>
                                          <p:spTgt spid="953394"/>
                                        </p:tgtEl>
                                      </p:cBhvr>
                                    </p:animEffect>
                                  </p:childTnLst>
                                </p:cTn>
                              </p:par>
                            </p:childTnLst>
                          </p:cTn>
                        </p:par>
                        <p:par>
                          <p:cTn id="100" fill="hold">
                            <p:stCondLst>
                              <p:cond delay="1000"/>
                            </p:stCondLst>
                            <p:childTnLst>
                              <p:par>
                                <p:cTn id="101" presetID="18" presetClass="entr" presetSubtype="9" fill="hold" grpId="0" nodeType="afterEffect">
                                  <p:stCondLst>
                                    <p:cond delay="0"/>
                                  </p:stCondLst>
                                  <p:childTnLst>
                                    <p:set>
                                      <p:cBhvr>
                                        <p:cTn id="102" dur="1" fill="hold">
                                          <p:stCondLst>
                                            <p:cond delay="0"/>
                                          </p:stCondLst>
                                        </p:cTn>
                                        <p:tgtEl>
                                          <p:spTgt spid="953393"/>
                                        </p:tgtEl>
                                        <p:attrNameLst>
                                          <p:attrName>style.visibility</p:attrName>
                                        </p:attrNameLst>
                                      </p:cBhvr>
                                      <p:to>
                                        <p:strVal val="visible"/>
                                      </p:to>
                                    </p:set>
                                    <p:animEffect transition="in" filter="strips(upLeft)">
                                      <p:cBhvr>
                                        <p:cTn id="103" dur="500"/>
                                        <p:tgtEl>
                                          <p:spTgt spid="953393"/>
                                        </p:tgtEl>
                                      </p:cBhvr>
                                    </p:animEffect>
                                  </p:childTnLst>
                                </p:cTn>
                              </p:par>
                            </p:childTnLst>
                          </p:cTn>
                        </p:par>
                        <p:par>
                          <p:cTn id="104" fill="hold">
                            <p:stCondLst>
                              <p:cond delay="1500"/>
                            </p:stCondLst>
                            <p:childTnLst>
                              <p:par>
                                <p:cTn id="105" presetID="18" presetClass="entr" presetSubtype="9" fill="hold" grpId="0" nodeType="afterEffect">
                                  <p:stCondLst>
                                    <p:cond delay="0"/>
                                  </p:stCondLst>
                                  <p:childTnLst>
                                    <p:set>
                                      <p:cBhvr>
                                        <p:cTn id="106" dur="1" fill="hold">
                                          <p:stCondLst>
                                            <p:cond delay="0"/>
                                          </p:stCondLst>
                                        </p:cTn>
                                        <p:tgtEl>
                                          <p:spTgt spid="953392"/>
                                        </p:tgtEl>
                                        <p:attrNameLst>
                                          <p:attrName>style.visibility</p:attrName>
                                        </p:attrNameLst>
                                      </p:cBhvr>
                                      <p:to>
                                        <p:strVal val="visible"/>
                                      </p:to>
                                    </p:set>
                                    <p:animEffect transition="in" filter="strips(upLeft)">
                                      <p:cBhvr>
                                        <p:cTn id="107" dur="500"/>
                                        <p:tgtEl>
                                          <p:spTgt spid="953392"/>
                                        </p:tgtEl>
                                      </p:cBhvr>
                                    </p:animEffect>
                                  </p:childTnLst>
                                </p:cTn>
                              </p:par>
                            </p:childTnLst>
                          </p:cTn>
                        </p:par>
                        <p:par>
                          <p:cTn id="108" fill="hold">
                            <p:stCondLst>
                              <p:cond delay="2000"/>
                            </p:stCondLst>
                            <p:childTnLst>
                              <p:par>
                                <p:cTn id="109" presetID="1" presetClass="entr" presetSubtype="0" fill="hold" grpId="0" nodeType="afterEffect">
                                  <p:stCondLst>
                                    <p:cond delay="0"/>
                                  </p:stCondLst>
                                  <p:childTnLst>
                                    <p:set>
                                      <p:cBhvr>
                                        <p:cTn id="110" dur="1" fill="hold">
                                          <p:stCondLst>
                                            <p:cond delay="0"/>
                                          </p:stCondLst>
                                        </p:cTn>
                                        <p:tgtEl>
                                          <p:spTgt spid="95339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3349" grpId="0" animBg="1"/>
      <p:bldP spid="953350" grpId="0" animBg="1"/>
      <p:bldP spid="953351" grpId="0" animBg="1"/>
      <p:bldP spid="953352" grpId="0" animBg="1"/>
      <p:bldP spid="953353" grpId="0" animBg="1"/>
      <p:bldP spid="953359" grpId="0"/>
      <p:bldP spid="953360" grpId="0"/>
      <p:bldP spid="953361" grpId="0"/>
      <p:bldP spid="953362" grpId="0"/>
      <p:bldP spid="953363" grpId="0"/>
      <p:bldP spid="953364" grpId="0"/>
      <p:bldP spid="953365" grpId="0" animBg="1"/>
      <p:bldP spid="953366" grpId="0" animBg="1"/>
      <p:bldP spid="953367" grpId="0"/>
      <p:bldP spid="953368" grpId="0"/>
      <p:bldP spid="953369" grpId="0" animBg="1"/>
      <p:bldP spid="953370" grpId="0"/>
      <p:bldP spid="953371" grpId="0" animBg="1"/>
      <p:bldP spid="953372" grpId="0" animBg="1"/>
      <p:bldP spid="953373" grpId="0" animBg="1"/>
      <p:bldP spid="953374" grpId="0" animBg="1"/>
      <p:bldP spid="953375" grpId="0" animBg="1"/>
      <p:bldP spid="953377" grpId="0"/>
      <p:bldP spid="953378" grpId="0"/>
      <p:bldP spid="953379" grpId="0" animBg="1"/>
      <p:bldP spid="953380" grpId="0" animBg="1"/>
      <p:bldP spid="953381" grpId="0" animBg="1"/>
      <p:bldP spid="953382" grpId="0" animBg="1"/>
      <p:bldP spid="953384" grpId="0"/>
      <p:bldP spid="953385" grpId="0" animBg="1"/>
      <p:bldP spid="953388" grpId="0" animBg="1"/>
      <p:bldP spid="953389" grpId="0" animBg="1"/>
      <p:bldP spid="953390" grpId="0" animBg="1"/>
      <p:bldP spid="953391" grpId="0"/>
      <p:bldP spid="953392" grpId="0" animBg="1"/>
      <p:bldP spid="953393" grpId="0" animBg="1"/>
      <p:bldP spid="953394" grpId="0" animBg="1"/>
      <p:bldP spid="953395"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4"/>
          <p:cNvSpPr>
            <a:spLocks noGrp="1"/>
          </p:cNvSpPr>
          <p:nvPr>
            <p:ph type="sldNum" sz="quarter" idx="11"/>
          </p:nvPr>
        </p:nvSpPr>
        <p:spPr/>
        <p:txBody>
          <a:bodyPr/>
          <a:lstStyle/>
          <a:p>
            <a:fld id="{E8BF56C9-DCB9-4300-B055-894DAF49B4F6}" type="slidenum">
              <a:rPr lang="zh-CN" altLang="en-US"/>
              <a:pPr/>
              <a:t>32</a:t>
            </a:fld>
            <a:endParaRPr lang="en-US" altLang="zh-CN"/>
          </a:p>
        </p:txBody>
      </p:sp>
      <p:sp>
        <p:nvSpPr>
          <p:cNvPr id="954370" name="Rectangle 2"/>
          <p:cNvSpPr>
            <a:spLocks noGrp="1" noChangeArrowheads="1"/>
          </p:cNvSpPr>
          <p:nvPr>
            <p:ph type="title"/>
          </p:nvPr>
        </p:nvSpPr>
        <p:spPr>
          <a:xfrm>
            <a:off x="611450" y="44530"/>
            <a:ext cx="8064238" cy="1079500"/>
          </a:xfrm>
          <a:noFill/>
          <a:ln/>
        </p:spPr>
        <p:txBody>
          <a:bodyPr anchor="t"/>
          <a:lstStyle/>
          <a:p>
            <a:r>
              <a:rPr lang="en-US" altLang="zh-CN" dirty="0" smtClean="0">
                <a:ea typeface="黑体" pitchFamily="2" charset="-122"/>
              </a:rPr>
              <a:t>6.2 </a:t>
            </a:r>
            <a:r>
              <a:rPr lang="zh-CN" altLang="en-US" dirty="0">
                <a:ea typeface="黑体" pitchFamily="2" charset="-122"/>
              </a:rPr>
              <a:t>程序查询 </a:t>
            </a:r>
            <a:r>
              <a:rPr lang="en-US" altLang="zh-CN" dirty="0">
                <a:ea typeface="黑体" pitchFamily="2" charset="-122"/>
              </a:rPr>
              <a:t>I/O </a:t>
            </a:r>
            <a:r>
              <a:rPr lang="zh-CN" altLang="en-US" dirty="0">
                <a:ea typeface="黑体" pitchFamily="2" charset="-122"/>
              </a:rPr>
              <a:t>方式</a:t>
            </a:r>
            <a:r>
              <a:rPr lang="zh-CN" altLang="en-US" sz="2800" b="1" dirty="0" smtClean="0">
                <a:solidFill>
                  <a:schemeClr val="bg2"/>
                </a:solidFill>
                <a:ea typeface="黑体" pitchFamily="2" charset="-122"/>
              </a:rPr>
              <a:t/>
            </a:r>
            <a:br>
              <a:rPr lang="zh-CN" altLang="en-US" sz="2800" b="1" dirty="0" smtClean="0">
                <a:solidFill>
                  <a:schemeClr val="bg2"/>
                </a:solidFill>
                <a:ea typeface="黑体" pitchFamily="2" charset="-122"/>
              </a:rPr>
            </a:br>
            <a:r>
              <a:rPr lang="zh-CN" altLang="en-US" sz="2800" b="1" dirty="0" smtClean="0">
                <a:solidFill>
                  <a:schemeClr val="bg2"/>
                </a:solidFill>
                <a:ea typeface="黑体" pitchFamily="2" charset="-122"/>
              </a:rPr>
              <a:t>   </a:t>
            </a:r>
            <a:r>
              <a:rPr lang="zh-CN" altLang="en-US" sz="2800" b="1" dirty="0" smtClean="0">
                <a:solidFill>
                  <a:srgbClr val="006600"/>
                </a:solidFill>
                <a:ea typeface="黑体" pitchFamily="2" charset="-122"/>
              </a:rPr>
              <a:t>二</a:t>
            </a:r>
            <a:r>
              <a:rPr lang="zh-CN" altLang="en-US" sz="2800" b="1" dirty="0">
                <a:solidFill>
                  <a:srgbClr val="006600"/>
                </a:solidFill>
                <a:ea typeface="黑体" pitchFamily="2" charset="-122"/>
              </a:rPr>
              <a:t>、查询方式</a:t>
            </a:r>
          </a:p>
        </p:txBody>
      </p:sp>
      <p:sp>
        <p:nvSpPr>
          <p:cNvPr id="954419" name="Rectangle 51"/>
          <p:cNvSpPr>
            <a:spLocks noGrp="1" noChangeArrowheads="1"/>
          </p:cNvSpPr>
          <p:nvPr>
            <p:ph type="body" idx="1"/>
          </p:nvPr>
        </p:nvSpPr>
        <p:spPr>
          <a:xfrm>
            <a:off x="457200" y="1341438"/>
            <a:ext cx="8507413" cy="5327650"/>
          </a:xfrm>
          <a:noFill/>
          <a:ln/>
        </p:spPr>
        <p:txBody>
          <a:bodyPr/>
          <a:lstStyle/>
          <a:p>
            <a:pPr marL="444500" indent="-444500">
              <a:buFont typeface="Wingdings" pitchFamily="2" charset="2"/>
              <a:buNone/>
            </a:pPr>
            <a:r>
              <a:rPr lang="zh-CN" altLang="en-US" sz="2800" b="1"/>
              <a:t>多外设的查询控制</a:t>
            </a:r>
          </a:p>
        </p:txBody>
      </p:sp>
      <p:graphicFrame>
        <p:nvGraphicFramePr>
          <p:cNvPr id="954420" name="Object 52"/>
          <p:cNvGraphicFramePr>
            <a:graphicFrameLocks noChangeAspect="1"/>
          </p:cNvGraphicFramePr>
          <p:nvPr/>
        </p:nvGraphicFramePr>
        <p:xfrm>
          <a:off x="5292725" y="188913"/>
          <a:ext cx="2274888" cy="6408737"/>
        </p:xfrm>
        <a:graphic>
          <a:graphicData uri="http://schemas.openxmlformats.org/presentationml/2006/ole">
            <mc:AlternateContent xmlns:mc="http://schemas.openxmlformats.org/markup-compatibility/2006">
              <mc:Choice xmlns:v="urn:schemas-microsoft-com:vml" Requires="v">
                <p:oleObj spid="_x0000_s14411" name="Visio" r:id="rId3" imgW="2576034" imgH="7256102" progId="Visio.Drawing.11">
                  <p:embed/>
                </p:oleObj>
              </mc:Choice>
              <mc:Fallback>
                <p:oleObj name="Visio" r:id="rId3" imgW="2576034" imgH="7256102"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92725" y="188913"/>
                        <a:ext cx="2274888" cy="6408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0000FF"/>
                            </a:solidFill>
                            <a:miter lim="800000"/>
                            <a:headEnd/>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54421" name="Text Box 53"/>
          <p:cNvSpPr txBox="1">
            <a:spLocks noChangeArrowheads="1"/>
          </p:cNvSpPr>
          <p:nvPr/>
        </p:nvSpPr>
        <p:spPr bwMode="auto">
          <a:xfrm>
            <a:off x="3779838" y="4508500"/>
            <a:ext cx="1079500" cy="519113"/>
          </a:xfrm>
          <a:prstGeom prst="rect">
            <a:avLst/>
          </a:prstGeom>
          <a:noFill/>
          <a:ln w="28575" algn="ctr">
            <a:noFill/>
            <a:miter lim="800000"/>
            <a:headEnd/>
            <a:tailEnd type="none" w="med" len="lg"/>
          </a:ln>
          <a:effectLst/>
        </p:spPr>
        <p:txBody>
          <a:bodyPr>
            <a:spAutoFit/>
          </a:bodyPr>
          <a:lstStyle/>
          <a:p>
            <a:pPr>
              <a:spcBef>
                <a:spcPct val="50000"/>
              </a:spcBef>
            </a:pPr>
            <a:r>
              <a:rPr lang="zh-CN" altLang="en-US" sz="2800">
                <a:solidFill>
                  <a:srgbClr val="FF0000"/>
                </a:solidFill>
              </a:rPr>
              <a:t>不好</a:t>
            </a:r>
          </a:p>
        </p:txBody>
      </p:sp>
    </p:spTree>
    <p:extLst>
      <p:ext uri="{BB962C8B-B14F-4D97-AF65-F5344CB8AC3E}">
        <p14:creationId xmlns:p14="http://schemas.microsoft.com/office/powerpoint/2010/main" val="14462420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544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4421"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灯片编号占位符 4"/>
          <p:cNvSpPr>
            <a:spLocks noGrp="1"/>
          </p:cNvSpPr>
          <p:nvPr>
            <p:ph type="sldNum" sz="quarter" idx="11"/>
          </p:nvPr>
        </p:nvSpPr>
        <p:spPr/>
        <p:txBody>
          <a:bodyPr/>
          <a:lstStyle/>
          <a:p>
            <a:fld id="{66A4C16C-CD8F-4506-9E1A-B4FF0310BE90}" type="slidenum">
              <a:rPr lang="zh-CN" altLang="en-US"/>
              <a:pPr/>
              <a:t>33</a:t>
            </a:fld>
            <a:endParaRPr lang="en-US" altLang="zh-CN"/>
          </a:p>
        </p:txBody>
      </p:sp>
      <p:sp>
        <p:nvSpPr>
          <p:cNvPr id="955394" name="Rectangle 2"/>
          <p:cNvSpPr>
            <a:spLocks noGrp="1" noChangeArrowheads="1"/>
          </p:cNvSpPr>
          <p:nvPr>
            <p:ph type="title"/>
          </p:nvPr>
        </p:nvSpPr>
        <p:spPr>
          <a:xfrm>
            <a:off x="611450" y="44530"/>
            <a:ext cx="8064238" cy="574675"/>
          </a:xfrm>
          <a:noFill/>
          <a:ln/>
        </p:spPr>
        <p:txBody>
          <a:bodyPr anchor="t"/>
          <a:lstStyle/>
          <a:p>
            <a:r>
              <a:rPr lang="en-US" altLang="zh-CN" dirty="0">
                <a:ea typeface="黑体" pitchFamily="2" charset="-122"/>
              </a:rPr>
              <a:t>6.2 </a:t>
            </a:r>
            <a:r>
              <a:rPr lang="zh-CN" altLang="en-US" dirty="0">
                <a:ea typeface="黑体" pitchFamily="2" charset="-122"/>
              </a:rPr>
              <a:t>程序查询 </a:t>
            </a:r>
            <a:r>
              <a:rPr lang="en-US" altLang="zh-CN" dirty="0">
                <a:ea typeface="黑体" pitchFamily="2" charset="-122"/>
              </a:rPr>
              <a:t>I/O </a:t>
            </a:r>
            <a:r>
              <a:rPr lang="zh-CN" altLang="en-US" dirty="0" smtClean="0">
                <a:ea typeface="黑体" pitchFamily="2" charset="-122"/>
              </a:rPr>
              <a:t>方式</a:t>
            </a:r>
            <a:r>
              <a:rPr lang="zh-CN" altLang="en-US" sz="2800" b="1" dirty="0" smtClean="0">
                <a:solidFill>
                  <a:schemeClr val="bg2"/>
                </a:solidFill>
                <a:ea typeface="黑体" pitchFamily="2" charset="-122"/>
              </a:rPr>
              <a:t>     </a:t>
            </a:r>
            <a:r>
              <a:rPr lang="zh-CN" altLang="en-US" sz="2800" b="1" dirty="0">
                <a:solidFill>
                  <a:srgbClr val="006600"/>
                </a:solidFill>
                <a:ea typeface="黑体" pitchFamily="2" charset="-122"/>
              </a:rPr>
              <a:t>二、查询方式</a:t>
            </a:r>
          </a:p>
        </p:txBody>
      </p:sp>
      <p:sp>
        <p:nvSpPr>
          <p:cNvPr id="955395" name="Rectangle 3"/>
          <p:cNvSpPr>
            <a:spLocks noGrp="1" noChangeArrowheads="1"/>
          </p:cNvSpPr>
          <p:nvPr>
            <p:ph type="body" idx="1"/>
          </p:nvPr>
        </p:nvSpPr>
        <p:spPr>
          <a:xfrm>
            <a:off x="457200" y="836613"/>
            <a:ext cx="8507413" cy="5832475"/>
          </a:xfrm>
          <a:noFill/>
          <a:ln/>
        </p:spPr>
        <p:txBody>
          <a:bodyPr/>
          <a:lstStyle/>
          <a:p>
            <a:pPr marL="444500" indent="-444500">
              <a:buFont typeface="Wingdings" pitchFamily="2" charset="2"/>
              <a:buNone/>
            </a:pPr>
            <a:r>
              <a:rPr lang="zh-CN" altLang="en-US" sz="2800" b="1"/>
              <a:t>多外设的查询控制</a:t>
            </a:r>
          </a:p>
        </p:txBody>
      </p:sp>
      <p:graphicFrame>
        <p:nvGraphicFramePr>
          <p:cNvPr id="955398" name="Object 6"/>
          <p:cNvGraphicFramePr>
            <a:graphicFrameLocks noChangeAspect="1"/>
          </p:cNvGraphicFramePr>
          <p:nvPr/>
        </p:nvGraphicFramePr>
        <p:xfrm>
          <a:off x="3059113" y="1268413"/>
          <a:ext cx="5421312" cy="5024437"/>
        </p:xfrm>
        <a:graphic>
          <a:graphicData uri="http://schemas.openxmlformats.org/presentationml/2006/ole">
            <mc:AlternateContent xmlns:mc="http://schemas.openxmlformats.org/markup-compatibility/2006">
              <mc:Choice xmlns:v="urn:schemas-microsoft-com:vml" Requires="v">
                <p:oleObj spid="_x0000_s15435" name="Visio" r:id="rId3" imgW="4916176" imgH="4555964" progId="Visio.Drawing.11">
                  <p:embed/>
                </p:oleObj>
              </mc:Choice>
              <mc:Fallback>
                <p:oleObj name="Visio" r:id="rId3" imgW="4916176" imgH="4555964"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59113" y="1268413"/>
                        <a:ext cx="5421312" cy="5024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0000FF"/>
                            </a:solidFill>
                            <a:miter lim="800000"/>
                            <a:headEnd/>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55399" name="AutoShape 7"/>
          <p:cNvSpPr>
            <a:spLocks noChangeArrowheads="1"/>
          </p:cNvSpPr>
          <p:nvPr/>
        </p:nvSpPr>
        <p:spPr bwMode="auto">
          <a:xfrm>
            <a:off x="179388" y="1628775"/>
            <a:ext cx="2447925" cy="576263"/>
          </a:xfrm>
          <a:prstGeom prst="wedgeRoundRectCallout">
            <a:avLst>
              <a:gd name="adj1" fmla="val 83657"/>
              <a:gd name="adj2" fmla="val 38431"/>
              <a:gd name="adj3" fmla="val 16667"/>
            </a:avLst>
          </a:prstGeom>
          <a:solidFill>
            <a:srgbClr val="FFCCFF"/>
          </a:solidFill>
          <a:ln w="28575" algn="ctr">
            <a:solidFill>
              <a:srgbClr val="FF6600"/>
            </a:solidFill>
            <a:miter lim="800000"/>
            <a:headEnd/>
            <a:tailEnd type="none" w="med" len="lg"/>
          </a:ln>
          <a:effectLst/>
        </p:spPr>
        <p:txBody>
          <a:bodyPr anchor="ctr"/>
          <a:lstStyle/>
          <a:p>
            <a:r>
              <a:rPr lang="zh-CN" altLang="en-US" sz="2400" dirty="0"/>
              <a:t>速度快的外设</a:t>
            </a:r>
          </a:p>
        </p:txBody>
      </p:sp>
      <p:sp>
        <p:nvSpPr>
          <p:cNvPr id="955400" name="AutoShape 8"/>
          <p:cNvSpPr>
            <a:spLocks noChangeArrowheads="1"/>
          </p:cNvSpPr>
          <p:nvPr/>
        </p:nvSpPr>
        <p:spPr bwMode="auto">
          <a:xfrm>
            <a:off x="179388" y="4797425"/>
            <a:ext cx="2447925" cy="576263"/>
          </a:xfrm>
          <a:prstGeom prst="wedgeRoundRectCallout">
            <a:avLst>
              <a:gd name="adj1" fmla="val 83657"/>
              <a:gd name="adj2" fmla="val 38431"/>
              <a:gd name="adj3" fmla="val 16667"/>
            </a:avLst>
          </a:prstGeom>
          <a:solidFill>
            <a:srgbClr val="FFCCFF"/>
          </a:solidFill>
          <a:ln w="28575" algn="ctr">
            <a:solidFill>
              <a:srgbClr val="FF6600"/>
            </a:solidFill>
            <a:miter lim="800000"/>
            <a:headEnd/>
            <a:tailEnd type="none" w="med" len="lg"/>
          </a:ln>
          <a:effectLst/>
        </p:spPr>
        <p:txBody>
          <a:bodyPr anchor="ctr"/>
          <a:lstStyle/>
          <a:p>
            <a:r>
              <a:rPr lang="zh-CN" altLang="en-US" sz="2400"/>
              <a:t>速度慢的外设</a:t>
            </a:r>
          </a:p>
        </p:txBody>
      </p:sp>
      <p:sp>
        <p:nvSpPr>
          <p:cNvPr id="955401" name="Text Box 9"/>
          <p:cNvSpPr txBox="1">
            <a:spLocks noChangeArrowheads="1"/>
          </p:cNvSpPr>
          <p:nvPr/>
        </p:nvSpPr>
        <p:spPr bwMode="auto">
          <a:xfrm>
            <a:off x="395288" y="3284538"/>
            <a:ext cx="1296987" cy="519112"/>
          </a:xfrm>
          <a:prstGeom prst="rect">
            <a:avLst/>
          </a:prstGeom>
          <a:noFill/>
          <a:ln w="28575" algn="ctr">
            <a:noFill/>
            <a:miter lim="800000"/>
            <a:headEnd/>
            <a:tailEnd type="none" w="med" len="lg"/>
          </a:ln>
          <a:effectLst/>
        </p:spPr>
        <p:txBody>
          <a:bodyPr>
            <a:spAutoFit/>
          </a:bodyPr>
          <a:lstStyle/>
          <a:p>
            <a:pPr algn="r">
              <a:spcBef>
                <a:spcPct val="50000"/>
              </a:spcBef>
            </a:pPr>
            <a:r>
              <a:rPr lang="zh-CN" altLang="en-US" sz="2800">
                <a:solidFill>
                  <a:srgbClr val="FF0000"/>
                </a:solidFill>
              </a:rPr>
              <a:t>优先级</a:t>
            </a:r>
          </a:p>
        </p:txBody>
      </p:sp>
      <p:sp>
        <p:nvSpPr>
          <p:cNvPr id="955402" name="AutoShape 10"/>
          <p:cNvSpPr>
            <a:spLocks noChangeArrowheads="1"/>
          </p:cNvSpPr>
          <p:nvPr/>
        </p:nvSpPr>
        <p:spPr bwMode="auto">
          <a:xfrm rot="5400000">
            <a:off x="1114425" y="3284538"/>
            <a:ext cx="1512888" cy="360362"/>
          </a:xfrm>
          <a:custGeom>
            <a:avLst/>
            <a:gdLst>
              <a:gd name="G0" fmla="+- 17837 0 0"/>
              <a:gd name="G1" fmla="+- 5233 0 0"/>
              <a:gd name="G2" fmla="+- 21600 0 5233"/>
              <a:gd name="G3" fmla="+- 10800 0 5233"/>
              <a:gd name="G4" fmla="+- 21600 0 17837"/>
              <a:gd name="G5" fmla="*/ G4 G3 10800"/>
              <a:gd name="G6" fmla="+- 21600 0 G5"/>
              <a:gd name="T0" fmla="*/ 17837 w 21600"/>
              <a:gd name="T1" fmla="*/ 0 h 21600"/>
              <a:gd name="T2" fmla="*/ 0 w 21600"/>
              <a:gd name="T3" fmla="*/ 10800 h 21600"/>
              <a:gd name="T4" fmla="*/ 17837 w 21600"/>
              <a:gd name="T5" fmla="*/ 21600 h 21600"/>
              <a:gd name="T6" fmla="*/ 21600 w 21600"/>
              <a:gd name="T7" fmla="*/ 10800 h 21600"/>
              <a:gd name="T8" fmla="*/ 17694720 60000 65536"/>
              <a:gd name="T9" fmla="*/ 11796480 60000 65536"/>
              <a:gd name="T10" fmla="*/ 5898240 60000 65536"/>
              <a:gd name="T11" fmla="*/ 0 60000 65536"/>
              <a:gd name="T12" fmla="*/ 3375 w 21600"/>
              <a:gd name="T13" fmla="*/ G1 h 21600"/>
              <a:gd name="T14" fmla="*/ G6 w 21600"/>
              <a:gd name="T15" fmla="*/ G2 h 21600"/>
            </a:gdLst>
            <a:ahLst/>
            <a:cxnLst>
              <a:cxn ang="T8">
                <a:pos x="T0" y="T1"/>
              </a:cxn>
              <a:cxn ang="T9">
                <a:pos x="T2" y="T3"/>
              </a:cxn>
              <a:cxn ang="T10">
                <a:pos x="T4" y="T5"/>
              </a:cxn>
              <a:cxn ang="T11">
                <a:pos x="T6" y="T7"/>
              </a:cxn>
            </a:cxnLst>
            <a:rect l="T12" t="T13" r="T14" b="T15"/>
            <a:pathLst>
              <a:path w="21600" h="21600">
                <a:moveTo>
                  <a:pt x="17837" y="0"/>
                </a:moveTo>
                <a:lnTo>
                  <a:pt x="17837" y="5233"/>
                </a:lnTo>
                <a:lnTo>
                  <a:pt x="3375" y="5233"/>
                </a:lnTo>
                <a:lnTo>
                  <a:pt x="3375" y="16367"/>
                </a:lnTo>
                <a:lnTo>
                  <a:pt x="17837" y="16367"/>
                </a:lnTo>
                <a:lnTo>
                  <a:pt x="17837" y="21600"/>
                </a:lnTo>
                <a:lnTo>
                  <a:pt x="21600" y="10800"/>
                </a:lnTo>
                <a:close/>
              </a:path>
              <a:path w="21600" h="21600">
                <a:moveTo>
                  <a:pt x="1350" y="5233"/>
                </a:moveTo>
                <a:lnTo>
                  <a:pt x="1350" y="16367"/>
                </a:lnTo>
                <a:lnTo>
                  <a:pt x="2700" y="16367"/>
                </a:lnTo>
                <a:lnTo>
                  <a:pt x="2700" y="5233"/>
                </a:lnTo>
                <a:close/>
              </a:path>
              <a:path w="21600" h="21600">
                <a:moveTo>
                  <a:pt x="0" y="5233"/>
                </a:moveTo>
                <a:lnTo>
                  <a:pt x="0" y="16367"/>
                </a:lnTo>
                <a:lnTo>
                  <a:pt x="675" y="16367"/>
                </a:lnTo>
                <a:lnTo>
                  <a:pt x="675" y="5233"/>
                </a:lnTo>
                <a:close/>
              </a:path>
            </a:pathLst>
          </a:custGeom>
          <a:solidFill>
            <a:schemeClr val="accent1"/>
          </a:solidFill>
          <a:ln w="28575" algn="ctr">
            <a:solidFill>
              <a:srgbClr val="0000FF"/>
            </a:solidFill>
            <a:miter lim="800000"/>
            <a:headEnd/>
            <a:tailEnd type="none" w="med" len="lg"/>
          </a:ln>
          <a:effectLst/>
        </p:spPr>
        <p:txBody>
          <a:bodyPr anchor="ctr">
            <a:spAutoFit/>
          </a:bodyPr>
          <a:lstStyle/>
          <a:p>
            <a:endParaRPr lang="zh-CN" altLang="en-US"/>
          </a:p>
        </p:txBody>
      </p:sp>
      <p:sp>
        <p:nvSpPr>
          <p:cNvPr id="955403" name="Text Box 11"/>
          <p:cNvSpPr txBox="1">
            <a:spLocks noChangeArrowheads="1"/>
          </p:cNvSpPr>
          <p:nvPr/>
        </p:nvSpPr>
        <p:spPr bwMode="auto">
          <a:xfrm>
            <a:off x="1981200" y="2565400"/>
            <a:ext cx="719138" cy="519113"/>
          </a:xfrm>
          <a:prstGeom prst="rect">
            <a:avLst/>
          </a:prstGeom>
          <a:noFill/>
          <a:ln w="28575" algn="ctr">
            <a:noFill/>
            <a:miter lim="800000"/>
            <a:headEnd/>
            <a:tailEnd type="none" w="med" len="lg"/>
          </a:ln>
          <a:effectLst/>
        </p:spPr>
        <p:txBody>
          <a:bodyPr>
            <a:spAutoFit/>
          </a:bodyPr>
          <a:lstStyle/>
          <a:p>
            <a:pPr algn="l">
              <a:spcBef>
                <a:spcPct val="50000"/>
              </a:spcBef>
            </a:pPr>
            <a:r>
              <a:rPr lang="zh-CN" altLang="en-US" sz="2800">
                <a:solidFill>
                  <a:srgbClr val="FF0000"/>
                </a:solidFill>
              </a:rPr>
              <a:t>高</a:t>
            </a:r>
          </a:p>
        </p:txBody>
      </p:sp>
      <p:sp>
        <p:nvSpPr>
          <p:cNvPr id="955404" name="Text Box 12"/>
          <p:cNvSpPr txBox="1">
            <a:spLocks noChangeArrowheads="1"/>
          </p:cNvSpPr>
          <p:nvPr/>
        </p:nvSpPr>
        <p:spPr bwMode="auto">
          <a:xfrm>
            <a:off x="1979613" y="3716338"/>
            <a:ext cx="719137" cy="519112"/>
          </a:xfrm>
          <a:prstGeom prst="rect">
            <a:avLst/>
          </a:prstGeom>
          <a:noFill/>
          <a:ln w="28575" algn="ctr">
            <a:noFill/>
            <a:miter lim="800000"/>
            <a:headEnd/>
            <a:tailEnd type="none" w="med" len="lg"/>
          </a:ln>
          <a:effectLst/>
        </p:spPr>
        <p:txBody>
          <a:bodyPr>
            <a:spAutoFit/>
          </a:bodyPr>
          <a:lstStyle/>
          <a:p>
            <a:pPr algn="l">
              <a:spcBef>
                <a:spcPct val="50000"/>
              </a:spcBef>
            </a:pPr>
            <a:r>
              <a:rPr lang="zh-CN" altLang="en-US" sz="2800">
                <a:solidFill>
                  <a:srgbClr val="FF0000"/>
                </a:solidFill>
              </a:rPr>
              <a:t>低</a:t>
            </a:r>
          </a:p>
        </p:txBody>
      </p:sp>
    </p:spTree>
    <p:extLst>
      <p:ext uri="{BB962C8B-B14F-4D97-AF65-F5344CB8AC3E}">
        <p14:creationId xmlns:p14="http://schemas.microsoft.com/office/powerpoint/2010/main" val="368640947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5539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5540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5540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7" presetClass="entr" presetSubtype="1" fill="hold" grpId="0" nodeType="clickEffect">
                                  <p:stCondLst>
                                    <p:cond delay="0"/>
                                  </p:stCondLst>
                                  <p:childTnLst>
                                    <p:set>
                                      <p:cBhvr>
                                        <p:cTn id="18" dur="1" fill="hold">
                                          <p:stCondLst>
                                            <p:cond delay="0"/>
                                          </p:stCondLst>
                                        </p:cTn>
                                        <p:tgtEl>
                                          <p:spTgt spid="955402"/>
                                        </p:tgtEl>
                                        <p:attrNameLst>
                                          <p:attrName>style.visibility</p:attrName>
                                        </p:attrNameLst>
                                      </p:cBhvr>
                                      <p:to>
                                        <p:strVal val="visible"/>
                                      </p:to>
                                    </p:set>
                                    <p:anim calcmode="lin" valueType="num">
                                      <p:cBhvr>
                                        <p:cTn id="19" dur="500" fill="hold"/>
                                        <p:tgtEl>
                                          <p:spTgt spid="955402"/>
                                        </p:tgtEl>
                                        <p:attrNameLst>
                                          <p:attrName>ppt_x</p:attrName>
                                        </p:attrNameLst>
                                      </p:cBhvr>
                                      <p:tavLst>
                                        <p:tav tm="0">
                                          <p:val>
                                            <p:strVal val="#ppt_x"/>
                                          </p:val>
                                        </p:tav>
                                        <p:tav tm="100000">
                                          <p:val>
                                            <p:strVal val="#ppt_x"/>
                                          </p:val>
                                        </p:tav>
                                      </p:tavLst>
                                    </p:anim>
                                    <p:anim calcmode="lin" valueType="num">
                                      <p:cBhvr>
                                        <p:cTn id="20" dur="500" fill="hold"/>
                                        <p:tgtEl>
                                          <p:spTgt spid="955402"/>
                                        </p:tgtEl>
                                        <p:attrNameLst>
                                          <p:attrName>ppt_y</p:attrName>
                                        </p:attrNameLst>
                                      </p:cBhvr>
                                      <p:tavLst>
                                        <p:tav tm="0">
                                          <p:val>
                                            <p:strVal val="#ppt_y-#ppt_h/2"/>
                                          </p:val>
                                        </p:tav>
                                        <p:tav tm="100000">
                                          <p:val>
                                            <p:strVal val="#ppt_y"/>
                                          </p:val>
                                        </p:tav>
                                      </p:tavLst>
                                    </p:anim>
                                    <p:anim calcmode="lin" valueType="num">
                                      <p:cBhvr>
                                        <p:cTn id="21" dur="500" fill="hold"/>
                                        <p:tgtEl>
                                          <p:spTgt spid="955402"/>
                                        </p:tgtEl>
                                        <p:attrNameLst>
                                          <p:attrName>ppt_w</p:attrName>
                                        </p:attrNameLst>
                                      </p:cBhvr>
                                      <p:tavLst>
                                        <p:tav tm="0">
                                          <p:val>
                                            <p:strVal val="#ppt_w"/>
                                          </p:val>
                                        </p:tav>
                                        <p:tav tm="100000">
                                          <p:val>
                                            <p:strVal val="#ppt_w"/>
                                          </p:val>
                                        </p:tav>
                                      </p:tavLst>
                                    </p:anim>
                                    <p:anim calcmode="lin" valueType="num">
                                      <p:cBhvr>
                                        <p:cTn id="22" dur="500" fill="hold"/>
                                        <p:tgtEl>
                                          <p:spTgt spid="955402"/>
                                        </p:tgtEl>
                                        <p:attrNameLst>
                                          <p:attrName>ppt_h</p:attrName>
                                        </p:attrNameLst>
                                      </p:cBhvr>
                                      <p:tavLst>
                                        <p:tav tm="0">
                                          <p:val>
                                            <p:fltVal val="0"/>
                                          </p:val>
                                        </p:tav>
                                        <p:tav tm="100000">
                                          <p:val>
                                            <p:strVal val="#ppt_h"/>
                                          </p:val>
                                        </p:tav>
                                      </p:tavLst>
                                    </p:anim>
                                  </p:childTnLst>
                                </p:cTn>
                              </p:par>
                            </p:childTnLst>
                          </p:cTn>
                        </p:par>
                        <p:par>
                          <p:cTn id="23" fill="hold">
                            <p:stCondLst>
                              <p:cond delay="500"/>
                            </p:stCondLst>
                            <p:childTnLst>
                              <p:par>
                                <p:cTn id="24" presetID="1" presetClass="entr" presetSubtype="0" fill="hold" grpId="0" nodeType="afterEffect">
                                  <p:stCondLst>
                                    <p:cond delay="0"/>
                                  </p:stCondLst>
                                  <p:childTnLst>
                                    <p:set>
                                      <p:cBhvr>
                                        <p:cTn id="25" dur="1" fill="hold">
                                          <p:stCondLst>
                                            <p:cond delay="0"/>
                                          </p:stCondLst>
                                        </p:cTn>
                                        <p:tgtEl>
                                          <p:spTgt spid="955403"/>
                                        </p:tgtEl>
                                        <p:attrNameLst>
                                          <p:attrName>style.visibility</p:attrName>
                                        </p:attrNameLst>
                                      </p:cBhvr>
                                      <p:to>
                                        <p:strVal val="visible"/>
                                      </p:to>
                                    </p:set>
                                  </p:childTnLst>
                                </p:cTn>
                              </p:par>
                            </p:childTnLst>
                          </p:cTn>
                        </p:par>
                        <p:par>
                          <p:cTn id="26" fill="hold">
                            <p:stCondLst>
                              <p:cond delay="500"/>
                            </p:stCondLst>
                            <p:childTnLst>
                              <p:par>
                                <p:cTn id="27" presetID="1" presetClass="entr" presetSubtype="0" fill="hold" grpId="0" nodeType="afterEffect">
                                  <p:stCondLst>
                                    <p:cond delay="0"/>
                                  </p:stCondLst>
                                  <p:childTnLst>
                                    <p:set>
                                      <p:cBhvr>
                                        <p:cTn id="28" dur="1" fill="hold">
                                          <p:stCondLst>
                                            <p:cond delay="0"/>
                                          </p:stCondLst>
                                        </p:cTn>
                                        <p:tgtEl>
                                          <p:spTgt spid="9554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5399" grpId="0" animBg="1"/>
      <p:bldP spid="955400" grpId="0" animBg="1"/>
      <p:bldP spid="955401" grpId="0"/>
      <p:bldP spid="955402" grpId="0" animBg="1"/>
      <p:bldP spid="955403" grpId="0"/>
      <p:bldP spid="955404"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4"/>
          <p:cNvSpPr>
            <a:spLocks noGrp="1"/>
          </p:cNvSpPr>
          <p:nvPr>
            <p:ph type="sldNum" sz="quarter" idx="11"/>
          </p:nvPr>
        </p:nvSpPr>
        <p:spPr/>
        <p:txBody>
          <a:bodyPr/>
          <a:lstStyle/>
          <a:p>
            <a:fld id="{B121F078-88D7-4767-B13F-00348A966F56}" type="slidenum">
              <a:rPr lang="zh-CN" altLang="en-US"/>
              <a:pPr/>
              <a:t>34</a:t>
            </a:fld>
            <a:endParaRPr lang="en-US" altLang="zh-CN"/>
          </a:p>
        </p:txBody>
      </p:sp>
      <p:sp>
        <p:nvSpPr>
          <p:cNvPr id="956418" name="Rectangle 2"/>
          <p:cNvSpPr>
            <a:spLocks noGrp="1" noChangeArrowheads="1"/>
          </p:cNvSpPr>
          <p:nvPr>
            <p:ph type="title"/>
          </p:nvPr>
        </p:nvSpPr>
        <p:spPr>
          <a:xfrm>
            <a:off x="611450" y="44530"/>
            <a:ext cx="8064238" cy="574675"/>
          </a:xfrm>
          <a:noFill/>
          <a:ln/>
        </p:spPr>
        <p:txBody>
          <a:bodyPr anchor="t"/>
          <a:lstStyle/>
          <a:p>
            <a:r>
              <a:rPr lang="en-US" altLang="zh-CN" dirty="0">
                <a:ea typeface="黑体" pitchFamily="2" charset="-122"/>
              </a:rPr>
              <a:t>6.2 </a:t>
            </a:r>
            <a:r>
              <a:rPr lang="zh-CN" altLang="en-US" dirty="0">
                <a:ea typeface="黑体" pitchFamily="2" charset="-122"/>
              </a:rPr>
              <a:t>程序查询 </a:t>
            </a:r>
            <a:r>
              <a:rPr lang="en-US" altLang="zh-CN" dirty="0">
                <a:ea typeface="黑体" pitchFamily="2" charset="-122"/>
              </a:rPr>
              <a:t>I/O </a:t>
            </a:r>
            <a:r>
              <a:rPr lang="zh-CN" altLang="en-US" dirty="0" smtClean="0">
                <a:ea typeface="黑体" pitchFamily="2" charset="-122"/>
              </a:rPr>
              <a:t>方式</a:t>
            </a:r>
            <a:r>
              <a:rPr lang="zh-CN" altLang="en-US" sz="2800" b="1" dirty="0" smtClean="0">
                <a:solidFill>
                  <a:schemeClr val="bg2"/>
                </a:solidFill>
                <a:ea typeface="黑体" pitchFamily="2" charset="-122"/>
              </a:rPr>
              <a:t>     </a:t>
            </a:r>
            <a:r>
              <a:rPr lang="zh-CN" altLang="en-US" sz="2800" b="1" dirty="0">
                <a:solidFill>
                  <a:srgbClr val="006600"/>
                </a:solidFill>
                <a:ea typeface="黑体" pitchFamily="2" charset="-122"/>
              </a:rPr>
              <a:t>二、查询方式</a:t>
            </a:r>
          </a:p>
        </p:txBody>
      </p:sp>
      <p:sp>
        <p:nvSpPr>
          <p:cNvPr id="956419" name="Rectangle 3"/>
          <p:cNvSpPr>
            <a:spLocks noGrp="1" noChangeArrowheads="1"/>
          </p:cNvSpPr>
          <p:nvPr>
            <p:ph type="body" idx="1"/>
          </p:nvPr>
        </p:nvSpPr>
        <p:spPr>
          <a:xfrm>
            <a:off x="457200" y="836613"/>
            <a:ext cx="8507413" cy="5832475"/>
          </a:xfrm>
          <a:noFill/>
          <a:ln/>
        </p:spPr>
        <p:txBody>
          <a:bodyPr/>
          <a:lstStyle/>
          <a:p>
            <a:pPr marL="444500" indent="-444500">
              <a:buFont typeface="Wingdings" pitchFamily="2" charset="2"/>
              <a:buNone/>
            </a:pPr>
            <a:r>
              <a:rPr lang="zh-CN" altLang="en-US" sz="2800" b="1"/>
              <a:t>多外设的查询控制</a:t>
            </a:r>
          </a:p>
        </p:txBody>
      </p:sp>
      <p:graphicFrame>
        <p:nvGraphicFramePr>
          <p:cNvPr id="956427" name="Object 11"/>
          <p:cNvGraphicFramePr>
            <a:graphicFrameLocks noChangeAspect="1"/>
          </p:cNvGraphicFramePr>
          <p:nvPr/>
        </p:nvGraphicFramePr>
        <p:xfrm>
          <a:off x="3663950" y="836613"/>
          <a:ext cx="5084763" cy="5688012"/>
        </p:xfrm>
        <a:graphic>
          <a:graphicData uri="http://schemas.openxmlformats.org/presentationml/2006/ole">
            <mc:AlternateContent xmlns:mc="http://schemas.openxmlformats.org/markup-compatibility/2006">
              <mc:Choice xmlns:v="urn:schemas-microsoft-com:vml" Requires="v">
                <p:oleObj spid="_x0000_s16459" name="Visio" r:id="rId3" imgW="4556015" imgH="5096136" progId="Visio.Drawing.11">
                  <p:embed/>
                </p:oleObj>
              </mc:Choice>
              <mc:Fallback>
                <p:oleObj name="Visio" r:id="rId3" imgW="4556015" imgH="5096136"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63950" y="836613"/>
                        <a:ext cx="5084763" cy="5688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0000FF"/>
                            </a:solidFill>
                            <a:miter lim="800000"/>
                            <a:headEnd/>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56428" name="Text Box 12"/>
          <p:cNvSpPr txBox="1">
            <a:spLocks noChangeArrowheads="1"/>
          </p:cNvSpPr>
          <p:nvPr/>
        </p:nvSpPr>
        <p:spPr bwMode="auto">
          <a:xfrm>
            <a:off x="971550" y="3068638"/>
            <a:ext cx="1944688" cy="519112"/>
          </a:xfrm>
          <a:prstGeom prst="rect">
            <a:avLst/>
          </a:prstGeom>
          <a:noFill/>
          <a:ln w="28575" algn="ctr">
            <a:noFill/>
            <a:miter lim="800000"/>
            <a:headEnd/>
            <a:tailEnd type="none" w="med" len="lg"/>
          </a:ln>
          <a:effectLst/>
        </p:spPr>
        <p:txBody>
          <a:bodyPr>
            <a:spAutoFit/>
          </a:bodyPr>
          <a:lstStyle/>
          <a:p>
            <a:pPr>
              <a:spcBef>
                <a:spcPct val="50000"/>
              </a:spcBef>
            </a:pPr>
            <a:r>
              <a:rPr lang="zh-CN" altLang="en-US" sz="2800">
                <a:solidFill>
                  <a:srgbClr val="FF0000"/>
                </a:solidFill>
              </a:rPr>
              <a:t>机会均等</a:t>
            </a:r>
          </a:p>
        </p:txBody>
      </p:sp>
    </p:spTree>
    <p:extLst>
      <p:ext uri="{BB962C8B-B14F-4D97-AF65-F5344CB8AC3E}">
        <p14:creationId xmlns:p14="http://schemas.microsoft.com/office/powerpoint/2010/main" val="92701275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564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6428"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7442" name="Rectangle 2"/>
          <p:cNvSpPr>
            <a:spLocks noGrp="1" noChangeArrowheads="1"/>
          </p:cNvSpPr>
          <p:nvPr>
            <p:ph type="subTitle" idx="1"/>
          </p:nvPr>
        </p:nvSpPr>
        <p:spPr>
          <a:xfrm>
            <a:off x="1763713" y="1700213"/>
            <a:ext cx="7235825" cy="2592387"/>
          </a:xfrm>
          <a:noFill/>
          <a:ln/>
        </p:spPr>
        <p:txBody>
          <a:bodyPr anchor="ctr"/>
          <a:lstStyle/>
          <a:p>
            <a:pPr algn="r">
              <a:spcBef>
                <a:spcPct val="0"/>
              </a:spcBef>
              <a:buClrTx/>
              <a:buSzTx/>
              <a:buFontTx/>
              <a:buNone/>
            </a:pPr>
            <a:r>
              <a:rPr lang="zh-CN" altLang="en-US" sz="3600" b="0" dirty="0">
                <a:solidFill>
                  <a:srgbClr val="FFFF00"/>
                </a:solidFill>
                <a:ea typeface="黑体" pitchFamily="2" charset="-122"/>
              </a:rPr>
              <a:t>微机原理及接口技术</a:t>
            </a:r>
            <a:endParaRPr lang="zh-CN" altLang="en-US" sz="4400" b="0" dirty="0">
              <a:solidFill>
                <a:srgbClr val="FFFF00"/>
              </a:solidFill>
              <a:ea typeface="黑体" pitchFamily="2" charset="-122"/>
            </a:endParaRPr>
          </a:p>
          <a:p>
            <a:pPr algn="r">
              <a:spcBef>
                <a:spcPct val="0"/>
              </a:spcBef>
              <a:buClrTx/>
              <a:buSzTx/>
              <a:buFontTx/>
              <a:buNone/>
            </a:pPr>
            <a:r>
              <a:rPr lang="zh-CN" altLang="en-US" sz="4000" b="0" dirty="0">
                <a:solidFill>
                  <a:srgbClr val="FFFFFF"/>
                </a:solidFill>
                <a:ea typeface="黑体" pitchFamily="2" charset="-122"/>
              </a:rPr>
              <a:t>第</a:t>
            </a:r>
            <a:r>
              <a:rPr lang="en-US" altLang="zh-CN" sz="7200" b="0" dirty="0">
                <a:solidFill>
                  <a:srgbClr val="FFFFFF"/>
                </a:solidFill>
                <a:ea typeface="黑体" pitchFamily="2" charset="-122"/>
              </a:rPr>
              <a:t>6</a:t>
            </a:r>
            <a:r>
              <a:rPr lang="zh-CN" altLang="en-US" sz="4000" b="0" dirty="0">
                <a:solidFill>
                  <a:srgbClr val="FFFFFF"/>
                </a:solidFill>
                <a:ea typeface="黑体" pitchFamily="2" charset="-122"/>
              </a:rPr>
              <a:t>章  输入</a:t>
            </a:r>
            <a:r>
              <a:rPr lang="en-US" altLang="zh-CN" sz="4000" b="0" dirty="0">
                <a:solidFill>
                  <a:srgbClr val="FFFFFF"/>
                </a:solidFill>
                <a:ea typeface="黑体" pitchFamily="2" charset="-122"/>
              </a:rPr>
              <a:t>/</a:t>
            </a:r>
            <a:r>
              <a:rPr lang="zh-CN" altLang="en-US" sz="4000" b="0" dirty="0">
                <a:solidFill>
                  <a:srgbClr val="FFFFFF"/>
                </a:solidFill>
                <a:ea typeface="黑体" pitchFamily="2" charset="-122"/>
              </a:rPr>
              <a:t>输出技术</a:t>
            </a:r>
            <a:endParaRPr lang="en-US" altLang="zh-CN" sz="4000" b="0" dirty="0">
              <a:solidFill>
                <a:srgbClr val="FFFFFF"/>
              </a:solidFill>
              <a:ea typeface="黑体" pitchFamily="2" charset="-122"/>
            </a:endParaRPr>
          </a:p>
        </p:txBody>
      </p:sp>
      <p:sp>
        <p:nvSpPr>
          <p:cNvPr id="957443" name="Rectangle 3"/>
          <p:cNvSpPr>
            <a:spLocks noChangeArrowheads="1"/>
          </p:cNvSpPr>
          <p:nvPr/>
        </p:nvSpPr>
        <p:spPr bwMode="auto">
          <a:xfrm>
            <a:off x="4211950" y="4292600"/>
            <a:ext cx="4464620" cy="576600"/>
          </a:xfrm>
          <a:prstGeom prst="rect">
            <a:avLst/>
          </a:prstGeom>
          <a:noFill/>
          <a:ln w="9525">
            <a:noFill/>
            <a:miter lim="800000"/>
            <a:headEnd/>
            <a:tailEnd/>
          </a:ln>
          <a:effectLst/>
        </p:spPr>
        <p:txBody>
          <a:bodyPr/>
          <a:lstStyle/>
          <a:p>
            <a:pPr algn="l">
              <a:spcBef>
                <a:spcPct val="20000"/>
              </a:spcBef>
              <a:buClr>
                <a:schemeClr val="bg2"/>
              </a:buClr>
              <a:buSzPct val="75000"/>
            </a:pPr>
            <a:r>
              <a:rPr lang="en-US" altLang="zh-CN" sz="3400" dirty="0" smtClean="0">
                <a:latin typeface="Arial" charset="0"/>
              </a:rPr>
              <a:t>6.3  </a:t>
            </a:r>
            <a:r>
              <a:rPr lang="zh-CN" altLang="en-US" sz="3400" dirty="0">
                <a:latin typeface="Arial" charset="0"/>
                <a:ea typeface="楷体_GB2312" pitchFamily="49" charset="-122"/>
              </a:rPr>
              <a:t>中断</a:t>
            </a:r>
            <a:r>
              <a:rPr lang="zh-CN" altLang="en-US" sz="3400" dirty="0" smtClean="0">
                <a:latin typeface="Arial" charset="0"/>
                <a:ea typeface="楷体_GB2312" pitchFamily="49" charset="-122"/>
              </a:rPr>
              <a:t>方式</a:t>
            </a:r>
            <a:endParaRPr lang="en-US" altLang="zh-CN" dirty="0">
              <a:solidFill>
                <a:srgbClr val="0000FF"/>
              </a:solidFill>
              <a:latin typeface="+mn-lt"/>
              <a:ea typeface="楷体_GB2312" pitchFamily="49" charset="-122"/>
            </a:endParaRPr>
          </a:p>
        </p:txBody>
      </p:sp>
      <p:sp>
        <p:nvSpPr>
          <p:cNvPr id="4" name="Rectangle 3"/>
          <p:cNvSpPr>
            <a:spLocks noChangeArrowheads="1"/>
          </p:cNvSpPr>
          <p:nvPr/>
        </p:nvSpPr>
        <p:spPr bwMode="auto">
          <a:xfrm>
            <a:off x="4499990" y="4869200"/>
            <a:ext cx="4499548" cy="1584220"/>
          </a:xfrm>
          <a:prstGeom prst="rect">
            <a:avLst/>
          </a:prstGeom>
          <a:noFill/>
          <a:ln w="9525">
            <a:noFill/>
            <a:miter lim="800000"/>
            <a:headEnd/>
            <a:tailEnd/>
          </a:ln>
          <a:effectLst/>
        </p:spPr>
        <p:txBody>
          <a:bodyPr/>
          <a:lstStyle/>
          <a:p>
            <a:pPr algn="l">
              <a:spcBef>
                <a:spcPct val="20000"/>
              </a:spcBef>
              <a:buClr>
                <a:schemeClr val="bg2"/>
              </a:buClr>
              <a:buSzPct val="75000"/>
            </a:pPr>
            <a:r>
              <a:rPr lang="en-US" altLang="zh-CN" dirty="0" smtClean="0">
                <a:solidFill>
                  <a:srgbClr val="0000FF"/>
                </a:solidFill>
                <a:latin typeface="+mn-lt"/>
                <a:ea typeface="楷体_GB2312" pitchFamily="49" charset="-122"/>
              </a:rPr>
              <a:t>6.3.1 </a:t>
            </a:r>
            <a:r>
              <a:rPr lang="zh-CN" altLang="en-US" dirty="0" smtClean="0">
                <a:solidFill>
                  <a:srgbClr val="0000FF"/>
                </a:solidFill>
                <a:latin typeface="+mn-lt"/>
                <a:ea typeface="楷体_GB2312" pitchFamily="49" charset="-122"/>
              </a:rPr>
              <a:t>中断概述</a:t>
            </a:r>
            <a:endParaRPr lang="en-US" altLang="zh-CN" dirty="0" smtClean="0">
              <a:solidFill>
                <a:srgbClr val="0000FF"/>
              </a:solidFill>
              <a:latin typeface="+mn-lt"/>
              <a:ea typeface="楷体_GB2312" pitchFamily="49" charset="-122"/>
            </a:endParaRPr>
          </a:p>
          <a:p>
            <a:pPr algn="l">
              <a:spcBef>
                <a:spcPct val="20000"/>
              </a:spcBef>
              <a:buClr>
                <a:schemeClr val="bg2"/>
              </a:buClr>
              <a:buSzPct val="75000"/>
            </a:pPr>
            <a:r>
              <a:rPr lang="en-US" altLang="zh-CN" dirty="0" smtClean="0">
                <a:solidFill>
                  <a:srgbClr val="0000FF"/>
                </a:solidFill>
                <a:latin typeface="+mn-lt"/>
                <a:ea typeface="楷体_GB2312" pitchFamily="49" charset="-122"/>
              </a:rPr>
              <a:t>6.3.2 Intel 16</a:t>
            </a:r>
            <a:r>
              <a:rPr lang="zh-CN" altLang="en-US" dirty="0" smtClean="0">
                <a:solidFill>
                  <a:srgbClr val="0000FF"/>
                </a:solidFill>
                <a:latin typeface="+mn-lt"/>
                <a:ea typeface="楷体_GB2312" pitchFamily="49" charset="-122"/>
              </a:rPr>
              <a:t>位中断系统</a:t>
            </a:r>
            <a:endParaRPr lang="en-US" altLang="zh-CN" dirty="0" smtClean="0">
              <a:solidFill>
                <a:srgbClr val="0000FF"/>
              </a:solidFill>
              <a:latin typeface="+mn-lt"/>
              <a:ea typeface="楷体_GB2312" pitchFamily="49" charset="-122"/>
            </a:endParaRPr>
          </a:p>
          <a:p>
            <a:pPr algn="l">
              <a:spcBef>
                <a:spcPct val="20000"/>
              </a:spcBef>
              <a:buClr>
                <a:schemeClr val="bg2"/>
              </a:buClr>
              <a:buSzPct val="75000"/>
            </a:pPr>
            <a:r>
              <a:rPr lang="en-US" altLang="zh-CN" dirty="0" smtClean="0">
                <a:solidFill>
                  <a:srgbClr val="0000FF"/>
                </a:solidFill>
                <a:latin typeface="+mn-lt"/>
                <a:ea typeface="楷体_GB2312" pitchFamily="49" charset="-122"/>
              </a:rPr>
              <a:t>6.3.3</a:t>
            </a:r>
            <a:r>
              <a:rPr lang="en-US" altLang="zh-CN" dirty="0">
                <a:solidFill>
                  <a:srgbClr val="0000FF"/>
                </a:solidFill>
                <a:ea typeface="楷体_GB2312" pitchFamily="49" charset="-122"/>
              </a:rPr>
              <a:t> Intel </a:t>
            </a:r>
            <a:r>
              <a:rPr lang="en-US" altLang="zh-CN" dirty="0" smtClean="0">
                <a:solidFill>
                  <a:srgbClr val="0000FF"/>
                </a:solidFill>
                <a:ea typeface="楷体_GB2312" pitchFamily="49" charset="-122"/>
              </a:rPr>
              <a:t>32/64</a:t>
            </a:r>
            <a:r>
              <a:rPr lang="zh-CN" altLang="en-US" dirty="0" smtClean="0">
                <a:solidFill>
                  <a:srgbClr val="0000FF"/>
                </a:solidFill>
                <a:ea typeface="楷体_GB2312" pitchFamily="49" charset="-122"/>
              </a:rPr>
              <a:t>位</a:t>
            </a:r>
            <a:r>
              <a:rPr lang="zh-CN" altLang="en-US" dirty="0">
                <a:solidFill>
                  <a:srgbClr val="0000FF"/>
                </a:solidFill>
                <a:ea typeface="楷体_GB2312" pitchFamily="49" charset="-122"/>
              </a:rPr>
              <a:t>中断系统</a:t>
            </a:r>
            <a:endParaRPr lang="en-US" altLang="zh-CN" dirty="0">
              <a:solidFill>
                <a:srgbClr val="0000FF"/>
              </a:solidFill>
              <a:latin typeface="+mn-lt"/>
              <a:ea typeface="楷体_GB2312" pitchFamily="49" charset="-122"/>
            </a:endParaRPr>
          </a:p>
        </p:txBody>
      </p:sp>
    </p:spTree>
    <p:extLst>
      <p:ext uri="{BB962C8B-B14F-4D97-AF65-F5344CB8AC3E}">
        <p14:creationId xmlns:p14="http://schemas.microsoft.com/office/powerpoint/2010/main" val="126938104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957442">
                                            <p:txEl>
                                              <p:pRg st="0" end="0"/>
                                            </p:txEl>
                                          </p:spTgt>
                                        </p:tgtEl>
                                        <p:attrNameLst>
                                          <p:attrName>style.visibility</p:attrName>
                                        </p:attrNameLst>
                                      </p:cBhvr>
                                      <p:to>
                                        <p:strVal val="visible"/>
                                      </p:to>
                                    </p:set>
                                    <p:anim calcmode="lin" valueType="num">
                                      <p:cBhvr additive="base">
                                        <p:cTn id="7" dur="500" fill="hold"/>
                                        <p:tgtEl>
                                          <p:spTgt spid="957442">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957442">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957442">
                                            <p:txEl>
                                              <p:pRg st="1" end="1"/>
                                            </p:txEl>
                                          </p:spTgt>
                                        </p:tgtEl>
                                        <p:attrNameLst>
                                          <p:attrName>style.visibility</p:attrName>
                                        </p:attrNameLst>
                                      </p:cBhvr>
                                      <p:to>
                                        <p:strVal val="visible"/>
                                      </p:to>
                                    </p:set>
                                    <p:anim calcmode="lin" valueType="num">
                                      <p:cBhvr additive="base">
                                        <p:cTn id="11" dur="500" fill="hold"/>
                                        <p:tgtEl>
                                          <p:spTgt spid="957442">
                                            <p:txEl>
                                              <p:pRg st="1" end="1"/>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957442">
                                            <p:txEl>
                                              <p:pRg st="1" end="1"/>
                                            </p:txEl>
                                          </p:spTgt>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2" presetClass="entr" presetSubtype="4" fill="hold" nodeType="afterEffect">
                                  <p:stCondLst>
                                    <p:cond delay="0"/>
                                  </p:stCondLst>
                                  <p:childTnLst>
                                    <p:set>
                                      <p:cBhvr>
                                        <p:cTn id="15" dur="1" fill="hold">
                                          <p:stCondLst>
                                            <p:cond delay="0"/>
                                          </p:stCondLst>
                                        </p:cTn>
                                        <p:tgtEl>
                                          <p:spTgt spid="957443">
                                            <p:txEl>
                                              <p:pRg st="0" end="0"/>
                                            </p:txEl>
                                          </p:spTgt>
                                        </p:tgtEl>
                                        <p:attrNameLst>
                                          <p:attrName>style.visibility</p:attrName>
                                        </p:attrNameLst>
                                      </p:cBhvr>
                                      <p:to>
                                        <p:strVal val="visible"/>
                                      </p:to>
                                    </p:set>
                                    <p:anim calcmode="lin" valueType="num">
                                      <p:cBhvr additive="base">
                                        <p:cTn id="16" dur="500" fill="hold"/>
                                        <p:tgtEl>
                                          <p:spTgt spid="957443">
                                            <p:txEl>
                                              <p:pRg st="0" end="0"/>
                                            </p:txEl>
                                          </p:spTgt>
                                        </p:tgtEl>
                                        <p:attrNameLst>
                                          <p:attrName>ppt_x</p:attrName>
                                        </p:attrNameLst>
                                      </p:cBhvr>
                                      <p:tavLst>
                                        <p:tav tm="0">
                                          <p:val>
                                            <p:strVal val="#ppt_x"/>
                                          </p:val>
                                        </p:tav>
                                        <p:tav tm="100000">
                                          <p:val>
                                            <p:strVal val="#ppt_x"/>
                                          </p:val>
                                        </p:tav>
                                      </p:tavLst>
                                    </p:anim>
                                    <p:anim calcmode="lin" valueType="num">
                                      <p:cBhvr additive="base">
                                        <p:cTn id="17" dur="500" fill="hold"/>
                                        <p:tgtEl>
                                          <p:spTgt spid="957443">
                                            <p:txEl>
                                              <p:pRg st="0" end="0"/>
                                            </p:txEl>
                                          </p:spTgt>
                                        </p:tgtEl>
                                        <p:attrNameLst>
                                          <p:attrName>ppt_y</p:attrName>
                                        </p:attrNameLst>
                                      </p:cBhvr>
                                      <p:tavLst>
                                        <p:tav tm="0">
                                          <p:val>
                                            <p:strVal val="1+#ppt_h/2"/>
                                          </p:val>
                                        </p:tav>
                                        <p:tav tm="100000">
                                          <p:val>
                                            <p:strVal val="#ppt_y"/>
                                          </p:val>
                                        </p:tav>
                                      </p:tavLst>
                                    </p:anim>
                                  </p:childTnLst>
                                </p:cTn>
                              </p:par>
                            </p:childTnLst>
                          </p:cTn>
                        </p:par>
                        <p:par>
                          <p:cTn id="18" fill="hold">
                            <p:stCondLst>
                              <p:cond delay="1000"/>
                            </p:stCondLst>
                            <p:childTnLst>
                              <p:par>
                                <p:cTn id="19" presetID="2" presetClass="entr" presetSubtype="4" fill="hold" nodeType="afterEffect">
                                  <p:stCondLst>
                                    <p:cond delay="0"/>
                                  </p:stCondLst>
                                  <p:childTnLst>
                                    <p:set>
                                      <p:cBhvr>
                                        <p:cTn id="20" dur="1" fill="hold">
                                          <p:stCondLst>
                                            <p:cond delay="0"/>
                                          </p:stCondLst>
                                        </p:cTn>
                                        <p:tgtEl>
                                          <p:spTgt spid="4">
                                            <p:txEl>
                                              <p:pRg st="0" end="0"/>
                                            </p:txEl>
                                          </p:spTgt>
                                        </p:tgtEl>
                                        <p:attrNameLst>
                                          <p:attrName>style.visibility</p:attrName>
                                        </p:attrNameLst>
                                      </p:cBhvr>
                                      <p:to>
                                        <p:strVal val="visible"/>
                                      </p:to>
                                    </p:set>
                                    <p:anim calcmode="lin" valueType="num">
                                      <p:cBhvr additive="base">
                                        <p:cTn id="21"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par>
                          <p:cTn id="23" fill="hold">
                            <p:stCondLst>
                              <p:cond delay="1500"/>
                            </p:stCondLst>
                            <p:childTnLst>
                              <p:par>
                                <p:cTn id="24" presetID="2" presetClass="entr" presetSubtype="4" fill="hold" nodeType="afterEffect">
                                  <p:stCondLst>
                                    <p:cond delay="0"/>
                                  </p:stCondLst>
                                  <p:childTnLst>
                                    <p:set>
                                      <p:cBhvr>
                                        <p:cTn id="25" dur="1" fill="hold">
                                          <p:stCondLst>
                                            <p:cond delay="0"/>
                                          </p:stCondLst>
                                        </p:cTn>
                                        <p:tgtEl>
                                          <p:spTgt spid="4">
                                            <p:txEl>
                                              <p:pRg st="1" end="1"/>
                                            </p:txEl>
                                          </p:spTgt>
                                        </p:tgtEl>
                                        <p:attrNameLst>
                                          <p:attrName>style.visibility</p:attrName>
                                        </p:attrNameLst>
                                      </p:cBhvr>
                                      <p:to>
                                        <p:strVal val="visible"/>
                                      </p:to>
                                    </p:set>
                                    <p:anim calcmode="lin" valueType="num">
                                      <p:cBhvr additive="base">
                                        <p:cTn id="26"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27"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par>
                          <p:cTn id="28" fill="hold">
                            <p:stCondLst>
                              <p:cond delay="2000"/>
                            </p:stCondLst>
                            <p:childTnLst>
                              <p:par>
                                <p:cTn id="29" presetID="2" presetClass="entr" presetSubtype="4" fill="hold" nodeType="afterEffect">
                                  <p:stCondLst>
                                    <p:cond delay="0"/>
                                  </p:stCondLst>
                                  <p:childTnLst>
                                    <p:set>
                                      <p:cBhvr>
                                        <p:cTn id="30" dur="1" fill="hold">
                                          <p:stCondLst>
                                            <p:cond delay="0"/>
                                          </p:stCondLst>
                                        </p:cTn>
                                        <p:tgtEl>
                                          <p:spTgt spid="4">
                                            <p:txEl>
                                              <p:pRg st="2" end="2"/>
                                            </p:txEl>
                                          </p:spTgt>
                                        </p:tgtEl>
                                        <p:attrNameLst>
                                          <p:attrName>style.visibility</p:attrName>
                                        </p:attrNameLst>
                                      </p:cBhvr>
                                      <p:to>
                                        <p:strVal val="visible"/>
                                      </p:to>
                                    </p:set>
                                    <p:anim calcmode="lin" valueType="num">
                                      <p:cBhvr additive="base">
                                        <p:cTn id="31"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1"/>
          </p:nvPr>
        </p:nvSpPr>
        <p:spPr/>
        <p:txBody>
          <a:bodyPr/>
          <a:lstStyle/>
          <a:p>
            <a:fld id="{29D1A95F-7966-4651-9B74-B9D022520917}" type="slidenum">
              <a:rPr lang="zh-CN" altLang="en-US"/>
              <a:pPr/>
              <a:t>36</a:t>
            </a:fld>
            <a:endParaRPr lang="en-US" altLang="zh-CN"/>
          </a:p>
        </p:txBody>
      </p:sp>
      <p:sp>
        <p:nvSpPr>
          <p:cNvPr id="959490" name="Rectangle 2"/>
          <p:cNvSpPr>
            <a:spLocks noGrp="1" noChangeArrowheads="1"/>
          </p:cNvSpPr>
          <p:nvPr>
            <p:ph type="body" idx="1"/>
          </p:nvPr>
        </p:nvSpPr>
        <p:spPr>
          <a:xfrm>
            <a:off x="457200" y="764630"/>
            <a:ext cx="8507413" cy="5876925"/>
          </a:xfrm>
        </p:spPr>
        <p:txBody>
          <a:bodyPr/>
          <a:lstStyle/>
          <a:p>
            <a:pPr marL="444500" indent="-444500">
              <a:spcBef>
                <a:spcPct val="0"/>
              </a:spcBef>
              <a:buFont typeface="Wingdings" pitchFamily="2" charset="2"/>
              <a:buNone/>
            </a:pPr>
            <a:r>
              <a:rPr lang="zh-CN" altLang="en-US" sz="2800" b="1" dirty="0">
                <a:solidFill>
                  <a:srgbClr val="0000FF"/>
                </a:solidFill>
              </a:rPr>
              <a:t>为什么引入中断方式 </a:t>
            </a:r>
            <a:r>
              <a:rPr lang="zh-CN" altLang="en-US" sz="2800" b="1" dirty="0">
                <a:solidFill>
                  <a:srgbClr val="0000FF"/>
                </a:solidFill>
                <a:latin typeface="+mn-ea"/>
              </a:rPr>
              <a:t>→</a:t>
            </a:r>
            <a:r>
              <a:rPr lang="zh-CN" altLang="en-US" sz="2800" b="1" dirty="0">
                <a:solidFill>
                  <a:srgbClr val="0000FF"/>
                </a:solidFill>
              </a:rPr>
              <a:t> 查询方式的缺点：</a:t>
            </a:r>
          </a:p>
          <a:p>
            <a:pPr marL="444500" indent="-444500">
              <a:spcBef>
                <a:spcPct val="0"/>
              </a:spcBef>
            </a:pPr>
            <a:r>
              <a:rPr lang="en-US" altLang="zh-CN" sz="2800" b="1" dirty="0"/>
              <a:t>CPU</a:t>
            </a:r>
            <a:r>
              <a:rPr lang="zh-CN" altLang="en-US" sz="2800" b="1" dirty="0"/>
              <a:t>工作</a:t>
            </a:r>
            <a:r>
              <a:rPr lang="zh-CN" altLang="en-US" sz="2800" b="1" dirty="0">
                <a:solidFill>
                  <a:srgbClr val="CC0000"/>
                </a:solidFill>
              </a:rPr>
              <a:t>效率</a:t>
            </a:r>
            <a:r>
              <a:rPr lang="zh-CN" altLang="en-US" sz="2800" b="1" dirty="0"/>
              <a:t>低；</a:t>
            </a:r>
          </a:p>
          <a:p>
            <a:pPr marL="444500" indent="-444500">
              <a:spcBef>
                <a:spcPct val="0"/>
              </a:spcBef>
            </a:pPr>
            <a:r>
              <a:rPr lang="zh-CN" altLang="en-US" sz="2800" b="1" dirty="0"/>
              <a:t>多外设查询，无法满足</a:t>
            </a:r>
            <a:r>
              <a:rPr lang="zh-CN" altLang="en-US" sz="2800" b="1" dirty="0">
                <a:solidFill>
                  <a:srgbClr val="CC0000"/>
                </a:solidFill>
              </a:rPr>
              <a:t>实时性</a:t>
            </a:r>
            <a:r>
              <a:rPr lang="zh-CN" altLang="en-US" sz="2800" b="1" dirty="0"/>
              <a:t>要求。</a:t>
            </a:r>
          </a:p>
          <a:p>
            <a:pPr marL="444500" indent="-444500">
              <a:spcBef>
                <a:spcPct val="50000"/>
              </a:spcBef>
              <a:buFont typeface="Wingdings" pitchFamily="2" charset="2"/>
              <a:buNone/>
            </a:pPr>
            <a:r>
              <a:rPr lang="zh-CN" altLang="en-US" sz="2800" b="1" dirty="0">
                <a:solidFill>
                  <a:srgbClr val="0000FF"/>
                </a:solidFill>
              </a:rPr>
              <a:t>引入中断带来的好处：</a:t>
            </a:r>
          </a:p>
          <a:p>
            <a:pPr marL="444500" indent="-444500">
              <a:spcBef>
                <a:spcPct val="0"/>
              </a:spcBef>
            </a:pPr>
            <a:r>
              <a:rPr lang="zh-CN" altLang="en-US" sz="2800" b="1" dirty="0">
                <a:latin typeface="Times New Roman" pitchFamily="18" charset="0"/>
              </a:rPr>
              <a:t>避免了</a:t>
            </a:r>
            <a:r>
              <a:rPr lang="en-US" altLang="zh-CN" sz="2800" b="1" dirty="0">
                <a:latin typeface="Times New Roman" pitchFamily="18" charset="0"/>
              </a:rPr>
              <a:t>CPU</a:t>
            </a:r>
            <a:r>
              <a:rPr lang="zh-CN" altLang="en-US" sz="2800" b="1" dirty="0">
                <a:latin typeface="Times New Roman" pitchFamily="18" charset="0"/>
              </a:rPr>
              <a:t>不断检测外设状态的过程，提高了</a:t>
            </a:r>
            <a:r>
              <a:rPr lang="en-US" altLang="zh-CN" sz="2800" b="1" dirty="0">
                <a:latin typeface="Times New Roman" pitchFamily="18" charset="0"/>
              </a:rPr>
              <a:t>CPU</a:t>
            </a:r>
            <a:r>
              <a:rPr lang="zh-CN" altLang="en-US" sz="2800" b="1" dirty="0">
                <a:latin typeface="Times New Roman" pitchFamily="18" charset="0"/>
              </a:rPr>
              <a:t>的</a:t>
            </a:r>
            <a:r>
              <a:rPr lang="zh-CN" altLang="en-US" sz="2800" b="1" dirty="0">
                <a:solidFill>
                  <a:srgbClr val="006600"/>
                </a:solidFill>
                <a:latin typeface="Times New Roman" pitchFamily="18" charset="0"/>
              </a:rPr>
              <a:t>利用率</a:t>
            </a:r>
            <a:r>
              <a:rPr lang="zh-CN" altLang="en-US" sz="2800" b="1" dirty="0">
                <a:latin typeface="Times New Roman" pitchFamily="18" charset="0"/>
              </a:rPr>
              <a:t>。</a:t>
            </a:r>
          </a:p>
          <a:p>
            <a:pPr marL="444500" indent="-444500">
              <a:spcBef>
                <a:spcPct val="0"/>
              </a:spcBef>
            </a:pPr>
            <a:r>
              <a:rPr lang="zh-CN" altLang="en-US" sz="2800" b="1" dirty="0">
                <a:latin typeface="Times New Roman" pitchFamily="18" charset="0"/>
              </a:rPr>
              <a:t>实现对特殊事件的</a:t>
            </a:r>
            <a:r>
              <a:rPr lang="zh-CN" altLang="en-US" sz="2800" b="1" dirty="0">
                <a:solidFill>
                  <a:srgbClr val="006600"/>
                </a:solidFill>
                <a:latin typeface="Times New Roman" pitchFamily="18" charset="0"/>
              </a:rPr>
              <a:t>实时</a:t>
            </a:r>
            <a:r>
              <a:rPr lang="zh-CN" altLang="en-US" sz="2800" b="1" dirty="0">
                <a:latin typeface="Times New Roman" pitchFamily="18" charset="0"/>
              </a:rPr>
              <a:t>响应。如多任务系统操作系统中： </a:t>
            </a:r>
          </a:p>
          <a:p>
            <a:pPr marL="979488" lvl="1" indent="-355600">
              <a:spcBef>
                <a:spcPct val="0"/>
              </a:spcBef>
            </a:pPr>
            <a:r>
              <a:rPr lang="zh-CN" altLang="en-US" b="1" dirty="0">
                <a:latin typeface="Times New Roman" pitchFamily="18" charset="0"/>
              </a:rPr>
              <a:t>缺页中断</a:t>
            </a:r>
          </a:p>
          <a:p>
            <a:pPr marL="979488" lvl="1" indent="-355600">
              <a:spcBef>
                <a:spcPct val="0"/>
              </a:spcBef>
            </a:pPr>
            <a:r>
              <a:rPr lang="zh-CN" altLang="en-US" b="1" dirty="0">
                <a:latin typeface="Times New Roman" pitchFamily="18" charset="0"/>
              </a:rPr>
              <a:t>设备中断</a:t>
            </a:r>
          </a:p>
          <a:p>
            <a:pPr marL="979488" lvl="1" indent="-355600">
              <a:spcBef>
                <a:spcPct val="0"/>
              </a:spcBef>
            </a:pPr>
            <a:r>
              <a:rPr lang="zh-CN" altLang="en-US" b="1" dirty="0">
                <a:latin typeface="Times New Roman" pitchFamily="18" charset="0"/>
              </a:rPr>
              <a:t>各类异常</a:t>
            </a:r>
          </a:p>
          <a:p>
            <a:pPr marL="979488" lvl="1" indent="-355600">
              <a:spcBef>
                <a:spcPct val="0"/>
              </a:spcBef>
            </a:pPr>
            <a:r>
              <a:rPr lang="zh-CN" altLang="en-US" b="1" dirty="0">
                <a:latin typeface="Times New Roman" pitchFamily="18" charset="0"/>
              </a:rPr>
              <a:t>实时钟，</a:t>
            </a:r>
            <a:r>
              <a:rPr lang="en-US" altLang="zh-CN" b="1" dirty="0">
                <a:latin typeface="宋体"/>
              </a:rPr>
              <a:t>……</a:t>
            </a:r>
            <a:r>
              <a:rPr lang="zh-CN" altLang="en-US" b="1" dirty="0">
                <a:latin typeface="Times New Roman" pitchFamily="18" charset="0"/>
              </a:rPr>
              <a:t>，等</a:t>
            </a:r>
          </a:p>
        </p:txBody>
      </p:sp>
      <p:sp>
        <p:nvSpPr>
          <p:cNvPr id="959491" name="Rectangle 3"/>
          <p:cNvSpPr>
            <a:spLocks noGrp="1" noChangeArrowheads="1"/>
          </p:cNvSpPr>
          <p:nvPr>
            <p:ph type="title"/>
          </p:nvPr>
        </p:nvSpPr>
        <p:spPr>
          <a:xfrm>
            <a:off x="323850" y="44530"/>
            <a:ext cx="8351838" cy="574675"/>
          </a:xfrm>
          <a:noFill/>
          <a:ln/>
        </p:spPr>
        <p:txBody>
          <a:bodyPr anchor="t"/>
          <a:lstStyle/>
          <a:p>
            <a:r>
              <a:rPr lang="en-US" altLang="zh-CN" sz="2800" b="1" dirty="0" smtClean="0">
                <a:solidFill>
                  <a:schemeClr val="bg2"/>
                </a:solidFill>
                <a:ea typeface="黑体" pitchFamily="2" charset="-122"/>
              </a:rPr>
              <a:t>6.3 </a:t>
            </a:r>
            <a:r>
              <a:rPr lang="zh-CN" altLang="en-US" sz="2800" b="1" dirty="0">
                <a:solidFill>
                  <a:schemeClr val="bg2"/>
                </a:solidFill>
                <a:ea typeface="黑体" pitchFamily="2" charset="-122"/>
              </a:rPr>
              <a:t>中断方式</a:t>
            </a:r>
            <a:endParaRPr lang="zh-CN" altLang="en-US" sz="2800" b="1" dirty="0">
              <a:solidFill>
                <a:srgbClr val="006600"/>
              </a:solidFill>
              <a:ea typeface="黑体" pitchFamily="2" charset="-122"/>
            </a:endParaRPr>
          </a:p>
        </p:txBody>
      </p:sp>
    </p:spTree>
    <p:extLst>
      <p:ext uri="{BB962C8B-B14F-4D97-AF65-F5344CB8AC3E}">
        <p14:creationId xmlns:p14="http://schemas.microsoft.com/office/powerpoint/2010/main" val="251001148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959490">
                                            <p:txEl>
                                              <p:pRg st="1" end="1"/>
                                            </p:txEl>
                                          </p:spTgt>
                                        </p:tgtEl>
                                        <p:attrNameLst>
                                          <p:attrName>style.visibility</p:attrName>
                                        </p:attrNameLst>
                                      </p:cBhvr>
                                      <p:to>
                                        <p:strVal val="visible"/>
                                      </p:to>
                                    </p:set>
                                    <p:animEffect transition="in" filter="slide(fromBottom)">
                                      <p:cBhvr>
                                        <p:cTn id="7" dur="500"/>
                                        <p:tgtEl>
                                          <p:spTgt spid="959490">
                                            <p:txEl>
                                              <p:pRg st="1" end="1"/>
                                            </p:txEl>
                                          </p:spTgt>
                                        </p:tgtEl>
                                      </p:cBhvr>
                                    </p:animEffect>
                                  </p:childTnLst>
                                </p:cTn>
                              </p:par>
                              <p:par>
                                <p:cTn id="8" presetID="12" presetClass="entr" presetSubtype="4" fill="hold" nodeType="withEffect">
                                  <p:stCondLst>
                                    <p:cond delay="0"/>
                                  </p:stCondLst>
                                  <p:childTnLst>
                                    <p:set>
                                      <p:cBhvr>
                                        <p:cTn id="9" dur="1" fill="hold">
                                          <p:stCondLst>
                                            <p:cond delay="0"/>
                                          </p:stCondLst>
                                        </p:cTn>
                                        <p:tgtEl>
                                          <p:spTgt spid="959490">
                                            <p:txEl>
                                              <p:pRg st="2" end="2"/>
                                            </p:txEl>
                                          </p:spTgt>
                                        </p:tgtEl>
                                        <p:attrNameLst>
                                          <p:attrName>style.visibility</p:attrName>
                                        </p:attrNameLst>
                                      </p:cBhvr>
                                      <p:to>
                                        <p:strVal val="visible"/>
                                      </p:to>
                                    </p:set>
                                    <p:animEffect transition="in" filter="slide(fromBottom)">
                                      <p:cBhvr>
                                        <p:cTn id="10" dur="500"/>
                                        <p:tgtEl>
                                          <p:spTgt spid="959490">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2" presetClass="entr" presetSubtype="4" fill="hold" nodeType="clickEffect">
                                  <p:stCondLst>
                                    <p:cond delay="0"/>
                                  </p:stCondLst>
                                  <p:childTnLst>
                                    <p:set>
                                      <p:cBhvr>
                                        <p:cTn id="14" dur="1" fill="hold">
                                          <p:stCondLst>
                                            <p:cond delay="0"/>
                                          </p:stCondLst>
                                        </p:cTn>
                                        <p:tgtEl>
                                          <p:spTgt spid="959490">
                                            <p:txEl>
                                              <p:pRg st="4" end="4"/>
                                            </p:txEl>
                                          </p:spTgt>
                                        </p:tgtEl>
                                        <p:attrNameLst>
                                          <p:attrName>style.visibility</p:attrName>
                                        </p:attrNameLst>
                                      </p:cBhvr>
                                      <p:to>
                                        <p:strVal val="visible"/>
                                      </p:to>
                                    </p:set>
                                    <p:animEffect transition="in" filter="slide(fromBottom)">
                                      <p:cBhvr>
                                        <p:cTn id="15" dur="500"/>
                                        <p:tgtEl>
                                          <p:spTgt spid="959490">
                                            <p:txEl>
                                              <p:pRg st="4" end="4"/>
                                            </p:txEl>
                                          </p:spTgt>
                                        </p:tgtEl>
                                      </p:cBhvr>
                                    </p:animEffect>
                                  </p:childTnLst>
                                </p:cTn>
                              </p:par>
                            </p:childTnLst>
                          </p:cTn>
                        </p:par>
                        <p:par>
                          <p:cTn id="16" fill="hold">
                            <p:stCondLst>
                              <p:cond delay="500"/>
                            </p:stCondLst>
                            <p:childTnLst>
                              <p:par>
                                <p:cTn id="17" presetID="12" presetClass="entr" presetSubtype="4" fill="hold" nodeType="afterEffect">
                                  <p:stCondLst>
                                    <p:cond delay="0"/>
                                  </p:stCondLst>
                                  <p:childTnLst>
                                    <p:set>
                                      <p:cBhvr>
                                        <p:cTn id="18" dur="1" fill="hold">
                                          <p:stCondLst>
                                            <p:cond delay="0"/>
                                          </p:stCondLst>
                                        </p:cTn>
                                        <p:tgtEl>
                                          <p:spTgt spid="959490">
                                            <p:txEl>
                                              <p:pRg st="5" end="5"/>
                                            </p:txEl>
                                          </p:spTgt>
                                        </p:tgtEl>
                                        <p:attrNameLst>
                                          <p:attrName>style.visibility</p:attrName>
                                        </p:attrNameLst>
                                      </p:cBhvr>
                                      <p:to>
                                        <p:strVal val="visible"/>
                                      </p:to>
                                    </p:set>
                                    <p:animEffect transition="in" filter="slide(fromBottom)">
                                      <p:cBhvr>
                                        <p:cTn id="19" dur="500"/>
                                        <p:tgtEl>
                                          <p:spTgt spid="959490">
                                            <p:txEl>
                                              <p:pRg st="5" end="5"/>
                                            </p:txEl>
                                          </p:spTgt>
                                        </p:tgtEl>
                                      </p:cBhvr>
                                    </p:animEffect>
                                  </p:childTnLst>
                                </p:cTn>
                              </p:par>
                            </p:childTnLst>
                          </p:cTn>
                        </p:par>
                        <p:par>
                          <p:cTn id="20" fill="hold">
                            <p:stCondLst>
                              <p:cond delay="1000"/>
                            </p:stCondLst>
                            <p:childTnLst>
                              <p:par>
                                <p:cTn id="21" presetID="12" presetClass="entr" presetSubtype="4" fill="hold" nodeType="afterEffect">
                                  <p:stCondLst>
                                    <p:cond delay="0"/>
                                  </p:stCondLst>
                                  <p:childTnLst>
                                    <p:set>
                                      <p:cBhvr>
                                        <p:cTn id="22" dur="1" fill="hold">
                                          <p:stCondLst>
                                            <p:cond delay="0"/>
                                          </p:stCondLst>
                                        </p:cTn>
                                        <p:tgtEl>
                                          <p:spTgt spid="959490">
                                            <p:txEl>
                                              <p:pRg st="6" end="6"/>
                                            </p:txEl>
                                          </p:spTgt>
                                        </p:tgtEl>
                                        <p:attrNameLst>
                                          <p:attrName>style.visibility</p:attrName>
                                        </p:attrNameLst>
                                      </p:cBhvr>
                                      <p:to>
                                        <p:strVal val="visible"/>
                                      </p:to>
                                    </p:set>
                                    <p:animEffect transition="in" filter="slide(fromBottom)">
                                      <p:cBhvr>
                                        <p:cTn id="23" dur="500"/>
                                        <p:tgtEl>
                                          <p:spTgt spid="959490">
                                            <p:txEl>
                                              <p:pRg st="6" end="6"/>
                                            </p:txEl>
                                          </p:spTgt>
                                        </p:tgtEl>
                                      </p:cBhvr>
                                    </p:animEffect>
                                  </p:childTnLst>
                                </p:cTn>
                              </p:par>
                            </p:childTnLst>
                          </p:cTn>
                        </p:par>
                        <p:par>
                          <p:cTn id="24" fill="hold">
                            <p:stCondLst>
                              <p:cond delay="1500"/>
                            </p:stCondLst>
                            <p:childTnLst>
                              <p:par>
                                <p:cTn id="25" presetID="12" presetClass="entr" presetSubtype="4" fill="hold" nodeType="afterEffect">
                                  <p:stCondLst>
                                    <p:cond delay="0"/>
                                  </p:stCondLst>
                                  <p:childTnLst>
                                    <p:set>
                                      <p:cBhvr>
                                        <p:cTn id="26" dur="1" fill="hold">
                                          <p:stCondLst>
                                            <p:cond delay="0"/>
                                          </p:stCondLst>
                                        </p:cTn>
                                        <p:tgtEl>
                                          <p:spTgt spid="959490">
                                            <p:txEl>
                                              <p:pRg st="7" end="7"/>
                                            </p:txEl>
                                          </p:spTgt>
                                        </p:tgtEl>
                                        <p:attrNameLst>
                                          <p:attrName>style.visibility</p:attrName>
                                        </p:attrNameLst>
                                      </p:cBhvr>
                                      <p:to>
                                        <p:strVal val="visible"/>
                                      </p:to>
                                    </p:set>
                                    <p:animEffect transition="in" filter="slide(fromBottom)">
                                      <p:cBhvr>
                                        <p:cTn id="27" dur="500"/>
                                        <p:tgtEl>
                                          <p:spTgt spid="959490">
                                            <p:txEl>
                                              <p:pRg st="7" end="7"/>
                                            </p:txEl>
                                          </p:spTgt>
                                        </p:tgtEl>
                                      </p:cBhvr>
                                    </p:animEffect>
                                  </p:childTnLst>
                                </p:cTn>
                              </p:par>
                            </p:childTnLst>
                          </p:cTn>
                        </p:par>
                        <p:par>
                          <p:cTn id="28" fill="hold">
                            <p:stCondLst>
                              <p:cond delay="2000"/>
                            </p:stCondLst>
                            <p:childTnLst>
                              <p:par>
                                <p:cTn id="29" presetID="12" presetClass="entr" presetSubtype="4" fill="hold" nodeType="afterEffect">
                                  <p:stCondLst>
                                    <p:cond delay="0"/>
                                  </p:stCondLst>
                                  <p:childTnLst>
                                    <p:set>
                                      <p:cBhvr>
                                        <p:cTn id="30" dur="1" fill="hold">
                                          <p:stCondLst>
                                            <p:cond delay="0"/>
                                          </p:stCondLst>
                                        </p:cTn>
                                        <p:tgtEl>
                                          <p:spTgt spid="959490">
                                            <p:txEl>
                                              <p:pRg st="8" end="8"/>
                                            </p:txEl>
                                          </p:spTgt>
                                        </p:tgtEl>
                                        <p:attrNameLst>
                                          <p:attrName>style.visibility</p:attrName>
                                        </p:attrNameLst>
                                      </p:cBhvr>
                                      <p:to>
                                        <p:strVal val="visible"/>
                                      </p:to>
                                    </p:set>
                                    <p:animEffect transition="in" filter="slide(fromBottom)">
                                      <p:cBhvr>
                                        <p:cTn id="31" dur="500"/>
                                        <p:tgtEl>
                                          <p:spTgt spid="959490">
                                            <p:txEl>
                                              <p:pRg st="8" end="8"/>
                                            </p:txEl>
                                          </p:spTgt>
                                        </p:tgtEl>
                                      </p:cBhvr>
                                    </p:animEffect>
                                  </p:childTnLst>
                                </p:cTn>
                              </p:par>
                            </p:childTnLst>
                          </p:cTn>
                        </p:par>
                        <p:par>
                          <p:cTn id="32" fill="hold">
                            <p:stCondLst>
                              <p:cond delay="2500"/>
                            </p:stCondLst>
                            <p:childTnLst>
                              <p:par>
                                <p:cTn id="33" presetID="12" presetClass="entr" presetSubtype="4" fill="hold" nodeType="afterEffect">
                                  <p:stCondLst>
                                    <p:cond delay="0"/>
                                  </p:stCondLst>
                                  <p:childTnLst>
                                    <p:set>
                                      <p:cBhvr>
                                        <p:cTn id="34" dur="1" fill="hold">
                                          <p:stCondLst>
                                            <p:cond delay="0"/>
                                          </p:stCondLst>
                                        </p:cTn>
                                        <p:tgtEl>
                                          <p:spTgt spid="959490">
                                            <p:txEl>
                                              <p:pRg st="9" end="9"/>
                                            </p:txEl>
                                          </p:spTgt>
                                        </p:tgtEl>
                                        <p:attrNameLst>
                                          <p:attrName>style.visibility</p:attrName>
                                        </p:attrNameLst>
                                      </p:cBhvr>
                                      <p:to>
                                        <p:strVal val="visible"/>
                                      </p:to>
                                    </p:set>
                                    <p:animEffect transition="in" filter="slide(fromBottom)">
                                      <p:cBhvr>
                                        <p:cTn id="35" dur="500"/>
                                        <p:tgtEl>
                                          <p:spTgt spid="959490">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1"/>
          </p:nvPr>
        </p:nvSpPr>
        <p:spPr/>
        <p:txBody>
          <a:bodyPr/>
          <a:lstStyle/>
          <a:p>
            <a:fld id="{CBF4A5DD-0F51-4C57-A89C-9C733E4D8574}" type="slidenum">
              <a:rPr lang="zh-CN" altLang="en-US"/>
              <a:pPr/>
              <a:t>37</a:t>
            </a:fld>
            <a:endParaRPr lang="en-US" altLang="zh-CN"/>
          </a:p>
        </p:txBody>
      </p:sp>
      <p:sp>
        <p:nvSpPr>
          <p:cNvPr id="960514" name="Rectangle 2"/>
          <p:cNvSpPr>
            <a:spLocks noGrp="1" noChangeArrowheads="1"/>
          </p:cNvSpPr>
          <p:nvPr>
            <p:ph type="body" idx="1"/>
          </p:nvPr>
        </p:nvSpPr>
        <p:spPr>
          <a:xfrm>
            <a:off x="612775" y="692620"/>
            <a:ext cx="8135938" cy="5761010"/>
          </a:xfrm>
        </p:spPr>
        <p:txBody>
          <a:bodyPr/>
          <a:lstStyle/>
          <a:p>
            <a:pPr marL="355600" indent="-355600">
              <a:spcBef>
                <a:spcPts val="300"/>
              </a:spcBef>
              <a:buFont typeface="Wingdings" pitchFamily="2" charset="2"/>
              <a:buNone/>
            </a:pPr>
            <a:r>
              <a:rPr lang="zh-CN" altLang="en-US" sz="2800" b="1">
                <a:latin typeface="Times New Roman" pitchFamily="18" charset="0"/>
              </a:rPr>
              <a:t>中断的作用：</a:t>
            </a:r>
          </a:p>
          <a:p>
            <a:pPr marL="355600" indent="-355600">
              <a:spcBef>
                <a:spcPts val="300"/>
              </a:spcBef>
            </a:pPr>
            <a:r>
              <a:rPr lang="zh-CN" altLang="en-US" sz="2800" b="1" smtClean="0">
                <a:latin typeface="Times New Roman" pitchFamily="18" charset="0"/>
              </a:rPr>
              <a:t>实现</a:t>
            </a:r>
            <a:r>
              <a:rPr lang="en-US" altLang="zh-CN" sz="2800" b="1" smtClean="0">
                <a:solidFill>
                  <a:srgbClr val="FF0000"/>
                </a:solidFill>
                <a:latin typeface="Times New Roman" pitchFamily="18" charset="0"/>
              </a:rPr>
              <a:t>CPU</a:t>
            </a:r>
            <a:r>
              <a:rPr lang="zh-CN" altLang="en-US" sz="2800" b="1">
                <a:latin typeface="Times New Roman" pitchFamily="18" charset="0"/>
              </a:rPr>
              <a:t>与</a:t>
            </a:r>
            <a:r>
              <a:rPr lang="en-US" altLang="zh-CN" sz="2800" b="1">
                <a:solidFill>
                  <a:srgbClr val="FF0000"/>
                </a:solidFill>
                <a:latin typeface="Times New Roman" pitchFamily="18" charset="0"/>
              </a:rPr>
              <a:t>I/O</a:t>
            </a:r>
            <a:r>
              <a:rPr lang="zh-CN" altLang="en-US" sz="2800" b="1">
                <a:solidFill>
                  <a:srgbClr val="FF0000"/>
                </a:solidFill>
                <a:latin typeface="Times New Roman" pitchFamily="18" charset="0"/>
              </a:rPr>
              <a:t>设备</a:t>
            </a:r>
            <a:r>
              <a:rPr lang="zh-CN" altLang="en-US" sz="2800" b="1">
                <a:solidFill>
                  <a:srgbClr val="CC0000"/>
                </a:solidFill>
                <a:effectLst>
                  <a:outerShdw blurRad="38100" dist="38100" dir="2700000" algn="tl">
                    <a:srgbClr val="000000">
                      <a:alpha val="43137"/>
                    </a:srgbClr>
                  </a:outerShdw>
                </a:effectLst>
                <a:latin typeface="Times New Roman" pitchFamily="18" charset="0"/>
              </a:rPr>
              <a:t>并行</a:t>
            </a:r>
            <a:r>
              <a:rPr lang="zh-CN" altLang="en-US" sz="2800" b="1">
                <a:latin typeface="Times New Roman" pitchFamily="18" charset="0"/>
              </a:rPr>
              <a:t>工作：</a:t>
            </a:r>
          </a:p>
          <a:p>
            <a:pPr marL="812800" lvl="1" indent="-277813">
              <a:spcBef>
                <a:spcPts val="300"/>
              </a:spcBef>
              <a:buClr>
                <a:srgbClr val="006600"/>
              </a:buClr>
              <a:buSzPct val="75000"/>
              <a:buFont typeface="Wingdings" pitchFamily="2" charset="2"/>
              <a:buChar char="l"/>
            </a:pPr>
            <a:r>
              <a:rPr lang="zh-CN" altLang="en-US" b="1">
                <a:latin typeface="Times New Roman" pitchFamily="18" charset="0"/>
              </a:rPr>
              <a:t>键盘输入响应，打印机输出</a:t>
            </a:r>
          </a:p>
          <a:p>
            <a:pPr marL="355600" indent="-355600">
              <a:spcBef>
                <a:spcPts val="300"/>
              </a:spcBef>
            </a:pPr>
            <a:r>
              <a:rPr lang="zh-CN" altLang="en-US" sz="2800" b="1" smtClean="0"/>
              <a:t>处理</a:t>
            </a:r>
            <a:r>
              <a:rPr lang="zh-CN" altLang="en-US" sz="2800" b="1" smtClean="0">
                <a:solidFill>
                  <a:srgbClr val="FF0000"/>
                </a:solidFill>
              </a:rPr>
              <a:t>硬件</a:t>
            </a:r>
            <a:r>
              <a:rPr lang="zh-CN" altLang="en-US" sz="2800" b="1" smtClean="0">
                <a:solidFill>
                  <a:srgbClr val="FF0000"/>
                </a:solidFill>
                <a:latin typeface="Times New Roman" pitchFamily="18" charset="0"/>
              </a:rPr>
              <a:t>故障</a:t>
            </a:r>
            <a:r>
              <a:rPr lang="zh-CN" altLang="en-US" sz="2800" b="1" smtClean="0"/>
              <a:t>和</a:t>
            </a:r>
            <a:r>
              <a:rPr lang="zh-CN" altLang="en-US" sz="2800" b="1" smtClean="0">
                <a:solidFill>
                  <a:srgbClr val="FF0000"/>
                </a:solidFill>
              </a:rPr>
              <a:t>软件错误</a:t>
            </a:r>
            <a:r>
              <a:rPr lang="zh-CN" altLang="en-US" sz="2800" b="1" smtClean="0">
                <a:latin typeface="Times New Roman" pitchFamily="18" charset="0"/>
              </a:rPr>
              <a:t>：</a:t>
            </a:r>
            <a:endParaRPr lang="zh-CN" altLang="en-US" sz="2800" b="1">
              <a:latin typeface="Times New Roman" pitchFamily="18" charset="0"/>
            </a:endParaRPr>
          </a:p>
          <a:p>
            <a:pPr marL="812800" lvl="1" indent="-277813">
              <a:spcBef>
                <a:spcPts val="300"/>
              </a:spcBef>
              <a:buClr>
                <a:srgbClr val="006600"/>
              </a:buClr>
              <a:buSzPct val="75000"/>
              <a:buFont typeface="Wingdings" pitchFamily="2" charset="2"/>
              <a:buChar char="l"/>
            </a:pPr>
            <a:r>
              <a:rPr lang="zh-CN" altLang="en-US" b="1" smtClean="0">
                <a:latin typeface="Times New Roman" pitchFamily="18" charset="0"/>
              </a:rPr>
              <a:t>故障</a:t>
            </a:r>
            <a:r>
              <a:rPr lang="en-US" altLang="en-US" b="1" smtClean="0">
                <a:latin typeface="+mn-ea"/>
              </a:rPr>
              <a:t>→</a:t>
            </a:r>
            <a:r>
              <a:rPr lang="zh-CN" altLang="en-US" b="1" smtClean="0">
                <a:latin typeface="Times New Roman" pitchFamily="18" charset="0"/>
              </a:rPr>
              <a:t>中断</a:t>
            </a:r>
            <a:r>
              <a:rPr lang="en-US" altLang="en-US" b="1" smtClean="0">
                <a:latin typeface="+mn-ea"/>
              </a:rPr>
              <a:t>→</a:t>
            </a:r>
            <a:r>
              <a:rPr lang="zh-CN" altLang="en-US" b="1" smtClean="0">
                <a:latin typeface="Times New Roman" pitchFamily="18" charset="0"/>
              </a:rPr>
              <a:t>自动恢复</a:t>
            </a:r>
            <a:endParaRPr lang="en-US" altLang="zh-CN" b="1" smtClean="0">
              <a:latin typeface="Times New Roman" pitchFamily="18" charset="0"/>
            </a:endParaRPr>
          </a:p>
          <a:p>
            <a:pPr marL="812800" lvl="1" indent="-277813">
              <a:spcBef>
                <a:spcPts val="300"/>
              </a:spcBef>
              <a:buClr>
                <a:srgbClr val="006600"/>
              </a:buClr>
              <a:buSzPct val="75000"/>
              <a:buFont typeface="Wingdings" pitchFamily="2" charset="2"/>
              <a:buChar char="l"/>
            </a:pPr>
            <a:r>
              <a:rPr lang="zh-CN" altLang="en-US" b="1" smtClean="0">
                <a:latin typeface="Times New Roman" pitchFamily="18" charset="0"/>
              </a:rPr>
              <a:t>掉</a:t>
            </a:r>
            <a:r>
              <a:rPr lang="zh-CN" altLang="en-US" b="1">
                <a:latin typeface="Times New Roman" pitchFamily="18" charset="0"/>
              </a:rPr>
              <a:t>电后自动保存当前状态</a:t>
            </a:r>
          </a:p>
          <a:p>
            <a:pPr marL="355600" indent="-355600">
              <a:spcBef>
                <a:spcPts val="300"/>
              </a:spcBef>
            </a:pPr>
            <a:r>
              <a:rPr lang="zh-CN" altLang="en-US" sz="2800" b="1" smtClean="0"/>
              <a:t>实现</a:t>
            </a:r>
            <a:r>
              <a:rPr lang="zh-CN" altLang="en-US" sz="2800" b="1" smtClean="0">
                <a:solidFill>
                  <a:srgbClr val="FF0000"/>
                </a:solidFill>
              </a:rPr>
              <a:t>人机交互</a:t>
            </a:r>
            <a:endParaRPr lang="zh-CN" altLang="en-US" sz="2800" b="1">
              <a:solidFill>
                <a:srgbClr val="FF0000"/>
              </a:solidFill>
              <a:latin typeface="Times New Roman" pitchFamily="18" charset="0"/>
            </a:endParaRPr>
          </a:p>
          <a:p>
            <a:pPr marL="812800" lvl="1" indent="-277813">
              <a:spcBef>
                <a:spcPts val="300"/>
              </a:spcBef>
              <a:buClr>
                <a:srgbClr val="006600"/>
              </a:buClr>
              <a:buSzPct val="75000"/>
              <a:buFont typeface="Wingdings" pitchFamily="2" charset="2"/>
              <a:buChar char="l"/>
            </a:pPr>
            <a:r>
              <a:rPr lang="zh-CN" altLang="en-US" b="1" smtClean="0">
                <a:latin typeface="Times New Roman" pitchFamily="18" charset="0"/>
              </a:rPr>
              <a:t>键盘、鼠标中断；死</a:t>
            </a:r>
            <a:r>
              <a:rPr lang="zh-CN" altLang="en-US" b="1">
                <a:latin typeface="Times New Roman" pitchFamily="18" charset="0"/>
              </a:rPr>
              <a:t>循环处理（</a:t>
            </a:r>
            <a:r>
              <a:rPr lang="en-US" altLang="zh-CN" b="1">
                <a:latin typeface="Times New Roman" pitchFamily="18" charset="0"/>
              </a:rPr>
              <a:t>Ctrl-C</a:t>
            </a:r>
            <a:r>
              <a:rPr lang="zh-CN" altLang="en-US" b="1">
                <a:latin typeface="Times New Roman" pitchFamily="18" charset="0"/>
              </a:rPr>
              <a:t>）</a:t>
            </a:r>
          </a:p>
          <a:p>
            <a:pPr marL="355600" indent="-355600">
              <a:spcBef>
                <a:spcPts val="300"/>
              </a:spcBef>
            </a:pPr>
            <a:r>
              <a:rPr lang="zh-CN" altLang="en-US" sz="2800" b="1" smtClean="0"/>
              <a:t>实现</a:t>
            </a:r>
            <a:r>
              <a:rPr lang="zh-CN" altLang="en-US" sz="2800" b="1" smtClean="0">
                <a:solidFill>
                  <a:srgbClr val="FF0000"/>
                </a:solidFill>
              </a:rPr>
              <a:t>多道程序</a:t>
            </a:r>
            <a:r>
              <a:rPr lang="zh-CN" altLang="en-US" sz="2800" b="1" smtClean="0"/>
              <a:t>、</a:t>
            </a:r>
            <a:r>
              <a:rPr lang="zh-CN" altLang="en-US" sz="2800" b="1" smtClean="0">
                <a:solidFill>
                  <a:srgbClr val="FF0000"/>
                </a:solidFill>
              </a:rPr>
              <a:t>分时</a:t>
            </a:r>
            <a:r>
              <a:rPr lang="zh-CN" altLang="en-US" sz="2800" b="1" smtClean="0"/>
              <a:t>操作</a:t>
            </a:r>
            <a:r>
              <a:rPr lang="zh-CN" altLang="en-US" sz="2800" b="1" smtClean="0">
                <a:latin typeface="Times New Roman" pitchFamily="18" charset="0"/>
              </a:rPr>
              <a:t>：</a:t>
            </a:r>
            <a:r>
              <a:rPr lang="zh-CN" altLang="en-US" sz="2800" b="1">
                <a:latin typeface="Times New Roman" pitchFamily="18" charset="0"/>
              </a:rPr>
              <a:t>时钟中断</a:t>
            </a:r>
          </a:p>
          <a:p>
            <a:pPr marL="355600" indent="-355600">
              <a:spcBef>
                <a:spcPts val="300"/>
              </a:spcBef>
            </a:pPr>
            <a:r>
              <a:rPr lang="zh-CN" altLang="en-US" sz="2800" b="1" smtClean="0">
                <a:solidFill>
                  <a:srgbClr val="FF0000"/>
                </a:solidFill>
              </a:rPr>
              <a:t>实时</a:t>
            </a:r>
            <a:r>
              <a:rPr lang="zh-CN" altLang="en-US" sz="2800" b="1" smtClean="0"/>
              <a:t>处理快速响应</a:t>
            </a:r>
            <a:r>
              <a:rPr lang="zh-CN" altLang="en-US" sz="2800" b="1" smtClean="0">
                <a:latin typeface="Times New Roman" pitchFamily="18" charset="0"/>
              </a:rPr>
              <a:t>：</a:t>
            </a:r>
            <a:r>
              <a:rPr lang="zh-CN" altLang="en-US" sz="2800" b="1">
                <a:latin typeface="Times New Roman" pitchFamily="18" charset="0"/>
              </a:rPr>
              <a:t>对随机事件的快速响应</a:t>
            </a:r>
          </a:p>
          <a:p>
            <a:pPr marL="355600" indent="-355600">
              <a:spcBef>
                <a:spcPts val="300"/>
              </a:spcBef>
            </a:pPr>
            <a:r>
              <a:rPr lang="zh-CN" altLang="en-US" sz="2800" b="1" smtClean="0"/>
              <a:t>实现</a:t>
            </a:r>
            <a:r>
              <a:rPr lang="zh-CN" altLang="en-US" sz="2800" b="1" smtClean="0">
                <a:solidFill>
                  <a:srgbClr val="0000FF"/>
                </a:solidFill>
              </a:rPr>
              <a:t>应用程序</a:t>
            </a:r>
            <a:r>
              <a:rPr lang="zh-CN" altLang="en-US" sz="2800" b="1" smtClean="0"/>
              <a:t>与</a:t>
            </a:r>
            <a:r>
              <a:rPr lang="zh-CN" altLang="en-US" sz="2800" b="1" smtClean="0">
                <a:solidFill>
                  <a:srgbClr val="0000FF"/>
                </a:solidFill>
              </a:rPr>
              <a:t>操作系统</a:t>
            </a:r>
            <a:r>
              <a:rPr lang="zh-CN" altLang="en-US" sz="2800" b="1" smtClean="0"/>
              <a:t>的</a:t>
            </a:r>
            <a:r>
              <a:rPr lang="zh-CN" altLang="en-US" sz="2800" b="1" smtClean="0">
                <a:solidFill>
                  <a:srgbClr val="CC0000"/>
                </a:solidFill>
                <a:effectLst>
                  <a:outerShdw blurRad="38100" dist="38100" dir="2700000" algn="tl">
                    <a:srgbClr val="000000">
                      <a:alpha val="43137"/>
                    </a:srgbClr>
                  </a:outerShdw>
                </a:effectLst>
                <a:latin typeface="Times New Roman" pitchFamily="18" charset="0"/>
              </a:rPr>
              <a:t>切换</a:t>
            </a:r>
            <a:endParaRPr lang="zh-CN" altLang="en-US" sz="2800" b="1">
              <a:solidFill>
                <a:srgbClr val="CC0000"/>
              </a:solidFill>
              <a:effectLst>
                <a:outerShdw blurRad="38100" dist="38100" dir="2700000" algn="tl">
                  <a:srgbClr val="000000">
                    <a:alpha val="43137"/>
                  </a:srgbClr>
                </a:outerShdw>
              </a:effectLst>
              <a:latin typeface="Times New Roman" pitchFamily="18" charset="0"/>
            </a:endParaRPr>
          </a:p>
          <a:p>
            <a:pPr marL="812800" lvl="1" indent="-277813">
              <a:spcBef>
                <a:spcPts val="300"/>
              </a:spcBef>
              <a:buClr>
                <a:srgbClr val="006600"/>
              </a:buClr>
              <a:buSzPct val="75000"/>
              <a:buFont typeface="Wingdings" pitchFamily="2" charset="2"/>
              <a:buChar char="l"/>
            </a:pPr>
            <a:r>
              <a:rPr lang="zh-CN" altLang="en-US" b="1">
                <a:latin typeface="Times New Roman" pitchFamily="18" charset="0"/>
              </a:rPr>
              <a:t>操作系统安全，软中断，陷阱</a:t>
            </a:r>
          </a:p>
        </p:txBody>
      </p:sp>
      <p:sp>
        <p:nvSpPr>
          <p:cNvPr id="960518" name="Rectangle 6"/>
          <p:cNvSpPr>
            <a:spLocks noGrp="1" noChangeArrowheads="1"/>
          </p:cNvSpPr>
          <p:nvPr>
            <p:ph type="title"/>
          </p:nvPr>
        </p:nvSpPr>
        <p:spPr>
          <a:xfrm>
            <a:off x="323850" y="44530"/>
            <a:ext cx="8351838" cy="574675"/>
          </a:xfrm>
          <a:noFill/>
          <a:ln/>
        </p:spPr>
        <p:txBody>
          <a:bodyPr anchor="t"/>
          <a:lstStyle/>
          <a:p>
            <a:r>
              <a:rPr lang="en-US" altLang="zh-CN" sz="2800" b="1" dirty="0" smtClean="0">
                <a:solidFill>
                  <a:schemeClr val="bg2"/>
                </a:solidFill>
                <a:ea typeface="黑体" pitchFamily="2" charset="-122"/>
              </a:rPr>
              <a:t>6.3 </a:t>
            </a:r>
            <a:r>
              <a:rPr lang="zh-CN" altLang="en-US" sz="2800" b="1" dirty="0">
                <a:solidFill>
                  <a:schemeClr val="bg2"/>
                </a:solidFill>
                <a:ea typeface="黑体" pitchFamily="2" charset="-122"/>
              </a:rPr>
              <a:t>中断方式</a:t>
            </a:r>
          </a:p>
        </p:txBody>
      </p:sp>
    </p:spTree>
    <p:extLst>
      <p:ext uri="{BB962C8B-B14F-4D97-AF65-F5344CB8AC3E}">
        <p14:creationId xmlns:p14="http://schemas.microsoft.com/office/powerpoint/2010/main" val="3532774497"/>
      </p:ext>
    </p:extLst>
  </p:cSld>
  <p:clrMapOvr>
    <a:masterClrMapping/>
  </p:clrMapOvr>
  <p:transition spd="med"/>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7442" name="Rectangle 2"/>
          <p:cNvSpPr>
            <a:spLocks noGrp="1" noChangeArrowheads="1"/>
          </p:cNvSpPr>
          <p:nvPr>
            <p:ph type="subTitle" idx="1"/>
          </p:nvPr>
        </p:nvSpPr>
        <p:spPr>
          <a:xfrm>
            <a:off x="1763713" y="1700213"/>
            <a:ext cx="7235825" cy="2592387"/>
          </a:xfrm>
          <a:noFill/>
          <a:ln/>
        </p:spPr>
        <p:txBody>
          <a:bodyPr anchor="ctr"/>
          <a:lstStyle/>
          <a:p>
            <a:pPr algn="r">
              <a:spcBef>
                <a:spcPct val="0"/>
              </a:spcBef>
              <a:buClrTx/>
              <a:buSzTx/>
              <a:buFontTx/>
              <a:buNone/>
            </a:pPr>
            <a:r>
              <a:rPr lang="zh-CN" altLang="en-US" sz="3600" b="0" dirty="0">
                <a:solidFill>
                  <a:srgbClr val="FFFF00"/>
                </a:solidFill>
                <a:ea typeface="黑体" pitchFamily="2" charset="-122"/>
              </a:rPr>
              <a:t>微机原理及接口技术</a:t>
            </a:r>
            <a:endParaRPr lang="zh-CN" altLang="en-US" sz="4400" b="0" dirty="0">
              <a:solidFill>
                <a:srgbClr val="FFFF00"/>
              </a:solidFill>
              <a:ea typeface="黑体" pitchFamily="2" charset="-122"/>
            </a:endParaRPr>
          </a:p>
          <a:p>
            <a:pPr algn="r">
              <a:spcBef>
                <a:spcPct val="0"/>
              </a:spcBef>
              <a:buClrTx/>
              <a:buSzTx/>
              <a:buFontTx/>
              <a:buNone/>
            </a:pPr>
            <a:r>
              <a:rPr lang="zh-CN" altLang="en-US" sz="4000" b="0" dirty="0">
                <a:solidFill>
                  <a:srgbClr val="FFFFFF"/>
                </a:solidFill>
                <a:ea typeface="黑体" pitchFamily="2" charset="-122"/>
              </a:rPr>
              <a:t>第</a:t>
            </a:r>
            <a:r>
              <a:rPr lang="en-US" altLang="zh-CN" sz="7200" b="0" dirty="0">
                <a:solidFill>
                  <a:srgbClr val="FFFFFF"/>
                </a:solidFill>
                <a:ea typeface="黑体" pitchFamily="2" charset="-122"/>
              </a:rPr>
              <a:t>6</a:t>
            </a:r>
            <a:r>
              <a:rPr lang="zh-CN" altLang="en-US" sz="4000" b="0" dirty="0">
                <a:solidFill>
                  <a:srgbClr val="FFFFFF"/>
                </a:solidFill>
                <a:ea typeface="黑体" pitchFamily="2" charset="-122"/>
              </a:rPr>
              <a:t>章  输入</a:t>
            </a:r>
            <a:r>
              <a:rPr lang="en-US" altLang="zh-CN" sz="4000" b="0" dirty="0">
                <a:solidFill>
                  <a:srgbClr val="FFFFFF"/>
                </a:solidFill>
                <a:ea typeface="黑体" pitchFamily="2" charset="-122"/>
              </a:rPr>
              <a:t>/</a:t>
            </a:r>
            <a:r>
              <a:rPr lang="zh-CN" altLang="en-US" sz="4000" b="0" dirty="0">
                <a:solidFill>
                  <a:srgbClr val="FFFFFF"/>
                </a:solidFill>
                <a:ea typeface="黑体" pitchFamily="2" charset="-122"/>
              </a:rPr>
              <a:t>输出技术</a:t>
            </a:r>
            <a:endParaRPr lang="en-US" altLang="zh-CN" sz="4000" b="0" dirty="0">
              <a:solidFill>
                <a:srgbClr val="FFFFFF"/>
              </a:solidFill>
              <a:ea typeface="黑体" pitchFamily="2" charset="-122"/>
            </a:endParaRPr>
          </a:p>
        </p:txBody>
      </p:sp>
      <p:sp>
        <p:nvSpPr>
          <p:cNvPr id="957443" name="Rectangle 3"/>
          <p:cNvSpPr>
            <a:spLocks noChangeArrowheads="1"/>
          </p:cNvSpPr>
          <p:nvPr/>
        </p:nvSpPr>
        <p:spPr bwMode="auto">
          <a:xfrm>
            <a:off x="2843760" y="4365130"/>
            <a:ext cx="5832810" cy="1512210"/>
          </a:xfrm>
          <a:prstGeom prst="rect">
            <a:avLst/>
          </a:prstGeom>
          <a:noFill/>
          <a:ln w="9525">
            <a:noFill/>
            <a:miter lim="800000"/>
            <a:headEnd/>
            <a:tailEnd/>
          </a:ln>
          <a:effectLst/>
        </p:spPr>
        <p:txBody>
          <a:bodyPr/>
          <a:lstStyle/>
          <a:p>
            <a:pPr algn="r">
              <a:spcBef>
                <a:spcPct val="20000"/>
              </a:spcBef>
              <a:buClr>
                <a:srgbClr val="00007D"/>
              </a:buClr>
              <a:buSzPct val="75000"/>
            </a:pPr>
            <a:r>
              <a:rPr lang="en-US" altLang="zh-CN" sz="3400" dirty="0" smtClean="0">
                <a:solidFill>
                  <a:srgbClr val="000000"/>
                </a:solidFill>
                <a:latin typeface="Arial" charset="0"/>
              </a:rPr>
              <a:t>6.3  </a:t>
            </a:r>
            <a:r>
              <a:rPr lang="zh-CN" altLang="en-US" sz="3400" dirty="0">
                <a:solidFill>
                  <a:srgbClr val="000000"/>
                </a:solidFill>
                <a:latin typeface="Arial" charset="0"/>
                <a:ea typeface="楷体_GB2312" pitchFamily="49" charset="-122"/>
              </a:rPr>
              <a:t>中断</a:t>
            </a:r>
            <a:r>
              <a:rPr lang="zh-CN" altLang="en-US" sz="3400" dirty="0" smtClean="0">
                <a:solidFill>
                  <a:srgbClr val="000000"/>
                </a:solidFill>
                <a:latin typeface="Arial" charset="0"/>
                <a:ea typeface="楷体_GB2312" pitchFamily="49" charset="-122"/>
              </a:rPr>
              <a:t>方式</a:t>
            </a:r>
            <a:endParaRPr lang="en-US" altLang="zh-CN" sz="3400" dirty="0" smtClean="0">
              <a:solidFill>
                <a:srgbClr val="000000"/>
              </a:solidFill>
              <a:latin typeface="Arial" charset="0"/>
              <a:ea typeface="楷体_GB2312" pitchFamily="49" charset="-122"/>
            </a:endParaRPr>
          </a:p>
          <a:p>
            <a:pPr algn="r">
              <a:spcBef>
                <a:spcPct val="20000"/>
              </a:spcBef>
              <a:buClr>
                <a:srgbClr val="00007D"/>
              </a:buClr>
              <a:buSzPct val="75000"/>
            </a:pPr>
            <a:r>
              <a:rPr lang="en-US" altLang="zh-CN" sz="3200" dirty="0">
                <a:solidFill>
                  <a:srgbClr val="0000FF"/>
                </a:solidFill>
                <a:latin typeface="Times New Roman"/>
                <a:ea typeface="楷体_GB2312" pitchFamily="49" charset="-122"/>
              </a:rPr>
              <a:t>6.3.1 </a:t>
            </a:r>
            <a:r>
              <a:rPr lang="zh-CN" altLang="en-US" sz="3200" dirty="0">
                <a:solidFill>
                  <a:srgbClr val="0000FF"/>
                </a:solidFill>
                <a:latin typeface="Times New Roman"/>
                <a:ea typeface="楷体_GB2312" pitchFamily="49" charset="-122"/>
              </a:rPr>
              <a:t>中断概述</a:t>
            </a:r>
            <a:endParaRPr lang="en-US" altLang="zh-CN" sz="3200" dirty="0">
              <a:solidFill>
                <a:srgbClr val="0000FF"/>
              </a:solidFill>
              <a:latin typeface="Times New Roman"/>
              <a:ea typeface="楷体_GB2312" pitchFamily="49" charset="-122"/>
            </a:endParaRPr>
          </a:p>
        </p:txBody>
      </p:sp>
    </p:spTree>
    <p:extLst>
      <p:ext uri="{BB962C8B-B14F-4D97-AF65-F5344CB8AC3E}">
        <p14:creationId xmlns:p14="http://schemas.microsoft.com/office/powerpoint/2010/main" val="198849264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957442">
                                            <p:txEl>
                                              <p:pRg st="0" end="0"/>
                                            </p:txEl>
                                          </p:spTgt>
                                        </p:tgtEl>
                                        <p:attrNameLst>
                                          <p:attrName>style.visibility</p:attrName>
                                        </p:attrNameLst>
                                      </p:cBhvr>
                                      <p:to>
                                        <p:strVal val="visible"/>
                                      </p:to>
                                    </p:set>
                                    <p:anim calcmode="lin" valueType="num">
                                      <p:cBhvr additive="base">
                                        <p:cTn id="7" dur="500" fill="hold"/>
                                        <p:tgtEl>
                                          <p:spTgt spid="957442">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957442">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957442">
                                            <p:txEl>
                                              <p:pRg st="1" end="1"/>
                                            </p:txEl>
                                          </p:spTgt>
                                        </p:tgtEl>
                                        <p:attrNameLst>
                                          <p:attrName>style.visibility</p:attrName>
                                        </p:attrNameLst>
                                      </p:cBhvr>
                                      <p:to>
                                        <p:strVal val="visible"/>
                                      </p:to>
                                    </p:set>
                                    <p:anim calcmode="lin" valueType="num">
                                      <p:cBhvr additive="base">
                                        <p:cTn id="11" dur="500" fill="hold"/>
                                        <p:tgtEl>
                                          <p:spTgt spid="957442">
                                            <p:txEl>
                                              <p:pRg st="1" end="1"/>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957442">
                                            <p:txEl>
                                              <p:pRg st="1" end="1"/>
                                            </p:txEl>
                                          </p:spTgt>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2" presetClass="entr" presetSubtype="4" fill="hold" nodeType="afterEffect">
                                  <p:stCondLst>
                                    <p:cond delay="0"/>
                                  </p:stCondLst>
                                  <p:childTnLst>
                                    <p:set>
                                      <p:cBhvr>
                                        <p:cTn id="15" dur="1" fill="hold">
                                          <p:stCondLst>
                                            <p:cond delay="0"/>
                                          </p:stCondLst>
                                        </p:cTn>
                                        <p:tgtEl>
                                          <p:spTgt spid="957443">
                                            <p:txEl>
                                              <p:pRg st="0" end="0"/>
                                            </p:txEl>
                                          </p:spTgt>
                                        </p:tgtEl>
                                        <p:attrNameLst>
                                          <p:attrName>style.visibility</p:attrName>
                                        </p:attrNameLst>
                                      </p:cBhvr>
                                      <p:to>
                                        <p:strVal val="visible"/>
                                      </p:to>
                                    </p:set>
                                    <p:anim calcmode="lin" valueType="num">
                                      <p:cBhvr additive="base">
                                        <p:cTn id="16" dur="500" fill="hold"/>
                                        <p:tgtEl>
                                          <p:spTgt spid="957443">
                                            <p:txEl>
                                              <p:pRg st="0" end="0"/>
                                            </p:txEl>
                                          </p:spTgt>
                                        </p:tgtEl>
                                        <p:attrNameLst>
                                          <p:attrName>ppt_x</p:attrName>
                                        </p:attrNameLst>
                                      </p:cBhvr>
                                      <p:tavLst>
                                        <p:tav tm="0">
                                          <p:val>
                                            <p:strVal val="#ppt_x"/>
                                          </p:val>
                                        </p:tav>
                                        <p:tav tm="100000">
                                          <p:val>
                                            <p:strVal val="#ppt_x"/>
                                          </p:val>
                                        </p:tav>
                                      </p:tavLst>
                                    </p:anim>
                                    <p:anim calcmode="lin" valueType="num">
                                      <p:cBhvr additive="base">
                                        <p:cTn id="17" dur="500" fill="hold"/>
                                        <p:tgtEl>
                                          <p:spTgt spid="957443">
                                            <p:txEl>
                                              <p:pRg st="0" end="0"/>
                                            </p:txEl>
                                          </p:spTgt>
                                        </p:tgtEl>
                                        <p:attrNameLst>
                                          <p:attrName>ppt_y</p:attrName>
                                        </p:attrNameLst>
                                      </p:cBhvr>
                                      <p:tavLst>
                                        <p:tav tm="0">
                                          <p:val>
                                            <p:strVal val="1+#ppt_h/2"/>
                                          </p:val>
                                        </p:tav>
                                        <p:tav tm="100000">
                                          <p:val>
                                            <p:strVal val="#ppt_y"/>
                                          </p:val>
                                        </p:tav>
                                      </p:tavLst>
                                    </p:anim>
                                  </p:childTnLst>
                                </p:cTn>
                              </p:par>
                            </p:childTnLst>
                          </p:cTn>
                        </p:par>
                        <p:par>
                          <p:cTn id="18" fill="hold">
                            <p:stCondLst>
                              <p:cond delay="1000"/>
                            </p:stCondLst>
                            <p:childTnLst>
                              <p:par>
                                <p:cTn id="19" presetID="2" presetClass="entr" presetSubtype="4" fill="hold" nodeType="afterEffect">
                                  <p:stCondLst>
                                    <p:cond delay="0"/>
                                  </p:stCondLst>
                                  <p:childTnLst>
                                    <p:set>
                                      <p:cBhvr>
                                        <p:cTn id="20" dur="1" fill="hold">
                                          <p:stCondLst>
                                            <p:cond delay="0"/>
                                          </p:stCondLst>
                                        </p:cTn>
                                        <p:tgtEl>
                                          <p:spTgt spid="957443">
                                            <p:txEl>
                                              <p:pRg st="1" end="1"/>
                                            </p:txEl>
                                          </p:spTgt>
                                        </p:tgtEl>
                                        <p:attrNameLst>
                                          <p:attrName>style.visibility</p:attrName>
                                        </p:attrNameLst>
                                      </p:cBhvr>
                                      <p:to>
                                        <p:strVal val="visible"/>
                                      </p:to>
                                    </p:set>
                                    <p:anim calcmode="lin" valueType="num">
                                      <p:cBhvr additive="base">
                                        <p:cTn id="21" dur="500" fill="hold"/>
                                        <p:tgtEl>
                                          <p:spTgt spid="957443">
                                            <p:txEl>
                                              <p:pRg st="1" end="1"/>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957443">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4"/>
          <p:cNvSpPr>
            <a:spLocks noGrp="1"/>
          </p:cNvSpPr>
          <p:nvPr>
            <p:ph type="sldNum" sz="quarter" idx="11"/>
          </p:nvPr>
        </p:nvSpPr>
        <p:spPr/>
        <p:txBody>
          <a:bodyPr/>
          <a:lstStyle/>
          <a:p>
            <a:fld id="{A2245590-CF29-41B0-BF14-B6EF9FB5AEDE}" type="slidenum">
              <a:rPr lang="zh-CN" altLang="en-US"/>
              <a:pPr/>
              <a:t>39</a:t>
            </a:fld>
            <a:endParaRPr lang="en-US" altLang="zh-CN"/>
          </a:p>
        </p:txBody>
      </p:sp>
      <p:sp>
        <p:nvSpPr>
          <p:cNvPr id="958467" name="Rectangle 3"/>
          <p:cNvSpPr>
            <a:spLocks noGrp="1" noChangeArrowheads="1"/>
          </p:cNvSpPr>
          <p:nvPr>
            <p:ph type="body" idx="1"/>
          </p:nvPr>
        </p:nvSpPr>
        <p:spPr>
          <a:xfrm>
            <a:off x="457200" y="692620"/>
            <a:ext cx="8507413" cy="5689600"/>
          </a:xfrm>
        </p:spPr>
        <p:txBody>
          <a:bodyPr/>
          <a:lstStyle/>
          <a:p>
            <a:r>
              <a:rPr lang="zh-CN" altLang="en-US" sz="2800" b="1" dirty="0"/>
              <a:t>中断：</a:t>
            </a:r>
            <a:r>
              <a:rPr lang="en-US" altLang="zh-CN" sz="2800" b="1" dirty="0"/>
              <a:t>CPU</a:t>
            </a:r>
            <a:r>
              <a:rPr lang="zh-CN" altLang="en-US" sz="2800" b="1" dirty="0"/>
              <a:t>暂停现行程序，转而处理</a:t>
            </a:r>
            <a:r>
              <a:rPr lang="zh-CN" altLang="en-US" sz="2800" b="1" dirty="0">
                <a:solidFill>
                  <a:srgbClr val="FF0000"/>
                </a:solidFill>
              </a:rPr>
              <a:t>随机</a:t>
            </a:r>
            <a:r>
              <a:rPr lang="zh-CN" altLang="en-US" sz="2800" b="1" dirty="0"/>
              <a:t>到来的事件，待处理完后再回到被暂停的程序继续执行，这个过程就是中断。</a:t>
            </a:r>
          </a:p>
          <a:p>
            <a:r>
              <a:rPr lang="zh-CN" altLang="en-US" sz="2800" b="1" dirty="0"/>
              <a:t>与生活场景比较：</a:t>
            </a:r>
          </a:p>
          <a:p>
            <a:endParaRPr lang="zh-CN" altLang="en-US" sz="2800" b="1" dirty="0"/>
          </a:p>
        </p:txBody>
      </p:sp>
      <p:sp>
        <p:nvSpPr>
          <p:cNvPr id="958469" name="Rectangle 5"/>
          <p:cNvSpPr>
            <a:spLocks noGrp="1" noChangeArrowheads="1"/>
          </p:cNvSpPr>
          <p:nvPr>
            <p:ph type="title"/>
          </p:nvPr>
        </p:nvSpPr>
        <p:spPr>
          <a:xfrm>
            <a:off x="611450" y="44530"/>
            <a:ext cx="8064238" cy="574675"/>
          </a:xfrm>
          <a:noFill/>
          <a:ln/>
        </p:spPr>
        <p:txBody>
          <a:bodyPr anchor="t"/>
          <a:lstStyle/>
          <a:p>
            <a:r>
              <a:rPr lang="en-US" altLang="zh-CN" sz="2800" b="1" dirty="0" smtClean="0">
                <a:solidFill>
                  <a:schemeClr val="bg2"/>
                </a:solidFill>
                <a:ea typeface="黑体" pitchFamily="2" charset="-122"/>
              </a:rPr>
              <a:t>6.3.1 </a:t>
            </a:r>
            <a:r>
              <a:rPr lang="zh-CN" altLang="en-US" sz="2800" b="1" dirty="0" smtClean="0">
                <a:solidFill>
                  <a:schemeClr val="bg2"/>
                </a:solidFill>
                <a:ea typeface="黑体" pitchFamily="2" charset="-122"/>
              </a:rPr>
              <a:t>中断概述</a:t>
            </a:r>
            <a:endParaRPr lang="zh-CN" altLang="en-US" sz="2800" b="1" dirty="0">
              <a:solidFill>
                <a:srgbClr val="006600"/>
              </a:solidFill>
              <a:ea typeface="黑体" pitchFamily="2" charset="-122"/>
            </a:endParaRPr>
          </a:p>
        </p:txBody>
      </p:sp>
      <p:graphicFrame>
        <p:nvGraphicFramePr>
          <p:cNvPr id="958496" name="Object 32"/>
          <p:cNvGraphicFramePr>
            <a:graphicFrameLocks noChangeAspect="1"/>
          </p:cNvGraphicFramePr>
          <p:nvPr>
            <p:extLst>
              <p:ext uri="{D42A27DB-BD31-4B8C-83A1-F6EECF244321}">
                <p14:modId xmlns:p14="http://schemas.microsoft.com/office/powerpoint/2010/main" val="804532288"/>
              </p:ext>
            </p:extLst>
          </p:nvPr>
        </p:nvGraphicFramePr>
        <p:xfrm>
          <a:off x="1331913" y="2637308"/>
          <a:ext cx="7200900" cy="3387725"/>
        </p:xfrm>
        <a:graphic>
          <a:graphicData uri="http://schemas.openxmlformats.org/presentationml/2006/ole">
            <mc:AlternateContent xmlns:mc="http://schemas.openxmlformats.org/markup-compatibility/2006">
              <mc:Choice xmlns:v="urn:schemas-microsoft-com:vml" Requires="v">
                <p:oleObj spid="_x0000_s17484" name="Visio" r:id="rId3" imgW="6559477" imgH="3086798" progId="Visio.Drawing.11">
                  <p:embed/>
                </p:oleObj>
              </mc:Choice>
              <mc:Fallback>
                <p:oleObj name="Visio" r:id="rId3" imgW="6559477" imgH="3086798"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31913" y="2637308"/>
                        <a:ext cx="7200900" cy="3387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0000FF"/>
                            </a:solidFill>
                            <a:miter lim="800000"/>
                            <a:headEnd/>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3972949039"/>
      </p:ext>
    </p:extLst>
  </p:cSld>
  <p:clrMapOvr>
    <a:masterClrMapping/>
  </p:clrMapOvr>
  <p:transition spd="med"/>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ctrTitle"/>
          </p:nvPr>
        </p:nvSpPr>
        <p:spPr>
          <a:xfrm>
            <a:off x="250825" y="1844780"/>
            <a:ext cx="8740775" cy="2193820"/>
          </a:xfrm>
        </p:spPr>
        <p:txBody>
          <a:bodyPr/>
          <a:lstStyle/>
          <a:p>
            <a:pPr lvl="0"/>
            <a:r>
              <a:rPr lang="zh-CN" altLang="en-US" sz="3600" dirty="0" smtClean="0">
                <a:solidFill>
                  <a:srgbClr val="FFFF00"/>
                </a:solidFill>
                <a:latin typeface="Arial"/>
                <a:ea typeface="黑体" pitchFamily="2" charset="-122"/>
                <a:cs typeface="+mn-cs"/>
              </a:rPr>
              <a:t>微型计算机原理</a:t>
            </a:r>
            <a:r>
              <a:rPr lang="zh-CN" altLang="en-US" sz="3600" dirty="0">
                <a:solidFill>
                  <a:srgbClr val="FFCCFF"/>
                </a:solidFill>
                <a:latin typeface="Arial"/>
                <a:ea typeface="黑体" pitchFamily="2" charset="-122"/>
                <a:cs typeface="+mn-cs"/>
              </a:rPr>
              <a:t>及</a:t>
            </a:r>
            <a:r>
              <a:rPr lang="zh-CN" altLang="en-US" sz="3600" dirty="0">
                <a:solidFill>
                  <a:srgbClr val="00FF00"/>
                </a:solidFill>
                <a:latin typeface="Arial"/>
                <a:ea typeface="黑体" pitchFamily="2" charset="-122"/>
                <a:cs typeface="+mn-cs"/>
              </a:rPr>
              <a:t>接口</a:t>
            </a:r>
            <a:r>
              <a:rPr lang="zh-CN" altLang="en-US" sz="3600" dirty="0" smtClean="0">
                <a:solidFill>
                  <a:srgbClr val="00FF00"/>
                </a:solidFill>
                <a:latin typeface="Arial"/>
                <a:ea typeface="黑体" pitchFamily="2" charset="-122"/>
                <a:cs typeface="+mn-cs"/>
              </a:rPr>
              <a:t>技术</a:t>
            </a:r>
            <a:r>
              <a:rPr lang="en-US" altLang="zh-CN" sz="3600" dirty="0" smtClean="0">
                <a:solidFill>
                  <a:srgbClr val="FFFF00"/>
                </a:solidFill>
                <a:latin typeface="Arial"/>
                <a:ea typeface="黑体" pitchFamily="2" charset="-122"/>
                <a:cs typeface="+mn-cs"/>
              </a:rPr>
              <a:t/>
            </a:r>
            <a:br>
              <a:rPr lang="en-US" altLang="zh-CN" sz="3600" dirty="0" smtClean="0">
                <a:solidFill>
                  <a:srgbClr val="FFFF00"/>
                </a:solidFill>
                <a:latin typeface="Arial"/>
                <a:ea typeface="黑体" pitchFamily="2" charset="-122"/>
                <a:cs typeface="+mn-cs"/>
              </a:rPr>
            </a:br>
            <a:r>
              <a:rPr lang="zh-CN" altLang="en-US" dirty="0" smtClean="0">
                <a:latin typeface="Arial"/>
                <a:ea typeface="黑体" pitchFamily="2" charset="-122"/>
                <a:cs typeface="+mn-cs"/>
              </a:rPr>
              <a:t>第</a:t>
            </a:r>
            <a:r>
              <a:rPr lang="en-US" altLang="zh-CN" sz="7200" dirty="0">
                <a:latin typeface="Arial"/>
                <a:ea typeface="黑体" pitchFamily="2" charset="-122"/>
                <a:cs typeface="+mn-cs"/>
              </a:rPr>
              <a:t>6</a:t>
            </a:r>
            <a:r>
              <a:rPr lang="zh-CN" altLang="en-US" dirty="0">
                <a:latin typeface="Arial"/>
                <a:ea typeface="黑体" pitchFamily="2" charset="-122"/>
                <a:cs typeface="+mn-cs"/>
              </a:rPr>
              <a:t>章  输入</a:t>
            </a:r>
            <a:r>
              <a:rPr lang="en-US" altLang="zh-CN" dirty="0">
                <a:latin typeface="Arial"/>
                <a:ea typeface="黑体" pitchFamily="2" charset="-122"/>
                <a:cs typeface="+mn-cs"/>
              </a:rPr>
              <a:t>/</a:t>
            </a:r>
            <a:r>
              <a:rPr lang="zh-CN" altLang="en-US" dirty="0">
                <a:latin typeface="Arial"/>
                <a:ea typeface="黑体" pitchFamily="2" charset="-122"/>
                <a:cs typeface="+mn-cs"/>
              </a:rPr>
              <a:t>输出</a:t>
            </a:r>
            <a:r>
              <a:rPr lang="zh-CN" altLang="en-US" dirty="0" smtClean="0">
                <a:latin typeface="Arial"/>
                <a:ea typeface="黑体" pitchFamily="2" charset="-122"/>
                <a:cs typeface="+mn-cs"/>
              </a:rPr>
              <a:t>技术</a:t>
            </a:r>
            <a:endParaRPr lang="zh-CN" altLang="en-US" dirty="0"/>
          </a:p>
        </p:txBody>
      </p:sp>
      <p:sp>
        <p:nvSpPr>
          <p:cNvPr id="6" name="副标题 5"/>
          <p:cNvSpPr>
            <a:spLocks noGrp="1"/>
          </p:cNvSpPr>
          <p:nvPr>
            <p:ph type="subTitle" idx="1"/>
          </p:nvPr>
        </p:nvSpPr>
        <p:spPr>
          <a:xfrm>
            <a:off x="250825" y="4581160"/>
            <a:ext cx="8497755" cy="720100"/>
          </a:xfrm>
        </p:spPr>
        <p:txBody>
          <a:bodyPr/>
          <a:lstStyle/>
          <a:p>
            <a:r>
              <a:rPr lang="en-US" altLang="zh-CN" dirty="0">
                <a:latin typeface="Arial" charset="0"/>
              </a:rPr>
              <a:t>6.1  </a:t>
            </a:r>
            <a:r>
              <a:rPr lang="en-US" altLang="zh-CN" dirty="0" smtClean="0">
                <a:ea typeface="楷体_GB2312" pitchFamily="49" charset="-122"/>
              </a:rPr>
              <a:t>I/O</a:t>
            </a:r>
            <a:r>
              <a:rPr lang="zh-CN" altLang="en-US" dirty="0" smtClean="0">
                <a:ea typeface="楷体_GB2312" pitchFamily="49" charset="-122"/>
              </a:rPr>
              <a:t> 概述</a:t>
            </a:r>
            <a:endParaRPr lang="en-US" altLang="zh-CN" dirty="0">
              <a:ea typeface="楷体_GB2312" pitchFamily="49" charset="-122"/>
            </a:endParaRPr>
          </a:p>
        </p:txBody>
      </p:sp>
    </p:spTree>
    <p:extLst>
      <p:ext uri="{BB962C8B-B14F-4D97-AF65-F5344CB8AC3E}">
        <p14:creationId xmlns:p14="http://schemas.microsoft.com/office/powerpoint/2010/main" val="177265190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iterate type="wd">
                                    <p:tmPct val="10000"/>
                                  </p:iterate>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par>
                          <p:cTn id="10" fill="hold">
                            <p:stCondLst>
                              <p:cond delay="1050"/>
                            </p:stCondLst>
                            <p:childTnLst>
                              <p:par>
                                <p:cTn id="11" presetID="12" presetClass="entr" presetSubtype="4" fill="hold" grpId="0" nodeType="afterEffect">
                                  <p:stCondLst>
                                    <p:cond delay="0"/>
                                  </p:stCondLst>
                                  <p:childTnLst>
                                    <p:set>
                                      <p:cBhvr>
                                        <p:cTn id="12" dur="1" fill="hold">
                                          <p:stCondLst>
                                            <p:cond delay="0"/>
                                          </p:stCondLst>
                                        </p:cTn>
                                        <p:tgtEl>
                                          <p:spTgt spid="6">
                                            <p:txEl>
                                              <p:pRg st="0" end="0"/>
                                            </p:txEl>
                                          </p:spTgt>
                                        </p:tgtEl>
                                        <p:attrNameLst>
                                          <p:attrName>style.visibility</p:attrName>
                                        </p:attrNameLst>
                                      </p:cBhvr>
                                      <p:to>
                                        <p:strVal val="visible"/>
                                      </p:to>
                                    </p:set>
                                    <p:anim calcmode="lin" valueType="num">
                                      <p:cBhvr additive="base">
                                        <p:cTn id="13" dur="500"/>
                                        <p:tgtEl>
                                          <p:spTgt spid="6">
                                            <p:txEl>
                                              <p:pRg st="0" end="0"/>
                                            </p:txEl>
                                          </p:spTgt>
                                        </p:tgtEl>
                                        <p:attrNameLst>
                                          <p:attrName>ppt_y</p:attrName>
                                        </p:attrNameLst>
                                      </p:cBhvr>
                                      <p:tavLst>
                                        <p:tav tm="0">
                                          <p:val>
                                            <p:strVal val="#ppt_y+#ppt_h*1.125000"/>
                                          </p:val>
                                        </p:tav>
                                        <p:tav tm="100000">
                                          <p:val>
                                            <p:strVal val="#ppt_y"/>
                                          </p:val>
                                        </p:tav>
                                      </p:tavLst>
                                    </p:anim>
                                    <p:animEffect transition="in" filter="wipe(up)">
                                      <p:cBhvr>
                                        <p:cTn id="14"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4"/>
          <p:cNvSpPr>
            <a:spLocks noGrp="1"/>
          </p:cNvSpPr>
          <p:nvPr>
            <p:ph type="sldNum" sz="quarter" idx="11"/>
          </p:nvPr>
        </p:nvSpPr>
        <p:spPr/>
        <p:txBody>
          <a:bodyPr/>
          <a:lstStyle/>
          <a:p>
            <a:fld id="{937963A6-01A4-406C-86F8-9174640F4212}" type="slidenum">
              <a:rPr lang="zh-CN" altLang="en-US"/>
              <a:pPr/>
              <a:t>40</a:t>
            </a:fld>
            <a:endParaRPr lang="en-US" altLang="zh-CN"/>
          </a:p>
        </p:txBody>
      </p:sp>
      <p:sp>
        <p:nvSpPr>
          <p:cNvPr id="1056771" name="Rectangle 3"/>
          <p:cNvSpPr>
            <a:spLocks noGrp="1" noChangeArrowheads="1"/>
          </p:cNvSpPr>
          <p:nvPr>
            <p:ph type="title"/>
          </p:nvPr>
        </p:nvSpPr>
        <p:spPr>
          <a:xfrm>
            <a:off x="611450" y="44530"/>
            <a:ext cx="8064238" cy="574675"/>
          </a:xfrm>
          <a:noFill/>
          <a:ln/>
        </p:spPr>
        <p:txBody>
          <a:bodyPr anchor="t"/>
          <a:lstStyle/>
          <a:p>
            <a:r>
              <a:rPr lang="en-US" altLang="zh-CN" dirty="0">
                <a:ea typeface="黑体" pitchFamily="2" charset="-122"/>
              </a:rPr>
              <a:t>6.3.1 </a:t>
            </a:r>
            <a:r>
              <a:rPr lang="zh-CN" altLang="en-US" dirty="0">
                <a:ea typeface="黑体" pitchFamily="2" charset="-122"/>
              </a:rPr>
              <a:t>中断概述</a:t>
            </a:r>
            <a:endParaRPr lang="zh-CN" altLang="en-US" sz="2800" b="1" dirty="0">
              <a:solidFill>
                <a:srgbClr val="006600"/>
              </a:solidFill>
              <a:ea typeface="黑体" pitchFamily="2" charset="-122"/>
            </a:endParaRPr>
          </a:p>
        </p:txBody>
      </p:sp>
      <p:sp>
        <p:nvSpPr>
          <p:cNvPr id="1056774" name="Text Box 6"/>
          <p:cNvSpPr txBox="1">
            <a:spLocks noChangeArrowheads="1"/>
          </p:cNvSpPr>
          <p:nvPr/>
        </p:nvSpPr>
        <p:spPr bwMode="auto">
          <a:xfrm>
            <a:off x="1403350" y="5564188"/>
            <a:ext cx="6154249" cy="461665"/>
          </a:xfrm>
          <a:prstGeom prst="rect">
            <a:avLst/>
          </a:prstGeom>
          <a:noFill/>
          <a:ln w="9525">
            <a:noFill/>
            <a:miter lim="800000"/>
            <a:headEnd/>
            <a:tailEnd/>
          </a:ln>
          <a:effectLst/>
        </p:spPr>
        <p:txBody>
          <a:bodyPr wrap="none">
            <a:spAutoFit/>
          </a:bodyPr>
          <a:lstStyle/>
          <a:p>
            <a:pPr algn="l">
              <a:buClrTx/>
              <a:buFontTx/>
              <a:buNone/>
            </a:pPr>
            <a:r>
              <a:rPr kumimoji="1" lang="zh-CN" altLang="en-US" sz="2400" dirty="0">
                <a:solidFill>
                  <a:schemeClr val="bg2"/>
                </a:solidFill>
                <a:latin typeface="宋体" pitchFamily="2" charset="-122"/>
              </a:rPr>
              <a:t>在有中断产生的情况下</a:t>
            </a:r>
            <a:r>
              <a:rPr kumimoji="1" lang="en-US" altLang="zh-CN" sz="2400" dirty="0">
                <a:solidFill>
                  <a:schemeClr val="bg2"/>
                </a:solidFill>
              </a:rPr>
              <a:t>CPU</a:t>
            </a:r>
            <a:r>
              <a:rPr kumimoji="1" lang="zh-CN" altLang="en-US" sz="2400" dirty="0">
                <a:solidFill>
                  <a:schemeClr val="bg2"/>
                </a:solidFill>
                <a:latin typeface="宋体" pitchFamily="2" charset="-122"/>
              </a:rPr>
              <a:t>运行程序的轨迹</a:t>
            </a:r>
            <a:r>
              <a:rPr kumimoji="1" lang="zh-CN" altLang="en-US" sz="2400" dirty="0">
                <a:solidFill>
                  <a:schemeClr val="bg2"/>
                </a:solidFill>
              </a:rPr>
              <a:t> </a:t>
            </a:r>
          </a:p>
        </p:txBody>
      </p:sp>
      <p:graphicFrame>
        <p:nvGraphicFramePr>
          <p:cNvPr id="1056775" name="Object 7"/>
          <p:cNvGraphicFramePr>
            <a:graphicFrameLocks noChangeAspect="1"/>
          </p:cNvGraphicFramePr>
          <p:nvPr/>
        </p:nvGraphicFramePr>
        <p:xfrm>
          <a:off x="1090613" y="1346200"/>
          <a:ext cx="7010400" cy="3738563"/>
        </p:xfrm>
        <a:graphic>
          <a:graphicData uri="http://schemas.openxmlformats.org/presentationml/2006/ole">
            <mc:AlternateContent xmlns:mc="http://schemas.openxmlformats.org/markup-compatibility/2006">
              <mc:Choice xmlns:v="urn:schemas-microsoft-com:vml" Requires="v">
                <p:oleObj spid="_x0000_s18508" r:id="rId3" imgW="2567173" imgH="1371759" progId="Visio.Drawing.11">
                  <p:embed/>
                </p:oleObj>
              </mc:Choice>
              <mc:Fallback>
                <p:oleObj r:id="rId3" imgW="2567173" imgH="1371759"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0613" y="1346200"/>
                        <a:ext cx="7010400" cy="37385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559265642"/>
      </p:ext>
    </p:extLst>
  </p:cSld>
  <p:clrMapOvr>
    <a:masterClrMapping/>
  </p:clrMapOvr>
  <p:transition spd="med"/>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4"/>
          <p:cNvSpPr>
            <a:spLocks noGrp="1"/>
          </p:cNvSpPr>
          <p:nvPr>
            <p:ph type="sldNum" sz="quarter" idx="11"/>
          </p:nvPr>
        </p:nvSpPr>
        <p:spPr/>
        <p:txBody>
          <a:bodyPr/>
          <a:lstStyle/>
          <a:p>
            <a:fld id="{48D53818-735B-4286-B7B5-2E3EA00AD36E}" type="slidenum">
              <a:rPr lang="zh-CN" altLang="en-US"/>
              <a:pPr/>
              <a:t>41</a:t>
            </a:fld>
            <a:endParaRPr lang="en-US" altLang="zh-CN"/>
          </a:p>
        </p:txBody>
      </p:sp>
      <p:sp>
        <p:nvSpPr>
          <p:cNvPr id="1057794" name="Rectangle 2"/>
          <p:cNvSpPr>
            <a:spLocks noGrp="1" noChangeArrowheads="1"/>
          </p:cNvSpPr>
          <p:nvPr>
            <p:ph type="title"/>
          </p:nvPr>
        </p:nvSpPr>
        <p:spPr>
          <a:xfrm>
            <a:off x="611450" y="44530"/>
            <a:ext cx="8064238" cy="574675"/>
          </a:xfrm>
          <a:noFill/>
          <a:ln/>
        </p:spPr>
        <p:txBody>
          <a:bodyPr anchor="t"/>
          <a:lstStyle/>
          <a:p>
            <a:r>
              <a:rPr lang="en-US" altLang="zh-CN" dirty="0">
                <a:ea typeface="黑体" pitchFamily="2" charset="-122"/>
              </a:rPr>
              <a:t>6.3.1 </a:t>
            </a:r>
            <a:r>
              <a:rPr lang="zh-CN" altLang="en-US" dirty="0">
                <a:ea typeface="黑体" pitchFamily="2" charset="-122"/>
              </a:rPr>
              <a:t>中断概述</a:t>
            </a:r>
            <a:endParaRPr lang="zh-CN" altLang="en-US" sz="2800" b="1" dirty="0">
              <a:solidFill>
                <a:srgbClr val="006600"/>
              </a:solidFill>
              <a:ea typeface="黑体" pitchFamily="2" charset="-122"/>
            </a:endParaRPr>
          </a:p>
        </p:txBody>
      </p:sp>
      <p:sp>
        <p:nvSpPr>
          <p:cNvPr id="1057797" name="Text Box 5"/>
          <p:cNvSpPr txBox="1">
            <a:spLocks noChangeArrowheads="1"/>
          </p:cNvSpPr>
          <p:nvPr/>
        </p:nvSpPr>
        <p:spPr bwMode="auto">
          <a:xfrm>
            <a:off x="2024063" y="5564188"/>
            <a:ext cx="4592924" cy="461665"/>
          </a:xfrm>
          <a:prstGeom prst="rect">
            <a:avLst/>
          </a:prstGeom>
          <a:noFill/>
          <a:ln w="9525">
            <a:noFill/>
            <a:miter lim="800000"/>
            <a:headEnd/>
            <a:tailEnd/>
          </a:ln>
          <a:effectLst/>
        </p:spPr>
        <p:txBody>
          <a:bodyPr wrap="none">
            <a:spAutoFit/>
          </a:bodyPr>
          <a:lstStyle/>
          <a:p>
            <a:pPr algn="l">
              <a:buClrTx/>
              <a:buFontTx/>
              <a:buNone/>
            </a:pPr>
            <a:r>
              <a:rPr kumimoji="1" lang="zh-CN" altLang="en-US" sz="2400" dirty="0">
                <a:solidFill>
                  <a:schemeClr val="bg2"/>
                </a:solidFill>
                <a:latin typeface="宋体" pitchFamily="2" charset="-122"/>
              </a:rPr>
              <a:t>微机系统中实现中断的基本模型</a:t>
            </a:r>
            <a:r>
              <a:rPr kumimoji="1" lang="zh-CN" altLang="en-US" sz="2400" dirty="0">
                <a:solidFill>
                  <a:schemeClr val="bg2"/>
                </a:solidFill>
              </a:rPr>
              <a:t> </a:t>
            </a:r>
          </a:p>
        </p:txBody>
      </p:sp>
      <p:graphicFrame>
        <p:nvGraphicFramePr>
          <p:cNvPr id="1057798" name="Object 6"/>
          <p:cNvGraphicFramePr>
            <a:graphicFrameLocks noChangeAspect="1"/>
          </p:cNvGraphicFramePr>
          <p:nvPr/>
        </p:nvGraphicFramePr>
        <p:xfrm>
          <a:off x="900113" y="1144588"/>
          <a:ext cx="7086600" cy="4027487"/>
        </p:xfrm>
        <a:graphic>
          <a:graphicData uri="http://schemas.openxmlformats.org/presentationml/2006/ole">
            <mc:AlternateContent xmlns:mc="http://schemas.openxmlformats.org/markup-compatibility/2006">
              <mc:Choice xmlns:v="urn:schemas-microsoft-com:vml" Requires="v">
                <p:oleObj spid="_x0000_s19532" r:id="rId3" imgW="2576735" imgH="1470673" progId="Visio.Drawing.11">
                  <p:embed/>
                </p:oleObj>
              </mc:Choice>
              <mc:Fallback>
                <p:oleObj r:id="rId3" imgW="2576735" imgH="1470673"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0113" y="1144588"/>
                        <a:ext cx="7086600" cy="40274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069817073"/>
      </p:ext>
    </p:extLst>
  </p:cSld>
  <p:clrMapOvr>
    <a:masterClrMapping/>
  </p:clrMapOvr>
  <p:transition spd="med"/>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4"/>
          <p:cNvSpPr>
            <a:spLocks noGrp="1"/>
          </p:cNvSpPr>
          <p:nvPr>
            <p:ph type="sldNum" sz="quarter" idx="11"/>
          </p:nvPr>
        </p:nvSpPr>
        <p:spPr/>
        <p:txBody>
          <a:bodyPr/>
          <a:lstStyle/>
          <a:p>
            <a:fld id="{F1AA5C44-4A75-4C3F-B6EA-8EBC2A83D1DD}" type="slidenum">
              <a:rPr lang="zh-CN" altLang="en-US"/>
              <a:pPr/>
              <a:t>42</a:t>
            </a:fld>
            <a:endParaRPr lang="en-US" altLang="zh-CN"/>
          </a:p>
        </p:txBody>
      </p:sp>
      <p:sp>
        <p:nvSpPr>
          <p:cNvPr id="961538" name="Rectangle 2"/>
          <p:cNvSpPr>
            <a:spLocks noGrp="1" noChangeArrowheads="1"/>
          </p:cNvSpPr>
          <p:nvPr>
            <p:ph type="body" idx="1"/>
          </p:nvPr>
        </p:nvSpPr>
        <p:spPr>
          <a:xfrm>
            <a:off x="457200" y="908050"/>
            <a:ext cx="8507413" cy="5689600"/>
          </a:xfrm>
        </p:spPr>
        <p:txBody>
          <a:bodyPr/>
          <a:lstStyle/>
          <a:p>
            <a:pPr marL="444500" indent="-444500">
              <a:buSzTx/>
              <a:buFont typeface="Wingdings" pitchFamily="2" charset="2"/>
              <a:buAutoNum type="arabicPeriod"/>
            </a:pPr>
            <a:r>
              <a:rPr lang="zh-CN" altLang="en-US" sz="2800" b="1"/>
              <a:t>中断源：内部</a:t>
            </a:r>
            <a:r>
              <a:rPr lang="zh-CN" altLang="en-US" sz="2800" b="1">
                <a:latin typeface="+mn-ea"/>
              </a:rPr>
              <a:t>→</a:t>
            </a:r>
            <a:r>
              <a:rPr lang="zh-CN" altLang="en-US" sz="2800" b="1">
                <a:solidFill>
                  <a:srgbClr val="FF0000"/>
                </a:solidFill>
              </a:rPr>
              <a:t>内中断</a:t>
            </a:r>
            <a:r>
              <a:rPr lang="zh-CN" altLang="en-US" sz="2800" b="1"/>
              <a:t>；外部</a:t>
            </a:r>
            <a:r>
              <a:rPr lang="zh-CN" altLang="en-US" sz="2800" b="1">
                <a:latin typeface="+mn-ea"/>
              </a:rPr>
              <a:t>→</a:t>
            </a:r>
            <a:r>
              <a:rPr lang="zh-CN" altLang="en-US" sz="2800" b="1">
                <a:solidFill>
                  <a:srgbClr val="FF0000"/>
                </a:solidFill>
              </a:rPr>
              <a:t>外中断</a:t>
            </a:r>
          </a:p>
          <a:p>
            <a:pPr marL="444500" indent="-444500">
              <a:buSzTx/>
              <a:buFont typeface="Wingdings" pitchFamily="2" charset="2"/>
              <a:buAutoNum type="arabicPeriod"/>
            </a:pPr>
            <a:r>
              <a:rPr lang="zh-CN" altLang="en-US" sz="2800" b="1"/>
              <a:t>中断过程：</a:t>
            </a:r>
          </a:p>
          <a:p>
            <a:pPr marL="1162050" lvl="1" indent="-538163">
              <a:buClr>
                <a:srgbClr val="006600"/>
              </a:buClr>
              <a:buSzTx/>
              <a:buFont typeface="Wingdings" pitchFamily="2" charset="2"/>
              <a:buAutoNum type="circleNumDbPlain"/>
            </a:pPr>
            <a:r>
              <a:rPr lang="zh-CN" altLang="en-US" b="1">
                <a:solidFill>
                  <a:srgbClr val="FF6600"/>
                </a:solidFill>
                <a:ea typeface="黑体" pitchFamily="2" charset="-122"/>
              </a:rPr>
              <a:t>中断请求</a:t>
            </a:r>
            <a:r>
              <a:rPr lang="zh-CN" altLang="en-US" b="1"/>
              <a:t>：由</a:t>
            </a:r>
            <a:r>
              <a:rPr lang="zh-CN" altLang="en-US" b="1">
                <a:solidFill>
                  <a:srgbClr val="0000CC"/>
                </a:solidFill>
              </a:rPr>
              <a:t>中断源</a:t>
            </a:r>
            <a:r>
              <a:rPr lang="zh-CN" altLang="en-US" b="1"/>
              <a:t>发出</a:t>
            </a:r>
            <a:br>
              <a:rPr lang="zh-CN" altLang="en-US" b="1"/>
            </a:br>
            <a:r>
              <a:rPr lang="zh-CN" altLang="en-US" b="1"/>
              <a:t>内部</a:t>
            </a:r>
            <a:br>
              <a:rPr lang="zh-CN" altLang="en-US" b="1"/>
            </a:br>
            <a:r>
              <a:rPr lang="zh-CN" altLang="en-US" b="1"/>
              <a:t>外部（</a:t>
            </a:r>
            <a:r>
              <a:rPr lang="en-US" altLang="zh-CN" b="1">
                <a:latin typeface="Times New Roman" pitchFamily="18" charset="0"/>
              </a:rPr>
              <a:t>NMI</a:t>
            </a:r>
            <a:r>
              <a:rPr lang="zh-CN" altLang="en-US" b="1">
                <a:latin typeface="Times New Roman" pitchFamily="18" charset="0"/>
              </a:rPr>
              <a:t>、</a:t>
            </a:r>
            <a:r>
              <a:rPr lang="en-US" altLang="zh-CN" b="1">
                <a:latin typeface="Times New Roman" pitchFamily="18" charset="0"/>
              </a:rPr>
              <a:t>INTR</a:t>
            </a:r>
            <a:r>
              <a:rPr lang="zh-CN" altLang="en-US" b="1"/>
              <a:t>）</a:t>
            </a:r>
          </a:p>
          <a:p>
            <a:pPr marL="1698625" lvl="2" indent="-357188">
              <a:buClr>
                <a:srgbClr val="006600"/>
              </a:buClr>
              <a:buSzPct val="75000"/>
              <a:buFont typeface="Wingdings" pitchFamily="2" charset="2"/>
              <a:buChar char="l"/>
            </a:pPr>
            <a:r>
              <a:rPr lang="zh-CN" altLang="en-US" sz="2800" b="1"/>
              <a:t>信号形式：上升沿、高电平</a:t>
            </a:r>
          </a:p>
          <a:p>
            <a:pPr marL="1698625" lvl="2" indent="-357188">
              <a:buClr>
                <a:srgbClr val="006600"/>
              </a:buClr>
              <a:buSzPct val="75000"/>
              <a:buFont typeface="Wingdings" pitchFamily="2" charset="2"/>
              <a:buChar char="l"/>
            </a:pPr>
            <a:r>
              <a:rPr lang="zh-CN" altLang="en-US" sz="2800" b="1"/>
              <a:t>保持时间</a:t>
            </a:r>
          </a:p>
          <a:p>
            <a:pPr marL="1698625" lvl="2" indent="-357188">
              <a:buClr>
                <a:srgbClr val="006600"/>
              </a:buClr>
              <a:buSzPct val="75000"/>
              <a:buFont typeface="Wingdings" pitchFamily="2" charset="2"/>
              <a:buChar char="l"/>
            </a:pPr>
            <a:r>
              <a:rPr lang="zh-CN" altLang="en-US" sz="2800" b="1"/>
              <a:t>及时撤销</a:t>
            </a:r>
            <a:endParaRPr lang="en-US" altLang="zh-CN" sz="2800" b="1"/>
          </a:p>
        </p:txBody>
      </p:sp>
      <p:sp>
        <p:nvSpPr>
          <p:cNvPr id="961539" name="Rectangle 3"/>
          <p:cNvSpPr>
            <a:spLocks noGrp="1" noChangeArrowheads="1"/>
          </p:cNvSpPr>
          <p:nvPr>
            <p:ph type="title"/>
          </p:nvPr>
        </p:nvSpPr>
        <p:spPr>
          <a:xfrm>
            <a:off x="611450" y="44530"/>
            <a:ext cx="8064238" cy="574675"/>
          </a:xfrm>
          <a:noFill/>
          <a:ln/>
        </p:spPr>
        <p:txBody>
          <a:bodyPr anchor="t"/>
          <a:lstStyle/>
          <a:p>
            <a:r>
              <a:rPr lang="en-US" altLang="zh-CN" dirty="0">
                <a:ea typeface="黑体" pitchFamily="2" charset="-122"/>
              </a:rPr>
              <a:t>6.3.1 </a:t>
            </a:r>
            <a:r>
              <a:rPr lang="zh-CN" altLang="en-US" dirty="0">
                <a:ea typeface="黑体" pitchFamily="2" charset="-122"/>
              </a:rPr>
              <a:t>中断概述</a:t>
            </a:r>
            <a:endParaRPr lang="zh-CN" altLang="en-US" sz="2800" b="1" dirty="0">
              <a:solidFill>
                <a:srgbClr val="006600"/>
              </a:solidFill>
              <a:ea typeface="黑体" pitchFamily="2" charset="-122"/>
            </a:endParaRPr>
          </a:p>
        </p:txBody>
      </p:sp>
      <p:sp>
        <p:nvSpPr>
          <p:cNvPr id="961541" name="AutoShape 5"/>
          <p:cNvSpPr>
            <a:spLocks noChangeArrowheads="1"/>
          </p:cNvSpPr>
          <p:nvPr/>
        </p:nvSpPr>
        <p:spPr bwMode="auto">
          <a:xfrm>
            <a:off x="5292725" y="3933825"/>
            <a:ext cx="3598863" cy="1800225"/>
          </a:xfrm>
          <a:prstGeom prst="wedgeRoundRectCallout">
            <a:avLst>
              <a:gd name="adj1" fmla="val -95301"/>
              <a:gd name="adj2" fmla="val -26102"/>
              <a:gd name="adj3" fmla="val 16667"/>
            </a:avLst>
          </a:prstGeom>
          <a:solidFill>
            <a:srgbClr val="FFCCFF"/>
          </a:solidFill>
          <a:ln w="28575" algn="ctr">
            <a:solidFill>
              <a:srgbClr val="0099FF"/>
            </a:solidFill>
            <a:miter lim="800000"/>
            <a:headEnd/>
            <a:tailEnd type="none" w="med" len="lg"/>
          </a:ln>
          <a:effectLst/>
        </p:spPr>
        <p:txBody>
          <a:bodyPr/>
          <a:lstStyle/>
          <a:p>
            <a:pPr algn="l">
              <a:spcBef>
                <a:spcPts val="0"/>
              </a:spcBef>
            </a:pPr>
            <a:r>
              <a:rPr lang="zh-CN" altLang="en-US" sz="2400" dirty="0">
                <a:solidFill>
                  <a:schemeClr val="bg2"/>
                </a:solidFill>
              </a:rPr>
              <a:t>中断请求信号应保持到中断被处理为止；</a:t>
            </a:r>
          </a:p>
          <a:p>
            <a:pPr algn="l">
              <a:spcBef>
                <a:spcPts val="0"/>
              </a:spcBef>
            </a:pPr>
            <a:r>
              <a:rPr lang="en-US" altLang="zh-CN" sz="2400" dirty="0">
                <a:solidFill>
                  <a:schemeClr val="bg2"/>
                </a:solidFill>
              </a:rPr>
              <a:t>CPU</a:t>
            </a:r>
            <a:r>
              <a:rPr lang="zh-CN" altLang="en-US" sz="2400" dirty="0">
                <a:solidFill>
                  <a:schemeClr val="bg2"/>
                </a:solidFill>
              </a:rPr>
              <a:t>响应中断后，中断请求信号应及时撤销。</a:t>
            </a:r>
          </a:p>
        </p:txBody>
      </p:sp>
      <p:sp>
        <p:nvSpPr>
          <p:cNvPr id="961542" name="AutoShape 6"/>
          <p:cNvSpPr>
            <a:spLocks/>
          </p:cNvSpPr>
          <p:nvPr/>
        </p:nvSpPr>
        <p:spPr bwMode="auto">
          <a:xfrm>
            <a:off x="1476375" y="2419350"/>
            <a:ext cx="215900" cy="865188"/>
          </a:xfrm>
          <a:prstGeom prst="leftBrace">
            <a:avLst>
              <a:gd name="adj1" fmla="val 33395"/>
              <a:gd name="adj2" fmla="val 50000"/>
            </a:avLst>
          </a:prstGeom>
          <a:noFill/>
          <a:ln w="28575">
            <a:solidFill>
              <a:schemeClr val="tx1"/>
            </a:solidFill>
            <a:round/>
            <a:headEnd/>
            <a:tailEnd type="none" w="med" len="lg"/>
          </a:ln>
          <a:effectLst/>
        </p:spPr>
        <p:txBody>
          <a:bodyPr wrap="none" anchor="ctr">
            <a:spAutoFit/>
          </a:bodyPr>
          <a:lstStyle/>
          <a:p>
            <a:endParaRPr lang="zh-CN" altLang="en-US"/>
          </a:p>
        </p:txBody>
      </p:sp>
    </p:spTree>
    <p:extLst>
      <p:ext uri="{BB962C8B-B14F-4D97-AF65-F5344CB8AC3E}">
        <p14:creationId xmlns:p14="http://schemas.microsoft.com/office/powerpoint/2010/main" val="402918722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961541"/>
                                        </p:tgtEl>
                                        <p:attrNameLst>
                                          <p:attrName>style.visibility</p:attrName>
                                        </p:attrNameLst>
                                      </p:cBhvr>
                                      <p:to>
                                        <p:strVal val="visible"/>
                                      </p:to>
                                    </p:set>
                                    <p:animEffect transition="in" filter="strips(downRight)">
                                      <p:cBhvr>
                                        <p:cTn id="7" dur="500"/>
                                        <p:tgtEl>
                                          <p:spTgt spid="9615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1541"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1"/>
          </p:nvPr>
        </p:nvSpPr>
        <p:spPr/>
        <p:txBody>
          <a:bodyPr/>
          <a:lstStyle/>
          <a:p>
            <a:fld id="{C77B20DD-D4F9-4059-B091-B03FC2E98D5D}" type="slidenum">
              <a:rPr lang="zh-CN" altLang="en-US"/>
              <a:pPr/>
              <a:t>43</a:t>
            </a:fld>
            <a:endParaRPr lang="en-US" altLang="zh-CN"/>
          </a:p>
        </p:txBody>
      </p:sp>
      <p:sp>
        <p:nvSpPr>
          <p:cNvPr id="975874" name="Rectangle 2"/>
          <p:cNvSpPr>
            <a:spLocks noGrp="1" noChangeArrowheads="1"/>
          </p:cNvSpPr>
          <p:nvPr>
            <p:ph type="body" idx="1"/>
          </p:nvPr>
        </p:nvSpPr>
        <p:spPr>
          <a:xfrm>
            <a:off x="107950" y="836640"/>
            <a:ext cx="8964613" cy="5761038"/>
          </a:xfrm>
        </p:spPr>
        <p:txBody>
          <a:bodyPr/>
          <a:lstStyle/>
          <a:p>
            <a:pPr marL="355600" indent="-355600">
              <a:buSzTx/>
              <a:buFont typeface="Wingdings" pitchFamily="2" charset="2"/>
              <a:buAutoNum type="arabicPeriod" startAt="2"/>
            </a:pPr>
            <a:r>
              <a:rPr lang="zh-CN" altLang="en-US" sz="2800" b="1" dirty="0"/>
              <a:t>中断过程：</a:t>
            </a:r>
          </a:p>
          <a:p>
            <a:pPr marL="990600" lvl="1" indent="-455613">
              <a:buClr>
                <a:srgbClr val="006600"/>
              </a:buClr>
              <a:buSzTx/>
              <a:buFont typeface="Wingdings" pitchFamily="2" charset="2"/>
              <a:buAutoNum type="circleNumDbPlain" startAt="2"/>
            </a:pPr>
            <a:r>
              <a:rPr lang="zh-CN" altLang="en-US" b="1" dirty="0">
                <a:solidFill>
                  <a:srgbClr val="FF6600"/>
                </a:solidFill>
                <a:ea typeface="黑体" pitchFamily="2" charset="-122"/>
              </a:rPr>
              <a:t>中断响应</a:t>
            </a:r>
            <a:r>
              <a:rPr lang="zh-CN" altLang="en-US" b="1" dirty="0">
                <a:latin typeface="Times New Roman" pitchFamily="18" charset="0"/>
              </a:rPr>
              <a:t>：在每条指令的最后一个时钟周期，</a:t>
            </a:r>
            <a:r>
              <a:rPr lang="en-US" altLang="zh-CN" b="1" dirty="0">
                <a:latin typeface="Times New Roman" pitchFamily="18" charset="0"/>
              </a:rPr>
              <a:t>CPU</a:t>
            </a:r>
            <a:r>
              <a:rPr lang="zh-CN" altLang="en-US" b="1" dirty="0">
                <a:latin typeface="Times New Roman" pitchFamily="18" charset="0"/>
              </a:rPr>
              <a:t>检测</a:t>
            </a:r>
            <a:r>
              <a:rPr lang="en-US" altLang="zh-CN" b="1" dirty="0">
                <a:latin typeface="Times New Roman" pitchFamily="18" charset="0"/>
              </a:rPr>
              <a:t>INTR</a:t>
            </a:r>
            <a:r>
              <a:rPr lang="zh-CN" altLang="en-US" b="1" dirty="0">
                <a:latin typeface="Times New Roman" pitchFamily="18" charset="0"/>
              </a:rPr>
              <a:t>或</a:t>
            </a:r>
            <a:r>
              <a:rPr lang="en-US" altLang="zh-CN" b="1" dirty="0">
                <a:latin typeface="Times New Roman" pitchFamily="18" charset="0"/>
              </a:rPr>
              <a:t>NMI</a:t>
            </a:r>
            <a:r>
              <a:rPr lang="zh-CN" altLang="en-US" b="1" dirty="0">
                <a:latin typeface="Times New Roman" pitchFamily="18" charset="0"/>
              </a:rPr>
              <a:t>信号。若以下</a:t>
            </a:r>
            <a:r>
              <a:rPr lang="zh-CN" altLang="en-US" b="1" dirty="0">
                <a:solidFill>
                  <a:srgbClr val="FF0000"/>
                </a:solidFill>
                <a:latin typeface="Times New Roman" pitchFamily="18" charset="0"/>
                <a:ea typeface="黑体" pitchFamily="2" charset="-122"/>
              </a:rPr>
              <a:t>条件</a:t>
            </a:r>
            <a:r>
              <a:rPr lang="zh-CN" altLang="en-US" b="1" dirty="0">
                <a:latin typeface="Times New Roman" pitchFamily="18" charset="0"/>
              </a:rPr>
              <a:t>成立，则</a:t>
            </a:r>
            <a:r>
              <a:rPr lang="en-US" altLang="zh-CN" b="1" dirty="0">
                <a:latin typeface="Times New Roman" pitchFamily="18" charset="0"/>
              </a:rPr>
              <a:t>CPU</a:t>
            </a:r>
            <a:r>
              <a:rPr lang="zh-CN" altLang="en-US" b="1" dirty="0">
                <a:latin typeface="Times New Roman" pitchFamily="18" charset="0"/>
              </a:rPr>
              <a:t>响应中断：</a:t>
            </a:r>
          </a:p>
          <a:p>
            <a:pPr marL="1524000" lvl="2" indent="-354013">
              <a:buSzPct val="75000"/>
            </a:pPr>
            <a:r>
              <a:rPr lang="zh-CN" altLang="en-US" b="1" dirty="0">
                <a:latin typeface="Times New Roman" pitchFamily="18" charset="0"/>
              </a:rPr>
              <a:t>当前指令执行完。对</a:t>
            </a:r>
            <a:r>
              <a:rPr lang="en-US" altLang="zh-CN" b="1" dirty="0">
                <a:latin typeface="Times New Roman" pitchFamily="18" charset="0"/>
              </a:rPr>
              <a:t>INTR</a:t>
            </a:r>
            <a:r>
              <a:rPr lang="zh-CN" altLang="en-US" b="1" dirty="0">
                <a:latin typeface="Times New Roman" pitchFamily="18" charset="0"/>
              </a:rPr>
              <a:t>，还应满足以下条件：</a:t>
            </a:r>
          </a:p>
          <a:p>
            <a:pPr marL="1976438" lvl="3" indent="-273050">
              <a:buClr>
                <a:srgbClr val="006600"/>
              </a:buClr>
              <a:buSzPct val="75000"/>
              <a:buFont typeface="Wingdings" pitchFamily="2" charset="2"/>
              <a:buChar char="l"/>
            </a:pPr>
            <a:r>
              <a:rPr lang="zh-CN" altLang="en-US" sz="2400" b="1" dirty="0">
                <a:latin typeface="Times New Roman" pitchFamily="18" charset="0"/>
              </a:rPr>
              <a:t>当前指令是</a:t>
            </a:r>
            <a:r>
              <a:rPr lang="en-US" altLang="zh-CN" sz="2400" b="1" dirty="0">
                <a:latin typeface="Times New Roman" pitchFamily="18" charset="0"/>
              </a:rPr>
              <a:t>STI</a:t>
            </a:r>
            <a:r>
              <a:rPr lang="zh-CN" altLang="en-US" sz="2400" b="1" dirty="0">
                <a:latin typeface="Times New Roman" pitchFamily="18" charset="0"/>
              </a:rPr>
              <a:t>和</a:t>
            </a:r>
            <a:r>
              <a:rPr lang="en-US" altLang="zh-CN" sz="2400" b="1" dirty="0">
                <a:latin typeface="Times New Roman" pitchFamily="18" charset="0"/>
              </a:rPr>
              <a:t>IRET</a:t>
            </a:r>
            <a:r>
              <a:rPr lang="zh-CN" altLang="en-US" sz="2400" b="1" dirty="0">
                <a:latin typeface="Times New Roman" pitchFamily="18" charset="0"/>
              </a:rPr>
              <a:t>，则下条指令也要执行完；</a:t>
            </a:r>
          </a:p>
          <a:p>
            <a:pPr marL="1976438" lvl="3" indent="-273050">
              <a:buClr>
                <a:srgbClr val="006600"/>
              </a:buClr>
              <a:buSzPct val="75000"/>
              <a:buFont typeface="Wingdings" pitchFamily="2" charset="2"/>
              <a:buChar char="l"/>
            </a:pPr>
            <a:r>
              <a:rPr lang="zh-CN" altLang="en-US" sz="2400" b="1" dirty="0">
                <a:latin typeface="Times New Roman" pitchFamily="18" charset="0"/>
              </a:rPr>
              <a:t>当前指令带有</a:t>
            </a:r>
            <a:r>
              <a:rPr lang="en-US" altLang="zh-CN" sz="2400" b="1" dirty="0">
                <a:latin typeface="Times New Roman" pitchFamily="18" charset="0"/>
              </a:rPr>
              <a:t>LOCK</a:t>
            </a:r>
            <a:r>
              <a:rPr lang="zh-CN" altLang="en-US" sz="2400" b="1" dirty="0">
                <a:latin typeface="Times New Roman" pitchFamily="18" charset="0"/>
              </a:rPr>
              <a:t>、</a:t>
            </a:r>
            <a:r>
              <a:rPr lang="en-US" altLang="zh-CN" sz="2400" b="1" dirty="0">
                <a:latin typeface="Times New Roman" pitchFamily="18" charset="0"/>
              </a:rPr>
              <a:t>REP</a:t>
            </a:r>
            <a:r>
              <a:rPr lang="zh-CN" altLang="en-US" sz="2400" b="1" dirty="0">
                <a:latin typeface="Times New Roman" pitchFamily="18" charset="0"/>
              </a:rPr>
              <a:t>等指令前缀时，则把它们看成一个整体，要求完整地执行完。</a:t>
            </a:r>
          </a:p>
          <a:p>
            <a:pPr marL="1524000" lvl="2" indent="-354013">
              <a:buSzPct val="75000"/>
            </a:pPr>
            <a:r>
              <a:rPr lang="zh-CN" altLang="en-US" b="1" dirty="0">
                <a:latin typeface="Times New Roman" pitchFamily="18" charset="0"/>
              </a:rPr>
              <a:t>未屏蔽。对</a:t>
            </a:r>
            <a:r>
              <a:rPr lang="en-US" altLang="zh-CN" b="1" dirty="0">
                <a:latin typeface="Times New Roman" pitchFamily="18" charset="0"/>
              </a:rPr>
              <a:t>INTR</a:t>
            </a:r>
            <a:r>
              <a:rPr lang="zh-CN" altLang="en-US" b="1" dirty="0">
                <a:latin typeface="Times New Roman" pitchFamily="18" charset="0"/>
              </a:rPr>
              <a:t>，</a:t>
            </a:r>
            <a:r>
              <a:rPr lang="en-US" altLang="zh-CN" b="1" dirty="0">
                <a:latin typeface="Times New Roman" pitchFamily="18" charset="0"/>
              </a:rPr>
              <a:t>CPU</a:t>
            </a:r>
            <a:r>
              <a:rPr lang="zh-CN" altLang="en-US" b="1" dirty="0">
                <a:latin typeface="Times New Roman" pitchFamily="18" charset="0"/>
              </a:rPr>
              <a:t>应处于开中断状态，即</a:t>
            </a:r>
            <a:r>
              <a:rPr lang="en-US" altLang="zh-CN" b="1" dirty="0">
                <a:latin typeface="Times New Roman" pitchFamily="18" charset="0"/>
              </a:rPr>
              <a:t>IF=1</a:t>
            </a:r>
            <a:r>
              <a:rPr lang="zh-CN" altLang="en-US" b="1" dirty="0">
                <a:latin typeface="Times New Roman" pitchFamily="18" charset="0"/>
              </a:rPr>
              <a:t>。</a:t>
            </a:r>
          </a:p>
          <a:p>
            <a:pPr marL="1524000" lvl="2" indent="-354013">
              <a:buSzPct val="75000"/>
            </a:pPr>
            <a:r>
              <a:rPr lang="zh-CN" altLang="en-US" b="1" dirty="0">
                <a:latin typeface="Times New Roman" pitchFamily="18" charset="0"/>
              </a:rPr>
              <a:t>当前没有复位（</a:t>
            </a:r>
            <a:r>
              <a:rPr lang="en-US" altLang="zh-CN" b="1" dirty="0">
                <a:latin typeface="Times New Roman" pitchFamily="18" charset="0"/>
              </a:rPr>
              <a:t>RESET</a:t>
            </a:r>
            <a:r>
              <a:rPr lang="zh-CN" altLang="en-US" b="1" dirty="0">
                <a:latin typeface="Times New Roman" pitchFamily="18" charset="0"/>
              </a:rPr>
              <a:t>）和保持（</a:t>
            </a:r>
            <a:r>
              <a:rPr lang="en-US" altLang="zh-CN" b="1" dirty="0">
                <a:latin typeface="Times New Roman" pitchFamily="18" charset="0"/>
              </a:rPr>
              <a:t>HOLD</a:t>
            </a:r>
            <a:r>
              <a:rPr lang="zh-CN" altLang="en-US" b="1" dirty="0">
                <a:latin typeface="Times New Roman" pitchFamily="18" charset="0"/>
              </a:rPr>
              <a:t>）信号。</a:t>
            </a:r>
          </a:p>
          <a:p>
            <a:pPr marL="1524000" lvl="2" indent="-354013">
              <a:buSzPct val="75000"/>
            </a:pPr>
            <a:r>
              <a:rPr lang="zh-CN" altLang="en-US" b="1" dirty="0">
                <a:latin typeface="Times New Roman" pitchFamily="18" charset="0"/>
              </a:rPr>
              <a:t>若</a:t>
            </a:r>
            <a:r>
              <a:rPr lang="en-US" altLang="zh-CN" b="1" dirty="0">
                <a:latin typeface="Times New Roman" pitchFamily="18" charset="0"/>
              </a:rPr>
              <a:t>NMI</a:t>
            </a:r>
            <a:r>
              <a:rPr lang="zh-CN" altLang="en-US" b="1" dirty="0">
                <a:latin typeface="Times New Roman" pitchFamily="18" charset="0"/>
              </a:rPr>
              <a:t>和 </a:t>
            </a:r>
            <a:r>
              <a:rPr lang="en-US" altLang="zh-CN" b="1" dirty="0">
                <a:latin typeface="Times New Roman" pitchFamily="18" charset="0"/>
              </a:rPr>
              <a:t>INTR </a:t>
            </a:r>
            <a:r>
              <a:rPr lang="zh-CN" altLang="en-US" b="1" dirty="0">
                <a:latin typeface="Times New Roman" pitchFamily="18" charset="0"/>
              </a:rPr>
              <a:t>同时发生，则首先响应</a:t>
            </a:r>
            <a:r>
              <a:rPr lang="en-US" altLang="zh-CN" b="1" dirty="0">
                <a:latin typeface="Times New Roman" pitchFamily="18" charset="0"/>
              </a:rPr>
              <a:t>NMI</a:t>
            </a:r>
            <a:r>
              <a:rPr lang="zh-CN" altLang="en-US" b="1" dirty="0">
                <a:latin typeface="Times New Roman" pitchFamily="18" charset="0"/>
              </a:rPr>
              <a:t>。</a:t>
            </a:r>
            <a:endParaRPr lang="en-US" altLang="zh-CN" b="1" dirty="0">
              <a:latin typeface="Times New Roman" pitchFamily="18" charset="0"/>
            </a:endParaRPr>
          </a:p>
        </p:txBody>
      </p:sp>
      <p:sp>
        <p:nvSpPr>
          <p:cNvPr id="975875" name="Rectangle 3"/>
          <p:cNvSpPr>
            <a:spLocks noGrp="1" noChangeArrowheads="1"/>
          </p:cNvSpPr>
          <p:nvPr>
            <p:ph type="title"/>
          </p:nvPr>
        </p:nvSpPr>
        <p:spPr>
          <a:xfrm>
            <a:off x="611450" y="44530"/>
            <a:ext cx="8064238" cy="574675"/>
          </a:xfrm>
          <a:noFill/>
          <a:ln/>
        </p:spPr>
        <p:txBody>
          <a:bodyPr anchor="t"/>
          <a:lstStyle/>
          <a:p>
            <a:r>
              <a:rPr lang="en-US" altLang="zh-CN" dirty="0">
                <a:ea typeface="黑体" pitchFamily="2" charset="-122"/>
              </a:rPr>
              <a:t>6.3.1 </a:t>
            </a:r>
            <a:r>
              <a:rPr lang="zh-CN" altLang="en-US" dirty="0">
                <a:ea typeface="黑体" pitchFamily="2" charset="-122"/>
              </a:rPr>
              <a:t>中断概述</a:t>
            </a:r>
            <a:endParaRPr lang="zh-CN" altLang="en-US" sz="2800" b="1" dirty="0">
              <a:solidFill>
                <a:srgbClr val="006600"/>
              </a:solidFill>
              <a:ea typeface="黑体" pitchFamily="2" charset="-122"/>
            </a:endParaRPr>
          </a:p>
        </p:txBody>
      </p:sp>
    </p:spTree>
    <p:extLst>
      <p:ext uri="{BB962C8B-B14F-4D97-AF65-F5344CB8AC3E}">
        <p14:creationId xmlns:p14="http://schemas.microsoft.com/office/powerpoint/2010/main" val="37196867"/>
      </p:ext>
    </p:extLst>
  </p:cSld>
  <p:clrMapOvr>
    <a:masterClrMapping/>
  </p:clrMapOvr>
  <p:transition spd="med"/>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灯片编号占位符 4"/>
          <p:cNvSpPr>
            <a:spLocks noGrp="1"/>
          </p:cNvSpPr>
          <p:nvPr>
            <p:ph type="sldNum" sz="quarter" idx="11"/>
          </p:nvPr>
        </p:nvSpPr>
        <p:spPr/>
        <p:txBody>
          <a:bodyPr/>
          <a:lstStyle/>
          <a:p>
            <a:fld id="{D4341068-FED0-498E-A11C-F8352C6DA321}" type="slidenum">
              <a:rPr lang="zh-CN" altLang="en-US"/>
              <a:pPr/>
              <a:t>44</a:t>
            </a:fld>
            <a:endParaRPr lang="en-US" altLang="zh-CN"/>
          </a:p>
        </p:txBody>
      </p:sp>
      <p:sp>
        <p:nvSpPr>
          <p:cNvPr id="978946" name="Rectangle 2"/>
          <p:cNvSpPr>
            <a:spLocks noGrp="1" noChangeArrowheads="1"/>
          </p:cNvSpPr>
          <p:nvPr>
            <p:ph type="body" idx="1"/>
          </p:nvPr>
        </p:nvSpPr>
        <p:spPr>
          <a:xfrm>
            <a:off x="323850" y="908050"/>
            <a:ext cx="8640763" cy="1152525"/>
          </a:xfrm>
        </p:spPr>
        <p:txBody>
          <a:bodyPr/>
          <a:lstStyle/>
          <a:p>
            <a:pPr marL="355600" indent="-355600">
              <a:buSzTx/>
              <a:buFont typeface="Wingdings" pitchFamily="2" charset="2"/>
              <a:buAutoNum type="arabicPeriod" startAt="2"/>
            </a:pPr>
            <a:r>
              <a:rPr lang="zh-CN" altLang="en-US" sz="2800" b="1"/>
              <a:t>中断过程：</a:t>
            </a:r>
          </a:p>
          <a:p>
            <a:pPr marL="990600" lvl="1" indent="-455613">
              <a:buClr>
                <a:srgbClr val="006600"/>
              </a:buClr>
              <a:buSzTx/>
              <a:buFont typeface="Wingdings" pitchFamily="2" charset="2"/>
              <a:buAutoNum type="circleNumDbPlain" startAt="2"/>
            </a:pPr>
            <a:r>
              <a:rPr lang="zh-CN" altLang="en-US" b="1">
                <a:solidFill>
                  <a:srgbClr val="FF6600"/>
                </a:solidFill>
                <a:ea typeface="黑体" pitchFamily="2" charset="-122"/>
              </a:rPr>
              <a:t>中断响应</a:t>
            </a:r>
            <a:r>
              <a:rPr lang="zh-CN" altLang="en-US" b="1">
                <a:latin typeface="Times New Roman" pitchFamily="18" charset="0"/>
              </a:rPr>
              <a:t>：</a:t>
            </a:r>
            <a:endParaRPr lang="en-US" altLang="zh-CN" b="1">
              <a:latin typeface="Times New Roman" pitchFamily="18" charset="0"/>
            </a:endParaRPr>
          </a:p>
        </p:txBody>
      </p:sp>
      <p:sp>
        <p:nvSpPr>
          <p:cNvPr id="978947" name="Rectangle 3"/>
          <p:cNvSpPr>
            <a:spLocks noGrp="1" noChangeArrowheads="1"/>
          </p:cNvSpPr>
          <p:nvPr>
            <p:ph type="title"/>
          </p:nvPr>
        </p:nvSpPr>
        <p:spPr>
          <a:xfrm>
            <a:off x="611188" y="44530"/>
            <a:ext cx="8064500" cy="574675"/>
          </a:xfrm>
          <a:noFill/>
          <a:ln/>
        </p:spPr>
        <p:txBody>
          <a:bodyPr anchor="t"/>
          <a:lstStyle/>
          <a:p>
            <a:r>
              <a:rPr lang="en-US" altLang="zh-CN" dirty="0">
                <a:ea typeface="黑体" pitchFamily="2" charset="-122"/>
              </a:rPr>
              <a:t>6.3.1 </a:t>
            </a:r>
            <a:r>
              <a:rPr lang="zh-CN" altLang="en-US" dirty="0">
                <a:ea typeface="黑体" pitchFamily="2" charset="-122"/>
              </a:rPr>
              <a:t>中断概述</a:t>
            </a:r>
            <a:endParaRPr lang="zh-CN" altLang="en-US" sz="2800" b="1" dirty="0">
              <a:solidFill>
                <a:srgbClr val="006600"/>
              </a:solidFill>
              <a:ea typeface="黑体" pitchFamily="2" charset="-122"/>
            </a:endParaRPr>
          </a:p>
        </p:txBody>
      </p:sp>
      <p:sp>
        <p:nvSpPr>
          <p:cNvPr id="978948" name="Rectangle 4"/>
          <p:cNvSpPr>
            <a:spLocks noChangeArrowheads="1"/>
          </p:cNvSpPr>
          <p:nvPr/>
        </p:nvSpPr>
        <p:spPr bwMode="auto">
          <a:xfrm>
            <a:off x="611188" y="2178050"/>
            <a:ext cx="8281987" cy="2619375"/>
          </a:xfrm>
          <a:prstGeom prst="rect">
            <a:avLst/>
          </a:prstGeom>
          <a:noFill/>
          <a:ln w="9525">
            <a:noFill/>
            <a:miter lim="800000"/>
            <a:headEnd/>
            <a:tailEnd/>
          </a:ln>
          <a:effectLst/>
        </p:spPr>
        <p:txBody>
          <a:bodyPr/>
          <a:lstStyle/>
          <a:p>
            <a:pPr marL="444500" indent="-444500" algn="l">
              <a:spcBef>
                <a:spcPct val="20000"/>
              </a:spcBef>
              <a:buClr>
                <a:schemeClr val="bg2"/>
              </a:buClr>
              <a:buSzPct val="75000"/>
            </a:pPr>
            <a:r>
              <a:rPr lang="en-GB" altLang="zh-CN" sz="2800">
                <a:solidFill>
                  <a:srgbClr val="CC0000"/>
                </a:solidFill>
              </a:rPr>
              <a:t>A. </a:t>
            </a:r>
            <a:r>
              <a:rPr lang="zh-CN" altLang="en-GB" sz="2800">
                <a:solidFill>
                  <a:srgbClr val="CC0000"/>
                </a:solidFill>
              </a:rPr>
              <a:t>断点保护</a:t>
            </a:r>
            <a:r>
              <a:rPr lang="zh-CN" altLang="en-GB" sz="2800"/>
              <a:t>：</a:t>
            </a:r>
          </a:p>
          <a:p>
            <a:pPr marL="979488" lvl="1" indent="-355600" algn="l">
              <a:spcBef>
                <a:spcPct val="20000"/>
              </a:spcBef>
              <a:buClr>
                <a:srgbClr val="008000"/>
              </a:buClr>
              <a:buSzPct val="75000"/>
              <a:buFont typeface="Wingdings" pitchFamily="2" charset="2"/>
              <a:buChar char="l"/>
            </a:pPr>
            <a:r>
              <a:rPr lang="zh-CN" altLang="en-GB" sz="2800"/>
              <a:t>将 </a:t>
            </a:r>
            <a:r>
              <a:rPr lang="en-GB" altLang="zh-CN" sz="2800"/>
              <a:t>PSW </a:t>
            </a:r>
            <a:r>
              <a:rPr lang="zh-CN" altLang="en-GB" sz="2800"/>
              <a:t>的内容压入堆栈</a:t>
            </a:r>
          </a:p>
          <a:p>
            <a:pPr marL="979488" lvl="1" indent="-355600" algn="l">
              <a:spcBef>
                <a:spcPct val="20000"/>
              </a:spcBef>
              <a:buClr>
                <a:srgbClr val="008000"/>
              </a:buClr>
              <a:buSzPct val="75000"/>
              <a:buFont typeface="Wingdings" pitchFamily="2" charset="2"/>
              <a:buChar char="l"/>
            </a:pPr>
            <a:r>
              <a:rPr lang="zh-CN" altLang="en-GB" sz="2800"/>
              <a:t>自动关中断：</a:t>
            </a:r>
            <a:r>
              <a:rPr lang="en-GB" altLang="zh-CN" sz="2800"/>
              <a:t>IF</a:t>
            </a:r>
            <a:r>
              <a:rPr lang="zh-CN" altLang="en-GB" sz="2800"/>
              <a:t>＝</a:t>
            </a:r>
            <a:r>
              <a:rPr lang="en-GB" altLang="zh-CN" sz="2800"/>
              <a:t>0</a:t>
            </a:r>
            <a:r>
              <a:rPr lang="zh-CN" altLang="en-GB" sz="2800"/>
              <a:t>，</a:t>
            </a:r>
            <a:r>
              <a:rPr lang="en-GB" altLang="zh-CN" sz="2800"/>
              <a:t>TF</a:t>
            </a:r>
            <a:r>
              <a:rPr lang="zh-CN" altLang="en-GB" sz="2800"/>
              <a:t>＝</a:t>
            </a:r>
            <a:r>
              <a:rPr lang="en-GB" altLang="zh-CN" sz="2800"/>
              <a:t>0</a:t>
            </a:r>
          </a:p>
          <a:p>
            <a:pPr marL="979488" lvl="1" indent="-355600" algn="l">
              <a:spcBef>
                <a:spcPct val="20000"/>
              </a:spcBef>
              <a:buClr>
                <a:srgbClr val="008000"/>
              </a:buClr>
              <a:buSzPct val="75000"/>
              <a:buFont typeface="Wingdings" pitchFamily="2" charset="2"/>
              <a:buChar char="l"/>
            </a:pPr>
            <a:r>
              <a:rPr lang="zh-CN" altLang="en-GB" sz="2800"/>
              <a:t>将 </a:t>
            </a:r>
            <a:r>
              <a:rPr lang="en-GB" altLang="zh-CN" sz="2800"/>
              <a:t>CS </a:t>
            </a:r>
            <a:r>
              <a:rPr lang="zh-CN" altLang="en-GB" sz="2800"/>
              <a:t>的内容压入堆栈</a:t>
            </a:r>
            <a:endParaRPr lang="en-GB" altLang="zh-CN" sz="2800"/>
          </a:p>
          <a:p>
            <a:pPr marL="979488" lvl="1" indent="-355600" algn="l">
              <a:spcBef>
                <a:spcPct val="20000"/>
              </a:spcBef>
              <a:buClr>
                <a:srgbClr val="008000"/>
              </a:buClr>
              <a:buSzPct val="75000"/>
              <a:buFont typeface="Wingdings" pitchFamily="2" charset="2"/>
              <a:buChar char="l"/>
            </a:pPr>
            <a:r>
              <a:rPr lang="zh-CN" altLang="en-GB" sz="2800"/>
              <a:t>将 </a:t>
            </a:r>
            <a:r>
              <a:rPr lang="en-GB" altLang="zh-CN" sz="2800"/>
              <a:t>IP </a:t>
            </a:r>
            <a:r>
              <a:rPr lang="zh-CN" altLang="en-GB" sz="2800"/>
              <a:t>的内容压入堆栈</a:t>
            </a:r>
          </a:p>
        </p:txBody>
      </p:sp>
      <p:sp>
        <p:nvSpPr>
          <p:cNvPr id="978950" name="Text Box 6"/>
          <p:cNvSpPr txBox="1">
            <a:spLocks noChangeArrowheads="1"/>
          </p:cNvSpPr>
          <p:nvPr/>
        </p:nvSpPr>
        <p:spPr bwMode="auto">
          <a:xfrm>
            <a:off x="3635375" y="1412875"/>
            <a:ext cx="3384550" cy="519113"/>
          </a:xfrm>
          <a:prstGeom prst="rect">
            <a:avLst/>
          </a:prstGeom>
          <a:noFill/>
          <a:ln w="28575" algn="ctr">
            <a:noFill/>
            <a:miter lim="800000"/>
            <a:headEnd/>
            <a:tailEnd type="none" w="med" len="lg"/>
          </a:ln>
          <a:effectLst/>
        </p:spPr>
        <p:txBody>
          <a:bodyPr>
            <a:spAutoFit/>
          </a:bodyPr>
          <a:lstStyle/>
          <a:p>
            <a:pPr algn="l">
              <a:spcBef>
                <a:spcPct val="50000"/>
              </a:spcBef>
            </a:pPr>
            <a:r>
              <a:rPr lang="zh-CN" altLang="en-US" sz="2800" dirty="0">
                <a:solidFill>
                  <a:srgbClr val="FF0066"/>
                </a:solidFill>
              </a:rPr>
              <a:t>硬件压栈 </a:t>
            </a:r>
            <a:r>
              <a:rPr lang="zh-CN" altLang="en-US" sz="2800" dirty="0">
                <a:solidFill>
                  <a:srgbClr val="FF0066"/>
                </a:solidFill>
                <a:latin typeface="+mn-ea"/>
                <a:ea typeface="+mn-ea"/>
              </a:rPr>
              <a:t>→</a:t>
            </a:r>
            <a:r>
              <a:rPr lang="zh-CN" altLang="en-US" sz="2800" dirty="0">
                <a:solidFill>
                  <a:srgbClr val="FF0066"/>
                </a:solidFill>
              </a:rPr>
              <a:t> 夹书签</a:t>
            </a:r>
          </a:p>
        </p:txBody>
      </p:sp>
      <p:sp>
        <p:nvSpPr>
          <p:cNvPr id="978951" name="Line 7"/>
          <p:cNvSpPr>
            <a:spLocks noChangeShapeType="1"/>
          </p:cNvSpPr>
          <p:nvPr/>
        </p:nvSpPr>
        <p:spPr bwMode="auto">
          <a:xfrm flipV="1">
            <a:off x="2627313" y="1844675"/>
            <a:ext cx="1081087" cy="431800"/>
          </a:xfrm>
          <a:prstGeom prst="line">
            <a:avLst/>
          </a:prstGeom>
          <a:noFill/>
          <a:ln w="28575">
            <a:solidFill>
              <a:srgbClr val="FF0066"/>
            </a:solidFill>
            <a:round/>
            <a:headEnd/>
            <a:tailEnd type="triangle" w="med" len="lg"/>
          </a:ln>
          <a:effectLst/>
        </p:spPr>
        <p:txBody>
          <a:bodyPr anchor="ctr">
            <a:spAutoFit/>
          </a:bodyPr>
          <a:lstStyle/>
          <a:p>
            <a:endParaRPr lang="zh-CN" altLang="en-US"/>
          </a:p>
        </p:txBody>
      </p:sp>
      <p:sp>
        <p:nvSpPr>
          <p:cNvPr id="978952" name="Rectangle 8"/>
          <p:cNvSpPr>
            <a:spLocks noChangeArrowheads="1"/>
          </p:cNvSpPr>
          <p:nvPr/>
        </p:nvSpPr>
        <p:spPr bwMode="auto">
          <a:xfrm>
            <a:off x="1187450" y="4941888"/>
            <a:ext cx="7632700" cy="647700"/>
          </a:xfrm>
          <a:prstGeom prst="rect">
            <a:avLst/>
          </a:prstGeom>
          <a:noFill/>
          <a:ln w="9525">
            <a:noFill/>
            <a:miter lim="800000"/>
            <a:headEnd/>
            <a:tailEnd/>
          </a:ln>
          <a:effectLst/>
        </p:spPr>
        <p:txBody>
          <a:bodyPr/>
          <a:lstStyle/>
          <a:p>
            <a:pPr marL="444500" indent="-444500" algn="l">
              <a:spcBef>
                <a:spcPct val="20000"/>
              </a:spcBef>
              <a:buClr>
                <a:schemeClr val="bg2"/>
              </a:buClr>
              <a:buSzPct val="75000"/>
            </a:pPr>
            <a:r>
              <a:rPr lang="zh-CN" altLang="en-GB" sz="2800">
                <a:solidFill>
                  <a:srgbClr val="0000FF"/>
                </a:solidFill>
              </a:rPr>
              <a:t>硬件完成，速度快</a:t>
            </a:r>
            <a:endParaRPr lang="zh-CN" altLang="en-GB" sz="3200">
              <a:solidFill>
                <a:srgbClr val="0000FF"/>
              </a:solidFill>
            </a:endParaRPr>
          </a:p>
        </p:txBody>
      </p:sp>
    </p:spTree>
    <p:extLst>
      <p:ext uri="{BB962C8B-B14F-4D97-AF65-F5344CB8AC3E}">
        <p14:creationId xmlns:p14="http://schemas.microsoft.com/office/powerpoint/2010/main" val="282286902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grpId="0" nodeType="afterEffect">
                                  <p:stCondLst>
                                    <p:cond delay="0"/>
                                  </p:stCondLst>
                                  <p:childTnLst>
                                    <p:set>
                                      <p:cBhvr>
                                        <p:cTn id="6" dur="1" fill="hold">
                                          <p:stCondLst>
                                            <p:cond delay="0"/>
                                          </p:stCondLst>
                                        </p:cTn>
                                        <p:tgtEl>
                                          <p:spTgt spid="978951"/>
                                        </p:tgtEl>
                                        <p:attrNameLst>
                                          <p:attrName>style.visibility</p:attrName>
                                        </p:attrNameLst>
                                      </p:cBhvr>
                                      <p:to>
                                        <p:strVal val="visible"/>
                                      </p:to>
                                    </p:set>
                                    <p:animEffect transition="in" filter="strips(upRight)">
                                      <p:cBhvr>
                                        <p:cTn id="7" dur="500"/>
                                        <p:tgtEl>
                                          <p:spTgt spid="978951"/>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9789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8950" grpId="0"/>
      <p:bldP spid="978951"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4"/>
          <p:cNvSpPr>
            <a:spLocks noGrp="1"/>
          </p:cNvSpPr>
          <p:nvPr>
            <p:ph type="sldNum" sz="quarter" idx="11"/>
          </p:nvPr>
        </p:nvSpPr>
        <p:spPr/>
        <p:txBody>
          <a:bodyPr/>
          <a:lstStyle/>
          <a:p>
            <a:fld id="{8294ED99-0BBD-4F05-980B-813A12AEF1E9}" type="slidenum">
              <a:rPr lang="zh-CN" altLang="en-US"/>
              <a:pPr/>
              <a:t>45</a:t>
            </a:fld>
            <a:endParaRPr lang="en-US" altLang="zh-CN"/>
          </a:p>
        </p:txBody>
      </p:sp>
      <p:sp>
        <p:nvSpPr>
          <p:cNvPr id="1064962" name="Rectangle 2"/>
          <p:cNvSpPr>
            <a:spLocks noGrp="1" noChangeArrowheads="1"/>
          </p:cNvSpPr>
          <p:nvPr>
            <p:ph type="body" idx="1"/>
          </p:nvPr>
        </p:nvSpPr>
        <p:spPr>
          <a:xfrm>
            <a:off x="457200" y="836640"/>
            <a:ext cx="8507413" cy="1512888"/>
          </a:xfrm>
        </p:spPr>
        <p:txBody>
          <a:bodyPr/>
          <a:lstStyle/>
          <a:p>
            <a:pPr marL="355600" indent="-355600">
              <a:buSzTx/>
              <a:buFont typeface="Wingdings" pitchFamily="2" charset="2"/>
              <a:buAutoNum type="arabicPeriod" startAt="2"/>
            </a:pPr>
            <a:r>
              <a:rPr lang="zh-CN" altLang="en-US" sz="2800" b="1" dirty="0"/>
              <a:t>中断过程：     </a:t>
            </a:r>
            <a:r>
              <a:rPr lang="zh-CN" altLang="en-US" sz="2800" b="1" dirty="0">
                <a:solidFill>
                  <a:srgbClr val="008000"/>
                </a:solidFill>
              </a:rPr>
              <a:t>②</a:t>
            </a:r>
            <a:r>
              <a:rPr lang="zh-CN" altLang="en-US" sz="2800" b="1" dirty="0">
                <a:solidFill>
                  <a:srgbClr val="FF6600"/>
                </a:solidFill>
              </a:rPr>
              <a:t> </a:t>
            </a:r>
            <a:r>
              <a:rPr lang="zh-CN" altLang="en-US" sz="2800" b="1" dirty="0">
                <a:solidFill>
                  <a:srgbClr val="FF6600"/>
                </a:solidFill>
                <a:ea typeface="黑体" pitchFamily="2" charset="-122"/>
              </a:rPr>
              <a:t>中断响应</a:t>
            </a:r>
            <a:endParaRPr lang="zh-CN" altLang="en-US" sz="2800" b="1" dirty="0"/>
          </a:p>
          <a:p>
            <a:pPr marL="990600" lvl="1" indent="-455613">
              <a:buClr>
                <a:srgbClr val="006600"/>
              </a:buClr>
              <a:buSzTx/>
              <a:buFont typeface="Wingdings" pitchFamily="2" charset="2"/>
              <a:buNone/>
            </a:pPr>
            <a:r>
              <a:rPr lang="en-US" altLang="zh-CN" b="1" dirty="0">
                <a:solidFill>
                  <a:srgbClr val="CC0000"/>
                </a:solidFill>
                <a:latin typeface="Times New Roman" pitchFamily="18" charset="0"/>
              </a:rPr>
              <a:t>B1. </a:t>
            </a:r>
            <a:r>
              <a:rPr lang="zh-CN" altLang="en-US" b="1" dirty="0">
                <a:solidFill>
                  <a:srgbClr val="CC0000"/>
                </a:solidFill>
                <a:latin typeface="Times New Roman" pitchFamily="18" charset="0"/>
              </a:rPr>
              <a:t>中断判优</a:t>
            </a:r>
            <a:r>
              <a:rPr lang="zh-CN" altLang="en-US" b="1" dirty="0">
                <a:latin typeface="Times New Roman" pitchFamily="18" charset="0"/>
              </a:rPr>
              <a:t>：</a:t>
            </a:r>
            <a:br>
              <a:rPr lang="zh-CN" altLang="en-US" b="1" dirty="0">
                <a:latin typeface="Times New Roman" pitchFamily="18" charset="0"/>
              </a:rPr>
            </a:br>
            <a:r>
              <a:rPr lang="zh-CN" altLang="en-US" b="1" dirty="0">
                <a:latin typeface="Times New Roman" pitchFamily="18" charset="0"/>
              </a:rPr>
              <a:t>多个中断源产生中断，</a:t>
            </a:r>
            <a:r>
              <a:rPr lang="en-US" altLang="zh-CN" b="1" dirty="0">
                <a:latin typeface="Times New Roman" pitchFamily="18" charset="0"/>
              </a:rPr>
              <a:t>CPU</a:t>
            </a:r>
            <a:r>
              <a:rPr lang="zh-CN" altLang="en-US" b="1" dirty="0">
                <a:latin typeface="Times New Roman" pitchFamily="18" charset="0"/>
              </a:rPr>
              <a:t>首先为谁服务？</a:t>
            </a:r>
            <a:endParaRPr lang="en-US" altLang="zh-CN" b="1" dirty="0">
              <a:latin typeface="Times New Roman" pitchFamily="18" charset="0"/>
            </a:endParaRPr>
          </a:p>
        </p:txBody>
      </p:sp>
      <p:sp>
        <p:nvSpPr>
          <p:cNvPr id="1064963" name="Rectangle 3"/>
          <p:cNvSpPr>
            <a:spLocks noGrp="1" noChangeArrowheads="1"/>
          </p:cNvSpPr>
          <p:nvPr>
            <p:ph type="title"/>
          </p:nvPr>
        </p:nvSpPr>
        <p:spPr>
          <a:xfrm>
            <a:off x="611450" y="44530"/>
            <a:ext cx="8064238" cy="574675"/>
          </a:xfrm>
          <a:noFill/>
          <a:ln/>
        </p:spPr>
        <p:txBody>
          <a:bodyPr anchor="t"/>
          <a:lstStyle/>
          <a:p>
            <a:r>
              <a:rPr lang="en-US" altLang="zh-CN" dirty="0">
                <a:ea typeface="黑体" pitchFamily="2" charset="-122"/>
              </a:rPr>
              <a:t>6.3.1 </a:t>
            </a:r>
            <a:r>
              <a:rPr lang="zh-CN" altLang="en-US" dirty="0">
                <a:ea typeface="黑体" pitchFamily="2" charset="-122"/>
              </a:rPr>
              <a:t>中断概述</a:t>
            </a:r>
            <a:endParaRPr lang="zh-CN" altLang="en-US" sz="2800" b="1" dirty="0">
              <a:solidFill>
                <a:srgbClr val="006600"/>
              </a:solidFill>
              <a:ea typeface="黑体" pitchFamily="2" charset="-122"/>
            </a:endParaRPr>
          </a:p>
        </p:txBody>
      </p:sp>
      <p:sp>
        <p:nvSpPr>
          <p:cNvPr id="1064964" name="Rectangle 4"/>
          <p:cNvSpPr>
            <a:spLocks noChangeArrowheads="1"/>
          </p:cNvSpPr>
          <p:nvPr/>
        </p:nvSpPr>
        <p:spPr bwMode="auto">
          <a:xfrm>
            <a:off x="1042988" y="2278090"/>
            <a:ext cx="7705725" cy="4365625"/>
          </a:xfrm>
          <a:prstGeom prst="rect">
            <a:avLst/>
          </a:prstGeom>
          <a:noFill/>
          <a:ln w="9525">
            <a:noFill/>
            <a:miter lim="800000"/>
            <a:headEnd/>
            <a:tailEnd/>
          </a:ln>
          <a:effectLst/>
        </p:spPr>
        <p:txBody>
          <a:bodyPr/>
          <a:lstStyle/>
          <a:p>
            <a:pPr marL="342900" indent="-342900" algn="l">
              <a:spcBef>
                <a:spcPct val="10000"/>
              </a:spcBef>
              <a:buClr>
                <a:schemeClr val="bg2"/>
              </a:buClr>
              <a:buSzPct val="75000"/>
              <a:buFont typeface="Wingdings" pitchFamily="2" charset="2"/>
              <a:buChar char="n"/>
            </a:pPr>
            <a:r>
              <a:rPr lang="zh-CN" altLang="en-US" sz="2400" dirty="0">
                <a:latin typeface="Arial" charset="0"/>
              </a:rPr>
              <a:t>中断优先级控制要处理两种情况：</a:t>
            </a:r>
          </a:p>
          <a:p>
            <a:pPr marL="742950" lvl="1" indent="-285750" algn="l">
              <a:spcBef>
                <a:spcPct val="10000"/>
              </a:spcBef>
              <a:buClr>
                <a:schemeClr val="accent2"/>
              </a:buClr>
              <a:buSzPct val="80000"/>
              <a:buFont typeface="Wingdings" pitchFamily="2" charset="2"/>
              <a:buChar char="¨"/>
            </a:pPr>
            <a:r>
              <a:rPr lang="zh-CN" altLang="en-US" sz="2400" dirty="0">
                <a:latin typeface="Arial" charset="0"/>
              </a:rPr>
              <a:t>对</a:t>
            </a:r>
            <a:r>
              <a:rPr lang="zh-CN" altLang="en-US" sz="2400" dirty="0">
                <a:solidFill>
                  <a:srgbClr val="CC0000"/>
                </a:solidFill>
                <a:latin typeface="Arial" charset="0"/>
              </a:rPr>
              <a:t>同时</a:t>
            </a:r>
            <a:r>
              <a:rPr lang="zh-CN" altLang="en-US" sz="2400" dirty="0">
                <a:latin typeface="Arial" charset="0"/>
              </a:rPr>
              <a:t>产生的中断：应首先处理优先</a:t>
            </a:r>
            <a:r>
              <a:rPr lang="zh-CN" altLang="en-US" sz="2400" dirty="0">
                <a:solidFill>
                  <a:srgbClr val="CC0000"/>
                </a:solidFill>
                <a:latin typeface="Arial" charset="0"/>
              </a:rPr>
              <a:t>级别较高</a:t>
            </a:r>
            <a:r>
              <a:rPr lang="zh-CN" altLang="en-US" sz="2400" dirty="0">
                <a:latin typeface="Arial" charset="0"/>
              </a:rPr>
              <a:t>的中断；若优先级别相同，则按</a:t>
            </a:r>
            <a:r>
              <a:rPr lang="zh-CN" altLang="en-US" sz="2400" dirty="0">
                <a:solidFill>
                  <a:srgbClr val="CC0000"/>
                </a:solidFill>
                <a:latin typeface="Arial" charset="0"/>
              </a:rPr>
              <a:t>先来先服务</a:t>
            </a:r>
            <a:r>
              <a:rPr lang="zh-CN" altLang="en-US" sz="2400" dirty="0">
                <a:latin typeface="Arial" charset="0"/>
              </a:rPr>
              <a:t>的原则处理；</a:t>
            </a:r>
          </a:p>
          <a:p>
            <a:pPr marL="742950" lvl="1" indent="-285750" algn="l">
              <a:spcBef>
                <a:spcPct val="10000"/>
              </a:spcBef>
              <a:buClr>
                <a:schemeClr val="accent2"/>
              </a:buClr>
              <a:buSzPct val="80000"/>
              <a:buFont typeface="Wingdings" pitchFamily="2" charset="2"/>
              <a:buChar char="¨"/>
            </a:pPr>
            <a:r>
              <a:rPr lang="zh-CN" altLang="en-US" sz="2400" dirty="0">
                <a:latin typeface="Arial" charset="0"/>
              </a:rPr>
              <a:t>对</a:t>
            </a:r>
            <a:r>
              <a:rPr lang="zh-CN" altLang="en-US" sz="2400" dirty="0">
                <a:solidFill>
                  <a:srgbClr val="CC0000"/>
                </a:solidFill>
                <a:latin typeface="Arial" charset="0"/>
              </a:rPr>
              <a:t>非同时</a:t>
            </a:r>
            <a:r>
              <a:rPr lang="zh-CN" altLang="en-US" sz="2400" dirty="0">
                <a:latin typeface="Arial" charset="0"/>
              </a:rPr>
              <a:t>产生的中断：低优先级别的中断处理程序允许被高优先级别的中断源所中断</a:t>
            </a:r>
            <a:r>
              <a:rPr lang="en-US" altLang="zh-CN" sz="2400" dirty="0">
                <a:latin typeface="Arial" charset="0"/>
              </a:rPr>
              <a:t>——</a:t>
            </a:r>
            <a:r>
              <a:rPr lang="zh-CN" altLang="en-US" sz="2400" dirty="0">
                <a:latin typeface="Arial" charset="0"/>
              </a:rPr>
              <a:t>即允许</a:t>
            </a:r>
            <a:r>
              <a:rPr lang="zh-CN" altLang="en-US" sz="2400" dirty="0">
                <a:solidFill>
                  <a:srgbClr val="CC0000"/>
                </a:solidFill>
                <a:latin typeface="Arial" charset="0"/>
              </a:rPr>
              <a:t>中断嵌套</a:t>
            </a:r>
            <a:r>
              <a:rPr lang="zh-CN" altLang="en-US" sz="2400" dirty="0">
                <a:latin typeface="Arial" charset="0"/>
              </a:rPr>
              <a:t>。</a:t>
            </a:r>
          </a:p>
          <a:p>
            <a:pPr marL="342900" indent="-342900" algn="l">
              <a:spcBef>
                <a:spcPct val="10000"/>
              </a:spcBef>
              <a:buClr>
                <a:schemeClr val="bg2"/>
              </a:buClr>
              <a:buSzPct val="75000"/>
              <a:buFont typeface="Wingdings" pitchFamily="2" charset="2"/>
              <a:buChar char="n"/>
            </a:pPr>
            <a:r>
              <a:rPr lang="zh-CN" altLang="en-US" sz="2400" dirty="0">
                <a:latin typeface="Arial" charset="0"/>
              </a:rPr>
              <a:t>中断优先级的控制方法</a:t>
            </a:r>
          </a:p>
          <a:p>
            <a:pPr marL="742950" lvl="1" indent="-285750" algn="l">
              <a:spcBef>
                <a:spcPct val="10000"/>
              </a:spcBef>
              <a:buClr>
                <a:schemeClr val="accent2"/>
              </a:buClr>
              <a:buSzPct val="80000"/>
              <a:buFont typeface="Wingdings" pitchFamily="2" charset="2"/>
              <a:buChar char="¨"/>
            </a:pPr>
            <a:r>
              <a:rPr lang="zh-CN" altLang="en-US" sz="2400" dirty="0">
                <a:solidFill>
                  <a:srgbClr val="CC0000"/>
                </a:solidFill>
                <a:latin typeface="Arial" charset="0"/>
              </a:rPr>
              <a:t>硬件判优</a:t>
            </a:r>
            <a:r>
              <a:rPr lang="en-US" altLang="zh-CN" sz="2400" dirty="0">
                <a:solidFill>
                  <a:srgbClr val="0000FF"/>
                </a:solidFill>
                <a:latin typeface="Arial" charset="0"/>
              </a:rPr>
              <a:t>——</a:t>
            </a:r>
            <a:r>
              <a:rPr lang="zh-CN" altLang="en-US" sz="2400" dirty="0">
                <a:solidFill>
                  <a:srgbClr val="0000FF"/>
                </a:solidFill>
                <a:latin typeface="Arial" charset="0"/>
              </a:rPr>
              <a:t>链式判优、并行判优（中断向量法）</a:t>
            </a:r>
          </a:p>
          <a:p>
            <a:pPr marL="742950" lvl="1" indent="-285750" algn="l">
              <a:spcBef>
                <a:spcPct val="10000"/>
              </a:spcBef>
              <a:buClr>
                <a:schemeClr val="accent2"/>
              </a:buClr>
              <a:buSzPct val="80000"/>
              <a:buFont typeface="Wingdings" pitchFamily="2" charset="2"/>
              <a:buChar char="¨"/>
            </a:pPr>
            <a:r>
              <a:rPr lang="zh-CN" altLang="en-US" sz="2400" dirty="0">
                <a:solidFill>
                  <a:srgbClr val="CC0000"/>
                </a:solidFill>
                <a:latin typeface="Arial" charset="0"/>
              </a:rPr>
              <a:t>软件判优</a:t>
            </a:r>
            <a:r>
              <a:rPr lang="en-US" altLang="zh-CN" sz="2400" dirty="0">
                <a:solidFill>
                  <a:srgbClr val="0000FF"/>
                </a:solidFill>
                <a:latin typeface="Arial" charset="0"/>
              </a:rPr>
              <a:t>——</a:t>
            </a:r>
            <a:r>
              <a:rPr lang="zh-CN" altLang="en-US" sz="2400" dirty="0">
                <a:solidFill>
                  <a:srgbClr val="0000FF"/>
                </a:solidFill>
                <a:latin typeface="Arial" charset="0"/>
              </a:rPr>
              <a:t>顺序查询中断请求，先查询的先服务（即先查询的优先级别高）</a:t>
            </a:r>
          </a:p>
        </p:txBody>
      </p:sp>
    </p:spTree>
    <p:extLst>
      <p:ext uri="{BB962C8B-B14F-4D97-AF65-F5344CB8AC3E}">
        <p14:creationId xmlns:p14="http://schemas.microsoft.com/office/powerpoint/2010/main" val="3774003271"/>
      </p:ext>
    </p:extLst>
  </p:cSld>
  <p:clrMapOvr>
    <a:masterClrMapping/>
  </p:clrMapOvr>
  <p:transition spd="med"/>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4"/>
          <p:cNvSpPr>
            <a:spLocks noGrp="1"/>
          </p:cNvSpPr>
          <p:nvPr>
            <p:ph type="sldNum" sz="quarter" idx="11"/>
          </p:nvPr>
        </p:nvSpPr>
        <p:spPr/>
        <p:txBody>
          <a:bodyPr/>
          <a:lstStyle/>
          <a:p>
            <a:fld id="{47F33943-4498-4837-8E78-F967A0F91054}" type="slidenum">
              <a:rPr lang="zh-CN" altLang="en-US"/>
              <a:pPr/>
              <a:t>46</a:t>
            </a:fld>
            <a:endParaRPr lang="en-US" altLang="zh-CN"/>
          </a:p>
        </p:txBody>
      </p:sp>
      <p:sp>
        <p:nvSpPr>
          <p:cNvPr id="1062914" name="Rectangle 2"/>
          <p:cNvSpPr>
            <a:spLocks noGrp="1" noChangeArrowheads="1"/>
          </p:cNvSpPr>
          <p:nvPr>
            <p:ph type="body" idx="1"/>
          </p:nvPr>
        </p:nvSpPr>
        <p:spPr>
          <a:xfrm>
            <a:off x="457200" y="908050"/>
            <a:ext cx="8507413" cy="5689600"/>
          </a:xfrm>
        </p:spPr>
        <p:txBody>
          <a:bodyPr/>
          <a:lstStyle/>
          <a:p>
            <a:pPr marL="355600" indent="-355600">
              <a:buSzTx/>
              <a:buFont typeface="Wingdings" pitchFamily="2" charset="2"/>
              <a:buAutoNum type="arabicPeriod" startAt="2"/>
            </a:pPr>
            <a:r>
              <a:rPr lang="zh-CN" altLang="en-US" sz="2800" b="1" dirty="0"/>
              <a:t>中断过程：     </a:t>
            </a:r>
            <a:r>
              <a:rPr lang="zh-CN" altLang="en-US" sz="2800" b="1" dirty="0">
                <a:solidFill>
                  <a:srgbClr val="008000"/>
                </a:solidFill>
              </a:rPr>
              <a:t>②</a:t>
            </a:r>
            <a:r>
              <a:rPr lang="zh-CN" altLang="en-US" sz="2800" b="1" dirty="0">
                <a:solidFill>
                  <a:srgbClr val="FF6600"/>
                </a:solidFill>
              </a:rPr>
              <a:t> </a:t>
            </a:r>
            <a:r>
              <a:rPr lang="zh-CN" altLang="en-US" sz="2800" b="1" dirty="0">
                <a:solidFill>
                  <a:srgbClr val="FF6600"/>
                </a:solidFill>
                <a:ea typeface="黑体" pitchFamily="2" charset="-122"/>
              </a:rPr>
              <a:t>中断响应</a:t>
            </a:r>
            <a:endParaRPr lang="zh-CN" altLang="en-US" sz="2800" b="1" dirty="0"/>
          </a:p>
          <a:p>
            <a:pPr marL="990600" lvl="1" indent="-455613">
              <a:buClr>
                <a:srgbClr val="006600"/>
              </a:buClr>
              <a:buSzTx/>
              <a:buFont typeface="Wingdings" pitchFamily="2" charset="2"/>
              <a:buNone/>
            </a:pPr>
            <a:r>
              <a:rPr lang="en-US" altLang="zh-CN" b="1" dirty="0">
                <a:solidFill>
                  <a:srgbClr val="CC0000"/>
                </a:solidFill>
                <a:latin typeface="Times New Roman" pitchFamily="18" charset="0"/>
              </a:rPr>
              <a:t>B2. </a:t>
            </a:r>
            <a:r>
              <a:rPr lang="zh-CN" altLang="en-US" b="1" dirty="0">
                <a:solidFill>
                  <a:srgbClr val="CC0000"/>
                </a:solidFill>
                <a:latin typeface="Times New Roman" pitchFamily="18" charset="0"/>
              </a:rPr>
              <a:t>中断源识别</a:t>
            </a:r>
          </a:p>
          <a:p>
            <a:pPr marL="1524000" lvl="2" indent="-354013">
              <a:buClr>
                <a:srgbClr val="006600"/>
              </a:buClr>
              <a:buSzPct val="75000"/>
              <a:buFont typeface="Wingdings" pitchFamily="2" charset="2"/>
              <a:buChar char="l"/>
            </a:pPr>
            <a:r>
              <a:rPr lang="zh-CN" altLang="en-US" sz="2800" b="1" dirty="0">
                <a:latin typeface="Times New Roman" pitchFamily="18" charset="0"/>
              </a:rPr>
              <a:t>软件查询。将中断信号从数据总线读入用程序进行判别。</a:t>
            </a:r>
          </a:p>
          <a:p>
            <a:pPr marL="1524000" lvl="2" indent="-354013">
              <a:buClr>
                <a:srgbClr val="006600"/>
              </a:buClr>
              <a:buSzPct val="75000"/>
              <a:buFont typeface="Wingdings" pitchFamily="2" charset="2"/>
              <a:buChar char="l"/>
            </a:pPr>
            <a:r>
              <a:rPr lang="zh-CN" altLang="en-US" sz="2800" b="1" dirty="0">
                <a:latin typeface="Times New Roman" pitchFamily="18" charset="0"/>
              </a:rPr>
              <a:t>中断矢量法。由中断源提供中断类型号，</a:t>
            </a:r>
            <a:r>
              <a:rPr lang="en-US" altLang="zh-CN" sz="2800" b="1" dirty="0">
                <a:latin typeface="Times New Roman" pitchFamily="18" charset="0"/>
              </a:rPr>
              <a:t>CPU</a:t>
            </a:r>
            <a:r>
              <a:rPr lang="zh-CN" altLang="en-US" sz="2800" b="1" dirty="0">
                <a:latin typeface="Times New Roman" pitchFamily="18" charset="0"/>
              </a:rPr>
              <a:t>根据类型确定中断源。</a:t>
            </a:r>
            <a:br>
              <a:rPr lang="zh-CN" altLang="en-US" sz="2800" b="1" dirty="0">
                <a:latin typeface="Times New Roman" pitchFamily="18" charset="0"/>
              </a:rPr>
            </a:br>
            <a:r>
              <a:rPr lang="en-US" altLang="zh-CN" sz="2800" b="1" dirty="0">
                <a:latin typeface="Times New Roman" pitchFamily="18" charset="0"/>
              </a:rPr>
              <a:t>(8086/8088</a:t>
            </a:r>
            <a:r>
              <a:rPr lang="zh-CN" altLang="en-US" sz="2800" b="1" dirty="0">
                <a:latin typeface="Times New Roman" pitchFamily="18" charset="0"/>
              </a:rPr>
              <a:t>即采用此种方法</a:t>
            </a:r>
            <a:r>
              <a:rPr lang="en-US" altLang="zh-CN" sz="2800" b="1" dirty="0">
                <a:latin typeface="Times New Roman" pitchFamily="18" charset="0"/>
              </a:rPr>
              <a:t>)</a:t>
            </a:r>
          </a:p>
          <a:p>
            <a:pPr marL="1524000" lvl="2" indent="-354013">
              <a:spcBef>
                <a:spcPct val="50000"/>
              </a:spcBef>
              <a:buClr>
                <a:srgbClr val="006600"/>
              </a:buClr>
              <a:buSzPct val="75000"/>
              <a:buFont typeface="Wingdings" pitchFamily="2" charset="2"/>
              <a:buChar char="l"/>
            </a:pPr>
            <a:r>
              <a:rPr lang="zh-CN" altLang="en-US" sz="2800" b="1" dirty="0">
                <a:latin typeface="Times New Roman" pitchFamily="18" charset="0"/>
              </a:rPr>
              <a:t>通常将</a:t>
            </a:r>
            <a:r>
              <a:rPr lang="zh-CN" altLang="en-US" sz="2800" b="1" dirty="0">
                <a:solidFill>
                  <a:srgbClr val="FF0000"/>
                </a:solidFill>
                <a:latin typeface="Times New Roman" pitchFamily="18" charset="0"/>
              </a:rPr>
              <a:t>中断判优</a:t>
            </a:r>
            <a:r>
              <a:rPr lang="zh-CN" altLang="en-US" sz="2800" b="1" dirty="0">
                <a:latin typeface="Times New Roman" pitchFamily="18" charset="0"/>
              </a:rPr>
              <a:t>与</a:t>
            </a:r>
            <a:r>
              <a:rPr lang="zh-CN" altLang="en-US" sz="2800" b="1" dirty="0">
                <a:solidFill>
                  <a:srgbClr val="FF0000"/>
                </a:solidFill>
                <a:latin typeface="Times New Roman" pitchFamily="18" charset="0"/>
              </a:rPr>
              <a:t>中断源识别</a:t>
            </a:r>
            <a:r>
              <a:rPr lang="zh-CN" altLang="en-US" sz="2800" b="1" dirty="0">
                <a:latin typeface="Times New Roman" pitchFamily="18" charset="0"/>
              </a:rPr>
              <a:t>合并在一起进行处理：</a:t>
            </a:r>
            <a:r>
              <a:rPr lang="en-US" altLang="zh-CN" sz="2800" b="1" dirty="0">
                <a:latin typeface="Times New Roman" pitchFamily="18" charset="0"/>
              </a:rPr>
              <a:t>x86</a:t>
            </a:r>
            <a:r>
              <a:rPr lang="zh-CN" altLang="en-US" sz="2800" b="1" dirty="0">
                <a:latin typeface="Times New Roman" pitchFamily="18" charset="0"/>
              </a:rPr>
              <a:t>系统中，这项任务由</a:t>
            </a:r>
            <a:r>
              <a:rPr lang="en-US" altLang="zh-CN" sz="2800" b="1" dirty="0">
                <a:solidFill>
                  <a:srgbClr val="0000FF"/>
                </a:solidFill>
                <a:latin typeface="Times New Roman" pitchFamily="18" charset="0"/>
              </a:rPr>
              <a:t>PIC</a:t>
            </a:r>
            <a:r>
              <a:rPr lang="zh-CN" altLang="en-US" sz="2800" b="1" dirty="0">
                <a:latin typeface="Times New Roman" pitchFamily="18" charset="0"/>
              </a:rPr>
              <a:t>和</a:t>
            </a:r>
            <a:r>
              <a:rPr lang="en-US" altLang="zh-CN" sz="2800" b="1" dirty="0">
                <a:solidFill>
                  <a:srgbClr val="0000FF"/>
                </a:solidFill>
                <a:latin typeface="Times New Roman" pitchFamily="18" charset="0"/>
              </a:rPr>
              <a:t>CPU</a:t>
            </a:r>
            <a:r>
              <a:rPr lang="zh-CN" altLang="en-US" sz="2800" b="1" dirty="0">
                <a:latin typeface="Times New Roman" pitchFamily="18" charset="0"/>
              </a:rPr>
              <a:t>共同完成。</a:t>
            </a:r>
            <a:endParaRPr lang="en-US" altLang="zh-CN" sz="2800" b="1" dirty="0">
              <a:latin typeface="Times New Roman" pitchFamily="18" charset="0"/>
            </a:endParaRPr>
          </a:p>
        </p:txBody>
      </p:sp>
      <p:sp>
        <p:nvSpPr>
          <p:cNvPr id="1062915" name="Rectangle 3"/>
          <p:cNvSpPr>
            <a:spLocks noGrp="1" noChangeArrowheads="1"/>
          </p:cNvSpPr>
          <p:nvPr>
            <p:ph type="title"/>
          </p:nvPr>
        </p:nvSpPr>
        <p:spPr>
          <a:xfrm>
            <a:off x="611450" y="44530"/>
            <a:ext cx="8064238" cy="574675"/>
          </a:xfrm>
          <a:noFill/>
          <a:ln/>
        </p:spPr>
        <p:txBody>
          <a:bodyPr anchor="t"/>
          <a:lstStyle/>
          <a:p>
            <a:r>
              <a:rPr lang="en-US" altLang="zh-CN" dirty="0">
                <a:ea typeface="黑体" pitchFamily="2" charset="-122"/>
              </a:rPr>
              <a:t>6.3.1 </a:t>
            </a:r>
            <a:r>
              <a:rPr lang="zh-CN" altLang="en-US" dirty="0">
                <a:ea typeface="黑体" pitchFamily="2" charset="-122"/>
              </a:rPr>
              <a:t>中断概述</a:t>
            </a:r>
            <a:endParaRPr lang="zh-CN" altLang="en-US" sz="2800" b="1" dirty="0">
              <a:solidFill>
                <a:srgbClr val="006600"/>
              </a:solidFill>
              <a:ea typeface="黑体" pitchFamily="2" charset="-122"/>
            </a:endParaRPr>
          </a:p>
        </p:txBody>
      </p:sp>
      <p:sp>
        <p:nvSpPr>
          <p:cNvPr id="1062916" name="AutoShape 4">
            <a:hlinkClick r:id="rId2" action="ppaction://hlinksldjump" highlightClick="1"/>
          </p:cNvPr>
          <p:cNvSpPr>
            <a:spLocks noChangeArrowheads="1"/>
          </p:cNvSpPr>
          <p:nvPr/>
        </p:nvSpPr>
        <p:spPr bwMode="auto">
          <a:xfrm>
            <a:off x="1187450" y="2060575"/>
            <a:ext cx="431800" cy="431800"/>
          </a:xfrm>
          <a:prstGeom prst="actionButtonInformation">
            <a:avLst/>
          </a:prstGeom>
          <a:ln>
            <a:headEnd/>
            <a:tailEnd type="none" w="med" len="lg"/>
          </a:ln>
        </p:spPr>
        <p:style>
          <a:lnRef idx="1">
            <a:schemeClr val="accent6"/>
          </a:lnRef>
          <a:fillRef idx="2">
            <a:schemeClr val="accent6"/>
          </a:fillRef>
          <a:effectRef idx="1">
            <a:schemeClr val="accent6"/>
          </a:effectRef>
          <a:fontRef idx="minor">
            <a:schemeClr val="dk1"/>
          </a:fontRef>
        </p:style>
        <p:txBody>
          <a:bodyPr wrap="none" anchor="ctr">
            <a:spAutoFit/>
          </a:bodyPr>
          <a:lstStyle/>
          <a:p>
            <a:endParaRPr lang="zh-CN" altLang="en-US"/>
          </a:p>
        </p:txBody>
      </p:sp>
    </p:spTree>
    <p:extLst>
      <p:ext uri="{BB962C8B-B14F-4D97-AF65-F5344CB8AC3E}">
        <p14:creationId xmlns:p14="http://schemas.microsoft.com/office/powerpoint/2010/main" val="2294301327"/>
      </p:ext>
    </p:extLst>
  </p:cSld>
  <p:clrMapOvr>
    <a:masterClrMapping/>
  </p:clrMapOvr>
  <p:transition spd="med"/>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灯片编号占位符 4"/>
          <p:cNvSpPr>
            <a:spLocks noGrp="1"/>
          </p:cNvSpPr>
          <p:nvPr>
            <p:ph type="sldNum" sz="quarter" idx="11"/>
          </p:nvPr>
        </p:nvSpPr>
        <p:spPr/>
        <p:txBody>
          <a:bodyPr/>
          <a:lstStyle/>
          <a:p>
            <a:fld id="{61D0B346-593A-44EF-BF82-3C61E44DA561}" type="slidenum">
              <a:rPr lang="zh-CN" altLang="en-US"/>
              <a:pPr/>
              <a:t>47</a:t>
            </a:fld>
            <a:endParaRPr lang="en-US" altLang="zh-CN"/>
          </a:p>
        </p:txBody>
      </p:sp>
      <p:sp>
        <p:nvSpPr>
          <p:cNvPr id="1063938" name="Text Box 2"/>
          <p:cNvSpPr txBox="1">
            <a:spLocks noChangeArrowheads="1"/>
          </p:cNvSpPr>
          <p:nvPr/>
        </p:nvSpPr>
        <p:spPr bwMode="auto">
          <a:xfrm>
            <a:off x="2711493" y="5805488"/>
            <a:ext cx="4554452" cy="830997"/>
          </a:xfrm>
          <a:prstGeom prst="rect">
            <a:avLst/>
          </a:prstGeom>
          <a:noFill/>
          <a:ln w="9525">
            <a:noFill/>
            <a:miter lim="800000"/>
            <a:headEnd/>
            <a:tailEnd/>
          </a:ln>
          <a:effectLst/>
        </p:spPr>
        <p:txBody>
          <a:bodyPr wrap="none">
            <a:spAutoFit/>
          </a:bodyPr>
          <a:lstStyle/>
          <a:p>
            <a:pPr>
              <a:spcBef>
                <a:spcPts val="0"/>
              </a:spcBef>
              <a:buClrTx/>
              <a:buFontTx/>
              <a:buNone/>
            </a:pPr>
            <a:r>
              <a:rPr kumimoji="1" lang="zh-CN" altLang="en-US" sz="2400" dirty="0">
                <a:solidFill>
                  <a:schemeClr val="bg2"/>
                </a:solidFill>
                <a:latin typeface="宋体" pitchFamily="2" charset="-122"/>
              </a:rPr>
              <a:t>中断源识别的软件查询法</a:t>
            </a:r>
          </a:p>
          <a:p>
            <a:pPr>
              <a:spcBef>
                <a:spcPts val="0"/>
              </a:spcBef>
              <a:buClrTx/>
              <a:buFontTx/>
              <a:buNone/>
            </a:pPr>
            <a:r>
              <a:rPr kumimoji="1" lang="en-US" altLang="zh-CN" sz="2400" dirty="0">
                <a:solidFill>
                  <a:schemeClr val="bg2"/>
                </a:solidFill>
              </a:rPr>
              <a:t>(a) </a:t>
            </a:r>
            <a:r>
              <a:rPr kumimoji="1" lang="zh-CN" altLang="en-US" sz="2400" dirty="0">
                <a:solidFill>
                  <a:schemeClr val="bg2"/>
                </a:solidFill>
                <a:latin typeface="宋体" pitchFamily="2" charset="-122"/>
              </a:rPr>
              <a:t>硬件接口；</a:t>
            </a:r>
            <a:r>
              <a:rPr kumimoji="1" lang="en-US" altLang="zh-CN" sz="2400" dirty="0">
                <a:solidFill>
                  <a:schemeClr val="bg2"/>
                </a:solidFill>
              </a:rPr>
              <a:t>(b) </a:t>
            </a:r>
            <a:r>
              <a:rPr kumimoji="1" lang="zh-CN" altLang="en-US" sz="2400" dirty="0">
                <a:solidFill>
                  <a:schemeClr val="bg2"/>
                </a:solidFill>
                <a:latin typeface="宋体" pitchFamily="2" charset="-122"/>
              </a:rPr>
              <a:t>软件查询流程</a:t>
            </a:r>
            <a:r>
              <a:rPr kumimoji="1" lang="zh-CN" altLang="en-US" sz="2400" dirty="0">
                <a:solidFill>
                  <a:schemeClr val="bg2"/>
                </a:solidFill>
              </a:rPr>
              <a:t> </a:t>
            </a:r>
          </a:p>
        </p:txBody>
      </p:sp>
      <p:graphicFrame>
        <p:nvGraphicFramePr>
          <p:cNvPr id="1063939" name="Object 3"/>
          <p:cNvGraphicFramePr>
            <a:graphicFrameLocks noChangeAspect="1"/>
          </p:cNvGraphicFramePr>
          <p:nvPr/>
        </p:nvGraphicFramePr>
        <p:xfrm>
          <a:off x="49213" y="485775"/>
          <a:ext cx="8915400" cy="5153025"/>
        </p:xfrm>
        <a:graphic>
          <a:graphicData uri="http://schemas.openxmlformats.org/presentationml/2006/ole">
            <mc:AlternateContent xmlns:mc="http://schemas.openxmlformats.org/markup-compatibility/2006">
              <mc:Choice xmlns:v="urn:schemas-microsoft-com:vml" Requires="v">
                <p:oleObj spid="_x0000_s20555" name="Visio" r:id="rId3" imgW="5253217" imgH="3039952" progId="Visio.Drawing.11">
                  <p:embed/>
                </p:oleObj>
              </mc:Choice>
              <mc:Fallback>
                <p:oleObj name="Visio" r:id="rId3" imgW="5253217" imgH="3039952"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213" y="485775"/>
                        <a:ext cx="8915400" cy="51530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63940" name="AutoShape 4">
            <a:hlinkClick r:id="" action="ppaction://hlinkshowjump?jump=lastslideviewed" highlightClick="1"/>
          </p:cNvPr>
          <p:cNvSpPr>
            <a:spLocks noChangeArrowheads="1"/>
          </p:cNvSpPr>
          <p:nvPr/>
        </p:nvSpPr>
        <p:spPr bwMode="auto">
          <a:xfrm>
            <a:off x="8386763" y="333375"/>
            <a:ext cx="433387" cy="431800"/>
          </a:xfrm>
          <a:prstGeom prst="actionButtonReturn">
            <a:avLst/>
          </a:prstGeom>
          <a:ln>
            <a:headEnd/>
            <a:tailEnd type="none" w="med" len="lg"/>
          </a:ln>
        </p:spPr>
        <p:style>
          <a:lnRef idx="1">
            <a:schemeClr val="accent6"/>
          </a:lnRef>
          <a:fillRef idx="2">
            <a:schemeClr val="accent6"/>
          </a:fillRef>
          <a:effectRef idx="1">
            <a:schemeClr val="accent6"/>
          </a:effectRef>
          <a:fontRef idx="minor">
            <a:schemeClr val="dk1"/>
          </a:fontRef>
        </p:style>
        <p:txBody>
          <a:bodyPr wrap="none" anchor="ctr">
            <a:spAutoFit/>
          </a:bodyPr>
          <a:lstStyle/>
          <a:p>
            <a:endParaRPr lang="zh-CN" altLang="en-US"/>
          </a:p>
        </p:txBody>
      </p:sp>
    </p:spTree>
    <p:extLst>
      <p:ext uri="{BB962C8B-B14F-4D97-AF65-F5344CB8AC3E}">
        <p14:creationId xmlns:p14="http://schemas.microsoft.com/office/powerpoint/2010/main" val="3717073699"/>
      </p:ext>
    </p:extLst>
  </p:cSld>
  <p:clrMapOvr>
    <a:masterClrMapping/>
  </p:clrMapOvr>
  <p:transition spd="med"/>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4"/>
          <p:cNvSpPr>
            <a:spLocks noGrp="1"/>
          </p:cNvSpPr>
          <p:nvPr>
            <p:ph type="sldNum" sz="quarter" idx="11"/>
          </p:nvPr>
        </p:nvSpPr>
        <p:spPr/>
        <p:txBody>
          <a:bodyPr/>
          <a:lstStyle/>
          <a:p>
            <a:fld id="{EA8277FB-CF22-4F13-9F99-61F177768CC0}" type="slidenum">
              <a:rPr lang="zh-CN" altLang="en-US"/>
              <a:pPr/>
              <a:t>48</a:t>
            </a:fld>
            <a:endParaRPr lang="en-US" altLang="zh-CN"/>
          </a:p>
        </p:txBody>
      </p:sp>
      <p:sp>
        <p:nvSpPr>
          <p:cNvPr id="1068034" name="Rectangle 2"/>
          <p:cNvSpPr>
            <a:spLocks noGrp="1" noChangeArrowheads="1"/>
          </p:cNvSpPr>
          <p:nvPr>
            <p:ph type="body" idx="1"/>
          </p:nvPr>
        </p:nvSpPr>
        <p:spPr>
          <a:xfrm>
            <a:off x="323850" y="908050"/>
            <a:ext cx="8640763" cy="576263"/>
          </a:xfrm>
        </p:spPr>
        <p:txBody>
          <a:bodyPr/>
          <a:lstStyle/>
          <a:p>
            <a:pPr marL="355600" indent="-355600">
              <a:buSzTx/>
              <a:buFont typeface="Wingdings" pitchFamily="2" charset="2"/>
              <a:buAutoNum type="arabicPeriod" startAt="2"/>
            </a:pPr>
            <a:r>
              <a:rPr lang="zh-CN" altLang="en-US" sz="2800" b="1"/>
              <a:t>中断过程：     </a:t>
            </a:r>
            <a:r>
              <a:rPr lang="zh-CN" altLang="en-US" sz="2800" b="1">
                <a:solidFill>
                  <a:srgbClr val="008000"/>
                </a:solidFill>
              </a:rPr>
              <a:t>②</a:t>
            </a:r>
            <a:r>
              <a:rPr lang="zh-CN" altLang="en-US" sz="2800" b="1">
                <a:solidFill>
                  <a:srgbClr val="FF6600"/>
                </a:solidFill>
              </a:rPr>
              <a:t> </a:t>
            </a:r>
            <a:r>
              <a:rPr lang="zh-CN" altLang="en-US" sz="2800" b="1">
                <a:solidFill>
                  <a:srgbClr val="FF6600"/>
                </a:solidFill>
                <a:ea typeface="黑体" pitchFamily="2" charset="-122"/>
              </a:rPr>
              <a:t>中断响应</a:t>
            </a:r>
            <a:endParaRPr lang="en-US" altLang="zh-CN" b="1">
              <a:latin typeface="Times New Roman" pitchFamily="18" charset="0"/>
            </a:endParaRPr>
          </a:p>
        </p:txBody>
      </p:sp>
      <p:sp>
        <p:nvSpPr>
          <p:cNvPr id="1068035" name="Rectangle 3"/>
          <p:cNvSpPr>
            <a:spLocks noGrp="1" noChangeArrowheads="1"/>
          </p:cNvSpPr>
          <p:nvPr>
            <p:ph type="title"/>
          </p:nvPr>
        </p:nvSpPr>
        <p:spPr>
          <a:xfrm>
            <a:off x="611188" y="44530"/>
            <a:ext cx="8064500" cy="574675"/>
          </a:xfrm>
          <a:noFill/>
          <a:ln/>
        </p:spPr>
        <p:txBody>
          <a:bodyPr anchor="t"/>
          <a:lstStyle/>
          <a:p>
            <a:r>
              <a:rPr lang="en-US" altLang="zh-CN" dirty="0">
                <a:ea typeface="黑体" pitchFamily="2" charset="-122"/>
              </a:rPr>
              <a:t>6.3.1 </a:t>
            </a:r>
            <a:r>
              <a:rPr lang="zh-CN" altLang="en-US" dirty="0">
                <a:ea typeface="黑体" pitchFamily="2" charset="-122"/>
              </a:rPr>
              <a:t>中断概述</a:t>
            </a:r>
            <a:endParaRPr lang="zh-CN" altLang="en-US" sz="2800" b="1" dirty="0">
              <a:solidFill>
                <a:srgbClr val="006600"/>
              </a:solidFill>
              <a:ea typeface="黑体" pitchFamily="2" charset="-122"/>
            </a:endParaRPr>
          </a:p>
        </p:txBody>
      </p:sp>
      <p:sp>
        <p:nvSpPr>
          <p:cNvPr id="1068036" name="Rectangle 4"/>
          <p:cNvSpPr>
            <a:spLocks noChangeArrowheads="1"/>
          </p:cNvSpPr>
          <p:nvPr/>
        </p:nvSpPr>
        <p:spPr bwMode="auto">
          <a:xfrm>
            <a:off x="611188" y="2178050"/>
            <a:ext cx="8281987" cy="4203700"/>
          </a:xfrm>
          <a:prstGeom prst="rect">
            <a:avLst/>
          </a:prstGeom>
          <a:noFill/>
          <a:ln w="9525">
            <a:noFill/>
            <a:miter lim="800000"/>
            <a:headEnd/>
            <a:tailEnd/>
          </a:ln>
          <a:effectLst/>
        </p:spPr>
        <p:txBody>
          <a:bodyPr/>
          <a:lstStyle/>
          <a:p>
            <a:pPr algn="l">
              <a:spcBef>
                <a:spcPct val="20000"/>
              </a:spcBef>
              <a:buClr>
                <a:schemeClr val="bg2"/>
              </a:buClr>
              <a:buSzPct val="75000"/>
            </a:pPr>
            <a:r>
              <a:rPr lang="en-GB" altLang="zh-CN" sz="2800">
                <a:solidFill>
                  <a:srgbClr val="CC0000"/>
                </a:solidFill>
              </a:rPr>
              <a:t>C. </a:t>
            </a:r>
            <a:r>
              <a:rPr lang="zh-CN" altLang="en-GB" sz="2800">
                <a:solidFill>
                  <a:srgbClr val="CC0000"/>
                </a:solidFill>
              </a:rPr>
              <a:t>获得中断服务程序首地址（入口）</a:t>
            </a:r>
            <a:r>
              <a:rPr lang="zh-CN" altLang="en-GB" sz="2800"/>
              <a:t>。</a:t>
            </a:r>
          </a:p>
          <a:p>
            <a:pPr marL="803275" lvl="1" indent="-358775" algn="l">
              <a:spcBef>
                <a:spcPct val="20000"/>
              </a:spcBef>
              <a:buClr>
                <a:schemeClr val="accent2"/>
              </a:buClr>
              <a:buSzPct val="80000"/>
            </a:pPr>
            <a:r>
              <a:rPr lang="zh-CN" altLang="en-US" sz="2800"/>
              <a:t>如何得到中断处理程序的首地址？</a:t>
            </a:r>
          </a:p>
          <a:p>
            <a:pPr marL="803275" lvl="1" indent="-358775" algn="l">
              <a:spcBef>
                <a:spcPct val="20000"/>
              </a:spcBef>
              <a:buClr>
                <a:srgbClr val="006600"/>
              </a:buClr>
              <a:buSzPct val="75000"/>
              <a:buFont typeface="Wingdings" pitchFamily="2" charset="2"/>
              <a:buChar char="l"/>
            </a:pPr>
            <a:r>
              <a:rPr lang="zh-CN" altLang="en-US" sz="2800"/>
              <a:t>固定入口法</a:t>
            </a:r>
          </a:p>
          <a:p>
            <a:pPr marL="803275" lvl="1" indent="-358775" algn="l">
              <a:spcBef>
                <a:spcPct val="20000"/>
              </a:spcBef>
              <a:buClr>
                <a:srgbClr val="006600"/>
              </a:buClr>
              <a:buSzPct val="75000"/>
              <a:buFont typeface="Wingdings" pitchFamily="2" charset="2"/>
              <a:buChar char="l"/>
            </a:pPr>
            <a:r>
              <a:rPr lang="zh-CN" altLang="en-US" sz="2800"/>
              <a:t>中断向量法</a:t>
            </a:r>
          </a:p>
        </p:txBody>
      </p:sp>
    </p:spTree>
    <p:extLst>
      <p:ext uri="{BB962C8B-B14F-4D97-AF65-F5344CB8AC3E}">
        <p14:creationId xmlns:p14="http://schemas.microsoft.com/office/powerpoint/2010/main" val="2106965086"/>
      </p:ext>
    </p:extLst>
  </p:cSld>
  <p:clrMapOvr>
    <a:masterClrMapping/>
  </p:clrMapOvr>
  <p:transition spd="med"/>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4"/>
          <p:cNvSpPr>
            <a:spLocks noGrp="1"/>
          </p:cNvSpPr>
          <p:nvPr>
            <p:ph type="sldNum" sz="quarter" idx="11"/>
          </p:nvPr>
        </p:nvSpPr>
        <p:spPr/>
        <p:txBody>
          <a:bodyPr/>
          <a:lstStyle/>
          <a:p>
            <a:fld id="{E5F2710E-5C47-4676-BB86-3630A1A47984}" type="slidenum">
              <a:rPr lang="zh-CN" altLang="en-US"/>
              <a:pPr/>
              <a:t>49</a:t>
            </a:fld>
            <a:endParaRPr lang="en-US" altLang="zh-CN"/>
          </a:p>
        </p:txBody>
      </p:sp>
      <p:sp>
        <p:nvSpPr>
          <p:cNvPr id="979970" name="Rectangle 2"/>
          <p:cNvSpPr>
            <a:spLocks noGrp="1" noChangeArrowheads="1"/>
          </p:cNvSpPr>
          <p:nvPr>
            <p:ph type="body" idx="1"/>
          </p:nvPr>
        </p:nvSpPr>
        <p:spPr>
          <a:xfrm>
            <a:off x="323850" y="692620"/>
            <a:ext cx="8640763" cy="1152525"/>
          </a:xfrm>
        </p:spPr>
        <p:txBody>
          <a:bodyPr/>
          <a:lstStyle/>
          <a:p>
            <a:pPr marL="358775" indent="-358775">
              <a:buSzTx/>
              <a:buFont typeface="Wingdings" pitchFamily="2" charset="2"/>
              <a:buAutoNum type="arabicPeriod" startAt="2"/>
            </a:pPr>
            <a:r>
              <a:rPr lang="zh-CN" altLang="en-US" sz="2800" b="1" dirty="0"/>
              <a:t>中断过程：</a:t>
            </a:r>
          </a:p>
          <a:p>
            <a:pPr marL="989013" lvl="1" indent="-450850">
              <a:buClr>
                <a:srgbClr val="006600"/>
              </a:buClr>
              <a:buSzTx/>
              <a:buFont typeface="Wingdings" pitchFamily="2" charset="2"/>
              <a:buAutoNum type="circleNumDbPlain" startAt="3"/>
            </a:pPr>
            <a:r>
              <a:rPr lang="zh-CN" altLang="en-US" b="1" dirty="0">
                <a:solidFill>
                  <a:srgbClr val="FF6600"/>
                </a:solidFill>
                <a:latin typeface="Times New Roman" pitchFamily="18" charset="0"/>
                <a:ea typeface="黑体" pitchFamily="2" charset="-122"/>
              </a:rPr>
              <a:t>中断处理（中断服务）</a:t>
            </a:r>
            <a:endParaRPr lang="en-US" altLang="zh-CN" b="1" dirty="0">
              <a:solidFill>
                <a:srgbClr val="FF6600"/>
              </a:solidFill>
              <a:latin typeface="Times New Roman" pitchFamily="18" charset="0"/>
              <a:ea typeface="黑体" pitchFamily="2" charset="-122"/>
            </a:endParaRPr>
          </a:p>
        </p:txBody>
      </p:sp>
      <p:sp>
        <p:nvSpPr>
          <p:cNvPr id="979971" name="Rectangle 3"/>
          <p:cNvSpPr>
            <a:spLocks noGrp="1" noChangeArrowheads="1"/>
          </p:cNvSpPr>
          <p:nvPr>
            <p:ph type="title"/>
          </p:nvPr>
        </p:nvSpPr>
        <p:spPr>
          <a:xfrm>
            <a:off x="611188" y="44530"/>
            <a:ext cx="8064500" cy="574675"/>
          </a:xfrm>
          <a:noFill/>
          <a:ln/>
        </p:spPr>
        <p:txBody>
          <a:bodyPr anchor="t"/>
          <a:lstStyle/>
          <a:p>
            <a:r>
              <a:rPr lang="en-US" altLang="zh-CN" dirty="0">
                <a:ea typeface="黑体" pitchFamily="2" charset="-122"/>
              </a:rPr>
              <a:t>6.3.1 </a:t>
            </a:r>
            <a:r>
              <a:rPr lang="zh-CN" altLang="en-US" dirty="0">
                <a:ea typeface="黑体" pitchFamily="2" charset="-122"/>
              </a:rPr>
              <a:t>中断概述</a:t>
            </a:r>
            <a:endParaRPr lang="zh-CN" altLang="en-US" sz="2800" b="1" dirty="0">
              <a:solidFill>
                <a:srgbClr val="006600"/>
              </a:solidFill>
              <a:ea typeface="黑体" pitchFamily="2" charset="-122"/>
            </a:endParaRPr>
          </a:p>
        </p:txBody>
      </p:sp>
      <p:sp>
        <p:nvSpPr>
          <p:cNvPr id="979972" name="Rectangle 4"/>
          <p:cNvSpPr>
            <a:spLocks noChangeArrowheads="1"/>
          </p:cNvSpPr>
          <p:nvPr/>
        </p:nvSpPr>
        <p:spPr bwMode="auto">
          <a:xfrm>
            <a:off x="611188" y="1845145"/>
            <a:ext cx="8281987" cy="4608512"/>
          </a:xfrm>
          <a:prstGeom prst="rect">
            <a:avLst/>
          </a:prstGeom>
          <a:noFill/>
          <a:ln w="9525">
            <a:noFill/>
            <a:miter lim="800000"/>
            <a:headEnd/>
            <a:tailEnd/>
          </a:ln>
          <a:effectLst/>
        </p:spPr>
        <p:txBody>
          <a:bodyPr/>
          <a:lstStyle/>
          <a:p>
            <a:pPr marL="444500" indent="-444500" algn="l">
              <a:spcBef>
                <a:spcPct val="20000"/>
              </a:spcBef>
              <a:buClr>
                <a:schemeClr val="bg2"/>
              </a:buClr>
              <a:buSzPct val="75000"/>
              <a:buFont typeface="Wingdings" pitchFamily="2" charset="2"/>
              <a:buChar char="n"/>
            </a:pPr>
            <a:r>
              <a:rPr lang="zh-CN" altLang="en-GB" sz="2800" dirty="0"/>
              <a:t>中断服务子程序特点</a:t>
            </a:r>
          </a:p>
          <a:p>
            <a:pPr marL="979488" lvl="1" indent="-355600" algn="l">
              <a:spcBef>
                <a:spcPct val="20000"/>
              </a:spcBef>
              <a:buClr>
                <a:schemeClr val="accent2"/>
              </a:buClr>
              <a:buSzPct val="80000"/>
              <a:buFont typeface="Wingdings" pitchFamily="2" charset="2"/>
              <a:buChar char="¨"/>
            </a:pPr>
            <a:r>
              <a:rPr lang="zh-CN" altLang="en-GB" sz="2400" dirty="0" smtClean="0"/>
              <a:t>为</a:t>
            </a:r>
            <a:r>
              <a:rPr lang="zh-CN" altLang="en-US" sz="2400" dirty="0" smtClean="0"/>
              <a:t>“</a:t>
            </a:r>
            <a:r>
              <a:rPr lang="zh-CN" altLang="en-GB" sz="2400" dirty="0" smtClean="0"/>
              <a:t>远”</a:t>
            </a:r>
            <a:r>
              <a:rPr lang="zh-CN" altLang="en-GB" sz="2400" dirty="0"/>
              <a:t>过程（类型为</a:t>
            </a:r>
            <a:r>
              <a:rPr lang="en-GB" altLang="zh-CN" sz="2400" dirty="0"/>
              <a:t>FAR</a:t>
            </a:r>
            <a:r>
              <a:rPr lang="zh-CN" altLang="en-GB" sz="2400" dirty="0"/>
              <a:t>）</a:t>
            </a:r>
          </a:p>
          <a:p>
            <a:pPr marL="979488" lvl="1" indent="-355600" algn="l">
              <a:spcBef>
                <a:spcPct val="20000"/>
              </a:spcBef>
              <a:buClr>
                <a:schemeClr val="accent2"/>
              </a:buClr>
              <a:buSzPct val="80000"/>
              <a:buFont typeface="Wingdings" pitchFamily="2" charset="2"/>
              <a:buChar char="¨"/>
            </a:pPr>
            <a:r>
              <a:rPr lang="zh-CN" altLang="en-GB" sz="2400" dirty="0"/>
              <a:t>要用</a:t>
            </a:r>
            <a:r>
              <a:rPr lang="en-GB" altLang="zh-CN" sz="2400" dirty="0"/>
              <a:t>IRET</a:t>
            </a:r>
            <a:r>
              <a:rPr lang="zh-CN" altLang="en-GB" sz="2400" dirty="0"/>
              <a:t>指令返回</a:t>
            </a:r>
          </a:p>
          <a:p>
            <a:pPr marL="444500" indent="-444500" algn="l">
              <a:spcBef>
                <a:spcPct val="20000"/>
              </a:spcBef>
              <a:buClr>
                <a:schemeClr val="bg2"/>
              </a:buClr>
              <a:buSzPct val="75000"/>
              <a:buFont typeface="Wingdings" pitchFamily="2" charset="2"/>
              <a:buChar char="n"/>
            </a:pPr>
            <a:r>
              <a:rPr lang="zh-CN" altLang="en-GB" sz="2800" dirty="0"/>
              <a:t>中断服务子程序要做的工作</a:t>
            </a:r>
            <a:endParaRPr lang="en-GB" altLang="zh-CN" sz="2800" dirty="0"/>
          </a:p>
          <a:p>
            <a:pPr marL="979488" lvl="1" indent="-355600" algn="l">
              <a:spcBef>
                <a:spcPct val="20000"/>
              </a:spcBef>
              <a:buClr>
                <a:schemeClr val="accent2"/>
              </a:buClr>
              <a:buSzPct val="80000"/>
              <a:buFont typeface="Wingdings" pitchFamily="2" charset="2"/>
              <a:buChar char="¨"/>
            </a:pPr>
            <a:r>
              <a:rPr lang="zh-CN" altLang="en-GB" sz="2400" dirty="0"/>
              <a:t>保护现场（</a:t>
            </a:r>
            <a:r>
              <a:rPr lang="en-GB" altLang="zh-CN" sz="2400" dirty="0"/>
              <a:t>PUSH </a:t>
            </a:r>
            <a:r>
              <a:rPr lang="en-GB" altLang="zh-CN" sz="2400" i="1" dirty="0" err="1"/>
              <a:t>reg’s</a:t>
            </a:r>
            <a:r>
              <a:rPr lang="zh-CN" altLang="en-GB" sz="2400" dirty="0"/>
              <a:t>）</a:t>
            </a:r>
            <a:endParaRPr lang="zh-CN" altLang="en-US" sz="2400" dirty="0"/>
          </a:p>
          <a:p>
            <a:pPr marL="979488" lvl="1" indent="-355600" algn="l">
              <a:spcBef>
                <a:spcPct val="20000"/>
              </a:spcBef>
              <a:buClr>
                <a:schemeClr val="accent2"/>
              </a:buClr>
              <a:buSzPct val="80000"/>
              <a:buFont typeface="Wingdings" pitchFamily="2" charset="2"/>
              <a:buChar char="¨"/>
            </a:pPr>
            <a:r>
              <a:rPr lang="zh-CN" altLang="en-GB" sz="2400" dirty="0">
                <a:solidFill>
                  <a:srgbClr val="0000FF"/>
                </a:solidFill>
              </a:rPr>
              <a:t>开中断（</a:t>
            </a:r>
            <a:r>
              <a:rPr lang="en-GB" altLang="zh-CN" sz="2400" dirty="0">
                <a:solidFill>
                  <a:srgbClr val="0000FF"/>
                </a:solidFill>
              </a:rPr>
              <a:t>STI</a:t>
            </a:r>
            <a:r>
              <a:rPr lang="zh-CN" altLang="en-GB" sz="2400" dirty="0">
                <a:solidFill>
                  <a:srgbClr val="0000FF"/>
                </a:solidFill>
              </a:rPr>
              <a:t>）</a:t>
            </a:r>
            <a:endParaRPr lang="zh-CN" altLang="en-US" sz="2400" dirty="0">
              <a:solidFill>
                <a:srgbClr val="0000FF"/>
              </a:solidFill>
            </a:endParaRPr>
          </a:p>
          <a:p>
            <a:pPr marL="979488" lvl="1" indent="-355600" algn="l">
              <a:spcBef>
                <a:spcPct val="20000"/>
              </a:spcBef>
              <a:buClr>
                <a:schemeClr val="accent2"/>
              </a:buClr>
              <a:buSzPct val="80000"/>
              <a:buFont typeface="Wingdings" pitchFamily="2" charset="2"/>
              <a:buChar char="¨"/>
            </a:pPr>
            <a:r>
              <a:rPr lang="zh-CN" altLang="en-GB" sz="2400" dirty="0"/>
              <a:t>进行中断处理</a:t>
            </a:r>
          </a:p>
          <a:p>
            <a:pPr marL="979488" lvl="1" indent="-355600" algn="l">
              <a:spcBef>
                <a:spcPct val="20000"/>
              </a:spcBef>
              <a:buClr>
                <a:schemeClr val="accent2"/>
              </a:buClr>
              <a:buSzPct val="80000"/>
              <a:buFont typeface="Wingdings" pitchFamily="2" charset="2"/>
              <a:buChar char="¨"/>
            </a:pPr>
            <a:r>
              <a:rPr lang="zh-CN" altLang="en-GB" sz="2400" dirty="0">
                <a:solidFill>
                  <a:srgbClr val="0000FF"/>
                </a:solidFill>
              </a:rPr>
              <a:t>关中断（</a:t>
            </a:r>
            <a:r>
              <a:rPr lang="en-GB" altLang="zh-CN" sz="2400" dirty="0">
                <a:solidFill>
                  <a:srgbClr val="0000FF"/>
                </a:solidFill>
              </a:rPr>
              <a:t>CLI</a:t>
            </a:r>
            <a:r>
              <a:rPr lang="zh-CN" altLang="en-GB" sz="2400" dirty="0">
                <a:solidFill>
                  <a:srgbClr val="0000FF"/>
                </a:solidFill>
              </a:rPr>
              <a:t>）</a:t>
            </a:r>
            <a:endParaRPr lang="zh-CN" altLang="en-US" sz="2400" dirty="0">
              <a:solidFill>
                <a:srgbClr val="0000FF"/>
              </a:solidFill>
            </a:endParaRPr>
          </a:p>
          <a:p>
            <a:pPr marL="979488" lvl="1" indent="-355600" algn="l">
              <a:spcBef>
                <a:spcPct val="20000"/>
              </a:spcBef>
              <a:buClr>
                <a:schemeClr val="accent2"/>
              </a:buClr>
              <a:buSzPct val="80000"/>
              <a:buFont typeface="Wingdings" pitchFamily="2" charset="2"/>
              <a:buChar char="¨"/>
            </a:pPr>
            <a:r>
              <a:rPr lang="zh-CN" altLang="en-GB" sz="2400" dirty="0"/>
              <a:t>恢复现场（</a:t>
            </a:r>
            <a:r>
              <a:rPr lang="en-GB" altLang="zh-CN" sz="2400" dirty="0"/>
              <a:t>POP </a:t>
            </a:r>
            <a:r>
              <a:rPr lang="en-GB" altLang="zh-CN" sz="2400" i="1" dirty="0" err="1"/>
              <a:t>reg’s</a:t>
            </a:r>
            <a:r>
              <a:rPr lang="zh-CN" altLang="en-GB" sz="2400" dirty="0"/>
              <a:t>）</a:t>
            </a:r>
            <a:endParaRPr lang="zh-CN" altLang="en-US" sz="2400" dirty="0"/>
          </a:p>
          <a:p>
            <a:pPr marL="979488" lvl="1" indent="-355600" algn="l">
              <a:spcBef>
                <a:spcPct val="20000"/>
              </a:spcBef>
              <a:buClr>
                <a:schemeClr val="accent2"/>
              </a:buClr>
              <a:buSzPct val="80000"/>
              <a:buFont typeface="Wingdings" pitchFamily="2" charset="2"/>
              <a:buChar char="¨"/>
            </a:pPr>
            <a:r>
              <a:rPr lang="zh-CN" altLang="en-GB" sz="2400" dirty="0"/>
              <a:t>中断返回（</a:t>
            </a:r>
            <a:r>
              <a:rPr lang="en-GB" altLang="zh-CN" sz="2400" dirty="0"/>
              <a:t>IRET</a:t>
            </a:r>
            <a:r>
              <a:rPr lang="zh-CN" altLang="en-GB" sz="2400" dirty="0"/>
              <a:t>）</a:t>
            </a:r>
            <a:endParaRPr lang="zh-CN" altLang="en-US" sz="2400" dirty="0"/>
          </a:p>
        </p:txBody>
      </p:sp>
    </p:spTree>
    <p:extLst>
      <p:ext uri="{BB962C8B-B14F-4D97-AF65-F5344CB8AC3E}">
        <p14:creationId xmlns:p14="http://schemas.microsoft.com/office/powerpoint/2010/main" val="7468396"/>
      </p:ext>
    </p:extLst>
  </p:cSld>
  <p:clrMapOvr>
    <a:masterClrMapping/>
  </p:clrMapOvr>
  <p:transition spd="med"/>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6.1.1  </a:t>
            </a:r>
            <a:r>
              <a:rPr lang="zh-CN" altLang="en-US" dirty="0" smtClean="0"/>
              <a:t>外部设备概述</a:t>
            </a:r>
            <a:endParaRPr lang="zh-CN" altLang="en-US" dirty="0"/>
          </a:p>
        </p:txBody>
      </p:sp>
      <p:sp>
        <p:nvSpPr>
          <p:cNvPr id="3" name="内容占位符 2"/>
          <p:cNvSpPr>
            <a:spLocks noGrp="1"/>
          </p:cNvSpPr>
          <p:nvPr>
            <p:ph idx="1"/>
          </p:nvPr>
        </p:nvSpPr>
        <p:spPr/>
        <p:txBody>
          <a:bodyPr/>
          <a:lstStyle/>
          <a:p>
            <a:r>
              <a:rPr lang="zh-CN" altLang="zh-CN" dirty="0" smtClean="0">
                <a:solidFill>
                  <a:srgbClr val="0000FF"/>
                </a:solidFill>
              </a:rPr>
              <a:t>主机</a:t>
            </a:r>
            <a:r>
              <a:rPr lang="en-US" altLang="zh-CN" dirty="0" smtClean="0">
                <a:solidFill>
                  <a:srgbClr val="0000FF"/>
                </a:solidFill>
              </a:rPr>
              <a:t> </a:t>
            </a:r>
            <a:r>
              <a:rPr lang="en-US" altLang="zh-CN" dirty="0" smtClean="0"/>
              <a:t>—— CPU</a:t>
            </a:r>
            <a:r>
              <a:rPr lang="zh-CN" altLang="en-US" dirty="0" smtClean="0"/>
              <a:t>和主存。</a:t>
            </a:r>
            <a:endParaRPr lang="en-US" altLang="zh-CN" dirty="0" smtClean="0"/>
          </a:p>
          <a:p>
            <a:r>
              <a:rPr lang="zh-CN" altLang="zh-CN" dirty="0">
                <a:solidFill>
                  <a:srgbClr val="0000FF"/>
                </a:solidFill>
              </a:rPr>
              <a:t>输入</a:t>
            </a:r>
            <a:r>
              <a:rPr lang="en-US" altLang="zh-CN" dirty="0">
                <a:solidFill>
                  <a:srgbClr val="0000FF"/>
                </a:solidFill>
              </a:rPr>
              <a:t>/</a:t>
            </a:r>
            <a:r>
              <a:rPr lang="zh-CN" altLang="zh-CN" dirty="0" smtClean="0">
                <a:solidFill>
                  <a:srgbClr val="0000FF"/>
                </a:solidFill>
              </a:rPr>
              <a:t>输出设备</a:t>
            </a:r>
            <a:r>
              <a:rPr lang="en-US" altLang="zh-CN" dirty="0" smtClean="0">
                <a:solidFill>
                  <a:srgbClr val="0000FF"/>
                </a:solidFill>
              </a:rPr>
              <a:t> </a:t>
            </a:r>
            <a:r>
              <a:rPr lang="en-US" altLang="zh-CN" dirty="0" smtClean="0"/>
              <a:t>—— </a:t>
            </a:r>
            <a:r>
              <a:rPr lang="zh-CN" altLang="zh-CN" dirty="0" smtClean="0"/>
              <a:t>通常</a:t>
            </a:r>
            <a:r>
              <a:rPr lang="zh-CN" altLang="zh-CN" dirty="0"/>
              <a:t>位于主机</a:t>
            </a:r>
            <a:r>
              <a:rPr lang="zh-CN" altLang="zh-CN" dirty="0" smtClean="0"/>
              <a:t>之外</a:t>
            </a:r>
            <a:r>
              <a:rPr lang="zh-CN" altLang="en-US" dirty="0" smtClean="0"/>
              <a:t>，</a:t>
            </a:r>
            <a:r>
              <a:rPr lang="en-US" altLang="zh-CN" dirty="0" smtClean="0"/>
              <a:t/>
            </a:r>
            <a:br>
              <a:rPr lang="en-US" altLang="zh-CN" dirty="0" smtClean="0"/>
            </a:br>
            <a:r>
              <a:rPr lang="zh-CN" altLang="zh-CN" dirty="0"/>
              <a:t>又称为</a:t>
            </a:r>
            <a:r>
              <a:rPr lang="zh-CN" altLang="zh-CN" dirty="0">
                <a:solidFill>
                  <a:srgbClr val="FF0000"/>
                </a:solidFill>
              </a:rPr>
              <a:t>外部设备</a:t>
            </a:r>
            <a:r>
              <a:rPr lang="zh-CN" altLang="zh-CN" dirty="0"/>
              <a:t>（</a:t>
            </a:r>
            <a:r>
              <a:rPr lang="en-US" altLang="zh-CN" dirty="0"/>
              <a:t>Periphery</a:t>
            </a:r>
            <a:r>
              <a:rPr lang="zh-CN" altLang="zh-CN" dirty="0"/>
              <a:t>，简称</a:t>
            </a:r>
            <a:r>
              <a:rPr lang="zh-CN" altLang="zh-CN" dirty="0">
                <a:solidFill>
                  <a:srgbClr val="FF0000"/>
                </a:solidFill>
              </a:rPr>
              <a:t>外设</a:t>
            </a:r>
            <a:r>
              <a:rPr lang="zh-CN" altLang="zh-CN" dirty="0"/>
              <a:t>）</a:t>
            </a:r>
            <a:r>
              <a:rPr lang="zh-CN" altLang="zh-CN" dirty="0" smtClean="0"/>
              <a:t>。</a:t>
            </a:r>
            <a:endParaRPr lang="en-US" altLang="zh-CN" dirty="0" smtClean="0"/>
          </a:p>
          <a:p>
            <a:pPr lvl="1"/>
            <a:r>
              <a:rPr lang="zh-CN" altLang="zh-CN" dirty="0" smtClean="0"/>
              <a:t>输入设备</a:t>
            </a:r>
            <a:endParaRPr lang="en-US" altLang="zh-CN" dirty="0" smtClean="0"/>
          </a:p>
          <a:p>
            <a:pPr lvl="1"/>
            <a:r>
              <a:rPr lang="zh-CN" altLang="zh-CN" dirty="0" smtClean="0"/>
              <a:t>输出设备</a:t>
            </a:r>
            <a:endParaRPr lang="en-US" altLang="zh-CN" dirty="0" smtClean="0"/>
          </a:p>
          <a:p>
            <a:pPr lvl="1"/>
            <a:r>
              <a:rPr lang="zh-CN" altLang="zh-CN" dirty="0"/>
              <a:t>存储设备（辅助存储器</a:t>
            </a:r>
            <a:r>
              <a:rPr lang="zh-CN" altLang="zh-CN" dirty="0" smtClean="0"/>
              <a:t>）</a:t>
            </a:r>
            <a:endParaRPr lang="en-US" altLang="zh-CN" dirty="0" smtClean="0"/>
          </a:p>
          <a:p>
            <a:pPr lvl="1"/>
            <a:r>
              <a:rPr lang="zh-CN" altLang="zh-CN" dirty="0"/>
              <a:t>数据通信</a:t>
            </a:r>
            <a:r>
              <a:rPr lang="zh-CN" altLang="zh-CN" dirty="0" smtClean="0"/>
              <a:t>设备</a:t>
            </a:r>
            <a:endParaRPr lang="en-US" altLang="zh-CN" dirty="0" smtClean="0"/>
          </a:p>
          <a:p>
            <a:pPr lvl="1"/>
            <a:r>
              <a:rPr lang="zh-CN" altLang="zh-CN" dirty="0"/>
              <a:t>过程控制</a:t>
            </a:r>
            <a:r>
              <a:rPr lang="zh-CN" altLang="zh-CN" dirty="0" smtClean="0"/>
              <a:t>设备</a:t>
            </a:r>
            <a:r>
              <a:rPr lang="en-US" altLang="zh-CN" dirty="0" smtClean="0"/>
              <a:t> —— </a:t>
            </a:r>
            <a:r>
              <a:rPr lang="zh-CN" altLang="zh-CN" dirty="0" smtClean="0"/>
              <a:t>工业控制</a:t>
            </a:r>
            <a:endParaRPr lang="zh-CN" altLang="en-US" dirty="0"/>
          </a:p>
        </p:txBody>
      </p:sp>
      <p:sp>
        <p:nvSpPr>
          <p:cNvPr id="4" name="灯片编号占位符 3"/>
          <p:cNvSpPr>
            <a:spLocks noGrp="1"/>
          </p:cNvSpPr>
          <p:nvPr>
            <p:ph type="sldNum" sz="quarter" idx="11"/>
          </p:nvPr>
        </p:nvSpPr>
        <p:spPr/>
        <p:txBody>
          <a:bodyPr/>
          <a:lstStyle/>
          <a:p>
            <a:fld id="{C5B93D84-87BE-4514-9293-7D5164B6320D}" type="slidenum">
              <a:rPr lang="zh-CN" altLang="en-US" smtClean="0"/>
              <a:pPr/>
              <a:t>5</a:t>
            </a:fld>
            <a:endParaRPr lang="en-US" altLang="zh-CN" dirty="0"/>
          </a:p>
        </p:txBody>
      </p:sp>
    </p:spTree>
    <p:extLst>
      <p:ext uri="{BB962C8B-B14F-4D97-AF65-F5344CB8AC3E}">
        <p14:creationId xmlns:p14="http://schemas.microsoft.com/office/powerpoint/2010/main" val="2115032112"/>
      </p:ext>
    </p:extLst>
  </p:cSld>
  <p:clrMapOvr>
    <a:masterClrMapping/>
  </p:clrMapOvr>
  <p:transition spd="med"/>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灯片编号占位符 4"/>
          <p:cNvSpPr>
            <a:spLocks noGrp="1"/>
          </p:cNvSpPr>
          <p:nvPr>
            <p:ph type="sldNum" sz="quarter" idx="11"/>
          </p:nvPr>
        </p:nvSpPr>
        <p:spPr/>
        <p:txBody>
          <a:bodyPr/>
          <a:lstStyle/>
          <a:p>
            <a:fld id="{2535984B-D2C7-48B8-8973-3F3F0D011DDE}" type="slidenum">
              <a:rPr lang="zh-CN" altLang="en-US"/>
              <a:pPr/>
              <a:t>50</a:t>
            </a:fld>
            <a:endParaRPr lang="en-US" altLang="zh-CN"/>
          </a:p>
        </p:txBody>
      </p:sp>
      <p:sp>
        <p:nvSpPr>
          <p:cNvPr id="980994" name="Rectangle 2"/>
          <p:cNvSpPr>
            <a:spLocks noGrp="1" noChangeArrowheads="1"/>
          </p:cNvSpPr>
          <p:nvPr>
            <p:ph type="body" idx="1"/>
          </p:nvPr>
        </p:nvSpPr>
        <p:spPr>
          <a:xfrm>
            <a:off x="323850" y="692620"/>
            <a:ext cx="8640763" cy="1152525"/>
          </a:xfrm>
        </p:spPr>
        <p:txBody>
          <a:bodyPr/>
          <a:lstStyle/>
          <a:p>
            <a:pPr marL="358775" indent="-358775">
              <a:buSzTx/>
              <a:buFont typeface="Wingdings" pitchFamily="2" charset="2"/>
              <a:buAutoNum type="arabicPeriod" startAt="2"/>
            </a:pPr>
            <a:r>
              <a:rPr lang="zh-CN" altLang="en-US" sz="2800" b="1" dirty="0"/>
              <a:t>中断过程：</a:t>
            </a:r>
          </a:p>
          <a:p>
            <a:pPr marL="989013" lvl="1" indent="-450850">
              <a:buClr>
                <a:srgbClr val="006600"/>
              </a:buClr>
              <a:buSzTx/>
              <a:buFont typeface="Wingdings" pitchFamily="2" charset="2"/>
              <a:buAutoNum type="circleNumDbPlain" startAt="4"/>
            </a:pPr>
            <a:r>
              <a:rPr lang="zh-CN" altLang="en-US" b="1" dirty="0">
                <a:solidFill>
                  <a:srgbClr val="FF6600"/>
                </a:solidFill>
                <a:latin typeface="Times New Roman" pitchFamily="18" charset="0"/>
                <a:ea typeface="黑体" pitchFamily="2" charset="-122"/>
              </a:rPr>
              <a:t>中断返回</a:t>
            </a:r>
            <a:r>
              <a:rPr lang="zh-CN" altLang="en-US" b="1" dirty="0">
                <a:latin typeface="Times New Roman" pitchFamily="18" charset="0"/>
              </a:rPr>
              <a:t>：执行中断返回指令</a:t>
            </a:r>
            <a:r>
              <a:rPr lang="en-US" altLang="zh-CN" b="1" dirty="0">
                <a:latin typeface="Times New Roman" pitchFamily="18" charset="0"/>
              </a:rPr>
              <a:t>IRET</a:t>
            </a:r>
          </a:p>
        </p:txBody>
      </p:sp>
      <p:sp>
        <p:nvSpPr>
          <p:cNvPr id="980995" name="Rectangle 3"/>
          <p:cNvSpPr>
            <a:spLocks noGrp="1" noChangeArrowheads="1"/>
          </p:cNvSpPr>
          <p:nvPr>
            <p:ph type="title"/>
          </p:nvPr>
        </p:nvSpPr>
        <p:spPr>
          <a:xfrm>
            <a:off x="611188" y="44530"/>
            <a:ext cx="8064500" cy="574675"/>
          </a:xfrm>
          <a:noFill/>
          <a:ln/>
        </p:spPr>
        <p:txBody>
          <a:bodyPr anchor="t"/>
          <a:lstStyle/>
          <a:p>
            <a:r>
              <a:rPr lang="en-US" altLang="zh-CN" dirty="0">
                <a:ea typeface="黑体" pitchFamily="2" charset="-122"/>
              </a:rPr>
              <a:t>6.3.1 </a:t>
            </a:r>
            <a:r>
              <a:rPr lang="zh-CN" altLang="en-US" dirty="0">
                <a:ea typeface="黑体" pitchFamily="2" charset="-122"/>
              </a:rPr>
              <a:t>中断概述</a:t>
            </a:r>
            <a:endParaRPr lang="zh-CN" altLang="en-US" sz="2800" b="1" dirty="0">
              <a:solidFill>
                <a:srgbClr val="006600"/>
              </a:solidFill>
              <a:ea typeface="黑体" pitchFamily="2" charset="-122"/>
            </a:endParaRPr>
          </a:p>
        </p:txBody>
      </p:sp>
      <p:sp>
        <p:nvSpPr>
          <p:cNvPr id="980996" name="Rectangle 4"/>
          <p:cNvSpPr>
            <a:spLocks noChangeArrowheads="1"/>
          </p:cNvSpPr>
          <p:nvPr/>
        </p:nvSpPr>
        <p:spPr bwMode="auto">
          <a:xfrm>
            <a:off x="1331550" y="1671740"/>
            <a:ext cx="7489825" cy="1441450"/>
          </a:xfrm>
          <a:prstGeom prst="rect">
            <a:avLst/>
          </a:prstGeom>
          <a:noFill/>
          <a:ln w="9525">
            <a:noFill/>
            <a:miter lim="800000"/>
            <a:headEnd/>
            <a:tailEnd/>
          </a:ln>
          <a:effectLst/>
        </p:spPr>
        <p:txBody>
          <a:bodyPr/>
          <a:lstStyle/>
          <a:p>
            <a:pPr algn="l">
              <a:spcBef>
                <a:spcPct val="20000"/>
              </a:spcBef>
              <a:buClr>
                <a:schemeClr val="bg2"/>
              </a:buClr>
              <a:buSzPct val="75000"/>
            </a:pPr>
            <a:r>
              <a:rPr lang="en-GB" altLang="zh-CN" sz="2800" dirty="0"/>
              <a:t>IRET</a:t>
            </a:r>
            <a:r>
              <a:rPr lang="zh-CN" altLang="en-GB" sz="2800" dirty="0"/>
              <a:t>指令将使</a:t>
            </a:r>
            <a:r>
              <a:rPr lang="en-GB" altLang="zh-CN" sz="2800" dirty="0"/>
              <a:t>CPU</a:t>
            </a:r>
            <a:r>
              <a:rPr lang="zh-CN" altLang="en-GB" sz="2800" dirty="0"/>
              <a:t>把堆栈内保存的断点信息弹出到</a:t>
            </a:r>
            <a:r>
              <a:rPr lang="en-GB" altLang="zh-CN" sz="2800" dirty="0"/>
              <a:t>IP</a:t>
            </a:r>
            <a:r>
              <a:rPr lang="zh-CN" altLang="en-GB" sz="2800" dirty="0"/>
              <a:t>、</a:t>
            </a:r>
            <a:r>
              <a:rPr lang="en-GB" altLang="zh-CN" sz="2800" dirty="0"/>
              <a:t>CS</a:t>
            </a:r>
            <a:r>
              <a:rPr lang="zh-CN" altLang="en-GB" sz="2800" dirty="0"/>
              <a:t>和</a:t>
            </a:r>
            <a:r>
              <a:rPr lang="en-GB" altLang="zh-CN" sz="2800" dirty="0"/>
              <a:t>FLAG</a:t>
            </a:r>
            <a:r>
              <a:rPr lang="zh-CN" altLang="en-GB" sz="2800" dirty="0"/>
              <a:t>中，保证被中断的程序从断点处能够继续往下执行。</a:t>
            </a:r>
            <a:endParaRPr lang="zh-CN" altLang="en-US" sz="2800" dirty="0"/>
          </a:p>
        </p:txBody>
      </p:sp>
      <p:sp>
        <p:nvSpPr>
          <p:cNvPr id="980997" name="Rectangle 5"/>
          <p:cNvSpPr>
            <a:spLocks noChangeArrowheads="1"/>
          </p:cNvSpPr>
          <p:nvPr/>
        </p:nvSpPr>
        <p:spPr bwMode="auto">
          <a:xfrm>
            <a:off x="1763713" y="3430327"/>
            <a:ext cx="1296987" cy="360363"/>
          </a:xfrm>
          <a:prstGeom prst="rect">
            <a:avLst/>
          </a:prstGeom>
          <a:solidFill>
            <a:srgbClr val="CCFFFF"/>
          </a:solidFill>
          <a:ln w="28575" algn="ctr">
            <a:solidFill>
              <a:schemeClr val="tx1"/>
            </a:solidFill>
            <a:miter lim="800000"/>
            <a:headEnd/>
            <a:tailEnd/>
          </a:ln>
          <a:effectLst/>
        </p:spPr>
        <p:txBody>
          <a:bodyPr wrap="none" lIns="0" tIns="0" rIns="0" bIns="0"/>
          <a:lstStyle/>
          <a:p>
            <a:pPr marL="342900" indent="-342900">
              <a:spcBef>
                <a:spcPct val="20000"/>
              </a:spcBef>
              <a:buClr>
                <a:srgbClr val="0000CC"/>
              </a:buClr>
              <a:buSzPct val="75000"/>
            </a:pPr>
            <a:r>
              <a:rPr lang="en-US" altLang="zh-CN" sz="2000">
                <a:latin typeface="Arial" charset="0"/>
              </a:rPr>
              <a:t>IP</a:t>
            </a:r>
            <a:r>
              <a:rPr lang="en-US" altLang="zh-CN" sz="2000" baseline="-25000">
                <a:latin typeface="Arial" charset="0"/>
              </a:rPr>
              <a:t>L</a:t>
            </a:r>
          </a:p>
        </p:txBody>
      </p:sp>
      <p:sp>
        <p:nvSpPr>
          <p:cNvPr id="980998" name="Rectangle 6"/>
          <p:cNvSpPr>
            <a:spLocks noChangeArrowheads="1"/>
          </p:cNvSpPr>
          <p:nvPr/>
        </p:nvSpPr>
        <p:spPr bwMode="auto">
          <a:xfrm>
            <a:off x="1763713" y="3790690"/>
            <a:ext cx="1296987" cy="360362"/>
          </a:xfrm>
          <a:prstGeom prst="rect">
            <a:avLst/>
          </a:prstGeom>
          <a:solidFill>
            <a:srgbClr val="CCFFFF"/>
          </a:solidFill>
          <a:ln w="28575" algn="ctr">
            <a:solidFill>
              <a:schemeClr val="tx1"/>
            </a:solidFill>
            <a:miter lim="800000"/>
            <a:headEnd/>
            <a:tailEnd/>
          </a:ln>
          <a:effectLst/>
        </p:spPr>
        <p:txBody>
          <a:bodyPr wrap="none" lIns="0" tIns="0" rIns="0" bIns="0"/>
          <a:lstStyle/>
          <a:p>
            <a:pPr marL="342900" indent="-342900">
              <a:spcBef>
                <a:spcPct val="20000"/>
              </a:spcBef>
              <a:buClr>
                <a:srgbClr val="0000CC"/>
              </a:buClr>
              <a:buSzPct val="75000"/>
            </a:pPr>
            <a:r>
              <a:rPr lang="en-US" altLang="zh-CN" sz="2000">
                <a:latin typeface="Arial" charset="0"/>
              </a:rPr>
              <a:t>IP</a:t>
            </a:r>
            <a:r>
              <a:rPr lang="en-US" altLang="zh-CN" sz="2000" baseline="-25000">
                <a:latin typeface="Arial" charset="0"/>
              </a:rPr>
              <a:t>H</a:t>
            </a:r>
          </a:p>
        </p:txBody>
      </p:sp>
      <p:sp>
        <p:nvSpPr>
          <p:cNvPr id="980999" name="Rectangle 7"/>
          <p:cNvSpPr>
            <a:spLocks noChangeArrowheads="1"/>
          </p:cNvSpPr>
          <p:nvPr/>
        </p:nvSpPr>
        <p:spPr bwMode="auto">
          <a:xfrm>
            <a:off x="1763713" y="4151052"/>
            <a:ext cx="1296987" cy="360363"/>
          </a:xfrm>
          <a:prstGeom prst="rect">
            <a:avLst/>
          </a:prstGeom>
          <a:solidFill>
            <a:srgbClr val="FFCCFF"/>
          </a:solidFill>
          <a:ln w="28575" algn="ctr">
            <a:solidFill>
              <a:schemeClr val="tx1"/>
            </a:solidFill>
            <a:miter lim="800000"/>
            <a:headEnd/>
            <a:tailEnd/>
          </a:ln>
          <a:effectLst/>
        </p:spPr>
        <p:txBody>
          <a:bodyPr wrap="none" lIns="0" tIns="0" rIns="0" bIns="0"/>
          <a:lstStyle/>
          <a:p>
            <a:pPr marL="342900" indent="-342900">
              <a:spcBef>
                <a:spcPct val="20000"/>
              </a:spcBef>
              <a:buClr>
                <a:srgbClr val="0000CC"/>
              </a:buClr>
              <a:buSzPct val="75000"/>
            </a:pPr>
            <a:r>
              <a:rPr lang="en-US" altLang="zh-CN" sz="2000">
                <a:latin typeface="Arial" charset="0"/>
              </a:rPr>
              <a:t>CS</a:t>
            </a:r>
            <a:r>
              <a:rPr lang="en-US" altLang="zh-CN" sz="2000" baseline="-25000">
                <a:latin typeface="Arial" charset="0"/>
              </a:rPr>
              <a:t>L</a:t>
            </a:r>
          </a:p>
        </p:txBody>
      </p:sp>
      <p:sp>
        <p:nvSpPr>
          <p:cNvPr id="981000" name="Rectangle 8"/>
          <p:cNvSpPr>
            <a:spLocks noChangeArrowheads="1"/>
          </p:cNvSpPr>
          <p:nvPr/>
        </p:nvSpPr>
        <p:spPr bwMode="auto">
          <a:xfrm>
            <a:off x="1763713" y="4509827"/>
            <a:ext cx="1296987" cy="360363"/>
          </a:xfrm>
          <a:prstGeom prst="rect">
            <a:avLst/>
          </a:prstGeom>
          <a:solidFill>
            <a:srgbClr val="FFCCFF"/>
          </a:solidFill>
          <a:ln w="28575" algn="ctr">
            <a:solidFill>
              <a:schemeClr val="tx1"/>
            </a:solidFill>
            <a:miter lim="800000"/>
            <a:headEnd/>
            <a:tailEnd/>
          </a:ln>
          <a:effectLst/>
        </p:spPr>
        <p:txBody>
          <a:bodyPr wrap="none" lIns="0" tIns="0" rIns="0" bIns="0"/>
          <a:lstStyle/>
          <a:p>
            <a:pPr marL="342900" indent="-342900">
              <a:spcBef>
                <a:spcPct val="20000"/>
              </a:spcBef>
              <a:buClr>
                <a:srgbClr val="0000CC"/>
              </a:buClr>
              <a:buSzPct val="75000"/>
            </a:pPr>
            <a:r>
              <a:rPr lang="en-US" altLang="zh-CN" sz="2000">
                <a:latin typeface="Arial" charset="0"/>
              </a:rPr>
              <a:t>CS</a:t>
            </a:r>
            <a:r>
              <a:rPr lang="en-US" altLang="zh-CN" sz="2000" baseline="-25000">
                <a:latin typeface="Arial" charset="0"/>
              </a:rPr>
              <a:t>H</a:t>
            </a:r>
          </a:p>
        </p:txBody>
      </p:sp>
      <p:sp>
        <p:nvSpPr>
          <p:cNvPr id="981001" name="Rectangle 9"/>
          <p:cNvSpPr>
            <a:spLocks noChangeArrowheads="1"/>
          </p:cNvSpPr>
          <p:nvPr/>
        </p:nvSpPr>
        <p:spPr bwMode="auto">
          <a:xfrm>
            <a:off x="1763713" y="4870190"/>
            <a:ext cx="1296987" cy="360362"/>
          </a:xfrm>
          <a:prstGeom prst="rect">
            <a:avLst/>
          </a:prstGeom>
          <a:solidFill>
            <a:srgbClr val="FFFF99"/>
          </a:solidFill>
          <a:ln w="28575" algn="ctr">
            <a:solidFill>
              <a:schemeClr val="tx1"/>
            </a:solidFill>
            <a:miter lim="800000"/>
            <a:headEnd/>
            <a:tailEnd/>
          </a:ln>
          <a:effectLst/>
        </p:spPr>
        <p:txBody>
          <a:bodyPr wrap="none" lIns="0" tIns="0" rIns="0" bIns="0"/>
          <a:lstStyle/>
          <a:p>
            <a:pPr marL="342900" indent="-342900">
              <a:spcBef>
                <a:spcPct val="20000"/>
              </a:spcBef>
              <a:buClr>
                <a:srgbClr val="0000CC"/>
              </a:buClr>
              <a:buSzPct val="75000"/>
            </a:pPr>
            <a:r>
              <a:rPr lang="en-US" altLang="zh-CN" sz="2000">
                <a:latin typeface="Arial" charset="0"/>
              </a:rPr>
              <a:t>FLAG</a:t>
            </a:r>
            <a:r>
              <a:rPr lang="en-US" altLang="zh-CN" sz="2000" baseline="-25000">
                <a:latin typeface="Arial" charset="0"/>
              </a:rPr>
              <a:t>L</a:t>
            </a:r>
          </a:p>
        </p:txBody>
      </p:sp>
      <p:sp>
        <p:nvSpPr>
          <p:cNvPr id="981002" name="Rectangle 10"/>
          <p:cNvSpPr>
            <a:spLocks noChangeArrowheads="1"/>
          </p:cNvSpPr>
          <p:nvPr/>
        </p:nvSpPr>
        <p:spPr bwMode="auto">
          <a:xfrm>
            <a:off x="1763713" y="5230552"/>
            <a:ext cx="1296987" cy="360363"/>
          </a:xfrm>
          <a:prstGeom prst="rect">
            <a:avLst/>
          </a:prstGeom>
          <a:solidFill>
            <a:srgbClr val="FFFF99"/>
          </a:solidFill>
          <a:ln w="28575" algn="ctr">
            <a:solidFill>
              <a:schemeClr val="tx1"/>
            </a:solidFill>
            <a:miter lim="800000"/>
            <a:headEnd/>
            <a:tailEnd/>
          </a:ln>
          <a:effectLst/>
        </p:spPr>
        <p:txBody>
          <a:bodyPr wrap="none" lIns="0" tIns="0" rIns="0" bIns="0"/>
          <a:lstStyle/>
          <a:p>
            <a:pPr marL="342900" indent="-342900">
              <a:spcBef>
                <a:spcPct val="20000"/>
              </a:spcBef>
              <a:buClr>
                <a:srgbClr val="0000CC"/>
              </a:buClr>
              <a:buSzPct val="75000"/>
            </a:pPr>
            <a:r>
              <a:rPr lang="en-US" altLang="zh-CN" sz="2000">
                <a:latin typeface="Arial" charset="0"/>
              </a:rPr>
              <a:t>FLAG</a:t>
            </a:r>
            <a:r>
              <a:rPr lang="en-US" altLang="zh-CN" sz="2000" baseline="-25000">
                <a:latin typeface="Arial" charset="0"/>
              </a:rPr>
              <a:t>H</a:t>
            </a:r>
          </a:p>
        </p:txBody>
      </p:sp>
      <p:sp>
        <p:nvSpPr>
          <p:cNvPr id="981003" name="Line 11"/>
          <p:cNvSpPr>
            <a:spLocks noChangeShapeType="1"/>
          </p:cNvSpPr>
          <p:nvPr/>
        </p:nvSpPr>
        <p:spPr bwMode="auto">
          <a:xfrm>
            <a:off x="1763713" y="3069965"/>
            <a:ext cx="0" cy="360362"/>
          </a:xfrm>
          <a:prstGeom prst="line">
            <a:avLst/>
          </a:prstGeom>
          <a:noFill/>
          <a:ln w="28575">
            <a:solidFill>
              <a:schemeClr val="tx1"/>
            </a:solidFill>
            <a:round/>
            <a:headEnd/>
            <a:tailEnd/>
          </a:ln>
          <a:effectLst/>
        </p:spPr>
        <p:txBody>
          <a:bodyPr lIns="0" tIns="0" rIns="0" bIns="0"/>
          <a:lstStyle/>
          <a:p>
            <a:endParaRPr lang="zh-CN" altLang="en-US"/>
          </a:p>
        </p:txBody>
      </p:sp>
      <p:sp>
        <p:nvSpPr>
          <p:cNvPr id="981004" name="Line 12"/>
          <p:cNvSpPr>
            <a:spLocks noChangeShapeType="1"/>
          </p:cNvSpPr>
          <p:nvPr/>
        </p:nvSpPr>
        <p:spPr bwMode="auto">
          <a:xfrm>
            <a:off x="3060700" y="3069965"/>
            <a:ext cx="0" cy="431800"/>
          </a:xfrm>
          <a:prstGeom prst="line">
            <a:avLst/>
          </a:prstGeom>
          <a:noFill/>
          <a:ln w="28575">
            <a:solidFill>
              <a:schemeClr val="tx1"/>
            </a:solidFill>
            <a:round/>
            <a:headEnd/>
            <a:tailEnd/>
          </a:ln>
          <a:effectLst/>
        </p:spPr>
        <p:txBody>
          <a:bodyPr lIns="0" tIns="0" rIns="0" bIns="0"/>
          <a:lstStyle/>
          <a:p>
            <a:endParaRPr lang="zh-CN" altLang="en-US"/>
          </a:p>
        </p:txBody>
      </p:sp>
      <p:sp>
        <p:nvSpPr>
          <p:cNvPr id="981005" name="Line 13"/>
          <p:cNvSpPr>
            <a:spLocks noChangeShapeType="1"/>
          </p:cNvSpPr>
          <p:nvPr/>
        </p:nvSpPr>
        <p:spPr bwMode="auto">
          <a:xfrm>
            <a:off x="1763713" y="5805227"/>
            <a:ext cx="0" cy="315913"/>
          </a:xfrm>
          <a:prstGeom prst="line">
            <a:avLst/>
          </a:prstGeom>
          <a:noFill/>
          <a:ln w="28575">
            <a:solidFill>
              <a:schemeClr val="tx1"/>
            </a:solidFill>
            <a:round/>
            <a:headEnd/>
            <a:tailEnd/>
          </a:ln>
          <a:effectLst/>
        </p:spPr>
        <p:txBody>
          <a:bodyPr lIns="0" tIns="0" rIns="0" bIns="0"/>
          <a:lstStyle/>
          <a:p>
            <a:endParaRPr lang="zh-CN" altLang="en-US"/>
          </a:p>
        </p:txBody>
      </p:sp>
      <p:sp>
        <p:nvSpPr>
          <p:cNvPr id="981006" name="Line 14"/>
          <p:cNvSpPr>
            <a:spLocks noChangeShapeType="1"/>
          </p:cNvSpPr>
          <p:nvPr/>
        </p:nvSpPr>
        <p:spPr bwMode="auto">
          <a:xfrm>
            <a:off x="3060700" y="5805227"/>
            <a:ext cx="0" cy="315913"/>
          </a:xfrm>
          <a:prstGeom prst="line">
            <a:avLst/>
          </a:prstGeom>
          <a:noFill/>
          <a:ln w="28575">
            <a:solidFill>
              <a:schemeClr val="tx1"/>
            </a:solidFill>
            <a:round/>
            <a:headEnd/>
            <a:tailEnd/>
          </a:ln>
          <a:effectLst/>
        </p:spPr>
        <p:txBody>
          <a:bodyPr lIns="0" tIns="0" rIns="0" bIns="0"/>
          <a:lstStyle/>
          <a:p>
            <a:endParaRPr lang="zh-CN" altLang="en-US"/>
          </a:p>
        </p:txBody>
      </p:sp>
      <p:sp>
        <p:nvSpPr>
          <p:cNvPr id="981007" name="Rectangle 15" descr="浅色上对角线"/>
          <p:cNvSpPr>
            <a:spLocks noChangeArrowheads="1"/>
          </p:cNvSpPr>
          <p:nvPr/>
        </p:nvSpPr>
        <p:spPr bwMode="auto">
          <a:xfrm>
            <a:off x="1763713" y="5589327"/>
            <a:ext cx="1296987" cy="360363"/>
          </a:xfrm>
          <a:prstGeom prst="rect">
            <a:avLst/>
          </a:prstGeom>
          <a:pattFill prst="ltUpDiag">
            <a:fgClr>
              <a:srgbClr val="00CCFF"/>
            </a:fgClr>
            <a:bgClr>
              <a:srgbClr val="FFFFFF"/>
            </a:bgClr>
          </a:pattFill>
          <a:ln w="28575" algn="ctr">
            <a:solidFill>
              <a:schemeClr val="tx1"/>
            </a:solidFill>
            <a:miter lim="800000"/>
            <a:headEnd/>
            <a:tailEnd/>
          </a:ln>
          <a:effectLst/>
        </p:spPr>
        <p:txBody>
          <a:bodyPr wrap="none" lIns="0" tIns="0" rIns="0" bIns="0" anchor="ctr"/>
          <a:lstStyle/>
          <a:p>
            <a:pPr marL="342900" indent="-342900">
              <a:spcBef>
                <a:spcPct val="20000"/>
              </a:spcBef>
              <a:buClr>
                <a:srgbClr val="0000CC"/>
              </a:buClr>
              <a:buSzPct val="75000"/>
            </a:pPr>
            <a:endParaRPr lang="en-US" altLang="zh-CN" sz="2000" baseline="-25000">
              <a:latin typeface="Arial" charset="0"/>
            </a:endParaRPr>
          </a:p>
        </p:txBody>
      </p:sp>
      <p:sp>
        <p:nvSpPr>
          <p:cNvPr id="981008" name="Text Box 16"/>
          <p:cNvSpPr txBox="1">
            <a:spLocks noChangeArrowheads="1"/>
          </p:cNvSpPr>
          <p:nvPr/>
        </p:nvSpPr>
        <p:spPr bwMode="auto">
          <a:xfrm>
            <a:off x="611188" y="3458902"/>
            <a:ext cx="719137" cy="333375"/>
          </a:xfrm>
          <a:prstGeom prst="rect">
            <a:avLst/>
          </a:prstGeom>
          <a:solidFill>
            <a:srgbClr val="FFCC99"/>
          </a:solidFill>
          <a:ln w="28575" algn="ctr">
            <a:solidFill>
              <a:schemeClr val="tx1"/>
            </a:solidFill>
            <a:miter lim="800000"/>
            <a:headEnd/>
            <a:tailEnd/>
          </a:ln>
          <a:effectLst/>
        </p:spPr>
        <p:txBody>
          <a:bodyPr lIns="0" tIns="0" rIns="0" bIns="0">
            <a:spAutoFit/>
          </a:bodyPr>
          <a:lstStyle/>
          <a:p>
            <a:pPr marL="342900" indent="-342900">
              <a:spcBef>
                <a:spcPct val="50000"/>
              </a:spcBef>
              <a:buClr>
                <a:srgbClr val="0000CC"/>
              </a:buClr>
              <a:buSzPct val="75000"/>
            </a:pPr>
            <a:r>
              <a:rPr lang="en-US" altLang="zh-CN" sz="2000">
                <a:latin typeface="Arial" charset="0"/>
              </a:rPr>
              <a:t>SP</a:t>
            </a:r>
          </a:p>
        </p:txBody>
      </p:sp>
      <p:sp>
        <p:nvSpPr>
          <p:cNvPr id="981009" name="Line 17"/>
          <p:cNvSpPr>
            <a:spLocks noChangeShapeType="1"/>
          </p:cNvSpPr>
          <p:nvPr/>
        </p:nvSpPr>
        <p:spPr bwMode="auto">
          <a:xfrm>
            <a:off x="1331913" y="3608127"/>
            <a:ext cx="431800" cy="0"/>
          </a:xfrm>
          <a:prstGeom prst="line">
            <a:avLst/>
          </a:prstGeom>
          <a:noFill/>
          <a:ln w="28575">
            <a:solidFill>
              <a:schemeClr val="tx1"/>
            </a:solidFill>
            <a:round/>
            <a:headEnd/>
            <a:tailEnd type="triangle" w="med" len="med"/>
          </a:ln>
          <a:effectLst/>
        </p:spPr>
        <p:txBody>
          <a:bodyPr lIns="0" tIns="0" rIns="0" bIns="0"/>
          <a:lstStyle/>
          <a:p>
            <a:endParaRPr lang="zh-CN" altLang="en-US"/>
          </a:p>
        </p:txBody>
      </p:sp>
      <p:sp>
        <p:nvSpPr>
          <p:cNvPr id="981010" name="Rectangle 18"/>
          <p:cNvSpPr>
            <a:spLocks noChangeArrowheads="1"/>
          </p:cNvSpPr>
          <p:nvPr/>
        </p:nvSpPr>
        <p:spPr bwMode="auto">
          <a:xfrm>
            <a:off x="5076825" y="3357302"/>
            <a:ext cx="1296988" cy="360363"/>
          </a:xfrm>
          <a:prstGeom prst="rect">
            <a:avLst/>
          </a:prstGeom>
          <a:solidFill>
            <a:srgbClr val="CCFFFF"/>
          </a:solidFill>
          <a:ln w="28575" algn="ctr">
            <a:solidFill>
              <a:schemeClr val="tx1"/>
            </a:solidFill>
            <a:miter lim="800000"/>
            <a:headEnd/>
            <a:tailEnd/>
          </a:ln>
          <a:effectLst/>
        </p:spPr>
        <p:txBody>
          <a:bodyPr wrap="none" lIns="0" tIns="0" rIns="0" bIns="0"/>
          <a:lstStyle/>
          <a:p>
            <a:pPr marL="342900" indent="-342900">
              <a:spcBef>
                <a:spcPct val="20000"/>
              </a:spcBef>
              <a:buClr>
                <a:srgbClr val="0000CC"/>
              </a:buClr>
              <a:buSzPct val="75000"/>
            </a:pPr>
            <a:r>
              <a:rPr lang="en-US" altLang="zh-CN" sz="2000">
                <a:latin typeface="Arial" charset="0"/>
              </a:rPr>
              <a:t>IP</a:t>
            </a:r>
            <a:r>
              <a:rPr lang="en-US" altLang="zh-CN" sz="2000" baseline="-25000">
                <a:latin typeface="Arial" charset="0"/>
              </a:rPr>
              <a:t>L</a:t>
            </a:r>
          </a:p>
        </p:txBody>
      </p:sp>
      <p:sp>
        <p:nvSpPr>
          <p:cNvPr id="981011" name="Rectangle 19"/>
          <p:cNvSpPr>
            <a:spLocks noChangeArrowheads="1"/>
          </p:cNvSpPr>
          <p:nvPr/>
        </p:nvSpPr>
        <p:spPr bwMode="auto">
          <a:xfrm>
            <a:off x="5076825" y="3717665"/>
            <a:ext cx="1296988" cy="360362"/>
          </a:xfrm>
          <a:prstGeom prst="rect">
            <a:avLst/>
          </a:prstGeom>
          <a:solidFill>
            <a:srgbClr val="CCFFFF"/>
          </a:solidFill>
          <a:ln w="28575" algn="ctr">
            <a:solidFill>
              <a:schemeClr val="tx1"/>
            </a:solidFill>
            <a:miter lim="800000"/>
            <a:headEnd/>
            <a:tailEnd/>
          </a:ln>
          <a:effectLst/>
        </p:spPr>
        <p:txBody>
          <a:bodyPr wrap="none" lIns="0" tIns="0" rIns="0" bIns="0"/>
          <a:lstStyle/>
          <a:p>
            <a:pPr marL="342900" indent="-342900">
              <a:spcBef>
                <a:spcPct val="20000"/>
              </a:spcBef>
              <a:buClr>
                <a:srgbClr val="0000CC"/>
              </a:buClr>
              <a:buSzPct val="75000"/>
            </a:pPr>
            <a:r>
              <a:rPr lang="en-US" altLang="zh-CN" sz="2000">
                <a:latin typeface="Arial" charset="0"/>
              </a:rPr>
              <a:t>IP</a:t>
            </a:r>
            <a:r>
              <a:rPr lang="en-US" altLang="zh-CN" sz="2000" baseline="-25000">
                <a:latin typeface="Arial" charset="0"/>
              </a:rPr>
              <a:t>H</a:t>
            </a:r>
          </a:p>
        </p:txBody>
      </p:sp>
      <p:sp>
        <p:nvSpPr>
          <p:cNvPr id="981012" name="Rectangle 20"/>
          <p:cNvSpPr>
            <a:spLocks noChangeArrowheads="1"/>
          </p:cNvSpPr>
          <p:nvPr/>
        </p:nvSpPr>
        <p:spPr bwMode="auto">
          <a:xfrm>
            <a:off x="5076825" y="4078027"/>
            <a:ext cx="1296988" cy="360363"/>
          </a:xfrm>
          <a:prstGeom prst="rect">
            <a:avLst/>
          </a:prstGeom>
          <a:solidFill>
            <a:srgbClr val="FFCCFF"/>
          </a:solidFill>
          <a:ln w="28575" algn="ctr">
            <a:solidFill>
              <a:schemeClr val="tx1"/>
            </a:solidFill>
            <a:miter lim="800000"/>
            <a:headEnd/>
            <a:tailEnd/>
          </a:ln>
          <a:effectLst/>
        </p:spPr>
        <p:txBody>
          <a:bodyPr wrap="none" lIns="0" tIns="0" rIns="0" bIns="0"/>
          <a:lstStyle/>
          <a:p>
            <a:pPr marL="342900" indent="-342900">
              <a:spcBef>
                <a:spcPct val="20000"/>
              </a:spcBef>
              <a:buClr>
                <a:srgbClr val="0000CC"/>
              </a:buClr>
              <a:buSzPct val="75000"/>
            </a:pPr>
            <a:r>
              <a:rPr lang="en-US" altLang="zh-CN" sz="2000">
                <a:latin typeface="Arial" charset="0"/>
              </a:rPr>
              <a:t>CS</a:t>
            </a:r>
            <a:r>
              <a:rPr lang="en-US" altLang="zh-CN" sz="2000" baseline="-25000">
                <a:latin typeface="Arial" charset="0"/>
              </a:rPr>
              <a:t>L</a:t>
            </a:r>
          </a:p>
        </p:txBody>
      </p:sp>
      <p:sp>
        <p:nvSpPr>
          <p:cNvPr id="981013" name="Rectangle 21"/>
          <p:cNvSpPr>
            <a:spLocks noChangeArrowheads="1"/>
          </p:cNvSpPr>
          <p:nvPr/>
        </p:nvSpPr>
        <p:spPr bwMode="auto">
          <a:xfrm>
            <a:off x="5076825" y="4436802"/>
            <a:ext cx="1296988" cy="360363"/>
          </a:xfrm>
          <a:prstGeom prst="rect">
            <a:avLst/>
          </a:prstGeom>
          <a:solidFill>
            <a:srgbClr val="FFCCFF"/>
          </a:solidFill>
          <a:ln w="28575" algn="ctr">
            <a:solidFill>
              <a:schemeClr val="tx1"/>
            </a:solidFill>
            <a:miter lim="800000"/>
            <a:headEnd/>
            <a:tailEnd/>
          </a:ln>
          <a:effectLst/>
        </p:spPr>
        <p:txBody>
          <a:bodyPr wrap="none" lIns="0" tIns="0" rIns="0" bIns="0"/>
          <a:lstStyle/>
          <a:p>
            <a:pPr marL="342900" indent="-342900">
              <a:spcBef>
                <a:spcPct val="20000"/>
              </a:spcBef>
              <a:buClr>
                <a:srgbClr val="0000CC"/>
              </a:buClr>
              <a:buSzPct val="75000"/>
            </a:pPr>
            <a:r>
              <a:rPr lang="en-US" altLang="zh-CN" sz="2000">
                <a:latin typeface="Arial" charset="0"/>
              </a:rPr>
              <a:t>CS</a:t>
            </a:r>
            <a:r>
              <a:rPr lang="en-US" altLang="zh-CN" sz="2000" baseline="-25000">
                <a:latin typeface="Arial" charset="0"/>
              </a:rPr>
              <a:t>H</a:t>
            </a:r>
          </a:p>
        </p:txBody>
      </p:sp>
      <p:sp>
        <p:nvSpPr>
          <p:cNvPr id="981014" name="Rectangle 22"/>
          <p:cNvSpPr>
            <a:spLocks noChangeArrowheads="1"/>
          </p:cNvSpPr>
          <p:nvPr/>
        </p:nvSpPr>
        <p:spPr bwMode="auto">
          <a:xfrm>
            <a:off x="5076825" y="4797165"/>
            <a:ext cx="1296988" cy="360362"/>
          </a:xfrm>
          <a:prstGeom prst="rect">
            <a:avLst/>
          </a:prstGeom>
          <a:solidFill>
            <a:srgbClr val="FFFF99"/>
          </a:solidFill>
          <a:ln w="28575" algn="ctr">
            <a:solidFill>
              <a:schemeClr val="tx1"/>
            </a:solidFill>
            <a:miter lim="800000"/>
            <a:headEnd/>
            <a:tailEnd/>
          </a:ln>
          <a:effectLst/>
        </p:spPr>
        <p:txBody>
          <a:bodyPr wrap="none" lIns="0" tIns="0" rIns="0" bIns="0"/>
          <a:lstStyle/>
          <a:p>
            <a:pPr marL="342900" indent="-342900">
              <a:spcBef>
                <a:spcPct val="20000"/>
              </a:spcBef>
              <a:buClr>
                <a:srgbClr val="0000CC"/>
              </a:buClr>
              <a:buSzPct val="75000"/>
            </a:pPr>
            <a:r>
              <a:rPr lang="en-US" altLang="zh-CN" sz="2000">
                <a:latin typeface="Arial" charset="0"/>
              </a:rPr>
              <a:t>FLAG</a:t>
            </a:r>
            <a:r>
              <a:rPr lang="en-US" altLang="zh-CN" sz="2000" baseline="-25000">
                <a:latin typeface="Arial" charset="0"/>
              </a:rPr>
              <a:t>L</a:t>
            </a:r>
          </a:p>
        </p:txBody>
      </p:sp>
      <p:sp>
        <p:nvSpPr>
          <p:cNvPr id="981015" name="Rectangle 23"/>
          <p:cNvSpPr>
            <a:spLocks noChangeArrowheads="1"/>
          </p:cNvSpPr>
          <p:nvPr/>
        </p:nvSpPr>
        <p:spPr bwMode="auto">
          <a:xfrm>
            <a:off x="5076825" y="5157527"/>
            <a:ext cx="1296988" cy="360363"/>
          </a:xfrm>
          <a:prstGeom prst="rect">
            <a:avLst/>
          </a:prstGeom>
          <a:solidFill>
            <a:srgbClr val="FFFF99"/>
          </a:solidFill>
          <a:ln w="28575" algn="ctr">
            <a:solidFill>
              <a:schemeClr val="tx1"/>
            </a:solidFill>
            <a:miter lim="800000"/>
            <a:headEnd/>
            <a:tailEnd/>
          </a:ln>
          <a:effectLst/>
        </p:spPr>
        <p:txBody>
          <a:bodyPr wrap="none" lIns="0" tIns="0" rIns="0" bIns="0"/>
          <a:lstStyle/>
          <a:p>
            <a:pPr marL="342900" indent="-342900">
              <a:spcBef>
                <a:spcPct val="20000"/>
              </a:spcBef>
              <a:buClr>
                <a:srgbClr val="0000CC"/>
              </a:buClr>
              <a:buSzPct val="75000"/>
            </a:pPr>
            <a:r>
              <a:rPr lang="en-US" altLang="zh-CN" sz="2000">
                <a:latin typeface="Arial" charset="0"/>
              </a:rPr>
              <a:t>FLAG</a:t>
            </a:r>
            <a:r>
              <a:rPr lang="en-US" altLang="zh-CN" sz="2000" baseline="-25000">
                <a:latin typeface="Arial" charset="0"/>
              </a:rPr>
              <a:t>H</a:t>
            </a:r>
          </a:p>
        </p:txBody>
      </p:sp>
      <p:sp>
        <p:nvSpPr>
          <p:cNvPr id="981016" name="Line 24"/>
          <p:cNvSpPr>
            <a:spLocks noChangeShapeType="1"/>
          </p:cNvSpPr>
          <p:nvPr/>
        </p:nvSpPr>
        <p:spPr bwMode="auto">
          <a:xfrm>
            <a:off x="5076825" y="2996940"/>
            <a:ext cx="0" cy="360362"/>
          </a:xfrm>
          <a:prstGeom prst="line">
            <a:avLst/>
          </a:prstGeom>
          <a:noFill/>
          <a:ln w="28575">
            <a:solidFill>
              <a:schemeClr val="tx1"/>
            </a:solidFill>
            <a:round/>
            <a:headEnd/>
            <a:tailEnd/>
          </a:ln>
          <a:effectLst/>
        </p:spPr>
        <p:txBody>
          <a:bodyPr lIns="0" tIns="0" rIns="0" bIns="0"/>
          <a:lstStyle/>
          <a:p>
            <a:endParaRPr lang="zh-CN" altLang="en-US"/>
          </a:p>
        </p:txBody>
      </p:sp>
      <p:sp>
        <p:nvSpPr>
          <p:cNvPr id="981017" name="Line 25"/>
          <p:cNvSpPr>
            <a:spLocks noChangeShapeType="1"/>
          </p:cNvSpPr>
          <p:nvPr/>
        </p:nvSpPr>
        <p:spPr bwMode="auto">
          <a:xfrm>
            <a:off x="6373813" y="2996940"/>
            <a:ext cx="0" cy="431800"/>
          </a:xfrm>
          <a:prstGeom prst="line">
            <a:avLst/>
          </a:prstGeom>
          <a:noFill/>
          <a:ln w="28575">
            <a:solidFill>
              <a:schemeClr val="tx1"/>
            </a:solidFill>
            <a:round/>
            <a:headEnd/>
            <a:tailEnd/>
          </a:ln>
          <a:effectLst/>
        </p:spPr>
        <p:txBody>
          <a:bodyPr lIns="0" tIns="0" rIns="0" bIns="0"/>
          <a:lstStyle/>
          <a:p>
            <a:endParaRPr lang="zh-CN" altLang="en-US"/>
          </a:p>
        </p:txBody>
      </p:sp>
      <p:sp>
        <p:nvSpPr>
          <p:cNvPr id="981018" name="Line 26"/>
          <p:cNvSpPr>
            <a:spLocks noChangeShapeType="1"/>
          </p:cNvSpPr>
          <p:nvPr/>
        </p:nvSpPr>
        <p:spPr bwMode="auto">
          <a:xfrm>
            <a:off x="5076825" y="5732202"/>
            <a:ext cx="0" cy="315913"/>
          </a:xfrm>
          <a:prstGeom prst="line">
            <a:avLst/>
          </a:prstGeom>
          <a:noFill/>
          <a:ln w="28575">
            <a:solidFill>
              <a:schemeClr val="tx1"/>
            </a:solidFill>
            <a:round/>
            <a:headEnd/>
            <a:tailEnd/>
          </a:ln>
          <a:effectLst/>
        </p:spPr>
        <p:txBody>
          <a:bodyPr lIns="0" tIns="0" rIns="0" bIns="0"/>
          <a:lstStyle/>
          <a:p>
            <a:endParaRPr lang="zh-CN" altLang="en-US"/>
          </a:p>
        </p:txBody>
      </p:sp>
      <p:sp>
        <p:nvSpPr>
          <p:cNvPr id="981019" name="Line 27"/>
          <p:cNvSpPr>
            <a:spLocks noChangeShapeType="1"/>
          </p:cNvSpPr>
          <p:nvPr/>
        </p:nvSpPr>
        <p:spPr bwMode="auto">
          <a:xfrm>
            <a:off x="6373813" y="5732202"/>
            <a:ext cx="0" cy="315913"/>
          </a:xfrm>
          <a:prstGeom prst="line">
            <a:avLst/>
          </a:prstGeom>
          <a:noFill/>
          <a:ln w="28575">
            <a:solidFill>
              <a:schemeClr val="tx1"/>
            </a:solidFill>
            <a:round/>
            <a:headEnd/>
            <a:tailEnd/>
          </a:ln>
          <a:effectLst/>
        </p:spPr>
        <p:txBody>
          <a:bodyPr lIns="0" tIns="0" rIns="0" bIns="0"/>
          <a:lstStyle/>
          <a:p>
            <a:endParaRPr lang="zh-CN" altLang="en-US"/>
          </a:p>
        </p:txBody>
      </p:sp>
      <p:sp>
        <p:nvSpPr>
          <p:cNvPr id="981020" name="Rectangle 28" descr="浅色上对角线"/>
          <p:cNvSpPr>
            <a:spLocks noChangeArrowheads="1"/>
          </p:cNvSpPr>
          <p:nvPr/>
        </p:nvSpPr>
        <p:spPr bwMode="auto">
          <a:xfrm>
            <a:off x="5076825" y="5516302"/>
            <a:ext cx="1296988" cy="360363"/>
          </a:xfrm>
          <a:prstGeom prst="rect">
            <a:avLst/>
          </a:prstGeom>
          <a:pattFill prst="ltUpDiag">
            <a:fgClr>
              <a:srgbClr val="00CCFF"/>
            </a:fgClr>
            <a:bgClr>
              <a:srgbClr val="FFFFFF"/>
            </a:bgClr>
          </a:pattFill>
          <a:ln w="28575" algn="ctr">
            <a:solidFill>
              <a:schemeClr val="tx1"/>
            </a:solidFill>
            <a:miter lim="800000"/>
            <a:headEnd/>
            <a:tailEnd/>
          </a:ln>
          <a:effectLst/>
        </p:spPr>
        <p:txBody>
          <a:bodyPr wrap="none" lIns="0" tIns="0" rIns="0" bIns="0" anchor="ctr"/>
          <a:lstStyle/>
          <a:p>
            <a:pPr marL="342900" indent="-342900">
              <a:spcBef>
                <a:spcPct val="20000"/>
              </a:spcBef>
              <a:buClr>
                <a:srgbClr val="0000CC"/>
              </a:buClr>
              <a:buSzPct val="75000"/>
            </a:pPr>
            <a:endParaRPr lang="en-US" altLang="zh-CN" sz="2000" baseline="-25000">
              <a:latin typeface="Arial" charset="0"/>
            </a:endParaRPr>
          </a:p>
        </p:txBody>
      </p:sp>
      <p:sp>
        <p:nvSpPr>
          <p:cNvPr id="981021" name="Text Box 29"/>
          <p:cNvSpPr txBox="1">
            <a:spLocks noChangeArrowheads="1"/>
          </p:cNvSpPr>
          <p:nvPr/>
        </p:nvSpPr>
        <p:spPr bwMode="auto">
          <a:xfrm>
            <a:off x="3924300" y="5536940"/>
            <a:ext cx="719138" cy="333375"/>
          </a:xfrm>
          <a:prstGeom prst="rect">
            <a:avLst/>
          </a:prstGeom>
          <a:solidFill>
            <a:srgbClr val="FFCC99"/>
          </a:solidFill>
          <a:ln w="28575" algn="ctr">
            <a:solidFill>
              <a:schemeClr val="tx1"/>
            </a:solidFill>
            <a:miter lim="800000"/>
            <a:headEnd/>
            <a:tailEnd/>
          </a:ln>
          <a:effectLst/>
        </p:spPr>
        <p:txBody>
          <a:bodyPr lIns="0" tIns="0" rIns="0" bIns="0">
            <a:spAutoFit/>
          </a:bodyPr>
          <a:lstStyle/>
          <a:p>
            <a:pPr marL="342900" indent="-342900">
              <a:spcBef>
                <a:spcPct val="50000"/>
              </a:spcBef>
              <a:buClr>
                <a:srgbClr val="0000CC"/>
              </a:buClr>
              <a:buSzPct val="75000"/>
            </a:pPr>
            <a:r>
              <a:rPr lang="en-US" altLang="zh-CN" sz="2000">
                <a:latin typeface="Arial" charset="0"/>
              </a:rPr>
              <a:t>SP</a:t>
            </a:r>
          </a:p>
        </p:txBody>
      </p:sp>
      <p:sp>
        <p:nvSpPr>
          <p:cNvPr id="981022" name="Line 30"/>
          <p:cNvSpPr>
            <a:spLocks noChangeShapeType="1"/>
          </p:cNvSpPr>
          <p:nvPr/>
        </p:nvSpPr>
        <p:spPr bwMode="auto">
          <a:xfrm flipV="1">
            <a:off x="4645025" y="5700452"/>
            <a:ext cx="431800" cy="0"/>
          </a:xfrm>
          <a:prstGeom prst="line">
            <a:avLst/>
          </a:prstGeom>
          <a:noFill/>
          <a:ln w="28575">
            <a:solidFill>
              <a:schemeClr val="tx1"/>
            </a:solidFill>
            <a:round/>
            <a:headEnd/>
            <a:tailEnd type="triangle" w="med" len="med"/>
          </a:ln>
          <a:effectLst/>
        </p:spPr>
        <p:txBody>
          <a:bodyPr lIns="0" tIns="0" rIns="0" bIns="0"/>
          <a:lstStyle/>
          <a:p>
            <a:endParaRPr lang="zh-CN" altLang="en-US"/>
          </a:p>
        </p:txBody>
      </p:sp>
      <p:sp>
        <p:nvSpPr>
          <p:cNvPr id="981023" name="Rectangle 31"/>
          <p:cNvSpPr>
            <a:spLocks noChangeArrowheads="1"/>
          </p:cNvSpPr>
          <p:nvPr/>
        </p:nvSpPr>
        <p:spPr bwMode="auto">
          <a:xfrm>
            <a:off x="7237413" y="3571615"/>
            <a:ext cx="1439862" cy="288925"/>
          </a:xfrm>
          <a:prstGeom prst="rect">
            <a:avLst/>
          </a:prstGeom>
          <a:solidFill>
            <a:srgbClr val="FFCC99"/>
          </a:solidFill>
          <a:ln w="28575" algn="ctr">
            <a:solidFill>
              <a:schemeClr val="tx1"/>
            </a:solidFill>
            <a:miter lim="800000"/>
            <a:headEnd/>
            <a:tailEnd/>
          </a:ln>
          <a:effectLst/>
        </p:spPr>
        <p:txBody>
          <a:bodyPr wrap="none" lIns="0" tIns="0" rIns="0" bIns="0" anchor="ctr"/>
          <a:lstStyle/>
          <a:p>
            <a:pPr marL="342900" indent="-342900">
              <a:spcBef>
                <a:spcPct val="20000"/>
              </a:spcBef>
              <a:buClr>
                <a:srgbClr val="0000CC"/>
              </a:buClr>
              <a:buSzPct val="75000"/>
            </a:pPr>
            <a:r>
              <a:rPr lang="en-US" altLang="zh-CN" sz="2000" b="0">
                <a:latin typeface="Arial" charset="0"/>
              </a:rPr>
              <a:t>IP</a:t>
            </a:r>
          </a:p>
        </p:txBody>
      </p:sp>
      <p:sp>
        <p:nvSpPr>
          <p:cNvPr id="981024" name="Rectangle 32"/>
          <p:cNvSpPr>
            <a:spLocks noChangeArrowheads="1"/>
          </p:cNvSpPr>
          <p:nvPr/>
        </p:nvSpPr>
        <p:spPr bwMode="auto">
          <a:xfrm>
            <a:off x="7237413" y="4292340"/>
            <a:ext cx="1439862" cy="288925"/>
          </a:xfrm>
          <a:prstGeom prst="rect">
            <a:avLst/>
          </a:prstGeom>
          <a:solidFill>
            <a:srgbClr val="FFCC99"/>
          </a:solidFill>
          <a:ln w="28575" algn="ctr">
            <a:solidFill>
              <a:schemeClr val="tx1"/>
            </a:solidFill>
            <a:miter lim="800000"/>
            <a:headEnd/>
            <a:tailEnd/>
          </a:ln>
          <a:effectLst/>
        </p:spPr>
        <p:txBody>
          <a:bodyPr wrap="none" lIns="0" tIns="0" rIns="0" bIns="0" anchor="ctr"/>
          <a:lstStyle/>
          <a:p>
            <a:pPr marL="342900" indent="-342900">
              <a:spcBef>
                <a:spcPct val="20000"/>
              </a:spcBef>
              <a:buClr>
                <a:srgbClr val="0000CC"/>
              </a:buClr>
              <a:buSzPct val="75000"/>
            </a:pPr>
            <a:r>
              <a:rPr lang="en-US" altLang="zh-CN" sz="2000" b="0">
                <a:latin typeface="Arial" charset="0"/>
              </a:rPr>
              <a:t>CS</a:t>
            </a:r>
          </a:p>
        </p:txBody>
      </p:sp>
      <p:sp>
        <p:nvSpPr>
          <p:cNvPr id="981025" name="Rectangle 33"/>
          <p:cNvSpPr>
            <a:spLocks noChangeArrowheads="1"/>
          </p:cNvSpPr>
          <p:nvPr/>
        </p:nvSpPr>
        <p:spPr bwMode="auto">
          <a:xfrm>
            <a:off x="7237413" y="5013065"/>
            <a:ext cx="1439862" cy="288925"/>
          </a:xfrm>
          <a:prstGeom prst="rect">
            <a:avLst/>
          </a:prstGeom>
          <a:solidFill>
            <a:srgbClr val="FFCC99"/>
          </a:solidFill>
          <a:ln w="28575" algn="ctr">
            <a:solidFill>
              <a:schemeClr val="tx1"/>
            </a:solidFill>
            <a:miter lim="800000"/>
            <a:headEnd/>
            <a:tailEnd/>
          </a:ln>
          <a:effectLst/>
        </p:spPr>
        <p:txBody>
          <a:bodyPr wrap="none" lIns="0" tIns="0" rIns="0" bIns="0" anchor="ctr"/>
          <a:lstStyle/>
          <a:p>
            <a:pPr marL="342900" indent="-342900">
              <a:spcBef>
                <a:spcPct val="20000"/>
              </a:spcBef>
              <a:buClr>
                <a:srgbClr val="0000CC"/>
              </a:buClr>
              <a:buSzPct val="75000"/>
            </a:pPr>
            <a:r>
              <a:rPr lang="en-US" altLang="zh-CN" sz="2000" b="0">
                <a:latin typeface="Arial" charset="0"/>
              </a:rPr>
              <a:t>FLAG</a:t>
            </a:r>
          </a:p>
        </p:txBody>
      </p:sp>
      <p:sp>
        <p:nvSpPr>
          <p:cNvPr id="981026" name="AutoShape 34"/>
          <p:cNvSpPr>
            <a:spLocks/>
          </p:cNvSpPr>
          <p:nvPr/>
        </p:nvSpPr>
        <p:spPr bwMode="auto">
          <a:xfrm>
            <a:off x="6445250" y="3373177"/>
            <a:ext cx="128588" cy="647700"/>
          </a:xfrm>
          <a:prstGeom prst="rightBrace">
            <a:avLst>
              <a:gd name="adj1" fmla="val 41975"/>
              <a:gd name="adj2" fmla="val 50000"/>
            </a:avLst>
          </a:prstGeom>
          <a:noFill/>
          <a:ln w="28575">
            <a:solidFill>
              <a:schemeClr val="tx1"/>
            </a:solidFill>
            <a:round/>
            <a:headEnd/>
            <a:tailEnd/>
          </a:ln>
          <a:effectLst/>
        </p:spPr>
        <p:txBody>
          <a:bodyPr wrap="none" lIns="0" tIns="0" rIns="0" bIns="0" anchor="ctr"/>
          <a:lstStyle/>
          <a:p>
            <a:endParaRPr lang="zh-CN" altLang="en-US"/>
          </a:p>
        </p:txBody>
      </p:sp>
      <p:sp>
        <p:nvSpPr>
          <p:cNvPr id="981027" name="AutoShape 35"/>
          <p:cNvSpPr>
            <a:spLocks/>
          </p:cNvSpPr>
          <p:nvPr/>
        </p:nvSpPr>
        <p:spPr bwMode="auto">
          <a:xfrm>
            <a:off x="6445250" y="4122477"/>
            <a:ext cx="122238" cy="647700"/>
          </a:xfrm>
          <a:prstGeom prst="rightBrace">
            <a:avLst>
              <a:gd name="adj1" fmla="val 44156"/>
              <a:gd name="adj2" fmla="val 50000"/>
            </a:avLst>
          </a:prstGeom>
          <a:noFill/>
          <a:ln w="28575">
            <a:solidFill>
              <a:schemeClr val="tx1"/>
            </a:solidFill>
            <a:round/>
            <a:headEnd/>
            <a:tailEnd/>
          </a:ln>
          <a:effectLst/>
        </p:spPr>
        <p:txBody>
          <a:bodyPr wrap="none" lIns="0" tIns="0" rIns="0" bIns="0" anchor="ctr"/>
          <a:lstStyle/>
          <a:p>
            <a:endParaRPr lang="zh-CN" altLang="en-US"/>
          </a:p>
        </p:txBody>
      </p:sp>
      <p:sp>
        <p:nvSpPr>
          <p:cNvPr id="981028" name="AutoShape 36"/>
          <p:cNvSpPr>
            <a:spLocks/>
          </p:cNvSpPr>
          <p:nvPr/>
        </p:nvSpPr>
        <p:spPr bwMode="auto">
          <a:xfrm>
            <a:off x="6445250" y="4841615"/>
            <a:ext cx="122238" cy="647700"/>
          </a:xfrm>
          <a:prstGeom prst="rightBrace">
            <a:avLst>
              <a:gd name="adj1" fmla="val 44156"/>
              <a:gd name="adj2" fmla="val 50000"/>
            </a:avLst>
          </a:prstGeom>
          <a:noFill/>
          <a:ln w="28575">
            <a:solidFill>
              <a:schemeClr val="tx1"/>
            </a:solidFill>
            <a:round/>
            <a:headEnd/>
            <a:tailEnd/>
          </a:ln>
          <a:effectLst/>
        </p:spPr>
        <p:txBody>
          <a:bodyPr wrap="none" lIns="0" tIns="0" rIns="0" bIns="0" anchor="ctr"/>
          <a:lstStyle/>
          <a:p>
            <a:endParaRPr lang="zh-CN" altLang="en-US"/>
          </a:p>
        </p:txBody>
      </p:sp>
      <p:sp>
        <p:nvSpPr>
          <p:cNvPr id="981032" name="Text Box 40"/>
          <p:cNvSpPr txBox="1">
            <a:spLocks noChangeArrowheads="1"/>
          </p:cNvSpPr>
          <p:nvPr/>
        </p:nvSpPr>
        <p:spPr bwMode="auto">
          <a:xfrm>
            <a:off x="468313" y="4151052"/>
            <a:ext cx="1152525" cy="1281113"/>
          </a:xfrm>
          <a:prstGeom prst="rect">
            <a:avLst/>
          </a:prstGeom>
          <a:noFill/>
          <a:ln w="9525" algn="ctr">
            <a:noFill/>
            <a:miter lim="800000"/>
            <a:headEnd/>
            <a:tailEnd/>
          </a:ln>
          <a:effectLst/>
        </p:spPr>
        <p:txBody>
          <a:bodyPr lIns="0" tIns="0" rIns="0" bIns="0">
            <a:spAutoFit/>
          </a:bodyPr>
          <a:lstStyle/>
          <a:p>
            <a:pPr algn="l">
              <a:spcBef>
                <a:spcPct val="50000"/>
              </a:spcBef>
              <a:buClr>
                <a:srgbClr val="0000CC"/>
              </a:buClr>
              <a:buSzPct val="75000"/>
            </a:pPr>
            <a:r>
              <a:rPr lang="zh-CN" altLang="en-US" sz="2800">
                <a:latin typeface="Arial" charset="0"/>
              </a:rPr>
              <a:t>进入中断服务程序时</a:t>
            </a:r>
          </a:p>
        </p:txBody>
      </p:sp>
      <p:sp>
        <p:nvSpPr>
          <p:cNvPr id="981033" name="Text Box 41"/>
          <p:cNvSpPr txBox="1">
            <a:spLocks noChangeArrowheads="1"/>
          </p:cNvSpPr>
          <p:nvPr/>
        </p:nvSpPr>
        <p:spPr bwMode="auto">
          <a:xfrm>
            <a:off x="3781425" y="3862127"/>
            <a:ext cx="1295400" cy="854075"/>
          </a:xfrm>
          <a:prstGeom prst="rect">
            <a:avLst/>
          </a:prstGeom>
          <a:noFill/>
          <a:ln w="9525" algn="ctr">
            <a:noFill/>
            <a:miter lim="800000"/>
            <a:headEnd/>
            <a:tailEnd/>
          </a:ln>
          <a:effectLst/>
        </p:spPr>
        <p:txBody>
          <a:bodyPr lIns="0" tIns="0" rIns="0" bIns="0">
            <a:spAutoFit/>
          </a:bodyPr>
          <a:lstStyle/>
          <a:p>
            <a:pPr algn="l">
              <a:spcBef>
                <a:spcPct val="50000"/>
              </a:spcBef>
              <a:buClr>
                <a:srgbClr val="0000CC"/>
              </a:buClr>
              <a:buSzPct val="75000"/>
            </a:pPr>
            <a:r>
              <a:rPr lang="zh-CN" altLang="en-US" sz="2800">
                <a:latin typeface="Arial" charset="0"/>
              </a:rPr>
              <a:t>中断</a:t>
            </a:r>
            <a:br>
              <a:rPr lang="zh-CN" altLang="en-US" sz="2800">
                <a:latin typeface="Arial" charset="0"/>
              </a:rPr>
            </a:br>
            <a:r>
              <a:rPr lang="zh-CN" altLang="en-US" sz="2800">
                <a:latin typeface="Arial" charset="0"/>
              </a:rPr>
              <a:t>返回后</a:t>
            </a:r>
          </a:p>
        </p:txBody>
      </p:sp>
      <p:sp>
        <p:nvSpPr>
          <p:cNvPr id="981040" name="Line 48"/>
          <p:cNvSpPr>
            <a:spLocks noChangeShapeType="1"/>
          </p:cNvSpPr>
          <p:nvPr/>
        </p:nvSpPr>
        <p:spPr bwMode="auto">
          <a:xfrm>
            <a:off x="6588125" y="3716077"/>
            <a:ext cx="647700" cy="0"/>
          </a:xfrm>
          <a:prstGeom prst="line">
            <a:avLst/>
          </a:prstGeom>
          <a:noFill/>
          <a:ln w="28575">
            <a:solidFill>
              <a:srgbClr val="FF3399"/>
            </a:solidFill>
            <a:round/>
            <a:headEnd/>
            <a:tailEnd type="triangle" w="med" len="lg"/>
          </a:ln>
          <a:effectLst/>
        </p:spPr>
        <p:txBody>
          <a:bodyPr anchor="ctr">
            <a:spAutoFit/>
          </a:bodyPr>
          <a:lstStyle/>
          <a:p>
            <a:endParaRPr lang="zh-CN" altLang="en-US"/>
          </a:p>
        </p:txBody>
      </p:sp>
      <p:sp>
        <p:nvSpPr>
          <p:cNvPr id="981041" name="Line 49"/>
          <p:cNvSpPr>
            <a:spLocks noChangeShapeType="1"/>
          </p:cNvSpPr>
          <p:nvPr/>
        </p:nvSpPr>
        <p:spPr bwMode="auto">
          <a:xfrm>
            <a:off x="6588125" y="4436802"/>
            <a:ext cx="647700" cy="0"/>
          </a:xfrm>
          <a:prstGeom prst="line">
            <a:avLst/>
          </a:prstGeom>
          <a:noFill/>
          <a:ln w="28575">
            <a:solidFill>
              <a:srgbClr val="FF3399"/>
            </a:solidFill>
            <a:round/>
            <a:headEnd/>
            <a:tailEnd type="triangle" w="med" len="lg"/>
          </a:ln>
          <a:effectLst/>
        </p:spPr>
        <p:txBody>
          <a:bodyPr anchor="ctr">
            <a:spAutoFit/>
          </a:bodyPr>
          <a:lstStyle/>
          <a:p>
            <a:endParaRPr lang="zh-CN" altLang="en-US"/>
          </a:p>
        </p:txBody>
      </p:sp>
      <p:sp>
        <p:nvSpPr>
          <p:cNvPr id="981042" name="Line 50"/>
          <p:cNvSpPr>
            <a:spLocks noChangeShapeType="1"/>
          </p:cNvSpPr>
          <p:nvPr/>
        </p:nvSpPr>
        <p:spPr bwMode="auto">
          <a:xfrm>
            <a:off x="6588125" y="5155940"/>
            <a:ext cx="647700" cy="0"/>
          </a:xfrm>
          <a:prstGeom prst="line">
            <a:avLst/>
          </a:prstGeom>
          <a:noFill/>
          <a:ln w="28575">
            <a:solidFill>
              <a:srgbClr val="FF3399"/>
            </a:solidFill>
            <a:round/>
            <a:headEnd/>
            <a:tailEnd type="triangle" w="med" len="lg"/>
          </a:ln>
          <a:effectLst/>
        </p:spPr>
        <p:txBody>
          <a:bodyPr anchor="ctr">
            <a:spAutoFit/>
          </a:bodyPr>
          <a:lstStyle/>
          <a:p>
            <a:endParaRPr lang="zh-CN" altLang="en-US"/>
          </a:p>
        </p:txBody>
      </p:sp>
      <p:sp>
        <p:nvSpPr>
          <p:cNvPr id="44" name="矩形 43"/>
          <p:cNvSpPr/>
          <p:nvPr/>
        </p:nvSpPr>
        <p:spPr>
          <a:xfrm>
            <a:off x="4613874" y="6165380"/>
            <a:ext cx="3155031" cy="523220"/>
          </a:xfrm>
          <a:prstGeom prst="rect">
            <a:avLst/>
          </a:prstGeom>
        </p:spPr>
        <p:txBody>
          <a:bodyPr wrap="none">
            <a:spAutoFit/>
          </a:bodyPr>
          <a:lstStyle/>
          <a:p>
            <a:pPr algn="r"/>
            <a:r>
              <a:rPr lang="en-US" altLang="zh-CN" dirty="0" smtClean="0">
                <a:solidFill>
                  <a:srgbClr val="D60093"/>
                </a:solidFill>
                <a:latin typeface="+mn-lt"/>
                <a:ea typeface="楷体_GB2312" pitchFamily="49" charset="-122"/>
              </a:rPr>
              <a:t>Intel 16</a:t>
            </a:r>
            <a:r>
              <a:rPr lang="zh-CN" altLang="en-US" dirty="0" smtClean="0">
                <a:solidFill>
                  <a:srgbClr val="D60093"/>
                </a:solidFill>
                <a:latin typeface="+mn-lt"/>
                <a:ea typeface="楷体_GB2312" pitchFamily="49" charset="-122"/>
              </a:rPr>
              <a:t>位中断系统</a:t>
            </a:r>
            <a:endParaRPr lang="zh-CN" altLang="en-US" dirty="0">
              <a:solidFill>
                <a:srgbClr val="D60093"/>
              </a:solidFill>
              <a:latin typeface="+mn-lt"/>
            </a:endParaRPr>
          </a:p>
        </p:txBody>
      </p:sp>
      <p:sp>
        <p:nvSpPr>
          <p:cNvPr id="45" name="动作按钮: 前进或下一项 44">
            <a:hlinkClick r:id="rId2" action="ppaction://hlinksldjump" highlightClick="1"/>
          </p:cNvPr>
          <p:cNvSpPr/>
          <p:nvPr/>
        </p:nvSpPr>
        <p:spPr bwMode="auto">
          <a:xfrm>
            <a:off x="7740440" y="6186859"/>
            <a:ext cx="648090" cy="432265"/>
          </a:xfrm>
          <a:prstGeom prst="actionButtonForwardNext">
            <a:avLst/>
          </a:prstGeom>
          <a:solidFill>
            <a:srgbClr val="FFCCFF"/>
          </a:solidFill>
          <a:ln>
            <a:solidFill>
              <a:srgbClr val="D60093"/>
            </a:solidFill>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zh-CN" altLang="en-US" sz="2800" b="1" i="0" u="none" strike="noStrike" cap="none" normalizeH="0" baseline="0" smtClean="0">
              <a:ln>
                <a:noFill/>
              </a:ln>
              <a:solidFill>
                <a:schemeClr val="tx1"/>
              </a:solidFill>
              <a:effectLst/>
              <a:latin typeface="Times New Roman" pitchFamily="18" charset="0"/>
              <a:ea typeface="宋体" pitchFamily="2" charset="-122"/>
            </a:endParaRPr>
          </a:p>
        </p:txBody>
      </p:sp>
    </p:spTree>
    <p:extLst>
      <p:ext uri="{BB962C8B-B14F-4D97-AF65-F5344CB8AC3E}">
        <p14:creationId xmlns:p14="http://schemas.microsoft.com/office/powerpoint/2010/main" val="4144054267"/>
      </p:ext>
    </p:extLst>
  </p:cSld>
  <p:clrMapOvr>
    <a:masterClrMapping/>
  </p:clrMapOvr>
  <p:transition spd="med"/>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灯片编号占位符 4"/>
          <p:cNvSpPr>
            <a:spLocks noGrp="1"/>
          </p:cNvSpPr>
          <p:nvPr>
            <p:ph type="sldNum" sz="quarter" idx="11"/>
          </p:nvPr>
        </p:nvSpPr>
        <p:spPr/>
        <p:txBody>
          <a:bodyPr/>
          <a:lstStyle/>
          <a:p>
            <a:fld id="{41F941FE-3285-4EAB-82E1-956BCCC91CFC}" type="slidenum">
              <a:rPr lang="zh-CN" altLang="en-US"/>
              <a:pPr/>
              <a:t>51</a:t>
            </a:fld>
            <a:endParaRPr lang="en-US" altLang="zh-CN"/>
          </a:p>
        </p:txBody>
      </p:sp>
      <p:sp>
        <p:nvSpPr>
          <p:cNvPr id="963622" name="Text Box 38"/>
          <p:cNvSpPr txBox="1">
            <a:spLocks noChangeArrowheads="1"/>
          </p:cNvSpPr>
          <p:nvPr/>
        </p:nvSpPr>
        <p:spPr bwMode="auto">
          <a:xfrm>
            <a:off x="6315075" y="1525588"/>
            <a:ext cx="2328863" cy="457200"/>
          </a:xfrm>
          <a:prstGeom prst="rect">
            <a:avLst/>
          </a:prstGeom>
          <a:solidFill>
            <a:srgbClr val="D3CDCB"/>
          </a:solidFill>
          <a:ln w="9525">
            <a:noFill/>
            <a:miter lim="800000"/>
            <a:headEnd/>
            <a:tailEnd/>
          </a:ln>
          <a:effectLst/>
        </p:spPr>
        <p:txBody>
          <a:bodyPr wrap="none" anchor="ctr">
            <a:spAutoFit/>
          </a:bodyPr>
          <a:lstStyle/>
          <a:p>
            <a:pPr>
              <a:buClrTx/>
              <a:buFontTx/>
              <a:buNone/>
            </a:pPr>
            <a:r>
              <a:rPr kumimoji="1" lang="zh-CN" altLang="en-US" sz="2400">
                <a:solidFill>
                  <a:srgbClr val="000000"/>
                </a:solidFill>
              </a:rPr>
              <a:t>中断服务子程序</a:t>
            </a:r>
          </a:p>
        </p:txBody>
      </p:sp>
      <p:sp>
        <p:nvSpPr>
          <p:cNvPr id="963628" name="Text Box 44"/>
          <p:cNvSpPr txBox="1">
            <a:spLocks noChangeArrowheads="1"/>
          </p:cNvSpPr>
          <p:nvPr/>
        </p:nvSpPr>
        <p:spPr bwMode="auto">
          <a:xfrm>
            <a:off x="176213" y="2592388"/>
            <a:ext cx="2173287" cy="457200"/>
          </a:xfrm>
          <a:prstGeom prst="rect">
            <a:avLst/>
          </a:prstGeom>
          <a:solidFill>
            <a:srgbClr val="D3CDCB"/>
          </a:solidFill>
          <a:ln w="9525">
            <a:noFill/>
            <a:miter lim="800000"/>
            <a:headEnd/>
            <a:tailEnd/>
          </a:ln>
          <a:effectLst/>
        </p:spPr>
        <p:txBody>
          <a:bodyPr wrap="none" anchor="ctr">
            <a:spAutoFit/>
          </a:bodyPr>
          <a:lstStyle/>
          <a:p>
            <a:pPr>
              <a:buClrTx/>
              <a:buFontTx/>
              <a:buNone/>
            </a:pPr>
            <a:r>
              <a:rPr kumimoji="1" lang="en-US" altLang="zh-CN" sz="2400">
                <a:solidFill>
                  <a:srgbClr val="000000"/>
                </a:solidFill>
              </a:rPr>
              <a:t>INTA</a:t>
            </a:r>
            <a:r>
              <a:rPr kumimoji="1" lang="zh-CN" altLang="en-US" sz="2400">
                <a:solidFill>
                  <a:srgbClr val="000000"/>
                </a:solidFill>
              </a:rPr>
              <a:t>响应中断</a:t>
            </a:r>
          </a:p>
        </p:txBody>
      </p:sp>
      <p:sp>
        <p:nvSpPr>
          <p:cNvPr id="963611" name="Rectangle 27"/>
          <p:cNvSpPr>
            <a:spLocks noGrp="1" noChangeArrowheads="1"/>
          </p:cNvSpPr>
          <p:nvPr>
            <p:ph type="title"/>
          </p:nvPr>
        </p:nvSpPr>
        <p:spPr>
          <a:xfrm>
            <a:off x="1038225" y="476250"/>
            <a:ext cx="5365750" cy="579438"/>
          </a:xfrm>
          <a:noFill/>
          <a:ln/>
        </p:spPr>
        <p:txBody>
          <a:bodyPr anchor="b"/>
          <a:lstStyle/>
          <a:p>
            <a:r>
              <a:rPr lang="en-US" altLang="zh-CN" sz="2800" b="1" dirty="0">
                <a:solidFill>
                  <a:srgbClr val="000000"/>
                </a:solidFill>
                <a:latin typeface="Times New Roman" pitchFamily="18" charset="0"/>
              </a:rPr>
              <a:t>INTR</a:t>
            </a:r>
            <a:r>
              <a:rPr lang="zh-CN" altLang="en-US" sz="2800" b="1" dirty="0">
                <a:solidFill>
                  <a:srgbClr val="000000"/>
                </a:solidFill>
                <a:latin typeface="Times New Roman" pitchFamily="18" charset="0"/>
              </a:rPr>
              <a:t>中断处理过程（无嵌套）</a:t>
            </a:r>
          </a:p>
        </p:txBody>
      </p:sp>
      <p:sp>
        <p:nvSpPr>
          <p:cNvPr id="963613" name="Line 29"/>
          <p:cNvSpPr>
            <a:spLocks noChangeShapeType="1"/>
          </p:cNvSpPr>
          <p:nvPr/>
        </p:nvSpPr>
        <p:spPr bwMode="auto">
          <a:xfrm>
            <a:off x="2773363" y="1601788"/>
            <a:ext cx="0" cy="4419600"/>
          </a:xfrm>
          <a:prstGeom prst="line">
            <a:avLst/>
          </a:prstGeom>
          <a:noFill/>
          <a:ln w="57150">
            <a:solidFill>
              <a:srgbClr val="000000"/>
            </a:solidFill>
            <a:round/>
            <a:headEnd/>
            <a:tailEnd type="triangle" w="med" len="lg"/>
          </a:ln>
          <a:effectLst/>
        </p:spPr>
        <p:txBody>
          <a:bodyPr wrap="none" anchor="ctr"/>
          <a:lstStyle/>
          <a:p>
            <a:endParaRPr lang="zh-CN" altLang="en-US" sz="2400"/>
          </a:p>
        </p:txBody>
      </p:sp>
      <p:sp>
        <p:nvSpPr>
          <p:cNvPr id="963614" name="Text Box 30"/>
          <p:cNvSpPr txBox="1">
            <a:spLocks noChangeArrowheads="1"/>
          </p:cNvSpPr>
          <p:nvPr/>
        </p:nvSpPr>
        <p:spPr bwMode="auto">
          <a:xfrm>
            <a:off x="1168400" y="1906588"/>
            <a:ext cx="796925" cy="457200"/>
          </a:xfrm>
          <a:prstGeom prst="rect">
            <a:avLst/>
          </a:prstGeom>
          <a:noFill/>
          <a:ln w="9525">
            <a:noFill/>
            <a:miter lim="800000"/>
            <a:headEnd/>
            <a:tailEnd/>
          </a:ln>
          <a:effectLst/>
        </p:spPr>
        <p:txBody>
          <a:bodyPr wrap="none" anchor="ctr">
            <a:spAutoFit/>
          </a:bodyPr>
          <a:lstStyle/>
          <a:p>
            <a:pPr>
              <a:buClrTx/>
              <a:buFontTx/>
              <a:buNone/>
            </a:pPr>
            <a:r>
              <a:rPr kumimoji="1" lang="zh-CN" altLang="en-US" sz="2400">
                <a:solidFill>
                  <a:srgbClr val="000000"/>
                </a:solidFill>
              </a:rPr>
              <a:t>中断</a:t>
            </a:r>
          </a:p>
        </p:txBody>
      </p:sp>
      <p:sp>
        <p:nvSpPr>
          <p:cNvPr id="963615" name="AutoShape 31"/>
          <p:cNvSpPr>
            <a:spLocks noChangeArrowheads="1"/>
          </p:cNvSpPr>
          <p:nvPr/>
        </p:nvSpPr>
        <p:spPr bwMode="auto">
          <a:xfrm>
            <a:off x="2660650" y="3284538"/>
            <a:ext cx="217488" cy="222250"/>
          </a:xfrm>
          <a:prstGeom prst="flowChartConnector">
            <a:avLst/>
          </a:prstGeom>
          <a:solidFill>
            <a:srgbClr val="FF0000"/>
          </a:solidFill>
          <a:ln w="9525">
            <a:noFill/>
            <a:round/>
            <a:headEnd/>
            <a:tailEnd/>
          </a:ln>
          <a:effectLst/>
        </p:spPr>
        <p:txBody>
          <a:bodyPr wrap="none" anchor="ctr"/>
          <a:lstStyle/>
          <a:p>
            <a:endParaRPr lang="zh-CN" altLang="en-US" sz="2400"/>
          </a:p>
        </p:txBody>
      </p:sp>
      <p:sp>
        <p:nvSpPr>
          <p:cNvPr id="963616" name="Text Box 32"/>
          <p:cNvSpPr txBox="1">
            <a:spLocks noChangeArrowheads="1"/>
          </p:cNvSpPr>
          <p:nvPr/>
        </p:nvSpPr>
        <p:spPr bwMode="auto">
          <a:xfrm>
            <a:off x="944563" y="4730750"/>
            <a:ext cx="796925" cy="457200"/>
          </a:xfrm>
          <a:prstGeom prst="rect">
            <a:avLst/>
          </a:prstGeom>
          <a:noFill/>
          <a:ln w="9525">
            <a:noFill/>
            <a:miter lim="800000"/>
            <a:headEnd/>
            <a:tailEnd/>
          </a:ln>
          <a:effectLst/>
        </p:spPr>
        <p:txBody>
          <a:bodyPr wrap="none" anchor="ctr">
            <a:spAutoFit/>
          </a:bodyPr>
          <a:lstStyle/>
          <a:p>
            <a:pPr>
              <a:buClrTx/>
              <a:buFontTx/>
              <a:buNone/>
            </a:pPr>
            <a:r>
              <a:rPr kumimoji="1" lang="zh-CN" altLang="en-US" sz="2400">
                <a:solidFill>
                  <a:srgbClr val="000000"/>
                </a:solidFill>
              </a:rPr>
              <a:t>断点</a:t>
            </a:r>
          </a:p>
        </p:txBody>
      </p:sp>
      <p:cxnSp>
        <p:nvCxnSpPr>
          <p:cNvPr id="963617" name="AutoShape 33"/>
          <p:cNvCxnSpPr>
            <a:cxnSpLocks noChangeShapeType="1"/>
            <a:stCxn id="963616" idx="3"/>
            <a:endCxn id="963615" idx="3"/>
          </p:cNvCxnSpPr>
          <p:nvPr/>
        </p:nvCxnSpPr>
        <p:spPr bwMode="auto">
          <a:xfrm flipV="1">
            <a:off x="1741488" y="3473450"/>
            <a:ext cx="950912" cy="1485900"/>
          </a:xfrm>
          <a:prstGeom prst="straightConnector1">
            <a:avLst/>
          </a:prstGeom>
          <a:noFill/>
          <a:ln w="28575">
            <a:solidFill>
              <a:srgbClr val="000000"/>
            </a:solidFill>
            <a:prstDash val="dash"/>
            <a:round/>
            <a:headEnd/>
            <a:tailEnd type="triangle" w="med" len="lg"/>
          </a:ln>
          <a:effectLst/>
        </p:spPr>
      </p:cxnSp>
      <p:cxnSp>
        <p:nvCxnSpPr>
          <p:cNvPr id="963618" name="AutoShape 34"/>
          <p:cNvCxnSpPr>
            <a:cxnSpLocks noChangeShapeType="1"/>
            <a:stCxn id="963615" idx="6"/>
            <a:endCxn id="963622" idx="2"/>
          </p:cNvCxnSpPr>
          <p:nvPr/>
        </p:nvCxnSpPr>
        <p:spPr bwMode="auto">
          <a:xfrm flipV="1">
            <a:off x="2878138" y="1982788"/>
            <a:ext cx="4602162" cy="1412875"/>
          </a:xfrm>
          <a:prstGeom prst="straightConnector1">
            <a:avLst/>
          </a:prstGeom>
          <a:noFill/>
          <a:ln w="28575">
            <a:solidFill>
              <a:srgbClr val="000000"/>
            </a:solidFill>
            <a:round/>
            <a:headEnd/>
            <a:tailEnd type="triangle" w="med" len="lg"/>
          </a:ln>
          <a:effectLst/>
        </p:spPr>
      </p:cxnSp>
      <p:cxnSp>
        <p:nvCxnSpPr>
          <p:cNvPr id="963619" name="AutoShape 35"/>
          <p:cNvCxnSpPr>
            <a:cxnSpLocks noChangeShapeType="1"/>
            <a:stCxn id="963621" idx="2"/>
            <a:endCxn id="963615" idx="6"/>
          </p:cNvCxnSpPr>
          <p:nvPr/>
        </p:nvCxnSpPr>
        <p:spPr bwMode="auto">
          <a:xfrm flipH="1" flipV="1">
            <a:off x="2878138" y="3395663"/>
            <a:ext cx="4578350" cy="2549525"/>
          </a:xfrm>
          <a:prstGeom prst="straightConnector1">
            <a:avLst/>
          </a:prstGeom>
          <a:noFill/>
          <a:ln w="28575">
            <a:solidFill>
              <a:srgbClr val="000000"/>
            </a:solidFill>
            <a:round/>
            <a:headEnd/>
            <a:tailEnd type="triangle" w="med" len="lg"/>
          </a:ln>
          <a:effectLst/>
        </p:spPr>
      </p:cxnSp>
      <p:cxnSp>
        <p:nvCxnSpPr>
          <p:cNvPr id="963620" name="AutoShape 36"/>
          <p:cNvCxnSpPr>
            <a:cxnSpLocks noChangeShapeType="1"/>
            <a:stCxn id="963622" idx="2"/>
            <a:endCxn id="963621" idx="0"/>
          </p:cNvCxnSpPr>
          <p:nvPr/>
        </p:nvCxnSpPr>
        <p:spPr bwMode="auto">
          <a:xfrm flipH="1">
            <a:off x="7456488" y="1982788"/>
            <a:ext cx="23812" cy="3505200"/>
          </a:xfrm>
          <a:prstGeom prst="straightConnector1">
            <a:avLst/>
          </a:prstGeom>
          <a:noFill/>
          <a:ln w="57150">
            <a:solidFill>
              <a:srgbClr val="FF0000"/>
            </a:solidFill>
            <a:round/>
            <a:headEnd/>
            <a:tailEnd type="triangle" w="med" len="med"/>
          </a:ln>
          <a:effectLst/>
        </p:spPr>
      </p:cxnSp>
      <p:sp>
        <p:nvSpPr>
          <p:cNvPr id="963621" name="Text Box 37"/>
          <p:cNvSpPr txBox="1">
            <a:spLocks noChangeArrowheads="1"/>
          </p:cNvSpPr>
          <p:nvPr/>
        </p:nvSpPr>
        <p:spPr bwMode="auto">
          <a:xfrm>
            <a:off x="6991350" y="5487988"/>
            <a:ext cx="930275" cy="457200"/>
          </a:xfrm>
          <a:prstGeom prst="rect">
            <a:avLst/>
          </a:prstGeom>
          <a:solidFill>
            <a:srgbClr val="D3CDCB"/>
          </a:solidFill>
          <a:ln w="9525">
            <a:noFill/>
            <a:miter lim="800000"/>
            <a:headEnd/>
            <a:tailEnd/>
          </a:ln>
          <a:effectLst/>
        </p:spPr>
        <p:txBody>
          <a:bodyPr wrap="none" anchor="ctr">
            <a:spAutoFit/>
          </a:bodyPr>
          <a:lstStyle/>
          <a:p>
            <a:pPr>
              <a:buClrTx/>
              <a:buFontTx/>
              <a:buNone/>
            </a:pPr>
            <a:r>
              <a:rPr kumimoji="1" lang="en-US" altLang="zh-CN" sz="2400">
                <a:solidFill>
                  <a:srgbClr val="000000"/>
                </a:solidFill>
              </a:rPr>
              <a:t>IRET</a:t>
            </a:r>
          </a:p>
        </p:txBody>
      </p:sp>
      <p:sp>
        <p:nvSpPr>
          <p:cNvPr id="963623" name="Text Box 39"/>
          <p:cNvSpPr txBox="1">
            <a:spLocks noChangeArrowheads="1"/>
          </p:cNvSpPr>
          <p:nvPr/>
        </p:nvSpPr>
        <p:spPr bwMode="auto">
          <a:xfrm>
            <a:off x="2249488" y="1525588"/>
            <a:ext cx="1103312" cy="457200"/>
          </a:xfrm>
          <a:prstGeom prst="rect">
            <a:avLst/>
          </a:prstGeom>
          <a:solidFill>
            <a:srgbClr val="D3CDCB"/>
          </a:solidFill>
          <a:ln w="9525">
            <a:noFill/>
            <a:miter lim="800000"/>
            <a:headEnd/>
            <a:tailEnd/>
          </a:ln>
          <a:effectLst/>
        </p:spPr>
        <p:txBody>
          <a:bodyPr wrap="none" anchor="ctr">
            <a:spAutoFit/>
          </a:bodyPr>
          <a:lstStyle/>
          <a:p>
            <a:pPr>
              <a:buClrTx/>
              <a:buFontTx/>
              <a:buNone/>
            </a:pPr>
            <a:r>
              <a:rPr kumimoji="1" lang="zh-CN" altLang="en-US" sz="2400">
                <a:solidFill>
                  <a:srgbClr val="000000"/>
                </a:solidFill>
              </a:rPr>
              <a:t>主程序</a:t>
            </a:r>
          </a:p>
        </p:txBody>
      </p:sp>
      <p:cxnSp>
        <p:nvCxnSpPr>
          <p:cNvPr id="963624" name="AutoShape 40"/>
          <p:cNvCxnSpPr>
            <a:cxnSpLocks noChangeShapeType="1"/>
            <a:stCxn id="963614" idx="3"/>
            <a:endCxn id="963615" idx="1"/>
          </p:cNvCxnSpPr>
          <p:nvPr/>
        </p:nvCxnSpPr>
        <p:spPr bwMode="auto">
          <a:xfrm>
            <a:off x="1965325" y="2135188"/>
            <a:ext cx="727075" cy="1182687"/>
          </a:xfrm>
          <a:prstGeom prst="straightConnector1">
            <a:avLst/>
          </a:prstGeom>
          <a:noFill/>
          <a:ln w="38100">
            <a:solidFill>
              <a:srgbClr val="3333CC"/>
            </a:solidFill>
            <a:round/>
            <a:headEnd/>
            <a:tailEnd type="triangle" w="med" len="lg"/>
          </a:ln>
          <a:effectLst/>
        </p:spPr>
      </p:cxnSp>
      <p:sp>
        <p:nvSpPr>
          <p:cNvPr id="963625" name="Text Box 41"/>
          <p:cNvSpPr txBox="1">
            <a:spLocks noChangeArrowheads="1"/>
          </p:cNvSpPr>
          <p:nvPr/>
        </p:nvSpPr>
        <p:spPr bwMode="auto">
          <a:xfrm>
            <a:off x="4152127" y="1819759"/>
            <a:ext cx="553998" cy="1607171"/>
          </a:xfrm>
          <a:prstGeom prst="rect">
            <a:avLst/>
          </a:prstGeom>
          <a:solidFill>
            <a:srgbClr val="D3CDCB"/>
          </a:solidFill>
          <a:ln w="9525">
            <a:noFill/>
            <a:miter lim="800000"/>
            <a:headEnd/>
            <a:tailEnd/>
          </a:ln>
          <a:effectLst/>
        </p:spPr>
        <p:txBody>
          <a:bodyPr vert="eaVert" wrap="none" anchor="ctr">
            <a:spAutoFit/>
          </a:bodyPr>
          <a:lstStyle/>
          <a:p>
            <a:pPr>
              <a:buClrTx/>
              <a:buFontTx/>
              <a:buNone/>
            </a:pPr>
            <a:r>
              <a:rPr kumimoji="1" lang="zh-CN" altLang="en-US" sz="2400">
                <a:solidFill>
                  <a:srgbClr val="FF0000"/>
                </a:solidFill>
              </a:rPr>
              <a:t>自动</a:t>
            </a:r>
            <a:r>
              <a:rPr kumimoji="1" lang="zh-CN" altLang="en-US" sz="2400">
                <a:solidFill>
                  <a:srgbClr val="000000"/>
                </a:solidFill>
              </a:rPr>
              <a:t>关中断</a:t>
            </a:r>
          </a:p>
        </p:txBody>
      </p:sp>
      <p:sp>
        <p:nvSpPr>
          <p:cNvPr id="963626" name="Text Box 42"/>
          <p:cNvSpPr txBox="1">
            <a:spLocks noChangeArrowheads="1"/>
          </p:cNvSpPr>
          <p:nvPr/>
        </p:nvSpPr>
        <p:spPr bwMode="auto">
          <a:xfrm>
            <a:off x="3529827" y="2311467"/>
            <a:ext cx="553998" cy="1365117"/>
          </a:xfrm>
          <a:prstGeom prst="rect">
            <a:avLst/>
          </a:prstGeom>
          <a:solidFill>
            <a:srgbClr val="D3CDCB"/>
          </a:solidFill>
          <a:ln w="9525">
            <a:noFill/>
            <a:miter lim="800000"/>
            <a:headEnd/>
            <a:tailEnd/>
          </a:ln>
          <a:effectLst/>
        </p:spPr>
        <p:txBody>
          <a:bodyPr vert="eaVert" wrap="none" anchor="ctr">
            <a:spAutoFit/>
          </a:bodyPr>
          <a:lstStyle/>
          <a:p>
            <a:pPr>
              <a:buClrTx/>
              <a:buFontTx/>
              <a:buNone/>
            </a:pPr>
            <a:r>
              <a:rPr kumimoji="1" lang="zh-CN" altLang="en-US" sz="2400">
                <a:solidFill>
                  <a:srgbClr val="000000"/>
                </a:solidFill>
              </a:rPr>
              <a:t>保护</a:t>
            </a:r>
            <a:r>
              <a:rPr kumimoji="1" lang="en-US" altLang="zh-CN" sz="2400">
                <a:solidFill>
                  <a:srgbClr val="000000"/>
                </a:solidFill>
              </a:rPr>
              <a:t>PSW</a:t>
            </a:r>
          </a:p>
        </p:txBody>
      </p:sp>
      <p:sp>
        <p:nvSpPr>
          <p:cNvPr id="963627" name="Text Box 43"/>
          <p:cNvSpPr txBox="1">
            <a:spLocks noChangeArrowheads="1"/>
          </p:cNvSpPr>
          <p:nvPr/>
        </p:nvSpPr>
        <p:spPr bwMode="auto">
          <a:xfrm>
            <a:off x="4761727" y="2110149"/>
            <a:ext cx="553998" cy="1304203"/>
          </a:xfrm>
          <a:prstGeom prst="rect">
            <a:avLst/>
          </a:prstGeom>
          <a:solidFill>
            <a:srgbClr val="D3CDCB"/>
          </a:solidFill>
          <a:ln w="9525">
            <a:noFill/>
            <a:miter lim="800000"/>
            <a:headEnd/>
            <a:tailEnd/>
          </a:ln>
          <a:effectLst/>
        </p:spPr>
        <p:txBody>
          <a:bodyPr vert="eaVert" wrap="none" anchor="ctr">
            <a:spAutoFit/>
          </a:bodyPr>
          <a:lstStyle/>
          <a:p>
            <a:pPr>
              <a:buClrTx/>
              <a:buFontTx/>
              <a:buNone/>
            </a:pPr>
            <a:r>
              <a:rPr kumimoji="1" lang="zh-CN" altLang="en-US" sz="2400">
                <a:solidFill>
                  <a:srgbClr val="000000"/>
                </a:solidFill>
              </a:rPr>
              <a:t>保护断点</a:t>
            </a:r>
          </a:p>
        </p:txBody>
      </p:sp>
      <p:sp>
        <p:nvSpPr>
          <p:cNvPr id="963629" name="Text Box 45"/>
          <p:cNvSpPr txBox="1">
            <a:spLocks noChangeArrowheads="1"/>
          </p:cNvSpPr>
          <p:nvPr/>
        </p:nvSpPr>
        <p:spPr bwMode="auto">
          <a:xfrm>
            <a:off x="174625" y="3125788"/>
            <a:ext cx="2022475" cy="457200"/>
          </a:xfrm>
          <a:prstGeom prst="rect">
            <a:avLst/>
          </a:prstGeom>
          <a:solidFill>
            <a:srgbClr val="D3CDCB"/>
          </a:solidFill>
          <a:ln w="9525">
            <a:noFill/>
            <a:miter lim="800000"/>
            <a:headEnd/>
            <a:tailEnd/>
          </a:ln>
          <a:effectLst/>
        </p:spPr>
        <p:txBody>
          <a:bodyPr wrap="none" anchor="ctr">
            <a:spAutoFit/>
          </a:bodyPr>
          <a:lstStyle/>
          <a:p>
            <a:pPr>
              <a:buClrTx/>
              <a:buFontTx/>
              <a:buNone/>
            </a:pPr>
            <a:r>
              <a:rPr kumimoji="1" lang="zh-CN" altLang="en-US" sz="2400">
                <a:solidFill>
                  <a:srgbClr val="000000"/>
                </a:solidFill>
              </a:rPr>
              <a:t>获取中断类型</a:t>
            </a:r>
          </a:p>
        </p:txBody>
      </p:sp>
      <p:sp>
        <p:nvSpPr>
          <p:cNvPr id="963631" name="Text Box 47"/>
          <p:cNvSpPr txBox="1">
            <a:spLocks noChangeArrowheads="1"/>
          </p:cNvSpPr>
          <p:nvPr/>
        </p:nvSpPr>
        <p:spPr bwMode="auto">
          <a:xfrm>
            <a:off x="7339013" y="2287588"/>
            <a:ext cx="1409700" cy="457200"/>
          </a:xfrm>
          <a:prstGeom prst="rect">
            <a:avLst/>
          </a:prstGeom>
          <a:solidFill>
            <a:srgbClr val="D3CDCB"/>
          </a:solidFill>
          <a:ln w="9525">
            <a:noFill/>
            <a:miter lim="800000"/>
            <a:headEnd/>
            <a:tailEnd/>
          </a:ln>
          <a:effectLst/>
        </p:spPr>
        <p:txBody>
          <a:bodyPr wrap="none" anchor="ctr">
            <a:spAutoFit/>
          </a:bodyPr>
          <a:lstStyle/>
          <a:p>
            <a:pPr>
              <a:buClrTx/>
              <a:buFontTx/>
              <a:buNone/>
            </a:pPr>
            <a:r>
              <a:rPr kumimoji="1" lang="zh-CN" altLang="en-US" sz="2400">
                <a:solidFill>
                  <a:srgbClr val="000000"/>
                </a:solidFill>
              </a:rPr>
              <a:t>保护现场</a:t>
            </a:r>
          </a:p>
        </p:txBody>
      </p:sp>
      <p:sp>
        <p:nvSpPr>
          <p:cNvPr id="963632" name="Text Box 48"/>
          <p:cNvSpPr txBox="1">
            <a:spLocks noChangeArrowheads="1"/>
          </p:cNvSpPr>
          <p:nvPr/>
        </p:nvSpPr>
        <p:spPr bwMode="auto">
          <a:xfrm>
            <a:off x="6729413" y="3354388"/>
            <a:ext cx="1409700" cy="457200"/>
          </a:xfrm>
          <a:prstGeom prst="rect">
            <a:avLst/>
          </a:prstGeom>
          <a:solidFill>
            <a:srgbClr val="D3CDCB"/>
          </a:solidFill>
          <a:ln w="9525">
            <a:noFill/>
            <a:miter lim="800000"/>
            <a:headEnd/>
            <a:tailEnd/>
          </a:ln>
          <a:effectLst/>
        </p:spPr>
        <p:txBody>
          <a:bodyPr wrap="none" anchor="ctr">
            <a:spAutoFit/>
          </a:bodyPr>
          <a:lstStyle/>
          <a:p>
            <a:pPr>
              <a:buClrTx/>
              <a:buFontTx/>
              <a:buNone/>
            </a:pPr>
            <a:r>
              <a:rPr kumimoji="1" lang="zh-CN" altLang="en-US" sz="2400">
                <a:solidFill>
                  <a:srgbClr val="000000"/>
                </a:solidFill>
              </a:rPr>
              <a:t>中断处理</a:t>
            </a:r>
          </a:p>
        </p:txBody>
      </p:sp>
      <p:sp>
        <p:nvSpPr>
          <p:cNvPr id="963633" name="Text Box 49"/>
          <p:cNvSpPr txBox="1">
            <a:spLocks noChangeArrowheads="1"/>
          </p:cNvSpPr>
          <p:nvPr/>
        </p:nvSpPr>
        <p:spPr bwMode="auto">
          <a:xfrm>
            <a:off x="7339013" y="4573588"/>
            <a:ext cx="1409700" cy="457200"/>
          </a:xfrm>
          <a:prstGeom prst="rect">
            <a:avLst/>
          </a:prstGeom>
          <a:solidFill>
            <a:srgbClr val="D3CDCB"/>
          </a:solidFill>
          <a:ln w="9525">
            <a:noFill/>
            <a:miter lim="800000"/>
            <a:headEnd/>
            <a:tailEnd/>
          </a:ln>
          <a:effectLst/>
        </p:spPr>
        <p:txBody>
          <a:bodyPr wrap="none" anchor="ctr">
            <a:spAutoFit/>
          </a:bodyPr>
          <a:lstStyle/>
          <a:p>
            <a:pPr>
              <a:buClrTx/>
              <a:buFontTx/>
              <a:buNone/>
            </a:pPr>
            <a:r>
              <a:rPr kumimoji="1" lang="zh-CN" altLang="en-US" sz="2400">
                <a:solidFill>
                  <a:srgbClr val="000000"/>
                </a:solidFill>
              </a:rPr>
              <a:t>恢复现场</a:t>
            </a:r>
          </a:p>
        </p:txBody>
      </p:sp>
      <p:sp>
        <p:nvSpPr>
          <p:cNvPr id="963634" name="Text Box 50"/>
          <p:cNvSpPr txBox="1">
            <a:spLocks noChangeArrowheads="1"/>
          </p:cNvSpPr>
          <p:nvPr/>
        </p:nvSpPr>
        <p:spPr bwMode="auto">
          <a:xfrm>
            <a:off x="4888727" y="4025967"/>
            <a:ext cx="553998" cy="1365117"/>
          </a:xfrm>
          <a:prstGeom prst="rect">
            <a:avLst/>
          </a:prstGeom>
          <a:solidFill>
            <a:srgbClr val="D3CDCB"/>
          </a:solidFill>
          <a:ln w="9525">
            <a:noFill/>
            <a:miter lim="800000"/>
            <a:headEnd/>
            <a:tailEnd/>
          </a:ln>
          <a:effectLst/>
        </p:spPr>
        <p:txBody>
          <a:bodyPr vert="eaVert" wrap="none" anchor="ctr">
            <a:spAutoFit/>
          </a:bodyPr>
          <a:lstStyle/>
          <a:p>
            <a:pPr>
              <a:buClrTx/>
              <a:buFontTx/>
              <a:buNone/>
            </a:pPr>
            <a:r>
              <a:rPr kumimoji="1" lang="zh-CN" altLang="en-US" sz="2400">
                <a:solidFill>
                  <a:srgbClr val="000000"/>
                </a:solidFill>
              </a:rPr>
              <a:t>恢复</a:t>
            </a:r>
            <a:r>
              <a:rPr kumimoji="1" lang="en-US" altLang="zh-CN" sz="2400">
                <a:solidFill>
                  <a:srgbClr val="000000"/>
                </a:solidFill>
              </a:rPr>
              <a:t>PSW</a:t>
            </a:r>
          </a:p>
        </p:txBody>
      </p:sp>
      <p:sp>
        <p:nvSpPr>
          <p:cNvPr id="963635" name="Text Box 51"/>
          <p:cNvSpPr txBox="1">
            <a:spLocks noChangeArrowheads="1"/>
          </p:cNvSpPr>
          <p:nvPr/>
        </p:nvSpPr>
        <p:spPr bwMode="auto">
          <a:xfrm>
            <a:off x="5650727" y="4358049"/>
            <a:ext cx="553998" cy="1304203"/>
          </a:xfrm>
          <a:prstGeom prst="rect">
            <a:avLst/>
          </a:prstGeom>
          <a:solidFill>
            <a:srgbClr val="D3CDCB"/>
          </a:solidFill>
          <a:ln w="9525">
            <a:noFill/>
            <a:miter lim="800000"/>
            <a:headEnd/>
            <a:tailEnd/>
          </a:ln>
          <a:effectLst/>
        </p:spPr>
        <p:txBody>
          <a:bodyPr vert="eaVert" wrap="none" anchor="ctr">
            <a:spAutoFit/>
          </a:bodyPr>
          <a:lstStyle/>
          <a:p>
            <a:pPr>
              <a:buClrTx/>
              <a:buFontTx/>
              <a:buNone/>
            </a:pPr>
            <a:r>
              <a:rPr kumimoji="1" lang="zh-CN" altLang="en-US" sz="2400">
                <a:solidFill>
                  <a:srgbClr val="000000"/>
                </a:solidFill>
              </a:rPr>
              <a:t>恢复断点</a:t>
            </a:r>
          </a:p>
        </p:txBody>
      </p:sp>
      <p:sp>
        <p:nvSpPr>
          <p:cNvPr id="963636" name="Text Box 52"/>
          <p:cNvSpPr txBox="1">
            <a:spLocks noChangeArrowheads="1"/>
          </p:cNvSpPr>
          <p:nvPr/>
        </p:nvSpPr>
        <p:spPr bwMode="auto">
          <a:xfrm>
            <a:off x="5377677" y="1532544"/>
            <a:ext cx="553998" cy="1910138"/>
          </a:xfrm>
          <a:prstGeom prst="rect">
            <a:avLst/>
          </a:prstGeom>
          <a:solidFill>
            <a:srgbClr val="D3CDCB"/>
          </a:solidFill>
          <a:ln w="9525">
            <a:noFill/>
            <a:miter lim="800000"/>
            <a:headEnd/>
            <a:tailEnd/>
          </a:ln>
          <a:effectLst/>
        </p:spPr>
        <p:txBody>
          <a:bodyPr vert="eaVert" wrap="none" anchor="ctr">
            <a:spAutoFit/>
          </a:bodyPr>
          <a:lstStyle/>
          <a:p>
            <a:pPr>
              <a:buClrTx/>
              <a:buFontTx/>
              <a:buNone/>
            </a:pPr>
            <a:r>
              <a:rPr kumimoji="1" lang="zh-CN" altLang="en-US" sz="2400"/>
              <a:t>获取中断向量</a:t>
            </a:r>
          </a:p>
        </p:txBody>
      </p:sp>
    </p:spTree>
    <p:extLst>
      <p:ext uri="{BB962C8B-B14F-4D97-AF65-F5344CB8AC3E}">
        <p14:creationId xmlns:p14="http://schemas.microsoft.com/office/powerpoint/2010/main" val="3816228401"/>
      </p:ext>
    </p:extLst>
  </p:cSld>
  <p:clrMapOvr>
    <a:masterClrMapping/>
  </p:clrMapOvr>
  <p:transition spd="med"/>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灯片编号占位符 4"/>
          <p:cNvSpPr>
            <a:spLocks noGrp="1"/>
          </p:cNvSpPr>
          <p:nvPr>
            <p:ph type="sldNum" sz="quarter" idx="11"/>
          </p:nvPr>
        </p:nvSpPr>
        <p:spPr/>
        <p:txBody>
          <a:bodyPr/>
          <a:lstStyle/>
          <a:p>
            <a:fld id="{A97E9900-57B9-43E3-BD85-7FC12473D1E7}" type="slidenum">
              <a:rPr lang="zh-CN" altLang="en-US"/>
              <a:pPr/>
              <a:t>52</a:t>
            </a:fld>
            <a:endParaRPr lang="en-US" altLang="zh-CN"/>
          </a:p>
        </p:txBody>
      </p:sp>
      <p:sp>
        <p:nvSpPr>
          <p:cNvPr id="971780" name="Text Box 4"/>
          <p:cNvSpPr txBox="1">
            <a:spLocks noChangeArrowheads="1"/>
          </p:cNvSpPr>
          <p:nvPr/>
        </p:nvSpPr>
        <p:spPr bwMode="auto">
          <a:xfrm>
            <a:off x="754063" y="755650"/>
            <a:ext cx="8066087" cy="1160463"/>
          </a:xfrm>
          <a:prstGeom prst="rect">
            <a:avLst/>
          </a:prstGeom>
          <a:noFill/>
          <a:ln w="28575" algn="ctr">
            <a:noFill/>
            <a:miter lim="800000"/>
            <a:headEnd/>
            <a:tailEnd type="none" w="med" len="lg"/>
          </a:ln>
          <a:effectLst/>
        </p:spPr>
        <p:txBody>
          <a:bodyPr>
            <a:spAutoFit/>
          </a:bodyPr>
          <a:lstStyle/>
          <a:p>
            <a:pPr algn="l">
              <a:spcBef>
                <a:spcPct val="50000"/>
              </a:spcBef>
            </a:pPr>
            <a:r>
              <a:rPr lang="en-US" altLang="zh-CN" sz="2800"/>
              <a:t>IP</a:t>
            </a:r>
            <a:r>
              <a:rPr lang="zh-CN" altLang="en-US" sz="2800"/>
              <a:t>、</a:t>
            </a:r>
            <a:r>
              <a:rPr lang="en-US" altLang="zh-CN" sz="2800"/>
              <a:t>CS </a:t>
            </a:r>
            <a:r>
              <a:rPr lang="en-US" altLang="zh-CN" sz="2800">
                <a:latin typeface="+mn-ea"/>
                <a:ea typeface="+mn-ea"/>
              </a:rPr>
              <a:t>→</a:t>
            </a:r>
            <a:r>
              <a:rPr lang="en-US" altLang="zh-CN" sz="2800"/>
              <a:t> </a:t>
            </a:r>
            <a:r>
              <a:rPr lang="zh-CN" altLang="en-US" sz="2800"/>
              <a:t>断点 </a:t>
            </a:r>
            <a:r>
              <a:rPr lang="zh-CN" altLang="en-US" sz="2800">
                <a:latin typeface="+mn-ea"/>
                <a:ea typeface="+mn-ea"/>
              </a:rPr>
              <a:t>→</a:t>
            </a:r>
            <a:r>
              <a:rPr lang="zh-CN" altLang="en-US" sz="2800"/>
              <a:t> 必须保护 </a:t>
            </a:r>
            <a:r>
              <a:rPr lang="zh-CN" altLang="en-US" sz="2800">
                <a:latin typeface="+mn-ea"/>
                <a:ea typeface="+mn-ea"/>
              </a:rPr>
              <a:t>→</a:t>
            </a:r>
            <a:r>
              <a:rPr lang="zh-CN" altLang="en-US" sz="2800"/>
              <a:t> 由硬件保护 </a:t>
            </a:r>
            <a:r>
              <a:rPr lang="zh-CN" altLang="en-US" sz="2800">
                <a:latin typeface="+mn-ea"/>
                <a:ea typeface="+mn-ea"/>
              </a:rPr>
              <a:t>→</a:t>
            </a:r>
            <a:r>
              <a:rPr lang="zh-CN" altLang="en-US" sz="2800"/>
              <a:t> 快</a:t>
            </a:r>
          </a:p>
          <a:p>
            <a:pPr algn="l">
              <a:spcBef>
                <a:spcPct val="50000"/>
              </a:spcBef>
            </a:pPr>
            <a:r>
              <a:rPr lang="zh-CN" altLang="en-US" sz="2800"/>
              <a:t>工作寄存器 </a:t>
            </a:r>
            <a:r>
              <a:rPr lang="zh-CN" altLang="en-US" sz="2800">
                <a:latin typeface="+mn-ea"/>
                <a:ea typeface="+mn-ea"/>
              </a:rPr>
              <a:t>→</a:t>
            </a:r>
            <a:r>
              <a:rPr lang="zh-CN" altLang="en-US" sz="2800"/>
              <a:t> 现场 </a:t>
            </a:r>
            <a:r>
              <a:rPr lang="zh-CN" altLang="en-US" sz="2800">
                <a:latin typeface="+mn-ea"/>
                <a:ea typeface="+mn-ea"/>
              </a:rPr>
              <a:t>→</a:t>
            </a:r>
            <a:r>
              <a:rPr lang="zh-CN" altLang="en-US" sz="2800"/>
              <a:t> 由软件保护</a:t>
            </a:r>
          </a:p>
        </p:txBody>
      </p:sp>
      <p:sp>
        <p:nvSpPr>
          <p:cNvPr id="971781" name="AutoShape 5"/>
          <p:cNvSpPr>
            <a:spLocks/>
          </p:cNvSpPr>
          <p:nvPr/>
        </p:nvSpPr>
        <p:spPr bwMode="auto">
          <a:xfrm>
            <a:off x="466725" y="828675"/>
            <a:ext cx="215900" cy="1008063"/>
          </a:xfrm>
          <a:prstGeom prst="leftBrace">
            <a:avLst>
              <a:gd name="adj1" fmla="val 38909"/>
              <a:gd name="adj2" fmla="val 50000"/>
            </a:avLst>
          </a:prstGeom>
          <a:noFill/>
          <a:ln w="28575">
            <a:solidFill>
              <a:schemeClr val="tx1"/>
            </a:solidFill>
            <a:round/>
            <a:headEnd/>
            <a:tailEnd type="none" w="med" len="lg"/>
          </a:ln>
          <a:effectLst/>
        </p:spPr>
        <p:txBody>
          <a:bodyPr wrap="none" anchor="ctr">
            <a:spAutoFit/>
          </a:bodyPr>
          <a:lstStyle/>
          <a:p>
            <a:endParaRPr lang="zh-CN" altLang="en-US"/>
          </a:p>
        </p:txBody>
      </p:sp>
      <p:sp>
        <p:nvSpPr>
          <p:cNvPr id="971782" name="Text Box 6"/>
          <p:cNvSpPr txBox="1">
            <a:spLocks noChangeArrowheads="1"/>
          </p:cNvSpPr>
          <p:nvPr/>
        </p:nvSpPr>
        <p:spPr bwMode="auto">
          <a:xfrm>
            <a:off x="6588125" y="2349500"/>
            <a:ext cx="1693863" cy="2654300"/>
          </a:xfrm>
          <a:prstGeom prst="rect">
            <a:avLst/>
          </a:prstGeom>
          <a:noFill/>
          <a:ln w="28575" algn="ctr">
            <a:noFill/>
            <a:miter lim="800000"/>
            <a:headEnd/>
            <a:tailEnd type="none" w="med" len="lg"/>
          </a:ln>
          <a:effectLst/>
        </p:spPr>
        <p:txBody>
          <a:bodyPr>
            <a:spAutoFit/>
          </a:bodyPr>
          <a:lstStyle/>
          <a:p>
            <a:pPr algn="l">
              <a:spcBef>
                <a:spcPts val="0"/>
              </a:spcBef>
            </a:pPr>
            <a:r>
              <a:rPr lang="en-US" altLang="zh-CN" sz="2800" dirty="0"/>
              <a:t>PUSH</a:t>
            </a:r>
          </a:p>
          <a:p>
            <a:pPr algn="l">
              <a:spcBef>
                <a:spcPts val="0"/>
              </a:spcBef>
            </a:pPr>
            <a:r>
              <a:rPr lang="en-US" altLang="zh-CN" sz="2800" dirty="0">
                <a:latin typeface="宋体"/>
              </a:rPr>
              <a:t>……</a:t>
            </a:r>
            <a:endParaRPr lang="en-US" altLang="zh-CN" sz="2800" dirty="0"/>
          </a:p>
          <a:p>
            <a:pPr algn="l">
              <a:spcBef>
                <a:spcPts val="0"/>
              </a:spcBef>
            </a:pPr>
            <a:r>
              <a:rPr lang="zh-CN" altLang="en-US" sz="2800" dirty="0"/>
              <a:t>主体</a:t>
            </a:r>
          </a:p>
          <a:p>
            <a:pPr algn="l">
              <a:spcBef>
                <a:spcPts val="0"/>
              </a:spcBef>
            </a:pPr>
            <a:r>
              <a:rPr lang="en-US" altLang="zh-CN" sz="2800" dirty="0">
                <a:latin typeface="宋体"/>
              </a:rPr>
              <a:t>……</a:t>
            </a:r>
            <a:endParaRPr lang="zh-CN" altLang="en-US" sz="2800" dirty="0"/>
          </a:p>
          <a:p>
            <a:pPr algn="l">
              <a:spcBef>
                <a:spcPts val="0"/>
              </a:spcBef>
            </a:pPr>
            <a:r>
              <a:rPr lang="en-US" altLang="zh-CN" sz="2800" dirty="0"/>
              <a:t>POP</a:t>
            </a:r>
          </a:p>
          <a:p>
            <a:pPr algn="l">
              <a:spcBef>
                <a:spcPts val="0"/>
              </a:spcBef>
            </a:pPr>
            <a:r>
              <a:rPr lang="en-US" altLang="zh-CN" sz="2800" dirty="0"/>
              <a:t>IRET</a:t>
            </a:r>
          </a:p>
        </p:txBody>
      </p:sp>
      <p:sp>
        <p:nvSpPr>
          <p:cNvPr id="971783" name="AutoShape 7"/>
          <p:cNvSpPr>
            <a:spLocks noChangeArrowheads="1"/>
          </p:cNvSpPr>
          <p:nvPr/>
        </p:nvSpPr>
        <p:spPr bwMode="auto">
          <a:xfrm>
            <a:off x="611188" y="2276475"/>
            <a:ext cx="3240087" cy="1079500"/>
          </a:xfrm>
          <a:prstGeom prst="wedgeRoundRectCallout">
            <a:avLst>
              <a:gd name="adj1" fmla="val 131528"/>
              <a:gd name="adj2" fmla="val -18824"/>
              <a:gd name="adj3" fmla="val 16667"/>
            </a:avLst>
          </a:prstGeom>
          <a:solidFill>
            <a:srgbClr val="FFCCFF"/>
          </a:solidFill>
          <a:ln w="28575" algn="ctr">
            <a:solidFill>
              <a:srgbClr val="0099FF"/>
            </a:solidFill>
            <a:miter lim="800000"/>
            <a:headEnd/>
            <a:tailEnd type="none" w="med" len="lg"/>
          </a:ln>
          <a:effectLst/>
        </p:spPr>
        <p:txBody>
          <a:bodyPr/>
          <a:lstStyle/>
          <a:p>
            <a:pPr algn="l"/>
            <a:r>
              <a:rPr lang="zh-CN" altLang="en-US" sz="2400" dirty="0"/>
              <a:t>保护主体中用到的寄存器（现场保护）</a:t>
            </a:r>
          </a:p>
        </p:txBody>
      </p:sp>
      <p:sp>
        <p:nvSpPr>
          <p:cNvPr id="971784" name="AutoShape 8"/>
          <p:cNvSpPr>
            <a:spLocks noChangeArrowheads="1"/>
          </p:cNvSpPr>
          <p:nvPr/>
        </p:nvSpPr>
        <p:spPr bwMode="auto">
          <a:xfrm>
            <a:off x="684213" y="3860800"/>
            <a:ext cx="3240087" cy="647700"/>
          </a:xfrm>
          <a:prstGeom prst="wedgeRoundRectCallout">
            <a:avLst>
              <a:gd name="adj1" fmla="val 129273"/>
              <a:gd name="adj2" fmla="val 21079"/>
              <a:gd name="adj3" fmla="val 16667"/>
            </a:avLst>
          </a:prstGeom>
          <a:solidFill>
            <a:srgbClr val="FFCCFF"/>
          </a:solidFill>
          <a:ln w="28575" algn="ctr">
            <a:solidFill>
              <a:srgbClr val="0099FF"/>
            </a:solidFill>
            <a:miter lim="800000"/>
            <a:headEnd/>
            <a:tailEnd type="none" w="med" len="lg"/>
          </a:ln>
          <a:effectLst/>
        </p:spPr>
        <p:txBody>
          <a:bodyPr anchor="ctr"/>
          <a:lstStyle/>
          <a:p>
            <a:r>
              <a:rPr lang="zh-CN" altLang="en-US" sz="2400"/>
              <a:t>现场恢复</a:t>
            </a:r>
          </a:p>
        </p:txBody>
      </p:sp>
      <p:sp>
        <p:nvSpPr>
          <p:cNvPr id="971785" name="Text Box 9"/>
          <p:cNvSpPr txBox="1">
            <a:spLocks noChangeArrowheads="1"/>
          </p:cNvSpPr>
          <p:nvPr/>
        </p:nvSpPr>
        <p:spPr bwMode="auto">
          <a:xfrm>
            <a:off x="538163" y="5005388"/>
            <a:ext cx="8497887" cy="1160462"/>
          </a:xfrm>
          <a:prstGeom prst="rect">
            <a:avLst/>
          </a:prstGeom>
          <a:noFill/>
          <a:ln w="28575" algn="ctr">
            <a:noFill/>
            <a:miter lim="800000"/>
            <a:headEnd/>
            <a:tailEnd type="none" w="med" len="lg"/>
          </a:ln>
          <a:effectLst/>
        </p:spPr>
        <p:txBody>
          <a:bodyPr>
            <a:spAutoFit/>
          </a:bodyPr>
          <a:lstStyle/>
          <a:p>
            <a:pPr algn="l">
              <a:spcBef>
                <a:spcPct val="50000"/>
              </a:spcBef>
            </a:pPr>
            <a:r>
              <a:rPr lang="en-US" altLang="zh-CN" sz="2800"/>
              <a:t>CISC</a:t>
            </a:r>
          </a:p>
          <a:p>
            <a:pPr algn="l">
              <a:spcBef>
                <a:spcPct val="50000"/>
              </a:spcBef>
            </a:pPr>
            <a:r>
              <a:rPr lang="en-US" altLang="zh-CN" sz="2800"/>
              <a:t>RISC</a:t>
            </a:r>
            <a:r>
              <a:rPr lang="zh-CN" altLang="en-US" sz="2800"/>
              <a:t>：寄存器分页，中断服务程序无需</a:t>
            </a:r>
            <a:r>
              <a:rPr lang="en-US" altLang="zh-CN" sz="2800"/>
              <a:t>PUSH</a:t>
            </a:r>
            <a:r>
              <a:rPr lang="zh-CN" altLang="en-US" sz="2800"/>
              <a:t>、</a:t>
            </a:r>
            <a:r>
              <a:rPr lang="en-US" altLang="zh-CN" sz="2800"/>
              <a:t>POP</a:t>
            </a:r>
          </a:p>
        </p:txBody>
      </p:sp>
      <p:sp>
        <p:nvSpPr>
          <p:cNvPr id="971786" name="AutoShape 10"/>
          <p:cNvSpPr>
            <a:spLocks/>
          </p:cNvSpPr>
          <p:nvPr/>
        </p:nvSpPr>
        <p:spPr bwMode="auto">
          <a:xfrm>
            <a:off x="323850" y="5084763"/>
            <a:ext cx="215900" cy="1008062"/>
          </a:xfrm>
          <a:prstGeom prst="leftBrace">
            <a:avLst>
              <a:gd name="adj1" fmla="val 38909"/>
              <a:gd name="adj2" fmla="val 50000"/>
            </a:avLst>
          </a:prstGeom>
          <a:noFill/>
          <a:ln w="28575">
            <a:solidFill>
              <a:schemeClr val="tx1"/>
            </a:solidFill>
            <a:round/>
            <a:headEnd/>
            <a:tailEnd type="none" w="med" len="lg"/>
          </a:ln>
          <a:effectLst/>
        </p:spPr>
        <p:txBody>
          <a:bodyPr wrap="none" anchor="ctr">
            <a:spAutoFit/>
          </a:bodyPr>
          <a:lstStyle/>
          <a:p>
            <a:endParaRPr lang="zh-CN" altLang="en-US"/>
          </a:p>
        </p:txBody>
      </p:sp>
    </p:spTree>
    <p:extLst>
      <p:ext uri="{BB962C8B-B14F-4D97-AF65-F5344CB8AC3E}">
        <p14:creationId xmlns:p14="http://schemas.microsoft.com/office/powerpoint/2010/main" val="467607956"/>
      </p:ext>
    </p:extLst>
  </p:cSld>
  <p:clrMapOvr>
    <a:masterClrMapping/>
  </p:clrMapOvr>
  <p:transition spd="med"/>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4"/>
          <p:cNvSpPr>
            <a:spLocks noGrp="1"/>
          </p:cNvSpPr>
          <p:nvPr>
            <p:ph type="sldNum" sz="quarter" idx="11"/>
          </p:nvPr>
        </p:nvSpPr>
        <p:spPr/>
        <p:txBody>
          <a:bodyPr/>
          <a:lstStyle/>
          <a:p>
            <a:fld id="{E8E5D4ED-37D8-417C-BD2D-E27AD8B69536}" type="slidenum">
              <a:rPr lang="zh-CN" altLang="en-US"/>
              <a:pPr/>
              <a:t>53</a:t>
            </a:fld>
            <a:endParaRPr lang="en-US" altLang="zh-CN"/>
          </a:p>
        </p:txBody>
      </p:sp>
      <p:sp>
        <p:nvSpPr>
          <p:cNvPr id="967682" name="Rectangle 2"/>
          <p:cNvSpPr>
            <a:spLocks noGrp="1" noChangeArrowheads="1"/>
          </p:cNvSpPr>
          <p:nvPr>
            <p:ph type="body" idx="1"/>
          </p:nvPr>
        </p:nvSpPr>
        <p:spPr>
          <a:xfrm>
            <a:off x="457200" y="908050"/>
            <a:ext cx="8507413" cy="2089150"/>
          </a:xfrm>
        </p:spPr>
        <p:txBody>
          <a:bodyPr/>
          <a:lstStyle/>
          <a:p>
            <a:pPr marL="444500" indent="-444500">
              <a:buSzTx/>
              <a:buFont typeface="Wingdings" pitchFamily="2" charset="2"/>
              <a:buAutoNum type="arabicPeriod" startAt="3"/>
            </a:pPr>
            <a:r>
              <a:rPr lang="zh-CN" altLang="en-US" sz="2800" b="1"/>
              <a:t>中断优先级嵌套：</a:t>
            </a:r>
          </a:p>
          <a:p>
            <a:pPr marL="1162050" lvl="1" indent="-538163">
              <a:buClr>
                <a:srgbClr val="006600"/>
              </a:buClr>
              <a:buSzTx/>
              <a:buFont typeface="Wingdings" pitchFamily="2" charset="2"/>
              <a:buAutoNum type="circleNumDbPlain"/>
            </a:pPr>
            <a:r>
              <a:rPr lang="zh-CN" altLang="en-US" b="1"/>
              <a:t>多个中断源同时提出中断请求</a:t>
            </a:r>
          </a:p>
          <a:p>
            <a:pPr marL="1162050" lvl="1" indent="-538163">
              <a:buClr>
                <a:srgbClr val="006600"/>
              </a:buClr>
              <a:buSzTx/>
              <a:buFont typeface="Wingdings" pitchFamily="2" charset="2"/>
              <a:buAutoNum type="circleNumDbPlain"/>
            </a:pPr>
            <a:r>
              <a:rPr lang="zh-CN" altLang="en-US" b="1"/>
              <a:t>正在执行某中断服务程序时，更高优先级的中断源提出请求</a:t>
            </a:r>
            <a:endParaRPr lang="zh-CN" altLang="en-US" b="1">
              <a:latin typeface="Times New Roman" pitchFamily="18" charset="0"/>
            </a:endParaRPr>
          </a:p>
        </p:txBody>
      </p:sp>
      <p:sp>
        <p:nvSpPr>
          <p:cNvPr id="967683" name="Rectangle 3"/>
          <p:cNvSpPr>
            <a:spLocks noGrp="1" noChangeArrowheads="1"/>
          </p:cNvSpPr>
          <p:nvPr>
            <p:ph type="title"/>
          </p:nvPr>
        </p:nvSpPr>
        <p:spPr>
          <a:xfrm>
            <a:off x="611450" y="44530"/>
            <a:ext cx="8064238" cy="574675"/>
          </a:xfrm>
          <a:noFill/>
          <a:ln/>
        </p:spPr>
        <p:txBody>
          <a:bodyPr anchor="t"/>
          <a:lstStyle/>
          <a:p>
            <a:r>
              <a:rPr lang="en-US" altLang="zh-CN" dirty="0">
                <a:ea typeface="黑体" pitchFamily="2" charset="-122"/>
              </a:rPr>
              <a:t>6.3.1 </a:t>
            </a:r>
            <a:r>
              <a:rPr lang="zh-CN" altLang="en-US" dirty="0">
                <a:ea typeface="黑体" pitchFamily="2" charset="-122"/>
              </a:rPr>
              <a:t>中断概述</a:t>
            </a:r>
            <a:endParaRPr lang="zh-CN" altLang="en-US" sz="2800" b="1" dirty="0">
              <a:solidFill>
                <a:srgbClr val="006600"/>
              </a:solidFill>
              <a:ea typeface="黑体" pitchFamily="2" charset="-122"/>
            </a:endParaRPr>
          </a:p>
        </p:txBody>
      </p:sp>
      <p:sp>
        <p:nvSpPr>
          <p:cNvPr id="967684" name="Rectangle 4"/>
          <p:cNvSpPr>
            <a:spLocks noChangeArrowheads="1"/>
          </p:cNvSpPr>
          <p:nvPr/>
        </p:nvSpPr>
        <p:spPr bwMode="auto">
          <a:xfrm>
            <a:off x="900113" y="3357563"/>
            <a:ext cx="8074025" cy="3240087"/>
          </a:xfrm>
          <a:prstGeom prst="rect">
            <a:avLst/>
          </a:prstGeom>
          <a:noFill/>
          <a:ln w="9525">
            <a:noFill/>
            <a:miter lim="800000"/>
            <a:headEnd/>
            <a:tailEnd/>
          </a:ln>
          <a:effectLst/>
        </p:spPr>
        <p:txBody>
          <a:bodyPr/>
          <a:lstStyle/>
          <a:p>
            <a:pPr marL="444500" indent="-444500" algn="l">
              <a:spcBef>
                <a:spcPct val="20000"/>
              </a:spcBef>
              <a:buClr>
                <a:schemeClr val="bg2"/>
              </a:buClr>
            </a:pPr>
            <a:r>
              <a:rPr lang="zh-CN" altLang="en-US" sz="2800">
                <a:latin typeface="Arial" charset="0"/>
              </a:rPr>
              <a:t>原则：</a:t>
            </a:r>
          </a:p>
          <a:p>
            <a:pPr marL="444500" indent="-444500" algn="l">
              <a:spcBef>
                <a:spcPct val="20000"/>
              </a:spcBef>
              <a:buClr>
                <a:srgbClr val="006600"/>
              </a:buClr>
              <a:buSzPct val="75000"/>
              <a:buFont typeface="Wingdings" pitchFamily="2" charset="2"/>
              <a:buChar char="l"/>
            </a:pPr>
            <a:r>
              <a:rPr lang="zh-CN" altLang="en-US" sz="2800">
                <a:solidFill>
                  <a:srgbClr val="CC0000"/>
                </a:solidFill>
                <a:latin typeface="Arial" charset="0"/>
              </a:rPr>
              <a:t>速度快</a:t>
            </a:r>
            <a:r>
              <a:rPr lang="zh-CN" altLang="en-US" sz="2800">
                <a:latin typeface="Arial" charset="0"/>
              </a:rPr>
              <a:t>的外设优先；</a:t>
            </a:r>
          </a:p>
          <a:p>
            <a:pPr marL="444500" indent="-444500" algn="l">
              <a:spcBef>
                <a:spcPct val="20000"/>
              </a:spcBef>
              <a:buClr>
                <a:srgbClr val="006600"/>
              </a:buClr>
              <a:buSzPct val="75000"/>
              <a:buFont typeface="Wingdings" pitchFamily="2" charset="2"/>
              <a:buChar char="l"/>
            </a:pPr>
            <a:r>
              <a:rPr lang="zh-CN" altLang="en-US" sz="2800">
                <a:latin typeface="Arial" charset="0"/>
              </a:rPr>
              <a:t>对于等速设备，</a:t>
            </a:r>
            <a:r>
              <a:rPr lang="zh-CN" altLang="en-US" sz="2800">
                <a:solidFill>
                  <a:srgbClr val="CC0000"/>
                </a:solidFill>
                <a:latin typeface="Arial" charset="0"/>
              </a:rPr>
              <a:t>输入</a:t>
            </a:r>
            <a:r>
              <a:rPr lang="zh-CN" altLang="en-US" sz="2800">
                <a:latin typeface="Arial" charset="0"/>
              </a:rPr>
              <a:t>优先于</a:t>
            </a:r>
            <a:r>
              <a:rPr lang="zh-CN" altLang="en-US" sz="2800">
                <a:solidFill>
                  <a:srgbClr val="0000CC"/>
                </a:solidFill>
                <a:latin typeface="Arial" charset="0"/>
              </a:rPr>
              <a:t>输出</a:t>
            </a:r>
            <a:r>
              <a:rPr lang="zh-CN" altLang="en-US" sz="2800">
                <a:latin typeface="Arial" charset="0"/>
              </a:rPr>
              <a:t>。</a:t>
            </a:r>
            <a:endParaRPr lang="zh-CN" altLang="en-US" sz="2800"/>
          </a:p>
        </p:txBody>
      </p:sp>
      <p:sp>
        <p:nvSpPr>
          <p:cNvPr id="967685" name="AutoShape 5">
            <a:hlinkClick r:id="rId2" action="ppaction://hlinksldjump" highlightClick="1"/>
          </p:cNvPr>
          <p:cNvSpPr>
            <a:spLocks noChangeArrowheads="1"/>
          </p:cNvSpPr>
          <p:nvPr/>
        </p:nvSpPr>
        <p:spPr bwMode="auto">
          <a:xfrm>
            <a:off x="6661150" y="1052513"/>
            <a:ext cx="431800" cy="433387"/>
          </a:xfrm>
          <a:prstGeom prst="actionButtonInformation">
            <a:avLst/>
          </a:prstGeom>
          <a:ln>
            <a:headEnd/>
            <a:tailEnd type="none" w="med" len="lg"/>
          </a:ln>
        </p:spPr>
        <p:style>
          <a:lnRef idx="1">
            <a:schemeClr val="accent6"/>
          </a:lnRef>
          <a:fillRef idx="2">
            <a:schemeClr val="accent6"/>
          </a:fillRef>
          <a:effectRef idx="1">
            <a:schemeClr val="accent6"/>
          </a:effectRef>
          <a:fontRef idx="minor">
            <a:schemeClr val="dk1"/>
          </a:fontRef>
        </p:style>
        <p:txBody>
          <a:bodyPr wrap="none" anchor="ctr">
            <a:spAutoFit/>
          </a:bodyPr>
          <a:lstStyle/>
          <a:p>
            <a:endParaRPr lang="zh-CN" altLang="en-US"/>
          </a:p>
        </p:txBody>
      </p:sp>
    </p:spTree>
    <p:extLst>
      <p:ext uri="{BB962C8B-B14F-4D97-AF65-F5344CB8AC3E}">
        <p14:creationId xmlns:p14="http://schemas.microsoft.com/office/powerpoint/2010/main" val="1916658458"/>
      </p:ext>
    </p:extLst>
  </p:cSld>
  <p:clrMapOvr>
    <a:masterClrMapping/>
  </p:clrMapOvr>
  <p:transition spd="med"/>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灯片编号占位符 4"/>
          <p:cNvSpPr>
            <a:spLocks noGrp="1"/>
          </p:cNvSpPr>
          <p:nvPr>
            <p:ph type="sldNum" sz="quarter" idx="11"/>
          </p:nvPr>
        </p:nvSpPr>
        <p:spPr/>
        <p:txBody>
          <a:bodyPr/>
          <a:lstStyle/>
          <a:p>
            <a:fld id="{2D9480A5-B868-49EA-BA92-3E4EFC4F2AE5}" type="slidenum">
              <a:rPr lang="zh-CN" altLang="en-US"/>
              <a:pPr/>
              <a:t>54</a:t>
            </a:fld>
            <a:endParaRPr lang="en-US" altLang="zh-CN"/>
          </a:p>
        </p:txBody>
      </p:sp>
      <p:sp>
        <p:nvSpPr>
          <p:cNvPr id="1059844" name="Text Box 4"/>
          <p:cNvSpPr txBox="1">
            <a:spLocks noChangeArrowheads="1"/>
          </p:cNvSpPr>
          <p:nvPr/>
        </p:nvSpPr>
        <p:spPr bwMode="auto">
          <a:xfrm>
            <a:off x="3419475" y="5708650"/>
            <a:ext cx="2482850" cy="457200"/>
          </a:xfrm>
          <a:prstGeom prst="rect">
            <a:avLst/>
          </a:prstGeom>
          <a:noFill/>
          <a:ln w="9525">
            <a:noFill/>
            <a:miter lim="800000"/>
            <a:headEnd/>
            <a:tailEnd/>
          </a:ln>
          <a:effectLst/>
        </p:spPr>
        <p:txBody>
          <a:bodyPr wrap="none">
            <a:spAutoFit/>
          </a:bodyPr>
          <a:lstStyle/>
          <a:p>
            <a:pPr algn="l">
              <a:buClrTx/>
              <a:buFontTx/>
              <a:buNone/>
            </a:pPr>
            <a:r>
              <a:rPr kumimoji="1" lang="zh-CN" altLang="en-US" sz="2400" dirty="0">
                <a:solidFill>
                  <a:schemeClr val="bg2"/>
                </a:solidFill>
                <a:latin typeface="宋体" pitchFamily="2" charset="-122"/>
              </a:rPr>
              <a:t>中断嵌套示意图 </a:t>
            </a:r>
          </a:p>
        </p:txBody>
      </p:sp>
      <p:graphicFrame>
        <p:nvGraphicFramePr>
          <p:cNvPr id="1059845" name="Object 5"/>
          <p:cNvGraphicFramePr>
            <a:graphicFrameLocks noChangeAspect="1"/>
          </p:cNvGraphicFramePr>
          <p:nvPr/>
        </p:nvGraphicFramePr>
        <p:xfrm>
          <a:off x="539750" y="990600"/>
          <a:ext cx="8001000" cy="4456113"/>
        </p:xfrm>
        <a:graphic>
          <a:graphicData uri="http://schemas.openxmlformats.org/presentationml/2006/ole">
            <mc:AlternateContent xmlns:mc="http://schemas.openxmlformats.org/markup-compatibility/2006">
              <mc:Choice xmlns:v="urn:schemas-microsoft-com:vml" Requires="v">
                <p:oleObj spid="_x0000_s21579" r:id="rId3" imgW="3263631" imgH="1821803" progId="Visio.Drawing.11">
                  <p:embed/>
                </p:oleObj>
              </mc:Choice>
              <mc:Fallback>
                <p:oleObj r:id="rId3" imgW="3263631" imgH="1821803"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9750" y="990600"/>
                        <a:ext cx="8001000" cy="44561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59846" name="AutoShape 6">
            <a:hlinkClick r:id="" action="ppaction://hlinkshowjump?jump=lastslideviewed" highlightClick="1"/>
          </p:cNvPr>
          <p:cNvSpPr>
            <a:spLocks noChangeArrowheads="1"/>
          </p:cNvSpPr>
          <p:nvPr/>
        </p:nvSpPr>
        <p:spPr bwMode="auto">
          <a:xfrm>
            <a:off x="8388350" y="404813"/>
            <a:ext cx="431800" cy="431800"/>
          </a:xfrm>
          <a:prstGeom prst="actionButtonReturn">
            <a:avLst/>
          </a:prstGeom>
          <a:ln>
            <a:headEnd/>
            <a:tailEnd type="none" w="med" len="lg"/>
          </a:ln>
        </p:spPr>
        <p:style>
          <a:lnRef idx="1">
            <a:schemeClr val="accent6"/>
          </a:lnRef>
          <a:fillRef idx="2">
            <a:schemeClr val="accent6"/>
          </a:fillRef>
          <a:effectRef idx="1">
            <a:schemeClr val="accent6"/>
          </a:effectRef>
          <a:fontRef idx="minor">
            <a:schemeClr val="dk1"/>
          </a:fontRef>
        </p:style>
        <p:txBody>
          <a:bodyPr wrap="none" anchor="ctr">
            <a:spAutoFit/>
          </a:bodyPr>
          <a:lstStyle/>
          <a:p>
            <a:endParaRPr lang="zh-CN" altLang="en-US"/>
          </a:p>
        </p:txBody>
      </p:sp>
    </p:spTree>
    <p:extLst>
      <p:ext uri="{BB962C8B-B14F-4D97-AF65-F5344CB8AC3E}">
        <p14:creationId xmlns:p14="http://schemas.microsoft.com/office/powerpoint/2010/main" val="2737111583"/>
      </p:ext>
    </p:extLst>
  </p:cSld>
  <p:clrMapOvr>
    <a:masterClrMapping/>
  </p:clrMapOvr>
  <p:transition spd="med"/>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4"/>
          <p:cNvSpPr>
            <a:spLocks noGrp="1"/>
          </p:cNvSpPr>
          <p:nvPr>
            <p:ph type="sldNum" sz="quarter" idx="11"/>
          </p:nvPr>
        </p:nvSpPr>
        <p:spPr/>
        <p:txBody>
          <a:bodyPr/>
          <a:lstStyle/>
          <a:p>
            <a:fld id="{E0B91B1D-3179-4AFC-B6C7-AF2BDFF601D8}" type="slidenum">
              <a:rPr lang="zh-CN" altLang="en-US"/>
              <a:pPr/>
              <a:t>55</a:t>
            </a:fld>
            <a:endParaRPr lang="en-US" altLang="zh-CN"/>
          </a:p>
        </p:txBody>
      </p:sp>
      <p:sp>
        <p:nvSpPr>
          <p:cNvPr id="970754" name="Rectangle 2"/>
          <p:cNvSpPr>
            <a:spLocks noGrp="1" noChangeArrowheads="1"/>
          </p:cNvSpPr>
          <p:nvPr>
            <p:ph type="body" idx="1"/>
          </p:nvPr>
        </p:nvSpPr>
        <p:spPr>
          <a:xfrm>
            <a:off x="457200" y="764630"/>
            <a:ext cx="8507413" cy="2089150"/>
          </a:xfrm>
        </p:spPr>
        <p:txBody>
          <a:bodyPr/>
          <a:lstStyle/>
          <a:p>
            <a:pPr marL="444500" indent="-444500">
              <a:buSzTx/>
              <a:buFont typeface="Wingdings" pitchFamily="2" charset="2"/>
              <a:buAutoNum type="arabicPeriod" startAt="3"/>
            </a:pPr>
            <a:r>
              <a:rPr lang="zh-CN" altLang="en-US" sz="2800" b="1" dirty="0"/>
              <a:t>中断优先级嵌套：</a:t>
            </a:r>
          </a:p>
          <a:p>
            <a:pPr marL="1162050" lvl="1" indent="-538163">
              <a:buClr>
                <a:srgbClr val="006600"/>
              </a:buClr>
              <a:buSzTx/>
              <a:buFont typeface="Wingdings" pitchFamily="2" charset="2"/>
              <a:buAutoNum type="circleNumDbPlain"/>
            </a:pPr>
            <a:r>
              <a:rPr lang="zh-CN" altLang="en-US" b="1" dirty="0"/>
              <a:t>多个中断源同时提出中断请求</a:t>
            </a:r>
          </a:p>
          <a:p>
            <a:pPr marL="1162050" lvl="1" indent="-538163">
              <a:buClr>
                <a:srgbClr val="006600"/>
              </a:buClr>
              <a:buSzTx/>
              <a:buFont typeface="Wingdings" pitchFamily="2" charset="2"/>
              <a:buAutoNum type="circleNumDbPlain"/>
            </a:pPr>
            <a:r>
              <a:rPr lang="zh-CN" altLang="en-US" b="1" dirty="0"/>
              <a:t>正在执行某中断服务程序时，更高优先级的中断源提出请求</a:t>
            </a:r>
            <a:endParaRPr lang="zh-CN" altLang="en-US" b="1" dirty="0">
              <a:latin typeface="Times New Roman" pitchFamily="18" charset="0"/>
            </a:endParaRPr>
          </a:p>
        </p:txBody>
      </p:sp>
      <p:sp>
        <p:nvSpPr>
          <p:cNvPr id="970755" name="Rectangle 3"/>
          <p:cNvSpPr>
            <a:spLocks noGrp="1" noChangeArrowheads="1"/>
          </p:cNvSpPr>
          <p:nvPr>
            <p:ph type="title"/>
          </p:nvPr>
        </p:nvSpPr>
        <p:spPr>
          <a:xfrm>
            <a:off x="611450" y="44530"/>
            <a:ext cx="8064238" cy="574675"/>
          </a:xfrm>
          <a:noFill/>
          <a:ln/>
        </p:spPr>
        <p:txBody>
          <a:bodyPr anchor="t"/>
          <a:lstStyle/>
          <a:p>
            <a:r>
              <a:rPr lang="en-US" altLang="zh-CN" dirty="0">
                <a:ea typeface="黑体" pitchFamily="2" charset="-122"/>
              </a:rPr>
              <a:t>6.3.1 </a:t>
            </a:r>
            <a:r>
              <a:rPr lang="zh-CN" altLang="en-US" dirty="0">
                <a:ea typeface="黑体" pitchFamily="2" charset="-122"/>
              </a:rPr>
              <a:t>中断概述</a:t>
            </a:r>
            <a:endParaRPr lang="zh-CN" altLang="en-US" sz="2800" b="1" dirty="0">
              <a:solidFill>
                <a:srgbClr val="006600"/>
              </a:solidFill>
              <a:ea typeface="黑体" pitchFamily="2" charset="-122"/>
            </a:endParaRPr>
          </a:p>
        </p:txBody>
      </p:sp>
      <p:sp>
        <p:nvSpPr>
          <p:cNvPr id="970756" name="Rectangle 4"/>
          <p:cNvSpPr>
            <a:spLocks noChangeArrowheads="1"/>
          </p:cNvSpPr>
          <p:nvPr/>
        </p:nvSpPr>
        <p:spPr bwMode="auto">
          <a:xfrm>
            <a:off x="900113" y="3141118"/>
            <a:ext cx="8074025" cy="3313112"/>
          </a:xfrm>
          <a:prstGeom prst="rect">
            <a:avLst/>
          </a:prstGeom>
          <a:noFill/>
          <a:ln w="9525">
            <a:noFill/>
            <a:miter lim="800000"/>
            <a:headEnd/>
            <a:tailEnd/>
          </a:ln>
          <a:effectLst/>
        </p:spPr>
        <p:txBody>
          <a:bodyPr/>
          <a:lstStyle/>
          <a:p>
            <a:pPr marL="534988" indent="-534988" algn="l">
              <a:spcBef>
                <a:spcPct val="20000"/>
              </a:spcBef>
              <a:buClr>
                <a:schemeClr val="bg2"/>
              </a:buClr>
            </a:pPr>
            <a:r>
              <a:rPr lang="zh-CN" altLang="en-US" sz="2800">
                <a:latin typeface="Arial" charset="0"/>
              </a:rPr>
              <a:t>解决办法：</a:t>
            </a:r>
          </a:p>
          <a:p>
            <a:pPr marL="534988" indent="-534988" algn="l">
              <a:spcBef>
                <a:spcPct val="20000"/>
              </a:spcBef>
              <a:buClr>
                <a:srgbClr val="006600"/>
              </a:buClr>
              <a:buFont typeface="Wingdings" pitchFamily="2" charset="2"/>
              <a:buAutoNum type="circleNumDbPlain"/>
            </a:pPr>
            <a:r>
              <a:rPr lang="zh-CN" altLang="en-US" sz="2800">
                <a:latin typeface="Arial" charset="0"/>
              </a:rPr>
              <a:t>软件查询</a:t>
            </a:r>
          </a:p>
          <a:p>
            <a:pPr marL="534988" indent="-534988" algn="l">
              <a:spcBef>
                <a:spcPct val="20000"/>
              </a:spcBef>
              <a:buClr>
                <a:srgbClr val="006600"/>
              </a:buClr>
              <a:buFont typeface="Wingdings" pitchFamily="2" charset="2"/>
              <a:buAutoNum type="circleNumDbPlain"/>
            </a:pPr>
            <a:r>
              <a:rPr lang="zh-CN" altLang="en-US" sz="2800"/>
              <a:t>硬件链式优先级排队电路</a:t>
            </a:r>
          </a:p>
          <a:p>
            <a:pPr marL="534988" indent="-534988" algn="l">
              <a:spcBef>
                <a:spcPct val="20000"/>
              </a:spcBef>
              <a:buClr>
                <a:srgbClr val="006600"/>
              </a:buClr>
              <a:buFont typeface="Wingdings" pitchFamily="2" charset="2"/>
              <a:buAutoNum type="circleNumDbPlain"/>
            </a:pPr>
            <a:r>
              <a:rPr lang="zh-CN" altLang="en-US" sz="2800"/>
              <a:t>硬件优先级编码比较电路</a:t>
            </a:r>
          </a:p>
          <a:p>
            <a:pPr marL="534988" indent="-534988" algn="l">
              <a:spcBef>
                <a:spcPct val="20000"/>
              </a:spcBef>
              <a:buClr>
                <a:srgbClr val="006600"/>
              </a:buClr>
              <a:buFont typeface="Wingdings" pitchFamily="2" charset="2"/>
              <a:buAutoNum type="circleNumDbPlain"/>
            </a:pPr>
            <a:r>
              <a:rPr lang="zh-CN" altLang="en-US" sz="2800"/>
              <a:t>利用</a:t>
            </a:r>
            <a:r>
              <a:rPr lang="zh-CN" altLang="en-US" sz="2800">
                <a:solidFill>
                  <a:srgbClr val="CC0000"/>
                </a:solidFill>
              </a:rPr>
              <a:t>可编中断控制器</a:t>
            </a:r>
            <a:r>
              <a:rPr lang="zh-CN" altLang="en-US" sz="2800"/>
              <a:t>（</a:t>
            </a:r>
            <a:r>
              <a:rPr lang="en-US" altLang="zh-CN" sz="2800"/>
              <a:t>PIC</a:t>
            </a:r>
            <a:r>
              <a:rPr lang="zh-CN" altLang="en-US" sz="2800"/>
              <a:t>）</a:t>
            </a:r>
          </a:p>
        </p:txBody>
      </p:sp>
    </p:spTree>
    <p:extLst>
      <p:ext uri="{BB962C8B-B14F-4D97-AF65-F5344CB8AC3E}">
        <p14:creationId xmlns:p14="http://schemas.microsoft.com/office/powerpoint/2010/main" val="178092774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afterEffect">
                                  <p:stCondLst>
                                    <p:cond delay="0"/>
                                  </p:stCondLst>
                                  <p:childTnLst>
                                    <p:set>
                                      <p:cBhvr>
                                        <p:cTn id="6" dur="1" fill="hold">
                                          <p:stCondLst>
                                            <p:cond delay="0"/>
                                          </p:stCondLst>
                                        </p:cTn>
                                        <p:tgtEl>
                                          <p:spTgt spid="970756">
                                            <p:txEl>
                                              <p:pRg st="1" end="1"/>
                                            </p:txEl>
                                          </p:spTgt>
                                        </p:tgtEl>
                                        <p:attrNameLst>
                                          <p:attrName>style.visibility</p:attrName>
                                        </p:attrNameLst>
                                      </p:cBhvr>
                                      <p:to>
                                        <p:strVal val="visible"/>
                                      </p:to>
                                    </p:set>
                                    <p:animEffect transition="in" filter="slide(fromBottom)">
                                      <p:cBhvr>
                                        <p:cTn id="7" dur="500"/>
                                        <p:tgtEl>
                                          <p:spTgt spid="970756">
                                            <p:txEl>
                                              <p:pRg st="1" end="1"/>
                                            </p:txEl>
                                          </p:spTgt>
                                        </p:tgtEl>
                                      </p:cBhvr>
                                    </p:animEffect>
                                  </p:childTnLst>
                                </p:cTn>
                              </p:par>
                            </p:childTnLst>
                          </p:cTn>
                        </p:par>
                        <p:par>
                          <p:cTn id="8" fill="hold">
                            <p:stCondLst>
                              <p:cond delay="500"/>
                            </p:stCondLst>
                            <p:childTnLst>
                              <p:par>
                                <p:cTn id="9" presetID="12" presetClass="entr" presetSubtype="4" fill="hold" nodeType="afterEffect">
                                  <p:stCondLst>
                                    <p:cond delay="0"/>
                                  </p:stCondLst>
                                  <p:childTnLst>
                                    <p:set>
                                      <p:cBhvr>
                                        <p:cTn id="10" dur="1" fill="hold">
                                          <p:stCondLst>
                                            <p:cond delay="0"/>
                                          </p:stCondLst>
                                        </p:cTn>
                                        <p:tgtEl>
                                          <p:spTgt spid="970756">
                                            <p:txEl>
                                              <p:pRg st="2" end="2"/>
                                            </p:txEl>
                                          </p:spTgt>
                                        </p:tgtEl>
                                        <p:attrNameLst>
                                          <p:attrName>style.visibility</p:attrName>
                                        </p:attrNameLst>
                                      </p:cBhvr>
                                      <p:to>
                                        <p:strVal val="visible"/>
                                      </p:to>
                                    </p:set>
                                    <p:animEffect transition="in" filter="slide(fromBottom)">
                                      <p:cBhvr>
                                        <p:cTn id="11" dur="500"/>
                                        <p:tgtEl>
                                          <p:spTgt spid="970756">
                                            <p:txEl>
                                              <p:pRg st="2" end="2"/>
                                            </p:txEl>
                                          </p:spTgt>
                                        </p:tgtEl>
                                      </p:cBhvr>
                                    </p:animEffect>
                                  </p:childTnLst>
                                </p:cTn>
                              </p:par>
                            </p:childTnLst>
                          </p:cTn>
                        </p:par>
                        <p:par>
                          <p:cTn id="12" fill="hold">
                            <p:stCondLst>
                              <p:cond delay="1000"/>
                            </p:stCondLst>
                            <p:childTnLst>
                              <p:par>
                                <p:cTn id="13" presetID="12" presetClass="entr" presetSubtype="4" fill="hold" nodeType="afterEffect">
                                  <p:stCondLst>
                                    <p:cond delay="0"/>
                                  </p:stCondLst>
                                  <p:childTnLst>
                                    <p:set>
                                      <p:cBhvr>
                                        <p:cTn id="14" dur="1" fill="hold">
                                          <p:stCondLst>
                                            <p:cond delay="0"/>
                                          </p:stCondLst>
                                        </p:cTn>
                                        <p:tgtEl>
                                          <p:spTgt spid="970756">
                                            <p:txEl>
                                              <p:pRg st="3" end="3"/>
                                            </p:txEl>
                                          </p:spTgt>
                                        </p:tgtEl>
                                        <p:attrNameLst>
                                          <p:attrName>style.visibility</p:attrName>
                                        </p:attrNameLst>
                                      </p:cBhvr>
                                      <p:to>
                                        <p:strVal val="visible"/>
                                      </p:to>
                                    </p:set>
                                    <p:animEffect transition="in" filter="slide(fromBottom)">
                                      <p:cBhvr>
                                        <p:cTn id="15" dur="500"/>
                                        <p:tgtEl>
                                          <p:spTgt spid="970756">
                                            <p:txEl>
                                              <p:pRg st="3" end="3"/>
                                            </p:txEl>
                                          </p:spTgt>
                                        </p:tgtEl>
                                      </p:cBhvr>
                                    </p:animEffect>
                                  </p:childTnLst>
                                </p:cTn>
                              </p:par>
                            </p:childTnLst>
                          </p:cTn>
                        </p:par>
                        <p:par>
                          <p:cTn id="16" fill="hold">
                            <p:stCondLst>
                              <p:cond delay="1500"/>
                            </p:stCondLst>
                            <p:childTnLst>
                              <p:par>
                                <p:cTn id="17" presetID="12" presetClass="entr" presetSubtype="4" fill="hold" nodeType="afterEffect">
                                  <p:stCondLst>
                                    <p:cond delay="0"/>
                                  </p:stCondLst>
                                  <p:childTnLst>
                                    <p:set>
                                      <p:cBhvr>
                                        <p:cTn id="18" dur="1" fill="hold">
                                          <p:stCondLst>
                                            <p:cond delay="0"/>
                                          </p:stCondLst>
                                        </p:cTn>
                                        <p:tgtEl>
                                          <p:spTgt spid="970756">
                                            <p:txEl>
                                              <p:pRg st="4" end="4"/>
                                            </p:txEl>
                                          </p:spTgt>
                                        </p:tgtEl>
                                        <p:attrNameLst>
                                          <p:attrName>style.visibility</p:attrName>
                                        </p:attrNameLst>
                                      </p:cBhvr>
                                      <p:to>
                                        <p:strVal val="visible"/>
                                      </p:to>
                                    </p:set>
                                    <p:animEffect transition="in" filter="slide(fromBottom)">
                                      <p:cBhvr>
                                        <p:cTn id="19" dur="500"/>
                                        <p:tgtEl>
                                          <p:spTgt spid="97075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4"/>
          <p:cNvSpPr>
            <a:spLocks noGrp="1"/>
          </p:cNvSpPr>
          <p:nvPr>
            <p:ph type="sldNum" sz="quarter" idx="11"/>
          </p:nvPr>
        </p:nvSpPr>
        <p:spPr/>
        <p:txBody>
          <a:bodyPr/>
          <a:lstStyle/>
          <a:p>
            <a:fld id="{8FA9B136-60B1-4065-9DF0-B691016D7BE8}" type="slidenum">
              <a:rPr lang="zh-CN" altLang="en-US"/>
              <a:pPr/>
              <a:t>56</a:t>
            </a:fld>
            <a:endParaRPr lang="en-US" altLang="zh-CN"/>
          </a:p>
        </p:txBody>
      </p:sp>
      <p:sp>
        <p:nvSpPr>
          <p:cNvPr id="968706" name="Rectangle 2"/>
          <p:cNvSpPr>
            <a:spLocks noGrp="1" noChangeArrowheads="1"/>
          </p:cNvSpPr>
          <p:nvPr>
            <p:ph type="body" idx="1"/>
          </p:nvPr>
        </p:nvSpPr>
        <p:spPr>
          <a:xfrm>
            <a:off x="457200" y="908050"/>
            <a:ext cx="8507413" cy="2089150"/>
          </a:xfrm>
        </p:spPr>
        <p:txBody>
          <a:bodyPr/>
          <a:lstStyle/>
          <a:p>
            <a:pPr marL="444500" indent="-444500">
              <a:buSzTx/>
              <a:buFont typeface="Wingdings" pitchFamily="2" charset="2"/>
              <a:buAutoNum type="arabicPeriod" startAt="3"/>
            </a:pPr>
            <a:r>
              <a:rPr lang="zh-CN" altLang="en-US" sz="2800" b="1"/>
              <a:t>中断优先级嵌套：</a:t>
            </a:r>
          </a:p>
          <a:p>
            <a:pPr marL="1162050" lvl="1" indent="-538163">
              <a:buClr>
                <a:srgbClr val="006600"/>
              </a:buClr>
              <a:buSzTx/>
              <a:buFont typeface="Wingdings" pitchFamily="2" charset="2"/>
              <a:buAutoNum type="circleNumDbPlain"/>
            </a:pPr>
            <a:r>
              <a:rPr lang="zh-CN" altLang="en-US" b="1"/>
              <a:t>多个中断源同时提出中断请求</a:t>
            </a:r>
          </a:p>
          <a:p>
            <a:pPr marL="1162050" lvl="1" indent="-538163">
              <a:buClr>
                <a:srgbClr val="006600"/>
              </a:buClr>
              <a:buSzTx/>
              <a:buFont typeface="Wingdings" pitchFamily="2" charset="2"/>
              <a:buAutoNum type="circleNumDbPlain"/>
            </a:pPr>
            <a:r>
              <a:rPr lang="zh-CN" altLang="en-US" b="1"/>
              <a:t>正在执行某中断服务程序时，更高优先级的中断源提出请求</a:t>
            </a:r>
            <a:endParaRPr lang="zh-CN" altLang="en-US" b="1">
              <a:latin typeface="Times New Roman" pitchFamily="18" charset="0"/>
            </a:endParaRPr>
          </a:p>
        </p:txBody>
      </p:sp>
      <p:sp>
        <p:nvSpPr>
          <p:cNvPr id="968707" name="Rectangle 3"/>
          <p:cNvSpPr>
            <a:spLocks noGrp="1" noChangeArrowheads="1"/>
          </p:cNvSpPr>
          <p:nvPr>
            <p:ph type="title"/>
          </p:nvPr>
        </p:nvSpPr>
        <p:spPr>
          <a:xfrm>
            <a:off x="611450" y="44530"/>
            <a:ext cx="8064238" cy="574675"/>
          </a:xfrm>
          <a:noFill/>
          <a:ln/>
        </p:spPr>
        <p:txBody>
          <a:bodyPr anchor="t"/>
          <a:lstStyle/>
          <a:p>
            <a:r>
              <a:rPr lang="en-US" altLang="zh-CN" dirty="0">
                <a:ea typeface="黑体" pitchFamily="2" charset="-122"/>
              </a:rPr>
              <a:t>6.3.1 </a:t>
            </a:r>
            <a:r>
              <a:rPr lang="zh-CN" altLang="en-US" dirty="0">
                <a:ea typeface="黑体" pitchFamily="2" charset="-122"/>
              </a:rPr>
              <a:t>中断概述</a:t>
            </a:r>
            <a:endParaRPr lang="zh-CN" altLang="en-US" sz="2800" b="1" dirty="0">
              <a:solidFill>
                <a:srgbClr val="006600"/>
              </a:solidFill>
              <a:ea typeface="黑体" pitchFamily="2" charset="-122"/>
            </a:endParaRPr>
          </a:p>
        </p:txBody>
      </p:sp>
      <p:sp>
        <p:nvSpPr>
          <p:cNvPr id="968708" name="Rectangle 4"/>
          <p:cNvSpPr>
            <a:spLocks noChangeArrowheads="1"/>
          </p:cNvSpPr>
          <p:nvPr/>
        </p:nvSpPr>
        <p:spPr bwMode="auto">
          <a:xfrm>
            <a:off x="900113" y="3284538"/>
            <a:ext cx="8074025" cy="3313112"/>
          </a:xfrm>
          <a:prstGeom prst="rect">
            <a:avLst/>
          </a:prstGeom>
          <a:noFill/>
          <a:ln w="9525">
            <a:noFill/>
            <a:miter lim="800000"/>
            <a:headEnd/>
            <a:tailEnd/>
          </a:ln>
          <a:effectLst/>
        </p:spPr>
        <p:txBody>
          <a:bodyPr/>
          <a:lstStyle/>
          <a:p>
            <a:pPr marL="534988" indent="-534988" algn="l">
              <a:spcBef>
                <a:spcPct val="20000"/>
              </a:spcBef>
              <a:buClr>
                <a:schemeClr val="bg2"/>
              </a:buClr>
            </a:pPr>
            <a:r>
              <a:rPr lang="zh-CN" altLang="en-US" sz="2800"/>
              <a:t>实现中要注意的问题：</a:t>
            </a:r>
          </a:p>
          <a:p>
            <a:pPr marL="534988" indent="-534988" algn="l">
              <a:spcBef>
                <a:spcPct val="20000"/>
              </a:spcBef>
              <a:buClr>
                <a:srgbClr val="006600"/>
              </a:buClr>
              <a:buFont typeface="Wingdings" pitchFamily="2" charset="2"/>
              <a:buAutoNum type="circleNumDbPlain"/>
            </a:pPr>
            <a:r>
              <a:rPr lang="zh-CN" altLang="en-US" sz="2800"/>
              <a:t>中断处理程序：</a:t>
            </a:r>
            <a:r>
              <a:rPr lang="en-US" altLang="zh-CN" sz="2800"/>
              <a:t>STI</a:t>
            </a:r>
            <a:r>
              <a:rPr lang="zh-CN" altLang="en-US" sz="2800"/>
              <a:t>（开中断）指令</a:t>
            </a:r>
          </a:p>
          <a:p>
            <a:pPr marL="534988" indent="-534988" algn="l">
              <a:spcBef>
                <a:spcPct val="20000"/>
              </a:spcBef>
              <a:buClr>
                <a:srgbClr val="006600"/>
              </a:buClr>
              <a:buFont typeface="Wingdings" pitchFamily="2" charset="2"/>
              <a:buAutoNum type="circleNumDbPlain"/>
            </a:pPr>
            <a:r>
              <a:rPr lang="zh-CN" altLang="en-US" sz="2800"/>
              <a:t>堆栈足够大</a:t>
            </a:r>
          </a:p>
          <a:p>
            <a:pPr marL="534988" indent="-534988" algn="l">
              <a:spcBef>
                <a:spcPct val="20000"/>
              </a:spcBef>
              <a:buClr>
                <a:srgbClr val="006600"/>
              </a:buClr>
              <a:buFont typeface="Wingdings" pitchFamily="2" charset="2"/>
              <a:buAutoNum type="circleNumDbPlain"/>
            </a:pPr>
            <a:r>
              <a:rPr lang="zh-CN" altLang="en-US" sz="2800"/>
              <a:t>正确操作堆栈</a:t>
            </a:r>
          </a:p>
        </p:txBody>
      </p:sp>
    </p:spTree>
    <p:extLst>
      <p:ext uri="{BB962C8B-B14F-4D97-AF65-F5344CB8AC3E}">
        <p14:creationId xmlns:p14="http://schemas.microsoft.com/office/powerpoint/2010/main" val="345014644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afterEffect">
                                  <p:stCondLst>
                                    <p:cond delay="0"/>
                                  </p:stCondLst>
                                  <p:childTnLst>
                                    <p:set>
                                      <p:cBhvr>
                                        <p:cTn id="6" dur="1" fill="hold">
                                          <p:stCondLst>
                                            <p:cond delay="0"/>
                                          </p:stCondLst>
                                        </p:cTn>
                                        <p:tgtEl>
                                          <p:spTgt spid="968708">
                                            <p:txEl>
                                              <p:pRg st="1" end="1"/>
                                            </p:txEl>
                                          </p:spTgt>
                                        </p:tgtEl>
                                        <p:attrNameLst>
                                          <p:attrName>style.visibility</p:attrName>
                                        </p:attrNameLst>
                                      </p:cBhvr>
                                      <p:to>
                                        <p:strVal val="visible"/>
                                      </p:to>
                                    </p:set>
                                    <p:animEffect transition="in" filter="slide(fromBottom)">
                                      <p:cBhvr>
                                        <p:cTn id="7" dur="500"/>
                                        <p:tgtEl>
                                          <p:spTgt spid="968708">
                                            <p:txEl>
                                              <p:pRg st="1" end="1"/>
                                            </p:txEl>
                                          </p:spTgt>
                                        </p:tgtEl>
                                      </p:cBhvr>
                                    </p:animEffect>
                                  </p:childTnLst>
                                </p:cTn>
                              </p:par>
                            </p:childTnLst>
                          </p:cTn>
                        </p:par>
                        <p:par>
                          <p:cTn id="8" fill="hold">
                            <p:stCondLst>
                              <p:cond delay="500"/>
                            </p:stCondLst>
                            <p:childTnLst>
                              <p:par>
                                <p:cTn id="9" presetID="12" presetClass="entr" presetSubtype="4" fill="hold" nodeType="afterEffect">
                                  <p:stCondLst>
                                    <p:cond delay="0"/>
                                  </p:stCondLst>
                                  <p:childTnLst>
                                    <p:set>
                                      <p:cBhvr>
                                        <p:cTn id="10" dur="1" fill="hold">
                                          <p:stCondLst>
                                            <p:cond delay="0"/>
                                          </p:stCondLst>
                                        </p:cTn>
                                        <p:tgtEl>
                                          <p:spTgt spid="968708">
                                            <p:txEl>
                                              <p:pRg st="2" end="2"/>
                                            </p:txEl>
                                          </p:spTgt>
                                        </p:tgtEl>
                                        <p:attrNameLst>
                                          <p:attrName>style.visibility</p:attrName>
                                        </p:attrNameLst>
                                      </p:cBhvr>
                                      <p:to>
                                        <p:strVal val="visible"/>
                                      </p:to>
                                    </p:set>
                                    <p:animEffect transition="in" filter="slide(fromBottom)">
                                      <p:cBhvr>
                                        <p:cTn id="11" dur="500"/>
                                        <p:tgtEl>
                                          <p:spTgt spid="968708">
                                            <p:txEl>
                                              <p:pRg st="2" end="2"/>
                                            </p:txEl>
                                          </p:spTgt>
                                        </p:tgtEl>
                                      </p:cBhvr>
                                    </p:animEffect>
                                  </p:childTnLst>
                                </p:cTn>
                              </p:par>
                            </p:childTnLst>
                          </p:cTn>
                        </p:par>
                        <p:par>
                          <p:cTn id="12" fill="hold">
                            <p:stCondLst>
                              <p:cond delay="1000"/>
                            </p:stCondLst>
                            <p:childTnLst>
                              <p:par>
                                <p:cTn id="13" presetID="12" presetClass="entr" presetSubtype="4" fill="hold" nodeType="afterEffect">
                                  <p:stCondLst>
                                    <p:cond delay="0"/>
                                  </p:stCondLst>
                                  <p:childTnLst>
                                    <p:set>
                                      <p:cBhvr>
                                        <p:cTn id="14" dur="1" fill="hold">
                                          <p:stCondLst>
                                            <p:cond delay="0"/>
                                          </p:stCondLst>
                                        </p:cTn>
                                        <p:tgtEl>
                                          <p:spTgt spid="968708">
                                            <p:txEl>
                                              <p:pRg st="3" end="3"/>
                                            </p:txEl>
                                          </p:spTgt>
                                        </p:tgtEl>
                                        <p:attrNameLst>
                                          <p:attrName>style.visibility</p:attrName>
                                        </p:attrNameLst>
                                      </p:cBhvr>
                                      <p:to>
                                        <p:strVal val="visible"/>
                                      </p:to>
                                    </p:set>
                                    <p:animEffect transition="in" filter="slide(fromBottom)">
                                      <p:cBhvr>
                                        <p:cTn id="15" dur="500"/>
                                        <p:tgtEl>
                                          <p:spTgt spid="968708">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灯片编号占位符 4"/>
          <p:cNvSpPr>
            <a:spLocks noGrp="1"/>
          </p:cNvSpPr>
          <p:nvPr>
            <p:ph type="sldNum" sz="quarter" idx="11"/>
          </p:nvPr>
        </p:nvSpPr>
        <p:spPr/>
        <p:txBody>
          <a:bodyPr/>
          <a:lstStyle/>
          <a:p>
            <a:fld id="{4D7EB3B6-8B90-4FF1-B529-17F7B6725868}" type="slidenum">
              <a:rPr lang="zh-CN" altLang="en-US"/>
              <a:pPr/>
              <a:t>57</a:t>
            </a:fld>
            <a:endParaRPr lang="en-US" altLang="zh-CN"/>
          </a:p>
        </p:txBody>
      </p:sp>
      <p:sp>
        <p:nvSpPr>
          <p:cNvPr id="965644" name="Text Box 12"/>
          <p:cNvSpPr txBox="1">
            <a:spLocks noChangeArrowheads="1"/>
          </p:cNvSpPr>
          <p:nvPr/>
        </p:nvSpPr>
        <p:spPr bwMode="auto">
          <a:xfrm>
            <a:off x="6315075" y="1381125"/>
            <a:ext cx="2328863" cy="457200"/>
          </a:xfrm>
          <a:prstGeom prst="rect">
            <a:avLst/>
          </a:prstGeom>
          <a:solidFill>
            <a:srgbClr val="D3CDCB"/>
          </a:solidFill>
          <a:ln w="9525">
            <a:noFill/>
            <a:miter lim="800000"/>
            <a:headEnd/>
            <a:tailEnd/>
          </a:ln>
          <a:effectLst/>
        </p:spPr>
        <p:txBody>
          <a:bodyPr wrap="none" anchor="ctr">
            <a:spAutoFit/>
          </a:bodyPr>
          <a:lstStyle/>
          <a:p>
            <a:pPr>
              <a:buClrTx/>
              <a:buFontTx/>
              <a:buNone/>
            </a:pPr>
            <a:r>
              <a:rPr kumimoji="1" lang="zh-CN" altLang="en-US" sz="2400"/>
              <a:t>中断服务子程序</a:t>
            </a:r>
          </a:p>
        </p:txBody>
      </p:sp>
      <p:sp>
        <p:nvSpPr>
          <p:cNvPr id="965650" name="Text Box 18"/>
          <p:cNvSpPr txBox="1">
            <a:spLocks noChangeArrowheads="1"/>
          </p:cNvSpPr>
          <p:nvPr/>
        </p:nvSpPr>
        <p:spPr bwMode="auto">
          <a:xfrm>
            <a:off x="176213" y="2447925"/>
            <a:ext cx="2173287" cy="457200"/>
          </a:xfrm>
          <a:prstGeom prst="rect">
            <a:avLst/>
          </a:prstGeom>
          <a:solidFill>
            <a:srgbClr val="D3CDCB"/>
          </a:solidFill>
          <a:ln w="9525">
            <a:noFill/>
            <a:miter lim="800000"/>
            <a:headEnd/>
            <a:tailEnd/>
          </a:ln>
          <a:effectLst/>
        </p:spPr>
        <p:txBody>
          <a:bodyPr wrap="none" anchor="ctr">
            <a:spAutoFit/>
          </a:bodyPr>
          <a:lstStyle/>
          <a:p>
            <a:pPr>
              <a:buClrTx/>
              <a:buFontTx/>
              <a:buNone/>
            </a:pPr>
            <a:r>
              <a:rPr kumimoji="1" lang="en-US" altLang="zh-CN" sz="2400"/>
              <a:t>INTA</a:t>
            </a:r>
            <a:r>
              <a:rPr kumimoji="1" lang="zh-CN" altLang="en-US" sz="2400"/>
              <a:t>响应中断</a:t>
            </a:r>
          </a:p>
        </p:txBody>
      </p:sp>
      <p:sp>
        <p:nvSpPr>
          <p:cNvPr id="965634" name="Rectangle 2"/>
          <p:cNvSpPr>
            <a:spLocks noGrp="1" noChangeArrowheads="1"/>
          </p:cNvSpPr>
          <p:nvPr>
            <p:ph type="title"/>
          </p:nvPr>
        </p:nvSpPr>
        <p:spPr>
          <a:xfrm>
            <a:off x="461963" y="476250"/>
            <a:ext cx="4284662" cy="650875"/>
          </a:xfrm>
          <a:noFill/>
          <a:ln/>
        </p:spPr>
        <p:txBody>
          <a:bodyPr anchor="t"/>
          <a:lstStyle/>
          <a:p>
            <a:r>
              <a:rPr lang="zh-CN" altLang="en-US" sz="2800" b="1"/>
              <a:t>中断优先级和中断嵌套</a:t>
            </a:r>
          </a:p>
        </p:txBody>
      </p:sp>
      <p:sp>
        <p:nvSpPr>
          <p:cNvPr id="965635" name="Line 3"/>
          <p:cNvSpPr>
            <a:spLocks noChangeShapeType="1"/>
          </p:cNvSpPr>
          <p:nvPr/>
        </p:nvSpPr>
        <p:spPr bwMode="auto">
          <a:xfrm>
            <a:off x="2773363" y="1457325"/>
            <a:ext cx="0" cy="4419600"/>
          </a:xfrm>
          <a:prstGeom prst="line">
            <a:avLst/>
          </a:prstGeom>
          <a:noFill/>
          <a:ln w="57150">
            <a:solidFill>
              <a:schemeClr val="tx1"/>
            </a:solidFill>
            <a:round/>
            <a:headEnd/>
            <a:tailEnd type="triangle" w="med" len="lg"/>
          </a:ln>
          <a:effectLst/>
        </p:spPr>
        <p:txBody>
          <a:bodyPr wrap="none" anchor="ctr"/>
          <a:lstStyle/>
          <a:p>
            <a:endParaRPr lang="zh-CN" altLang="en-US" sz="2400"/>
          </a:p>
        </p:txBody>
      </p:sp>
      <p:sp>
        <p:nvSpPr>
          <p:cNvPr id="965636" name="Text Box 4"/>
          <p:cNvSpPr txBox="1">
            <a:spLocks noChangeArrowheads="1"/>
          </p:cNvSpPr>
          <p:nvPr/>
        </p:nvSpPr>
        <p:spPr bwMode="auto">
          <a:xfrm>
            <a:off x="1168400" y="1762125"/>
            <a:ext cx="796925" cy="457200"/>
          </a:xfrm>
          <a:prstGeom prst="rect">
            <a:avLst/>
          </a:prstGeom>
          <a:noFill/>
          <a:ln w="9525">
            <a:noFill/>
            <a:miter lim="800000"/>
            <a:headEnd/>
            <a:tailEnd/>
          </a:ln>
          <a:effectLst/>
        </p:spPr>
        <p:txBody>
          <a:bodyPr wrap="none" anchor="ctr">
            <a:spAutoFit/>
          </a:bodyPr>
          <a:lstStyle/>
          <a:p>
            <a:pPr>
              <a:buClrTx/>
              <a:buFontTx/>
              <a:buNone/>
            </a:pPr>
            <a:r>
              <a:rPr kumimoji="1" lang="zh-CN" altLang="en-US" sz="2400"/>
              <a:t>中断</a:t>
            </a:r>
          </a:p>
        </p:txBody>
      </p:sp>
      <p:sp>
        <p:nvSpPr>
          <p:cNvPr id="965637" name="AutoShape 5"/>
          <p:cNvSpPr>
            <a:spLocks noChangeArrowheads="1"/>
          </p:cNvSpPr>
          <p:nvPr/>
        </p:nvSpPr>
        <p:spPr bwMode="auto">
          <a:xfrm>
            <a:off x="2657475" y="3133725"/>
            <a:ext cx="230188" cy="228600"/>
          </a:xfrm>
          <a:prstGeom prst="flowChartConnector">
            <a:avLst/>
          </a:prstGeom>
          <a:solidFill>
            <a:srgbClr val="FF0000"/>
          </a:solidFill>
          <a:ln w="9525">
            <a:noFill/>
            <a:round/>
            <a:headEnd/>
            <a:tailEnd/>
          </a:ln>
          <a:effectLst/>
        </p:spPr>
        <p:txBody>
          <a:bodyPr wrap="none" anchor="ctr"/>
          <a:lstStyle/>
          <a:p>
            <a:endParaRPr lang="zh-CN" altLang="en-US" sz="2400"/>
          </a:p>
        </p:txBody>
      </p:sp>
      <p:sp>
        <p:nvSpPr>
          <p:cNvPr id="965638" name="Text Box 6"/>
          <p:cNvSpPr txBox="1">
            <a:spLocks noChangeArrowheads="1"/>
          </p:cNvSpPr>
          <p:nvPr/>
        </p:nvSpPr>
        <p:spPr bwMode="auto">
          <a:xfrm>
            <a:off x="944563" y="4586288"/>
            <a:ext cx="796925" cy="457200"/>
          </a:xfrm>
          <a:prstGeom prst="rect">
            <a:avLst/>
          </a:prstGeom>
          <a:noFill/>
          <a:ln w="9525">
            <a:noFill/>
            <a:miter lim="800000"/>
            <a:headEnd/>
            <a:tailEnd/>
          </a:ln>
          <a:effectLst/>
        </p:spPr>
        <p:txBody>
          <a:bodyPr wrap="none" anchor="ctr">
            <a:spAutoFit/>
          </a:bodyPr>
          <a:lstStyle/>
          <a:p>
            <a:pPr>
              <a:buClrTx/>
              <a:buFontTx/>
              <a:buNone/>
            </a:pPr>
            <a:r>
              <a:rPr kumimoji="1" lang="zh-CN" altLang="en-US" sz="2400"/>
              <a:t>断点</a:t>
            </a:r>
          </a:p>
        </p:txBody>
      </p:sp>
      <p:cxnSp>
        <p:nvCxnSpPr>
          <p:cNvPr id="965639" name="AutoShape 7"/>
          <p:cNvCxnSpPr>
            <a:cxnSpLocks noChangeShapeType="1"/>
            <a:stCxn id="965638" idx="3"/>
            <a:endCxn id="965637" idx="3"/>
          </p:cNvCxnSpPr>
          <p:nvPr/>
        </p:nvCxnSpPr>
        <p:spPr bwMode="auto">
          <a:xfrm flipV="1">
            <a:off x="1741488" y="3328988"/>
            <a:ext cx="949325" cy="1485900"/>
          </a:xfrm>
          <a:prstGeom prst="straightConnector1">
            <a:avLst/>
          </a:prstGeom>
          <a:noFill/>
          <a:ln w="28575">
            <a:solidFill>
              <a:schemeClr val="tx1"/>
            </a:solidFill>
            <a:prstDash val="dash"/>
            <a:round/>
            <a:headEnd/>
            <a:tailEnd type="triangle" w="med" len="lg"/>
          </a:ln>
          <a:effectLst/>
        </p:spPr>
      </p:cxnSp>
      <p:cxnSp>
        <p:nvCxnSpPr>
          <p:cNvPr id="965640" name="AutoShape 8"/>
          <p:cNvCxnSpPr>
            <a:cxnSpLocks noChangeShapeType="1"/>
            <a:stCxn id="965637" idx="6"/>
            <a:endCxn id="965644" idx="2"/>
          </p:cNvCxnSpPr>
          <p:nvPr/>
        </p:nvCxnSpPr>
        <p:spPr bwMode="auto">
          <a:xfrm flipV="1">
            <a:off x="2887663" y="1838325"/>
            <a:ext cx="4592637" cy="1409700"/>
          </a:xfrm>
          <a:prstGeom prst="straightConnector1">
            <a:avLst/>
          </a:prstGeom>
          <a:noFill/>
          <a:ln w="28575">
            <a:solidFill>
              <a:schemeClr val="tx1"/>
            </a:solidFill>
            <a:round/>
            <a:headEnd/>
            <a:tailEnd type="triangle" w="med" len="lg"/>
          </a:ln>
          <a:effectLst/>
        </p:spPr>
      </p:cxnSp>
      <p:cxnSp>
        <p:nvCxnSpPr>
          <p:cNvPr id="965641" name="AutoShape 9"/>
          <p:cNvCxnSpPr>
            <a:cxnSpLocks noChangeShapeType="1"/>
            <a:stCxn id="965643" idx="2"/>
            <a:endCxn id="965637" idx="6"/>
          </p:cNvCxnSpPr>
          <p:nvPr/>
        </p:nvCxnSpPr>
        <p:spPr bwMode="auto">
          <a:xfrm flipH="1" flipV="1">
            <a:off x="2887663" y="3248025"/>
            <a:ext cx="4567237" cy="2552700"/>
          </a:xfrm>
          <a:prstGeom prst="straightConnector1">
            <a:avLst/>
          </a:prstGeom>
          <a:noFill/>
          <a:ln w="28575">
            <a:solidFill>
              <a:schemeClr val="tx1"/>
            </a:solidFill>
            <a:round/>
            <a:headEnd/>
            <a:tailEnd type="triangle" w="med" len="lg"/>
          </a:ln>
          <a:effectLst/>
        </p:spPr>
      </p:cxnSp>
      <p:cxnSp>
        <p:nvCxnSpPr>
          <p:cNvPr id="965642" name="AutoShape 10"/>
          <p:cNvCxnSpPr>
            <a:cxnSpLocks noChangeShapeType="1"/>
            <a:stCxn id="965644" idx="2"/>
            <a:endCxn id="965643" idx="0"/>
          </p:cNvCxnSpPr>
          <p:nvPr/>
        </p:nvCxnSpPr>
        <p:spPr bwMode="auto">
          <a:xfrm flipH="1">
            <a:off x="7454900" y="1838325"/>
            <a:ext cx="25400" cy="3505200"/>
          </a:xfrm>
          <a:prstGeom prst="straightConnector1">
            <a:avLst/>
          </a:prstGeom>
          <a:noFill/>
          <a:ln w="57150">
            <a:solidFill>
              <a:srgbClr val="FF0000"/>
            </a:solidFill>
            <a:round/>
            <a:headEnd/>
            <a:tailEnd type="triangle" w="med" len="med"/>
          </a:ln>
          <a:effectLst/>
        </p:spPr>
      </p:cxnSp>
      <p:sp>
        <p:nvSpPr>
          <p:cNvPr id="965643" name="Text Box 11"/>
          <p:cNvSpPr txBox="1">
            <a:spLocks noChangeArrowheads="1"/>
          </p:cNvSpPr>
          <p:nvPr/>
        </p:nvSpPr>
        <p:spPr bwMode="auto">
          <a:xfrm>
            <a:off x="6989763" y="5343525"/>
            <a:ext cx="930275" cy="457200"/>
          </a:xfrm>
          <a:prstGeom prst="rect">
            <a:avLst/>
          </a:prstGeom>
          <a:solidFill>
            <a:srgbClr val="D3CDCB"/>
          </a:solidFill>
          <a:ln w="9525">
            <a:noFill/>
            <a:miter lim="800000"/>
            <a:headEnd/>
            <a:tailEnd/>
          </a:ln>
          <a:effectLst/>
        </p:spPr>
        <p:txBody>
          <a:bodyPr wrap="none" anchor="ctr">
            <a:spAutoFit/>
          </a:bodyPr>
          <a:lstStyle/>
          <a:p>
            <a:pPr>
              <a:buClrTx/>
              <a:buFontTx/>
              <a:buNone/>
            </a:pPr>
            <a:r>
              <a:rPr kumimoji="1" lang="en-US" altLang="zh-CN" sz="2400"/>
              <a:t>IRET</a:t>
            </a:r>
          </a:p>
        </p:txBody>
      </p:sp>
      <p:sp>
        <p:nvSpPr>
          <p:cNvPr id="965645" name="Text Box 13"/>
          <p:cNvSpPr txBox="1">
            <a:spLocks noChangeArrowheads="1"/>
          </p:cNvSpPr>
          <p:nvPr/>
        </p:nvSpPr>
        <p:spPr bwMode="auto">
          <a:xfrm>
            <a:off x="2249488" y="1381125"/>
            <a:ext cx="1103312" cy="457200"/>
          </a:xfrm>
          <a:prstGeom prst="rect">
            <a:avLst/>
          </a:prstGeom>
          <a:solidFill>
            <a:srgbClr val="D3CDCB"/>
          </a:solidFill>
          <a:ln w="9525">
            <a:noFill/>
            <a:miter lim="800000"/>
            <a:headEnd/>
            <a:tailEnd/>
          </a:ln>
          <a:effectLst/>
        </p:spPr>
        <p:txBody>
          <a:bodyPr wrap="none" anchor="ctr">
            <a:spAutoFit/>
          </a:bodyPr>
          <a:lstStyle/>
          <a:p>
            <a:pPr>
              <a:buClrTx/>
              <a:buFontTx/>
              <a:buNone/>
            </a:pPr>
            <a:r>
              <a:rPr kumimoji="1" lang="zh-CN" altLang="en-US" sz="2400"/>
              <a:t>主程序</a:t>
            </a:r>
          </a:p>
        </p:txBody>
      </p:sp>
      <p:cxnSp>
        <p:nvCxnSpPr>
          <p:cNvPr id="965646" name="AutoShape 14"/>
          <p:cNvCxnSpPr>
            <a:cxnSpLocks noChangeShapeType="1"/>
            <a:stCxn id="965636" idx="3"/>
            <a:endCxn id="965637" idx="1"/>
          </p:cNvCxnSpPr>
          <p:nvPr/>
        </p:nvCxnSpPr>
        <p:spPr bwMode="auto">
          <a:xfrm>
            <a:off x="1965325" y="1990725"/>
            <a:ext cx="725488" cy="1176338"/>
          </a:xfrm>
          <a:prstGeom prst="straightConnector1">
            <a:avLst/>
          </a:prstGeom>
          <a:noFill/>
          <a:ln w="38100">
            <a:solidFill>
              <a:srgbClr val="0000FF"/>
            </a:solidFill>
            <a:round/>
            <a:headEnd/>
            <a:tailEnd type="triangle" w="med" len="lg"/>
          </a:ln>
          <a:effectLst/>
        </p:spPr>
      </p:cxnSp>
      <p:sp>
        <p:nvSpPr>
          <p:cNvPr id="965647" name="Text Box 15"/>
          <p:cNvSpPr txBox="1">
            <a:spLocks noChangeArrowheads="1"/>
          </p:cNvSpPr>
          <p:nvPr/>
        </p:nvSpPr>
        <p:spPr bwMode="auto">
          <a:xfrm>
            <a:off x="4114027" y="1805471"/>
            <a:ext cx="553998" cy="1607171"/>
          </a:xfrm>
          <a:prstGeom prst="rect">
            <a:avLst/>
          </a:prstGeom>
          <a:solidFill>
            <a:srgbClr val="D3CDCB"/>
          </a:solidFill>
          <a:ln w="9525">
            <a:noFill/>
            <a:miter lim="800000"/>
            <a:headEnd/>
            <a:tailEnd/>
          </a:ln>
          <a:effectLst/>
        </p:spPr>
        <p:txBody>
          <a:bodyPr vert="eaVert" wrap="none" anchor="ctr">
            <a:spAutoFit/>
          </a:bodyPr>
          <a:lstStyle/>
          <a:p>
            <a:pPr>
              <a:buClrTx/>
              <a:buFontTx/>
              <a:buNone/>
            </a:pPr>
            <a:r>
              <a:rPr kumimoji="1" lang="zh-CN" altLang="en-US" sz="2400">
                <a:solidFill>
                  <a:srgbClr val="FF0000"/>
                </a:solidFill>
              </a:rPr>
              <a:t>自动</a:t>
            </a:r>
            <a:r>
              <a:rPr kumimoji="1" lang="zh-CN" altLang="en-US" sz="2400"/>
              <a:t>关中断</a:t>
            </a:r>
          </a:p>
        </p:txBody>
      </p:sp>
      <p:sp>
        <p:nvSpPr>
          <p:cNvPr id="965648" name="Text Box 16"/>
          <p:cNvSpPr txBox="1">
            <a:spLocks noChangeArrowheads="1"/>
          </p:cNvSpPr>
          <p:nvPr/>
        </p:nvSpPr>
        <p:spPr bwMode="auto">
          <a:xfrm>
            <a:off x="3482202" y="2141605"/>
            <a:ext cx="553998" cy="1365117"/>
          </a:xfrm>
          <a:prstGeom prst="rect">
            <a:avLst/>
          </a:prstGeom>
          <a:solidFill>
            <a:srgbClr val="D3CDCB"/>
          </a:solidFill>
          <a:ln w="9525">
            <a:noFill/>
            <a:miter lim="800000"/>
            <a:headEnd/>
            <a:tailEnd/>
          </a:ln>
          <a:effectLst/>
        </p:spPr>
        <p:txBody>
          <a:bodyPr vert="eaVert" wrap="none" anchor="ctr">
            <a:spAutoFit/>
          </a:bodyPr>
          <a:lstStyle/>
          <a:p>
            <a:pPr>
              <a:buClrTx/>
              <a:buFontTx/>
              <a:buNone/>
            </a:pPr>
            <a:r>
              <a:rPr kumimoji="1" lang="zh-CN" altLang="en-US" sz="2400"/>
              <a:t>保护</a:t>
            </a:r>
            <a:r>
              <a:rPr kumimoji="1" lang="en-US" altLang="zh-CN" sz="2400"/>
              <a:t>PSW</a:t>
            </a:r>
          </a:p>
        </p:txBody>
      </p:sp>
      <p:sp>
        <p:nvSpPr>
          <p:cNvPr id="965649" name="Text Box 17"/>
          <p:cNvSpPr txBox="1">
            <a:spLocks noChangeArrowheads="1"/>
          </p:cNvSpPr>
          <p:nvPr/>
        </p:nvSpPr>
        <p:spPr bwMode="auto">
          <a:xfrm>
            <a:off x="4745852" y="1927586"/>
            <a:ext cx="553998" cy="1304203"/>
          </a:xfrm>
          <a:prstGeom prst="rect">
            <a:avLst/>
          </a:prstGeom>
          <a:solidFill>
            <a:srgbClr val="D3CDCB"/>
          </a:solidFill>
          <a:ln w="9525">
            <a:noFill/>
            <a:miter lim="800000"/>
            <a:headEnd/>
            <a:tailEnd/>
          </a:ln>
          <a:effectLst/>
        </p:spPr>
        <p:txBody>
          <a:bodyPr vert="eaVert" wrap="none" anchor="ctr">
            <a:spAutoFit/>
          </a:bodyPr>
          <a:lstStyle/>
          <a:p>
            <a:pPr>
              <a:buClrTx/>
              <a:buFontTx/>
              <a:buNone/>
            </a:pPr>
            <a:r>
              <a:rPr kumimoji="1" lang="zh-CN" altLang="en-US" sz="2400"/>
              <a:t>保护断点</a:t>
            </a:r>
          </a:p>
        </p:txBody>
      </p:sp>
      <p:sp>
        <p:nvSpPr>
          <p:cNvPr id="965651" name="Text Box 19"/>
          <p:cNvSpPr txBox="1">
            <a:spLocks noChangeArrowheads="1"/>
          </p:cNvSpPr>
          <p:nvPr/>
        </p:nvSpPr>
        <p:spPr bwMode="auto">
          <a:xfrm>
            <a:off x="174625" y="2981325"/>
            <a:ext cx="2022475" cy="457200"/>
          </a:xfrm>
          <a:prstGeom prst="rect">
            <a:avLst/>
          </a:prstGeom>
          <a:solidFill>
            <a:srgbClr val="D3CDCB"/>
          </a:solidFill>
          <a:ln w="9525">
            <a:noFill/>
            <a:miter lim="800000"/>
            <a:headEnd/>
            <a:tailEnd/>
          </a:ln>
          <a:effectLst/>
        </p:spPr>
        <p:txBody>
          <a:bodyPr wrap="none" anchor="ctr">
            <a:spAutoFit/>
          </a:bodyPr>
          <a:lstStyle/>
          <a:p>
            <a:pPr>
              <a:buClrTx/>
              <a:buFontTx/>
              <a:buNone/>
            </a:pPr>
            <a:r>
              <a:rPr kumimoji="1" lang="zh-CN" altLang="en-US" sz="2400"/>
              <a:t>获取中断类型</a:t>
            </a:r>
          </a:p>
        </p:txBody>
      </p:sp>
      <p:sp>
        <p:nvSpPr>
          <p:cNvPr id="965652" name="Text Box 20"/>
          <p:cNvSpPr txBox="1">
            <a:spLocks noChangeArrowheads="1"/>
          </p:cNvSpPr>
          <p:nvPr/>
        </p:nvSpPr>
        <p:spPr bwMode="auto">
          <a:xfrm>
            <a:off x="5377677" y="1532544"/>
            <a:ext cx="553998" cy="1910138"/>
          </a:xfrm>
          <a:prstGeom prst="rect">
            <a:avLst/>
          </a:prstGeom>
          <a:solidFill>
            <a:srgbClr val="D3CDCB"/>
          </a:solidFill>
          <a:ln w="9525">
            <a:noFill/>
            <a:miter lim="800000"/>
            <a:headEnd/>
            <a:tailEnd/>
          </a:ln>
          <a:effectLst/>
        </p:spPr>
        <p:txBody>
          <a:bodyPr vert="eaVert" wrap="none" anchor="ctr">
            <a:spAutoFit/>
          </a:bodyPr>
          <a:lstStyle/>
          <a:p>
            <a:pPr>
              <a:buClrTx/>
              <a:buFontTx/>
              <a:buNone/>
            </a:pPr>
            <a:r>
              <a:rPr kumimoji="1" lang="zh-CN" altLang="en-US" sz="2400"/>
              <a:t>获取中断向量</a:t>
            </a:r>
          </a:p>
        </p:txBody>
      </p:sp>
      <p:sp>
        <p:nvSpPr>
          <p:cNvPr id="965653" name="Text Box 21"/>
          <p:cNvSpPr txBox="1">
            <a:spLocks noChangeArrowheads="1"/>
          </p:cNvSpPr>
          <p:nvPr/>
        </p:nvSpPr>
        <p:spPr bwMode="auto">
          <a:xfrm>
            <a:off x="7339013" y="1990725"/>
            <a:ext cx="1409700" cy="457200"/>
          </a:xfrm>
          <a:prstGeom prst="rect">
            <a:avLst/>
          </a:prstGeom>
          <a:solidFill>
            <a:srgbClr val="D3CDCB"/>
          </a:solidFill>
          <a:ln w="9525">
            <a:noFill/>
            <a:miter lim="800000"/>
            <a:headEnd/>
            <a:tailEnd/>
          </a:ln>
          <a:effectLst/>
        </p:spPr>
        <p:txBody>
          <a:bodyPr wrap="none" anchor="ctr">
            <a:spAutoFit/>
          </a:bodyPr>
          <a:lstStyle/>
          <a:p>
            <a:pPr>
              <a:buClrTx/>
              <a:buFontTx/>
              <a:buNone/>
            </a:pPr>
            <a:r>
              <a:rPr kumimoji="1" lang="zh-CN" altLang="en-US" sz="2400"/>
              <a:t>保护现场</a:t>
            </a:r>
          </a:p>
        </p:txBody>
      </p:sp>
      <p:sp>
        <p:nvSpPr>
          <p:cNvPr id="965654" name="Text Box 22"/>
          <p:cNvSpPr txBox="1">
            <a:spLocks noChangeArrowheads="1"/>
          </p:cNvSpPr>
          <p:nvPr/>
        </p:nvSpPr>
        <p:spPr bwMode="auto">
          <a:xfrm>
            <a:off x="6729413" y="3286125"/>
            <a:ext cx="1409700" cy="457200"/>
          </a:xfrm>
          <a:prstGeom prst="rect">
            <a:avLst/>
          </a:prstGeom>
          <a:solidFill>
            <a:srgbClr val="D3CDCB"/>
          </a:solidFill>
          <a:ln w="9525">
            <a:noFill/>
            <a:miter lim="800000"/>
            <a:headEnd/>
            <a:tailEnd/>
          </a:ln>
          <a:effectLst/>
        </p:spPr>
        <p:txBody>
          <a:bodyPr wrap="none" anchor="ctr">
            <a:spAutoFit/>
          </a:bodyPr>
          <a:lstStyle/>
          <a:p>
            <a:pPr>
              <a:buClrTx/>
              <a:buFontTx/>
              <a:buNone/>
            </a:pPr>
            <a:r>
              <a:rPr kumimoji="1" lang="zh-CN" altLang="en-US" sz="2400"/>
              <a:t>中断处理</a:t>
            </a:r>
          </a:p>
        </p:txBody>
      </p:sp>
      <p:sp>
        <p:nvSpPr>
          <p:cNvPr id="965655" name="Text Box 23"/>
          <p:cNvSpPr txBox="1">
            <a:spLocks noChangeArrowheads="1"/>
          </p:cNvSpPr>
          <p:nvPr/>
        </p:nvSpPr>
        <p:spPr bwMode="auto">
          <a:xfrm>
            <a:off x="7339013" y="4594225"/>
            <a:ext cx="1409700" cy="457200"/>
          </a:xfrm>
          <a:prstGeom prst="rect">
            <a:avLst/>
          </a:prstGeom>
          <a:solidFill>
            <a:srgbClr val="D3CDCB"/>
          </a:solidFill>
          <a:ln w="9525">
            <a:noFill/>
            <a:miter lim="800000"/>
            <a:headEnd/>
            <a:tailEnd/>
          </a:ln>
          <a:effectLst/>
        </p:spPr>
        <p:txBody>
          <a:bodyPr wrap="none" anchor="ctr">
            <a:spAutoFit/>
          </a:bodyPr>
          <a:lstStyle/>
          <a:p>
            <a:pPr>
              <a:buClrTx/>
              <a:buFontTx/>
              <a:buNone/>
            </a:pPr>
            <a:r>
              <a:rPr kumimoji="1" lang="zh-CN" altLang="en-US" sz="2400"/>
              <a:t>恢复现场</a:t>
            </a:r>
          </a:p>
        </p:txBody>
      </p:sp>
      <p:sp>
        <p:nvSpPr>
          <p:cNvPr id="965656" name="Text Box 24"/>
          <p:cNvSpPr txBox="1">
            <a:spLocks noChangeArrowheads="1"/>
          </p:cNvSpPr>
          <p:nvPr/>
        </p:nvSpPr>
        <p:spPr bwMode="auto">
          <a:xfrm>
            <a:off x="4901427" y="4122805"/>
            <a:ext cx="553998" cy="1365117"/>
          </a:xfrm>
          <a:prstGeom prst="rect">
            <a:avLst/>
          </a:prstGeom>
          <a:solidFill>
            <a:srgbClr val="D3CDCB"/>
          </a:solidFill>
          <a:ln w="9525">
            <a:noFill/>
            <a:miter lim="800000"/>
            <a:headEnd/>
            <a:tailEnd/>
          </a:ln>
          <a:effectLst/>
        </p:spPr>
        <p:txBody>
          <a:bodyPr vert="eaVert" wrap="none" anchor="ctr">
            <a:spAutoFit/>
          </a:bodyPr>
          <a:lstStyle/>
          <a:p>
            <a:pPr>
              <a:buClrTx/>
              <a:buFontTx/>
              <a:buNone/>
            </a:pPr>
            <a:r>
              <a:rPr kumimoji="1" lang="zh-CN" altLang="en-US" sz="2400"/>
              <a:t>恢复</a:t>
            </a:r>
            <a:r>
              <a:rPr kumimoji="1" lang="en-US" altLang="zh-CN" sz="2400"/>
              <a:t>PSW</a:t>
            </a:r>
          </a:p>
        </p:txBody>
      </p:sp>
      <p:sp>
        <p:nvSpPr>
          <p:cNvPr id="965657" name="Text Box 25"/>
          <p:cNvSpPr txBox="1">
            <a:spLocks noChangeArrowheads="1"/>
          </p:cNvSpPr>
          <p:nvPr/>
        </p:nvSpPr>
        <p:spPr bwMode="auto">
          <a:xfrm>
            <a:off x="5663427" y="4048486"/>
            <a:ext cx="553998" cy="1304203"/>
          </a:xfrm>
          <a:prstGeom prst="rect">
            <a:avLst/>
          </a:prstGeom>
          <a:solidFill>
            <a:srgbClr val="D3CDCB"/>
          </a:solidFill>
          <a:ln w="9525">
            <a:noFill/>
            <a:miter lim="800000"/>
            <a:headEnd/>
            <a:tailEnd/>
          </a:ln>
          <a:effectLst/>
        </p:spPr>
        <p:txBody>
          <a:bodyPr vert="eaVert" wrap="none" anchor="ctr">
            <a:spAutoFit/>
          </a:bodyPr>
          <a:lstStyle/>
          <a:p>
            <a:pPr>
              <a:buClrTx/>
              <a:buFontTx/>
              <a:buNone/>
            </a:pPr>
            <a:r>
              <a:rPr kumimoji="1" lang="zh-CN" altLang="en-US" sz="2400"/>
              <a:t>恢复断点</a:t>
            </a:r>
          </a:p>
        </p:txBody>
      </p:sp>
      <p:sp>
        <p:nvSpPr>
          <p:cNvPr id="965658" name="Text Box 26"/>
          <p:cNvSpPr txBox="1">
            <a:spLocks noChangeArrowheads="1"/>
          </p:cNvSpPr>
          <p:nvPr/>
        </p:nvSpPr>
        <p:spPr bwMode="auto">
          <a:xfrm>
            <a:off x="7493000" y="2600325"/>
            <a:ext cx="1103313" cy="457200"/>
          </a:xfrm>
          <a:prstGeom prst="rect">
            <a:avLst/>
          </a:prstGeom>
          <a:solidFill>
            <a:srgbClr val="D3CDCB"/>
          </a:solidFill>
          <a:ln w="9525">
            <a:noFill/>
            <a:miter lim="800000"/>
            <a:headEnd/>
            <a:tailEnd/>
          </a:ln>
          <a:effectLst/>
        </p:spPr>
        <p:txBody>
          <a:bodyPr wrap="none" anchor="ctr">
            <a:spAutoFit/>
          </a:bodyPr>
          <a:lstStyle/>
          <a:p>
            <a:pPr>
              <a:buClrTx/>
              <a:buFontTx/>
              <a:buNone/>
            </a:pPr>
            <a:r>
              <a:rPr kumimoji="1" lang="zh-CN" altLang="en-US" sz="2400">
                <a:solidFill>
                  <a:srgbClr val="FF0000"/>
                </a:solidFill>
              </a:rPr>
              <a:t>开中断</a:t>
            </a:r>
          </a:p>
        </p:txBody>
      </p:sp>
      <p:sp>
        <p:nvSpPr>
          <p:cNvPr id="965659" name="Text Box 27"/>
          <p:cNvSpPr txBox="1">
            <a:spLocks noChangeArrowheads="1"/>
          </p:cNvSpPr>
          <p:nvPr/>
        </p:nvSpPr>
        <p:spPr bwMode="auto">
          <a:xfrm>
            <a:off x="7493000" y="4076700"/>
            <a:ext cx="1103313" cy="457200"/>
          </a:xfrm>
          <a:prstGeom prst="rect">
            <a:avLst/>
          </a:prstGeom>
          <a:solidFill>
            <a:srgbClr val="D3CDCB"/>
          </a:solidFill>
          <a:ln w="9525">
            <a:noFill/>
            <a:miter lim="800000"/>
            <a:headEnd/>
            <a:tailEnd/>
          </a:ln>
          <a:effectLst/>
        </p:spPr>
        <p:txBody>
          <a:bodyPr wrap="none" anchor="ctr">
            <a:spAutoFit/>
          </a:bodyPr>
          <a:lstStyle/>
          <a:p>
            <a:pPr>
              <a:buClrTx/>
              <a:buFontTx/>
              <a:buNone/>
            </a:pPr>
            <a:r>
              <a:rPr kumimoji="1" lang="zh-CN" altLang="en-US" sz="2400">
                <a:solidFill>
                  <a:srgbClr val="FF0000"/>
                </a:solidFill>
              </a:rPr>
              <a:t>关中断</a:t>
            </a:r>
          </a:p>
        </p:txBody>
      </p:sp>
    </p:spTree>
    <p:extLst>
      <p:ext uri="{BB962C8B-B14F-4D97-AF65-F5344CB8AC3E}">
        <p14:creationId xmlns:p14="http://schemas.microsoft.com/office/powerpoint/2010/main" val="3996923322"/>
      </p:ext>
    </p:extLst>
  </p:cSld>
  <p:clrMapOvr>
    <a:masterClrMapping/>
  </p:clrMapOvr>
  <p:transition spd="med"/>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7442" name="Rectangle 2"/>
          <p:cNvSpPr>
            <a:spLocks noGrp="1" noChangeArrowheads="1"/>
          </p:cNvSpPr>
          <p:nvPr>
            <p:ph type="subTitle" idx="1"/>
          </p:nvPr>
        </p:nvSpPr>
        <p:spPr>
          <a:xfrm>
            <a:off x="1763713" y="1700213"/>
            <a:ext cx="7235825" cy="2592387"/>
          </a:xfrm>
          <a:noFill/>
          <a:ln/>
        </p:spPr>
        <p:txBody>
          <a:bodyPr anchor="ctr"/>
          <a:lstStyle/>
          <a:p>
            <a:pPr algn="r">
              <a:spcBef>
                <a:spcPct val="0"/>
              </a:spcBef>
              <a:buClrTx/>
              <a:buSzTx/>
              <a:buFontTx/>
              <a:buNone/>
            </a:pPr>
            <a:r>
              <a:rPr lang="zh-CN" altLang="en-US" sz="3600" b="0" dirty="0">
                <a:solidFill>
                  <a:srgbClr val="FFFF00"/>
                </a:solidFill>
                <a:ea typeface="黑体" pitchFamily="2" charset="-122"/>
              </a:rPr>
              <a:t>微机原理及接口技术</a:t>
            </a:r>
            <a:endParaRPr lang="zh-CN" altLang="en-US" sz="4400" b="0" dirty="0">
              <a:solidFill>
                <a:srgbClr val="FFFF00"/>
              </a:solidFill>
              <a:ea typeface="黑体" pitchFamily="2" charset="-122"/>
            </a:endParaRPr>
          </a:p>
          <a:p>
            <a:pPr algn="r">
              <a:spcBef>
                <a:spcPct val="0"/>
              </a:spcBef>
              <a:buClrTx/>
              <a:buSzTx/>
              <a:buFontTx/>
              <a:buNone/>
            </a:pPr>
            <a:r>
              <a:rPr lang="zh-CN" altLang="en-US" sz="4000" b="0" dirty="0">
                <a:solidFill>
                  <a:srgbClr val="FFFFFF"/>
                </a:solidFill>
                <a:ea typeface="黑体" pitchFamily="2" charset="-122"/>
              </a:rPr>
              <a:t>第</a:t>
            </a:r>
            <a:r>
              <a:rPr lang="en-US" altLang="zh-CN" sz="7200" b="0" dirty="0">
                <a:solidFill>
                  <a:srgbClr val="FFFFFF"/>
                </a:solidFill>
                <a:ea typeface="黑体" pitchFamily="2" charset="-122"/>
              </a:rPr>
              <a:t>6</a:t>
            </a:r>
            <a:r>
              <a:rPr lang="zh-CN" altLang="en-US" sz="4000" b="0" dirty="0">
                <a:solidFill>
                  <a:srgbClr val="FFFFFF"/>
                </a:solidFill>
                <a:ea typeface="黑体" pitchFamily="2" charset="-122"/>
              </a:rPr>
              <a:t>章  输入</a:t>
            </a:r>
            <a:r>
              <a:rPr lang="en-US" altLang="zh-CN" sz="4000" b="0" dirty="0">
                <a:solidFill>
                  <a:srgbClr val="FFFFFF"/>
                </a:solidFill>
                <a:ea typeface="黑体" pitchFamily="2" charset="-122"/>
              </a:rPr>
              <a:t>/</a:t>
            </a:r>
            <a:r>
              <a:rPr lang="zh-CN" altLang="en-US" sz="4000" b="0" dirty="0">
                <a:solidFill>
                  <a:srgbClr val="FFFFFF"/>
                </a:solidFill>
                <a:ea typeface="黑体" pitchFamily="2" charset="-122"/>
              </a:rPr>
              <a:t>输出技术</a:t>
            </a:r>
            <a:endParaRPr lang="en-US" altLang="zh-CN" sz="4000" b="0" dirty="0">
              <a:solidFill>
                <a:srgbClr val="FFFFFF"/>
              </a:solidFill>
              <a:ea typeface="黑体" pitchFamily="2" charset="-122"/>
            </a:endParaRPr>
          </a:p>
        </p:txBody>
      </p:sp>
      <p:sp>
        <p:nvSpPr>
          <p:cNvPr id="957443" name="Rectangle 3"/>
          <p:cNvSpPr>
            <a:spLocks noChangeArrowheads="1"/>
          </p:cNvSpPr>
          <p:nvPr/>
        </p:nvSpPr>
        <p:spPr bwMode="auto">
          <a:xfrm>
            <a:off x="2843760" y="4365130"/>
            <a:ext cx="5832810" cy="1512210"/>
          </a:xfrm>
          <a:prstGeom prst="rect">
            <a:avLst/>
          </a:prstGeom>
          <a:noFill/>
          <a:ln w="9525">
            <a:noFill/>
            <a:miter lim="800000"/>
            <a:headEnd/>
            <a:tailEnd/>
          </a:ln>
          <a:effectLst/>
        </p:spPr>
        <p:txBody>
          <a:bodyPr/>
          <a:lstStyle/>
          <a:p>
            <a:pPr algn="r">
              <a:spcBef>
                <a:spcPct val="20000"/>
              </a:spcBef>
              <a:buClr>
                <a:srgbClr val="00007D"/>
              </a:buClr>
              <a:buSzPct val="75000"/>
            </a:pPr>
            <a:r>
              <a:rPr lang="en-US" altLang="zh-CN" sz="3400" dirty="0" smtClean="0">
                <a:solidFill>
                  <a:srgbClr val="000000"/>
                </a:solidFill>
                <a:latin typeface="Arial" charset="0"/>
              </a:rPr>
              <a:t>6.3  </a:t>
            </a:r>
            <a:r>
              <a:rPr lang="zh-CN" altLang="en-US" sz="3400" dirty="0">
                <a:solidFill>
                  <a:srgbClr val="000000"/>
                </a:solidFill>
                <a:latin typeface="Arial" charset="0"/>
                <a:ea typeface="楷体_GB2312" pitchFamily="49" charset="-122"/>
              </a:rPr>
              <a:t>中断</a:t>
            </a:r>
            <a:r>
              <a:rPr lang="zh-CN" altLang="en-US" sz="3400" dirty="0" smtClean="0">
                <a:solidFill>
                  <a:srgbClr val="000000"/>
                </a:solidFill>
                <a:latin typeface="Arial" charset="0"/>
                <a:ea typeface="楷体_GB2312" pitchFamily="49" charset="-122"/>
              </a:rPr>
              <a:t>方式</a:t>
            </a:r>
            <a:endParaRPr lang="en-US" altLang="zh-CN" sz="3400" dirty="0" smtClean="0">
              <a:solidFill>
                <a:srgbClr val="000000"/>
              </a:solidFill>
              <a:latin typeface="Arial" charset="0"/>
              <a:ea typeface="楷体_GB2312" pitchFamily="49" charset="-122"/>
            </a:endParaRPr>
          </a:p>
          <a:p>
            <a:pPr algn="r">
              <a:spcBef>
                <a:spcPct val="20000"/>
              </a:spcBef>
              <a:buClr>
                <a:srgbClr val="00007D"/>
              </a:buClr>
              <a:buSzPct val="75000"/>
            </a:pPr>
            <a:r>
              <a:rPr lang="en-US" altLang="zh-CN" sz="3200" dirty="0" smtClean="0">
                <a:solidFill>
                  <a:srgbClr val="0000FF"/>
                </a:solidFill>
                <a:latin typeface="Times New Roman"/>
                <a:ea typeface="楷体_GB2312" pitchFamily="49" charset="-122"/>
              </a:rPr>
              <a:t>6.3.2  Intel 16</a:t>
            </a:r>
            <a:r>
              <a:rPr lang="zh-CN" altLang="en-US" sz="3200" dirty="0" smtClean="0">
                <a:solidFill>
                  <a:srgbClr val="0000FF"/>
                </a:solidFill>
                <a:latin typeface="Times New Roman"/>
                <a:ea typeface="楷体_GB2312" pitchFamily="49" charset="-122"/>
              </a:rPr>
              <a:t>位中断系统</a:t>
            </a:r>
            <a:endParaRPr lang="en-US" altLang="zh-CN" sz="3200" dirty="0">
              <a:solidFill>
                <a:srgbClr val="0000FF"/>
              </a:solidFill>
              <a:latin typeface="Times New Roman"/>
              <a:ea typeface="楷体_GB2312" pitchFamily="49" charset="-122"/>
            </a:endParaRPr>
          </a:p>
        </p:txBody>
      </p:sp>
    </p:spTree>
    <p:extLst>
      <p:ext uri="{BB962C8B-B14F-4D97-AF65-F5344CB8AC3E}">
        <p14:creationId xmlns:p14="http://schemas.microsoft.com/office/powerpoint/2010/main" val="194190732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957442">
                                            <p:txEl>
                                              <p:pRg st="0" end="0"/>
                                            </p:txEl>
                                          </p:spTgt>
                                        </p:tgtEl>
                                        <p:attrNameLst>
                                          <p:attrName>style.visibility</p:attrName>
                                        </p:attrNameLst>
                                      </p:cBhvr>
                                      <p:to>
                                        <p:strVal val="visible"/>
                                      </p:to>
                                    </p:set>
                                    <p:anim calcmode="lin" valueType="num">
                                      <p:cBhvr additive="base">
                                        <p:cTn id="7" dur="500" fill="hold"/>
                                        <p:tgtEl>
                                          <p:spTgt spid="957442">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957442">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957442">
                                            <p:txEl>
                                              <p:pRg st="1" end="1"/>
                                            </p:txEl>
                                          </p:spTgt>
                                        </p:tgtEl>
                                        <p:attrNameLst>
                                          <p:attrName>style.visibility</p:attrName>
                                        </p:attrNameLst>
                                      </p:cBhvr>
                                      <p:to>
                                        <p:strVal val="visible"/>
                                      </p:to>
                                    </p:set>
                                    <p:anim calcmode="lin" valueType="num">
                                      <p:cBhvr additive="base">
                                        <p:cTn id="11" dur="500" fill="hold"/>
                                        <p:tgtEl>
                                          <p:spTgt spid="957442">
                                            <p:txEl>
                                              <p:pRg st="1" end="1"/>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957442">
                                            <p:txEl>
                                              <p:pRg st="1" end="1"/>
                                            </p:txEl>
                                          </p:spTgt>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2" presetClass="entr" presetSubtype="4" fill="hold" nodeType="afterEffect">
                                  <p:stCondLst>
                                    <p:cond delay="0"/>
                                  </p:stCondLst>
                                  <p:childTnLst>
                                    <p:set>
                                      <p:cBhvr>
                                        <p:cTn id="15" dur="1" fill="hold">
                                          <p:stCondLst>
                                            <p:cond delay="0"/>
                                          </p:stCondLst>
                                        </p:cTn>
                                        <p:tgtEl>
                                          <p:spTgt spid="957443">
                                            <p:txEl>
                                              <p:pRg st="0" end="0"/>
                                            </p:txEl>
                                          </p:spTgt>
                                        </p:tgtEl>
                                        <p:attrNameLst>
                                          <p:attrName>style.visibility</p:attrName>
                                        </p:attrNameLst>
                                      </p:cBhvr>
                                      <p:to>
                                        <p:strVal val="visible"/>
                                      </p:to>
                                    </p:set>
                                    <p:anim calcmode="lin" valueType="num">
                                      <p:cBhvr additive="base">
                                        <p:cTn id="16" dur="500" fill="hold"/>
                                        <p:tgtEl>
                                          <p:spTgt spid="957443">
                                            <p:txEl>
                                              <p:pRg st="0" end="0"/>
                                            </p:txEl>
                                          </p:spTgt>
                                        </p:tgtEl>
                                        <p:attrNameLst>
                                          <p:attrName>ppt_x</p:attrName>
                                        </p:attrNameLst>
                                      </p:cBhvr>
                                      <p:tavLst>
                                        <p:tav tm="0">
                                          <p:val>
                                            <p:strVal val="#ppt_x"/>
                                          </p:val>
                                        </p:tav>
                                        <p:tav tm="100000">
                                          <p:val>
                                            <p:strVal val="#ppt_x"/>
                                          </p:val>
                                        </p:tav>
                                      </p:tavLst>
                                    </p:anim>
                                    <p:anim calcmode="lin" valueType="num">
                                      <p:cBhvr additive="base">
                                        <p:cTn id="17" dur="500" fill="hold"/>
                                        <p:tgtEl>
                                          <p:spTgt spid="957443">
                                            <p:txEl>
                                              <p:pRg st="0" end="0"/>
                                            </p:txEl>
                                          </p:spTgt>
                                        </p:tgtEl>
                                        <p:attrNameLst>
                                          <p:attrName>ppt_y</p:attrName>
                                        </p:attrNameLst>
                                      </p:cBhvr>
                                      <p:tavLst>
                                        <p:tav tm="0">
                                          <p:val>
                                            <p:strVal val="1+#ppt_h/2"/>
                                          </p:val>
                                        </p:tav>
                                        <p:tav tm="100000">
                                          <p:val>
                                            <p:strVal val="#ppt_y"/>
                                          </p:val>
                                        </p:tav>
                                      </p:tavLst>
                                    </p:anim>
                                  </p:childTnLst>
                                </p:cTn>
                              </p:par>
                            </p:childTnLst>
                          </p:cTn>
                        </p:par>
                        <p:par>
                          <p:cTn id="18" fill="hold">
                            <p:stCondLst>
                              <p:cond delay="1000"/>
                            </p:stCondLst>
                            <p:childTnLst>
                              <p:par>
                                <p:cTn id="19" presetID="2" presetClass="entr" presetSubtype="4" fill="hold" nodeType="afterEffect">
                                  <p:stCondLst>
                                    <p:cond delay="0"/>
                                  </p:stCondLst>
                                  <p:childTnLst>
                                    <p:set>
                                      <p:cBhvr>
                                        <p:cTn id="20" dur="1" fill="hold">
                                          <p:stCondLst>
                                            <p:cond delay="0"/>
                                          </p:stCondLst>
                                        </p:cTn>
                                        <p:tgtEl>
                                          <p:spTgt spid="957443">
                                            <p:txEl>
                                              <p:pRg st="1" end="1"/>
                                            </p:txEl>
                                          </p:spTgt>
                                        </p:tgtEl>
                                        <p:attrNameLst>
                                          <p:attrName>style.visibility</p:attrName>
                                        </p:attrNameLst>
                                      </p:cBhvr>
                                      <p:to>
                                        <p:strVal val="visible"/>
                                      </p:to>
                                    </p:set>
                                    <p:anim calcmode="lin" valueType="num">
                                      <p:cBhvr additive="base">
                                        <p:cTn id="21" dur="500" fill="hold"/>
                                        <p:tgtEl>
                                          <p:spTgt spid="957443">
                                            <p:txEl>
                                              <p:pRg st="1" end="1"/>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957443">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4"/>
          <p:cNvSpPr>
            <a:spLocks noGrp="1"/>
          </p:cNvSpPr>
          <p:nvPr>
            <p:ph type="sldNum" sz="quarter" idx="11"/>
          </p:nvPr>
        </p:nvSpPr>
        <p:spPr/>
        <p:txBody>
          <a:bodyPr/>
          <a:lstStyle/>
          <a:p>
            <a:fld id="{3B403FE4-126E-46A4-8517-72BA2A73EF49}" type="slidenum">
              <a:rPr lang="zh-CN" altLang="en-US"/>
              <a:pPr/>
              <a:t>59</a:t>
            </a:fld>
            <a:endParaRPr lang="en-US" altLang="zh-CN"/>
          </a:p>
        </p:txBody>
      </p:sp>
      <p:sp>
        <p:nvSpPr>
          <p:cNvPr id="969730" name="Rectangle 2"/>
          <p:cNvSpPr>
            <a:spLocks noGrp="1" noChangeArrowheads="1"/>
          </p:cNvSpPr>
          <p:nvPr>
            <p:ph type="body" idx="1"/>
          </p:nvPr>
        </p:nvSpPr>
        <p:spPr>
          <a:xfrm>
            <a:off x="971550" y="764630"/>
            <a:ext cx="7777163" cy="576080"/>
          </a:xfrm>
        </p:spPr>
        <p:txBody>
          <a:bodyPr/>
          <a:lstStyle/>
          <a:p>
            <a:pPr marL="444500" indent="-444500">
              <a:lnSpc>
                <a:spcPct val="90000"/>
              </a:lnSpc>
              <a:buSzTx/>
              <a:buFont typeface="Wingdings" pitchFamily="2" charset="2"/>
              <a:buAutoNum type="arabicPeriod"/>
            </a:pPr>
            <a:r>
              <a:rPr lang="zh-CN" altLang="en-US" sz="2800" b="1" dirty="0" smtClean="0"/>
              <a:t>中断</a:t>
            </a:r>
            <a:r>
              <a:rPr lang="zh-CN" altLang="en-US" sz="2800" b="1" dirty="0"/>
              <a:t>源类型</a:t>
            </a:r>
          </a:p>
        </p:txBody>
      </p:sp>
      <p:sp>
        <p:nvSpPr>
          <p:cNvPr id="969731" name="Rectangle 3"/>
          <p:cNvSpPr>
            <a:spLocks noGrp="1" noChangeArrowheads="1"/>
          </p:cNvSpPr>
          <p:nvPr>
            <p:ph type="title"/>
          </p:nvPr>
        </p:nvSpPr>
        <p:spPr>
          <a:xfrm>
            <a:off x="611450" y="44530"/>
            <a:ext cx="8064238" cy="574675"/>
          </a:xfrm>
          <a:noFill/>
          <a:ln/>
        </p:spPr>
        <p:txBody>
          <a:bodyPr anchor="t"/>
          <a:lstStyle/>
          <a:p>
            <a:r>
              <a:rPr lang="zh-CN" altLang="en-US" dirty="0">
                <a:ea typeface="黑体" pitchFamily="2" charset="-122"/>
              </a:rPr>
              <a:t>一</a:t>
            </a:r>
            <a:r>
              <a:rPr lang="zh-CN" altLang="en-US" sz="2800" b="1" dirty="0" smtClean="0">
                <a:ea typeface="黑体" pitchFamily="2" charset="-122"/>
              </a:rPr>
              <a:t>、</a:t>
            </a:r>
            <a:r>
              <a:rPr lang="en-US" altLang="zh-CN" sz="2800" b="1" dirty="0" smtClean="0">
                <a:ea typeface="黑体" pitchFamily="2" charset="-122"/>
              </a:rPr>
              <a:t>8086/8088</a:t>
            </a:r>
            <a:r>
              <a:rPr lang="zh-CN" altLang="en-US" sz="2800" b="1" dirty="0" smtClean="0">
                <a:ea typeface="黑体" pitchFamily="2" charset="-122"/>
              </a:rPr>
              <a:t>中断系统</a:t>
            </a:r>
            <a:endParaRPr lang="zh-CN" altLang="en-US" sz="2800" b="1" dirty="0">
              <a:ea typeface="黑体" pitchFamily="2" charset="-122"/>
            </a:endParaRPr>
          </a:p>
        </p:txBody>
      </p:sp>
      <p:sp>
        <p:nvSpPr>
          <p:cNvPr id="969735" name="Rectangle 7"/>
          <p:cNvSpPr>
            <a:spLocks noChangeArrowheads="1"/>
          </p:cNvSpPr>
          <p:nvPr/>
        </p:nvSpPr>
        <p:spPr bwMode="auto">
          <a:xfrm>
            <a:off x="107950" y="1556740"/>
            <a:ext cx="8928100" cy="4321175"/>
          </a:xfrm>
          <a:prstGeom prst="rect">
            <a:avLst/>
          </a:prstGeom>
          <a:noFill/>
          <a:ln w="9525">
            <a:noFill/>
            <a:miter lim="800000"/>
            <a:headEnd/>
            <a:tailEnd/>
          </a:ln>
          <a:effectLst/>
        </p:spPr>
        <p:txBody>
          <a:bodyPr/>
          <a:lstStyle/>
          <a:p>
            <a:pPr marL="352425" indent="-352425" algn="l">
              <a:lnSpc>
                <a:spcPct val="90000"/>
              </a:lnSpc>
              <a:spcBef>
                <a:spcPct val="20000"/>
              </a:spcBef>
              <a:buClr>
                <a:schemeClr val="bg2"/>
              </a:buClr>
              <a:buSzPct val="75000"/>
              <a:buFont typeface="Wingdings" pitchFamily="2" charset="2"/>
              <a:buChar char="n"/>
            </a:pPr>
            <a:r>
              <a:rPr lang="zh-CN" altLang="en-US" sz="2800"/>
              <a:t>与中断有关的控制线为：</a:t>
            </a:r>
            <a:r>
              <a:rPr lang="en-US" altLang="zh-CN" sz="2800"/>
              <a:t>NMI</a:t>
            </a:r>
            <a:r>
              <a:rPr lang="zh-CN" altLang="en-US" sz="2800"/>
              <a:t>、</a:t>
            </a:r>
            <a:r>
              <a:rPr lang="en-US" altLang="zh-CN" sz="2800"/>
              <a:t>INTR</a:t>
            </a:r>
            <a:r>
              <a:rPr lang="zh-CN" altLang="en-US" sz="2800"/>
              <a:t>、</a:t>
            </a:r>
            <a:r>
              <a:rPr lang="en-US" altLang="zh-CN" sz="2800"/>
              <a:t>INTA</a:t>
            </a:r>
            <a:endParaRPr lang="zh-CN" altLang="en-US" sz="2800"/>
          </a:p>
          <a:p>
            <a:pPr marL="352425" indent="-352425" algn="l">
              <a:lnSpc>
                <a:spcPct val="90000"/>
              </a:lnSpc>
              <a:spcBef>
                <a:spcPct val="20000"/>
              </a:spcBef>
              <a:buClr>
                <a:schemeClr val="bg2"/>
              </a:buClr>
              <a:buSzPct val="75000"/>
              <a:buFont typeface="Wingdings" pitchFamily="2" charset="2"/>
              <a:buChar char="n"/>
            </a:pPr>
            <a:r>
              <a:rPr lang="en-US" altLang="zh-CN" sz="2800"/>
              <a:t>8088</a:t>
            </a:r>
            <a:r>
              <a:rPr lang="zh-CN" altLang="en-US" sz="2800"/>
              <a:t>系统的中断源</a:t>
            </a:r>
            <a:endParaRPr lang="en-US" altLang="zh-CN" sz="2800"/>
          </a:p>
          <a:p>
            <a:pPr marL="909638" lvl="1" indent="-377825" algn="l">
              <a:lnSpc>
                <a:spcPct val="90000"/>
              </a:lnSpc>
              <a:spcBef>
                <a:spcPct val="20000"/>
              </a:spcBef>
              <a:buClr>
                <a:schemeClr val="accent2"/>
              </a:buClr>
              <a:buSzPct val="80000"/>
              <a:buFont typeface="Wingdings" pitchFamily="2" charset="2"/>
              <a:buChar char="¨"/>
            </a:pPr>
            <a:r>
              <a:rPr lang="zh-CN" altLang="en-US"/>
              <a:t>内部中断</a:t>
            </a:r>
          </a:p>
          <a:p>
            <a:pPr marL="1346200" lvl="2" indent="-257175" algn="l">
              <a:lnSpc>
                <a:spcPct val="90000"/>
              </a:lnSpc>
              <a:spcBef>
                <a:spcPct val="20000"/>
              </a:spcBef>
              <a:buClr>
                <a:schemeClr val="bg2"/>
              </a:buClr>
              <a:buSzPct val="65000"/>
              <a:buFont typeface="Wingdings" pitchFamily="2" charset="2"/>
              <a:buChar char="n"/>
            </a:pPr>
            <a:r>
              <a:rPr lang="zh-CN" altLang="en-US" sz="2000">
                <a:solidFill>
                  <a:srgbClr val="CC0000"/>
                </a:solidFill>
              </a:rPr>
              <a:t>除法溢出</a:t>
            </a:r>
            <a:r>
              <a:rPr lang="zh-CN" altLang="en-US" sz="2000">
                <a:solidFill>
                  <a:srgbClr val="0000FF"/>
                </a:solidFill>
              </a:rPr>
              <a:t>：类型号</a:t>
            </a:r>
            <a:r>
              <a:rPr lang="en-US" altLang="zh-CN" sz="2000">
                <a:solidFill>
                  <a:srgbClr val="CC0000"/>
                </a:solidFill>
              </a:rPr>
              <a:t>0</a:t>
            </a:r>
            <a:r>
              <a:rPr lang="zh-CN" altLang="en-US" sz="2000">
                <a:solidFill>
                  <a:srgbClr val="0000FF"/>
                </a:solidFill>
              </a:rPr>
              <a:t>，商大于目的操作数所能表达的范围时产生。</a:t>
            </a:r>
          </a:p>
          <a:p>
            <a:pPr marL="1346200" lvl="2" indent="-257175" algn="l">
              <a:lnSpc>
                <a:spcPct val="90000"/>
              </a:lnSpc>
              <a:spcBef>
                <a:spcPct val="20000"/>
              </a:spcBef>
              <a:buClr>
                <a:schemeClr val="bg2"/>
              </a:buClr>
              <a:buSzPct val="65000"/>
              <a:buFont typeface="Wingdings" pitchFamily="2" charset="2"/>
              <a:buChar char="n"/>
            </a:pPr>
            <a:r>
              <a:rPr lang="zh-CN" altLang="en-US" sz="2000">
                <a:solidFill>
                  <a:srgbClr val="CC0000"/>
                </a:solidFill>
              </a:rPr>
              <a:t>单步中断</a:t>
            </a:r>
            <a:r>
              <a:rPr lang="zh-CN" altLang="en-US" sz="2000">
                <a:solidFill>
                  <a:srgbClr val="0000FF"/>
                </a:solidFill>
              </a:rPr>
              <a:t>：类型号</a:t>
            </a:r>
            <a:r>
              <a:rPr lang="en-US" altLang="zh-CN" sz="2000">
                <a:solidFill>
                  <a:srgbClr val="CC0000"/>
                </a:solidFill>
              </a:rPr>
              <a:t>1</a:t>
            </a:r>
            <a:r>
              <a:rPr lang="zh-CN" altLang="en-US" sz="2000">
                <a:solidFill>
                  <a:srgbClr val="0000FF"/>
                </a:solidFill>
              </a:rPr>
              <a:t>，</a:t>
            </a:r>
            <a:r>
              <a:rPr lang="en-US" altLang="zh-CN" sz="2000">
                <a:solidFill>
                  <a:srgbClr val="006600"/>
                </a:solidFill>
              </a:rPr>
              <a:t>TF=1</a:t>
            </a:r>
            <a:r>
              <a:rPr lang="zh-CN" altLang="en-US" sz="2000">
                <a:solidFill>
                  <a:srgbClr val="0000FF"/>
                </a:solidFill>
              </a:rPr>
              <a:t>时产生（当前指令需执行完）</a:t>
            </a:r>
            <a:endParaRPr lang="en-US" altLang="zh-CN" sz="2000">
              <a:solidFill>
                <a:srgbClr val="0000FF"/>
              </a:solidFill>
            </a:endParaRPr>
          </a:p>
          <a:p>
            <a:pPr marL="1346200" lvl="2" indent="-257175" algn="l">
              <a:lnSpc>
                <a:spcPct val="90000"/>
              </a:lnSpc>
              <a:spcBef>
                <a:spcPct val="20000"/>
              </a:spcBef>
              <a:buClr>
                <a:schemeClr val="bg2"/>
              </a:buClr>
              <a:buSzPct val="65000"/>
              <a:buFont typeface="Wingdings" pitchFamily="2" charset="2"/>
              <a:buChar char="n"/>
            </a:pPr>
            <a:r>
              <a:rPr lang="zh-CN" altLang="en-US" sz="2000">
                <a:solidFill>
                  <a:srgbClr val="CC0000"/>
                </a:solidFill>
              </a:rPr>
              <a:t>断点中断</a:t>
            </a:r>
            <a:r>
              <a:rPr lang="zh-CN" altLang="en-US" sz="2000">
                <a:solidFill>
                  <a:srgbClr val="0000FF"/>
                </a:solidFill>
              </a:rPr>
              <a:t>：类型号</a:t>
            </a:r>
            <a:r>
              <a:rPr lang="en-US" altLang="zh-CN" sz="2000">
                <a:solidFill>
                  <a:srgbClr val="CC0000"/>
                </a:solidFill>
              </a:rPr>
              <a:t>3</a:t>
            </a:r>
            <a:r>
              <a:rPr lang="zh-CN" altLang="en-US" sz="2000">
                <a:solidFill>
                  <a:srgbClr val="0000FF"/>
                </a:solidFill>
              </a:rPr>
              <a:t>，这是一个软件中断，即</a:t>
            </a:r>
            <a:r>
              <a:rPr lang="en-US" altLang="zh-CN" sz="2000">
                <a:solidFill>
                  <a:srgbClr val="0000FF"/>
                </a:solidFill>
              </a:rPr>
              <a:t>INT 3</a:t>
            </a:r>
            <a:r>
              <a:rPr lang="zh-CN" altLang="en-US" sz="2000">
                <a:solidFill>
                  <a:srgbClr val="0000FF"/>
                </a:solidFill>
              </a:rPr>
              <a:t>指令。</a:t>
            </a:r>
          </a:p>
          <a:p>
            <a:pPr marL="1346200" lvl="2" indent="-257175" algn="l">
              <a:lnSpc>
                <a:spcPct val="90000"/>
              </a:lnSpc>
              <a:spcBef>
                <a:spcPct val="20000"/>
              </a:spcBef>
              <a:buClr>
                <a:schemeClr val="bg2"/>
              </a:buClr>
              <a:buSzPct val="65000"/>
              <a:buFont typeface="Wingdings" pitchFamily="2" charset="2"/>
              <a:buChar char="n"/>
            </a:pPr>
            <a:r>
              <a:rPr lang="zh-CN" altLang="en-US" sz="2000">
                <a:solidFill>
                  <a:srgbClr val="CC0000"/>
                </a:solidFill>
              </a:rPr>
              <a:t>溢出中断</a:t>
            </a:r>
            <a:r>
              <a:rPr lang="zh-CN" altLang="en-US" sz="2000">
                <a:solidFill>
                  <a:srgbClr val="0000FF"/>
                </a:solidFill>
              </a:rPr>
              <a:t>：类型号</a:t>
            </a:r>
            <a:r>
              <a:rPr lang="en-US" altLang="zh-CN" sz="2000">
                <a:solidFill>
                  <a:srgbClr val="CC0000"/>
                </a:solidFill>
              </a:rPr>
              <a:t>4</a:t>
            </a:r>
            <a:r>
              <a:rPr lang="zh-CN" altLang="en-US" sz="2000">
                <a:solidFill>
                  <a:srgbClr val="0000FF"/>
                </a:solidFill>
              </a:rPr>
              <a:t>，这是一个软件中断，即</a:t>
            </a:r>
            <a:r>
              <a:rPr lang="en-US" altLang="zh-CN" sz="2000">
                <a:solidFill>
                  <a:srgbClr val="0000FF"/>
                </a:solidFill>
              </a:rPr>
              <a:t>INTO</a:t>
            </a:r>
            <a:r>
              <a:rPr lang="zh-CN" altLang="en-US" sz="2000">
                <a:solidFill>
                  <a:srgbClr val="0000FF"/>
                </a:solidFill>
              </a:rPr>
              <a:t>指令。</a:t>
            </a:r>
          </a:p>
          <a:p>
            <a:pPr marL="1346200" lvl="2" indent="-257175" algn="l">
              <a:lnSpc>
                <a:spcPct val="90000"/>
              </a:lnSpc>
              <a:spcBef>
                <a:spcPct val="20000"/>
              </a:spcBef>
              <a:buClr>
                <a:schemeClr val="bg2"/>
              </a:buClr>
              <a:buSzPct val="65000"/>
              <a:buFont typeface="Wingdings" pitchFamily="2" charset="2"/>
              <a:buChar char="n"/>
            </a:pPr>
            <a:r>
              <a:rPr lang="zh-CN" altLang="en-US" sz="2000">
                <a:solidFill>
                  <a:srgbClr val="CC0000"/>
                </a:solidFill>
              </a:rPr>
              <a:t>软件中断</a:t>
            </a:r>
            <a:r>
              <a:rPr lang="zh-CN" altLang="en-US" sz="2000">
                <a:solidFill>
                  <a:srgbClr val="0000FF"/>
                </a:solidFill>
              </a:rPr>
              <a:t>：即</a:t>
            </a:r>
            <a:r>
              <a:rPr lang="en-US" altLang="zh-CN" sz="2000">
                <a:solidFill>
                  <a:srgbClr val="0000FF"/>
                </a:solidFill>
              </a:rPr>
              <a:t>INT n</a:t>
            </a:r>
            <a:r>
              <a:rPr lang="zh-CN" altLang="en-US" sz="2000">
                <a:solidFill>
                  <a:srgbClr val="0000FF"/>
                </a:solidFill>
              </a:rPr>
              <a:t>指令，类型号</a:t>
            </a:r>
            <a:r>
              <a:rPr lang="en-US" altLang="zh-CN" sz="2000">
                <a:solidFill>
                  <a:srgbClr val="0000FF"/>
                </a:solidFill>
              </a:rPr>
              <a:t>n</a:t>
            </a:r>
            <a:r>
              <a:rPr lang="zh-CN" altLang="en-US" sz="2000">
                <a:solidFill>
                  <a:srgbClr val="0000FF"/>
                </a:solidFill>
              </a:rPr>
              <a:t>（</a:t>
            </a:r>
            <a:r>
              <a:rPr lang="en-US" altLang="zh-CN" sz="2000">
                <a:solidFill>
                  <a:srgbClr val="0000FF"/>
                </a:solidFill>
              </a:rPr>
              <a:t>0-255</a:t>
            </a:r>
            <a:r>
              <a:rPr lang="zh-CN" altLang="en-US" sz="2000">
                <a:solidFill>
                  <a:srgbClr val="0000FF"/>
                </a:solidFill>
              </a:rPr>
              <a:t>）。</a:t>
            </a:r>
          </a:p>
          <a:p>
            <a:pPr marL="909638" lvl="1" indent="-377825" algn="l">
              <a:lnSpc>
                <a:spcPct val="90000"/>
              </a:lnSpc>
              <a:spcBef>
                <a:spcPct val="20000"/>
              </a:spcBef>
              <a:buClr>
                <a:schemeClr val="accent2"/>
              </a:buClr>
              <a:buSzPct val="80000"/>
              <a:buFont typeface="Wingdings" pitchFamily="2" charset="2"/>
              <a:buChar char="¨"/>
            </a:pPr>
            <a:r>
              <a:rPr lang="zh-CN" altLang="en-US"/>
              <a:t>外部中断</a:t>
            </a:r>
          </a:p>
          <a:p>
            <a:pPr marL="1346200" lvl="2" indent="-257175" algn="l">
              <a:lnSpc>
                <a:spcPct val="90000"/>
              </a:lnSpc>
              <a:spcBef>
                <a:spcPct val="20000"/>
              </a:spcBef>
              <a:buClr>
                <a:schemeClr val="bg2"/>
              </a:buClr>
              <a:buSzPct val="65000"/>
              <a:buFont typeface="Wingdings" pitchFamily="2" charset="2"/>
              <a:buChar char="n"/>
            </a:pPr>
            <a:r>
              <a:rPr lang="zh-CN" altLang="en-US" sz="2000">
                <a:solidFill>
                  <a:srgbClr val="0000FF"/>
                </a:solidFill>
              </a:rPr>
              <a:t>非屏蔽中断</a:t>
            </a:r>
            <a:r>
              <a:rPr lang="en-US" altLang="zh-CN" sz="2000">
                <a:solidFill>
                  <a:srgbClr val="CC0000"/>
                </a:solidFill>
              </a:rPr>
              <a:t>NMI</a:t>
            </a:r>
            <a:r>
              <a:rPr lang="zh-CN" altLang="en-US" sz="2000">
                <a:solidFill>
                  <a:srgbClr val="0000FF"/>
                </a:solidFill>
              </a:rPr>
              <a:t>：类型号</a:t>
            </a:r>
            <a:r>
              <a:rPr lang="en-US" altLang="zh-CN" sz="2000">
                <a:solidFill>
                  <a:srgbClr val="CC0000"/>
                </a:solidFill>
              </a:rPr>
              <a:t>2</a:t>
            </a:r>
            <a:r>
              <a:rPr lang="zh-CN" altLang="en-US" sz="2000">
                <a:solidFill>
                  <a:srgbClr val="0000FF"/>
                </a:solidFill>
              </a:rPr>
              <a:t>，不可用软件屏蔽，</a:t>
            </a:r>
            <a:r>
              <a:rPr lang="en-US" altLang="zh-CN" sz="2000">
                <a:solidFill>
                  <a:srgbClr val="0000FF"/>
                </a:solidFill>
              </a:rPr>
              <a:t>CPU</a:t>
            </a:r>
            <a:r>
              <a:rPr lang="zh-CN" altLang="en-US" sz="2000">
                <a:solidFill>
                  <a:srgbClr val="0000FF"/>
                </a:solidFill>
              </a:rPr>
              <a:t>必须响应它。</a:t>
            </a:r>
          </a:p>
          <a:p>
            <a:pPr marL="1346200" lvl="2" indent="-257175" algn="l">
              <a:lnSpc>
                <a:spcPct val="90000"/>
              </a:lnSpc>
              <a:spcBef>
                <a:spcPct val="20000"/>
              </a:spcBef>
              <a:buClr>
                <a:schemeClr val="bg2"/>
              </a:buClr>
              <a:buSzPct val="65000"/>
              <a:buFont typeface="Wingdings" pitchFamily="2" charset="2"/>
              <a:buChar char="n"/>
            </a:pPr>
            <a:r>
              <a:rPr lang="zh-CN" altLang="en-US" sz="2000">
                <a:solidFill>
                  <a:srgbClr val="0000FF"/>
                </a:solidFill>
              </a:rPr>
              <a:t>可屏蔽中断</a:t>
            </a:r>
            <a:r>
              <a:rPr lang="en-US" altLang="zh-CN" sz="2000">
                <a:solidFill>
                  <a:srgbClr val="CC0000"/>
                </a:solidFill>
              </a:rPr>
              <a:t>INTR</a:t>
            </a:r>
            <a:r>
              <a:rPr lang="zh-CN" altLang="en-US" sz="2000">
                <a:solidFill>
                  <a:srgbClr val="0000FF"/>
                </a:solidFill>
              </a:rPr>
              <a:t>：类型号由</a:t>
            </a:r>
            <a:r>
              <a:rPr lang="en-US" altLang="zh-CN" sz="2000">
                <a:solidFill>
                  <a:srgbClr val="006600"/>
                </a:solidFill>
              </a:rPr>
              <a:t>PIC</a:t>
            </a:r>
            <a:r>
              <a:rPr lang="zh-CN" altLang="en-US" sz="2000">
                <a:solidFill>
                  <a:srgbClr val="0000FF"/>
                </a:solidFill>
              </a:rPr>
              <a:t>提供。</a:t>
            </a:r>
            <a:r>
              <a:rPr lang="en-US" altLang="zh-CN" sz="2000">
                <a:solidFill>
                  <a:srgbClr val="0000FF"/>
                </a:solidFill>
              </a:rPr>
              <a:t>IF=1</a:t>
            </a:r>
            <a:r>
              <a:rPr lang="zh-CN" altLang="en-US" sz="2000">
                <a:solidFill>
                  <a:srgbClr val="0000FF"/>
                </a:solidFill>
              </a:rPr>
              <a:t>时</a:t>
            </a:r>
            <a:r>
              <a:rPr lang="en-US" altLang="zh-CN" sz="2000">
                <a:solidFill>
                  <a:srgbClr val="0000FF"/>
                </a:solidFill>
              </a:rPr>
              <a:t>CPU</a:t>
            </a:r>
            <a:r>
              <a:rPr lang="zh-CN" altLang="en-US" sz="2000">
                <a:solidFill>
                  <a:srgbClr val="0000FF"/>
                </a:solidFill>
              </a:rPr>
              <a:t>才能响应。</a:t>
            </a:r>
          </a:p>
        </p:txBody>
      </p:sp>
      <p:sp>
        <p:nvSpPr>
          <p:cNvPr id="969736" name="Line 8"/>
          <p:cNvSpPr>
            <a:spLocks noChangeShapeType="1"/>
          </p:cNvSpPr>
          <p:nvPr/>
        </p:nvSpPr>
        <p:spPr bwMode="auto">
          <a:xfrm>
            <a:off x="6808788" y="1582140"/>
            <a:ext cx="863600" cy="0"/>
          </a:xfrm>
          <a:prstGeom prst="line">
            <a:avLst/>
          </a:prstGeom>
          <a:noFill/>
          <a:ln w="38100">
            <a:solidFill>
              <a:schemeClr val="tx1"/>
            </a:solidFill>
            <a:round/>
            <a:headEnd/>
            <a:tailEnd type="none" w="med" len="lg"/>
          </a:ln>
          <a:effectLst/>
        </p:spPr>
        <p:txBody>
          <a:bodyPr anchor="ctr">
            <a:spAutoFit/>
          </a:bodyPr>
          <a:lstStyle/>
          <a:p>
            <a:endParaRPr lang="zh-CN" altLang="en-US"/>
          </a:p>
        </p:txBody>
      </p:sp>
    </p:spTree>
    <p:extLst>
      <p:ext uri="{BB962C8B-B14F-4D97-AF65-F5344CB8AC3E}">
        <p14:creationId xmlns:p14="http://schemas.microsoft.com/office/powerpoint/2010/main" val="2602705987"/>
      </p:ext>
    </p:extLst>
  </p:cSld>
  <p:clrMapOvr>
    <a:masterClrMapping/>
  </p:clrMapOvr>
  <p:transition spd="med"/>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灯片编号占位符 4"/>
          <p:cNvSpPr>
            <a:spLocks noGrp="1"/>
          </p:cNvSpPr>
          <p:nvPr>
            <p:ph type="sldNum" sz="quarter" idx="11"/>
          </p:nvPr>
        </p:nvSpPr>
        <p:spPr/>
        <p:txBody>
          <a:bodyPr/>
          <a:lstStyle/>
          <a:p>
            <a:fld id="{A3ACF29E-5C89-47E5-BA54-347D8B27BD5D}" type="slidenum">
              <a:rPr lang="zh-CN" altLang="en-US"/>
              <a:pPr/>
              <a:t>6</a:t>
            </a:fld>
            <a:endParaRPr lang="en-US" altLang="zh-CN"/>
          </a:p>
        </p:txBody>
      </p:sp>
      <p:sp>
        <p:nvSpPr>
          <p:cNvPr id="897027" name="Rectangle 3"/>
          <p:cNvSpPr>
            <a:spLocks noGrp="1" noChangeArrowheads="1"/>
          </p:cNvSpPr>
          <p:nvPr>
            <p:ph type="body" idx="1"/>
          </p:nvPr>
        </p:nvSpPr>
        <p:spPr>
          <a:xfrm>
            <a:off x="457200" y="548600"/>
            <a:ext cx="8435975" cy="5761793"/>
          </a:xfrm>
        </p:spPr>
        <p:txBody>
          <a:bodyPr/>
          <a:lstStyle/>
          <a:p>
            <a:pPr marL="355600" indent="-355600">
              <a:buFont typeface="Wingdings" pitchFamily="2" charset="2"/>
              <a:buNone/>
            </a:pPr>
            <a:r>
              <a:rPr lang="zh-CN" altLang="en-US" b="1" dirty="0" smtClean="0">
                <a:latin typeface="+mj-ea"/>
                <a:ea typeface="+mj-ea"/>
              </a:rPr>
              <a:t>基本</a:t>
            </a:r>
            <a:r>
              <a:rPr lang="zh-CN" altLang="en-US" b="1" dirty="0">
                <a:latin typeface="+mj-ea"/>
                <a:ea typeface="+mj-ea"/>
              </a:rPr>
              <a:t>的</a:t>
            </a:r>
            <a:r>
              <a:rPr lang="zh-CN" altLang="en-US" b="1" dirty="0">
                <a:solidFill>
                  <a:srgbClr val="CC0066"/>
                </a:solidFill>
                <a:latin typeface="+mj-ea"/>
                <a:ea typeface="+mj-ea"/>
              </a:rPr>
              <a:t>输入</a:t>
            </a:r>
            <a:r>
              <a:rPr lang="en-US" altLang="zh-CN" b="1" dirty="0">
                <a:solidFill>
                  <a:srgbClr val="CC0066"/>
                </a:solidFill>
                <a:latin typeface="+mj-ea"/>
                <a:ea typeface="+mj-ea"/>
              </a:rPr>
              <a:t>/</a:t>
            </a:r>
            <a:r>
              <a:rPr lang="zh-CN" altLang="en-US" b="1" dirty="0">
                <a:solidFill>
                  <a:srgbClr val="CC0066"/>
                </a:solidFill>
                <a:latin typeface="+mj-ea"/>
                <a:ea typeface="+mj-ea"/>
              </a:rPr>
              <a:t>输出</a:t>
            </a:r>
            <a:r>
              <a:rPr lang="zh-CN" altLang="en-US" b="1" dirty="0">
                <a:latin typeface="+mj-ea"/>
                <a:ea typeface="+mj-ea"/>
              </a:rPr>
              <a:t>方法：</a:t>
            </a:r>
          </a:p>
          <a:p>
            <a:pPr marL="355600" indent="-355600"/>
            <a:r>
              <a:rPr lang="zh-CN" altLang="en-US" sz="2800" b="1" dirty="0">
                <a:solidFill>
                  <a:srgbClr val="FF0066"/>
                </a:solidFill>
                <a:latin typeface="Times New Roman" pitchFamily="18" charset="0"/>
                <a:ea typeface="黑体" pitchFamily="2" charset="-122"/>
              </a:rPr>
              <a:t>程序控制</a:t>
            </a:r>
            <a:r>
              <a:rPr lang="en-US" altLang="zh-CN" sz="2800" b="1" dirty="0">
                <a:latin typeface="Times New Roman" pitchFamily="18" charset="0"/>
              </a:rPr>
              <a:t>I/O</a:t>
            </a:r>
            <a:r>
              <a:rPr lang="zh-CN" altLang="en-US" sz="2800" b="1" dirty="0">
                <a:latin typeface="Times New Roman" pitchFamily="18" charset="0"/>
              </a:rPr>
              <a:t>方式</a:t>
            </a:r>
          </a:p>
          <a:p>
            <a:pPr marL="812800" lvl="1" indent="-277813">
              <a:buClr>
                <a:srgbClr val="008000"/>
              </a:buClr>
              <a:buSzPct val="75000"/>
              <a:buFont typeface="Wingdings" pitchFamily="2" charset="2"/>
              <a:buChar char="l"/>
            </a:pPr>
            <a:r>
              <a:rPr lang="zh-CN" altLang="en-US" b="1" dirty="0">
                <a:solidFill>
                  <a:srgbClr val="CC0000"/>
                </a:solidFill>
                <a:latin typeface="Times New Roman" pitchFamily="18" charset="0"/>
                <a:ea typeface="黑体" pitchFamily="2" charset="-122"/>
              </a:rPr>
              <a:t>无条件</a:t>
            </a:r>
            <a:r>
              <a:rPr lang="zh-CN" altLang="en-US" b="1" dirty="0">
                <a:latin typeface="Times New Roman" pitchFamily="18" charset="0"/>
              </a:rPr>
              <a:t>传送方式：输入接口、输出接口</a:t>
            </a:r>
          </a:p>
          <a:p>
            <a:pPr marL="812800" lvl="1" indent="-277813">
              <a:buClr>
                <a:srgbClr val="008000"/>
              </a:buClr>
              <a:buSzPct val="75000"/>
              <a:buFont typeface="Wingdings" pitchFamily="2" charset="2"/>
              <a:buChar char="l"/>
            </a:pPr>
            <a:r>
              <a:rPr lang="zh-CN" altLang="en-US" b="1" dirty="0">
                <a:solidFill>
                  <a:srgbClr val="CC0000"/>
                </a:solidFill>
                <a:latin typeface="Times New Roman" pitchFamily="18" charset="0"/>
                <a:ea typeface="黑体" pitchFamily="2" charset="-122"/>
              </a:rPr>
              <a:t>查询</a:t>
            </a:r>
            <a:r>
              <a:rPr lang="zh-CN" altLang="en-US" b="1" dirty="0">
                <a:latin typeface="Times New Roman" pitchFamily="18" charset="0"/>
              </a:rPr>
              <a:t>方式：单外设、多外设</a:t>
            </a:r>
          </a:p>
          <a:p>
            <a:pPr marL="812800" lvl="1" indent="-277813">
              <a:buClr>
                <a:srgbClr val="008000"/>
              </a:buClr>
              <a:buSzPct val="75000"/>
              <a:buFont typeface="Wingdings" pitchFamily="2" charset="2"/>
              <a:buChar char="l"/>
            </a:pPr>
            <a:r>
              <a:rPr lang="zh-CN" altLang="en-US" b="1" dirty="0">
                <a:solidFill>
                  <a:srgbClr val="CC0000"/>
                </a:solidFill>
                <a:latin typeface="Times New Roman" pitchFamily="18" charset="0"/>
                <a:ea typeface="黑体" pitchFamily="2" charset="-122"/>
              </a:rPr>
              <a:t>中断</a:t>
            </a:r>
            <a:r>
              <a:rPr lang="zh-CN" altLang="en-US" b="1" dirty="0">
                <a:latin typeface="Times New Roman" pitchFamily="18" charset="0"/>
              </a:rPr>
              <a:t>方式</a:t>
            </a:r>
          </a:p>
          <a:p>
            <a:pPr marL="1346200" lvl="2" indent="-354013">
              <a:buClr>
                <a:srgbClr val="FF6600"/>
              </a:buClr>
              <a:buSzPct val="60000"/>
              <a:buFont typeface="Wingdings" pitchFamily="2" charset="2"/>
              <a:buChar char="u"/>
            </a:pPr>
            <a:r>
              <a:rPr lang="zh-CN" altLang="en-US" sz="2800" b="1" dirty="0">
                <a:latin typeface="Times New Roman" pitchFamily="18" charset="0"/>
              </a:rPr>
              <a:t>中断的概念</a:t>
            </a:r>
          </a:p>
          <a:p>
            <a:pPr marL="1346200" lvl="2" indent="-354013">
              <a:buClr>
                <a:srgbClr val="FF6600"/>
              </a:buClr>
              <a:buSzPct val="60000"/>
              <a:buFont typeface="Wingdings" pitchFamily="2" charset="2"/>
              <a:buChar char="u"/>
            </a:pPr>
            <a:r>
              <a:rPr lang="en-US" altLang="zh-CN" sz="2800" b="1" dirty="0">
                <a:latin typeface="Times New Roman" pitchFamily="18" charset="0"/>
              </a:rPr>
              <a:t>8088/8086</a:t>
            </a:r>
            <a:r>
              <a:rPr lang="zh-CN" altLang="en-US" sz="2800" b="1" dirty="0">
                <a:latin typeface="Times New Roman" pitchFamily="18" charset="0"/>
              </a:rPr>
              <a:t>中断系统</a:t>
            </a:r>
          </a:p>
          <a:p>
            <a:pPr marL="1346200" lvl="2" indent="-354013">
              <a:buClr>
                <a:srgbClr val="FF6600"/>
              </a:buClr>
              <a:buSzPct val="60000"/>
              <a:buFont typeface="Wingdings" pitchFamily="2" charset="2"/>
              <a:buChar char="u"/>
            </a:pPr>
            <a:r>
              <a:rPr lang="zh-CN" altLang="en-US" sz="2800" b="1" dirty="0">
                <a:latin typeface="Times New Roman" pitchFamily="18" charset="0"/>
              </a:rPr>
              <a:t>中断控制器</a:t>
            </a:r>
            <a:r>
              <a:rPr lang="en-US" altLang="zh-CN" sz="2800" b="1" dirty="0">
                <a:solidFill>
                  <a:srgbClr val="0000FF"/>
                </a:solidFill>
                <a:latin typeface="Times New Roman" pitchFamily="18" charset="0"/>
              </a:rPr>
              <a:t>8259</a:t>
            </a:r>
          </a:p>
          <a:p>
            <a:pPr marL="355600" indent="-355600"/>
            <a:r>
              <a:rPr lang="en-US" altLang="zh-CN" sz="2800" b="1" dirty="0">
                <a:solidFill>
                  <a:srgbClr val="FF0066"/>
                </a:solidFill>
                <a:ea typeface="黑体" pitchFamily="2" charset="-122"/>
              </a:rPr>
              <a:t>DMA</a:t>
            </a:r>
            <a:r>
              <a:rPr lang="en-US" altLang="zh-CN" sz="2800" b="1" dirty="0">
                <a:latin typeface="宋体" pitchFamily="2" charset="-122"/>
              </a:rPr>
              <a:t>(</a:t>
            </a:r>
            <a:r>
              <a:rPr lang="zh-CN" altLang="en-US" sz="2800" b="1" dirty="0">
                <a:latin typeface="Times New Roman" pitchFamily="18" charset="0"/>
              </a:rPr>
              <a:t>直接存储器存取</a:t>
            </a:r>
            <a:r>
              <a:rPr lang="en-US" altLang="zh-CN" sz="2800" b="1" dirty="0">
                <a:latin typeface="宋体" pitchFamily="2" charset="-122"/>
              </a:rPr>
              <a:t>)</a:t>
            </a:r>
            <a:r>
              <a:rPr lang="zh-CN" altLang="en-US" sz="2800" b="1" dirty="0">
                <a:latin typeface="Times New Roman" pitchFamily="18" charset="0"/>
              </a:rPr>
              <a:t>方式</a:t>
            </a:r>
          </a:p>
          <a:p>
            <a:pPr marL="812800" lvl="1" indent="-277813">
              <a:buClr>
                <a:srgbClr val="008000"/>
              </a:buClr>
              <a:buSzPct val="75000"/>
              <a:buFont typeface="Wingdings" pitchFamily="2" charset="2"/>
              <a:buChar char="l"/>
            </a:pPr>
            <a:r>
              <a:rPr lang="en-US" altLang="zh-CN" b="1" dirty="0">
                <a:latin typeface="Times New Roman" pitchFamily="18" charset="0"/>
              </a:rPr>
              <a:t>DMA</a:t>
            </a:r>
            <a:r>
              <a:rPr lang="zh-CN" altLang="en-US" b="1" dirty="0">
                <a:latin typeface="Times New Roman" pitchFamily="18" charset="0"/>
              </a:rPr>
              <a:t>的工作过程</a:t>
            </a:r>
          </a:p>
          <a:p>
            <a:pPr marL="812800" lvl="1" indent="-277813">
              <a:buClr>
                <a:srgbClr val="008000"/>
              </a:buClr>
              <a:buSzPct val="75000"/>
              <a:buFont typeface="Wingdings" pitchFamily="2" charset="2"/>
              <a:buChar char="l"/>
            </a:pPr>
            <a:r>
              <a:rPr lang="en-US" altLang="zh-CN" b="1" dirty="0">
                <a:latin typeface="Times New Roman" pitchFamily="18" charset="0"/>
              </a:rPr>
              <a:t>DMA</a:t>
            </a:r>
            <a:r>
              <a:rPr lang="zh-CN" altLang="en-US" b="1" dirty="0">
                <a:latin typeface="Times New Roman" pitchFamily="18" charset="0"/>
              </a:rPr>
              <a:t>控制器</a:t>
            </a:r>
            <a:r>
              <a:rPr lang="en-US" altLang="zh-CN" b="1" dirty="0">
                <a:solidFill>
                  <a:srgbClr val="0000FF"/>
                </a:solidFill>
                <a:latin typeface="Times New Roman" pitchFamily="18" charset="0"/>
              </a:rPr>
              <a:t>8237</a:t>
            </a:r>
          </a:p>
        </p:txBody>
      </p:sp>
      <p:sp>
        <p:nvSpPr>
          <p:cNvPr id="897028" name="AutoShape 4"/>
          <p:cNvSpPr>
            <a:spLocks noChangeArrowheads="1"/>
          </p:cNvSpPr>
          <p:nvPr/>
        </p:nvSpPr>
        <p:spPr bwMode="auto">
          <a:xfrm rot="5400000">
            <a:off x="4647406" y="3933032"/>
            <a:ext cx="3457575" cy="576262"/>
          </a:xfrm>
          <a:custGeom>
            <a:avLst/>
            <a:gdLst>
              <a:gd name="G0" fmla="+- 19388 0 0"/>
              <a:gd name="G1" fmla="+- 5831 0 0"/>
              <a:gd name="G2" fmla="+- 21600 0 5831"/>
              <a:gd name="G3" fmla="+- 10800 0 5831"/>
              <a:gd name="G4" fmla="+- 21600 0 19388"/>
              <a:gd name="G5" fmla="*/ G4 G3 10800"/>
              <a:gd name="G6" fmla="+- 21600 0 G5"/>
              <a:gd name="T0" fmla="*/ 19388 w 21600"/>
              <a:gd name="T1" fmla="*/ 0 h 21600"/>
              <a:gd name="T2" fmla="*/ 0 w 21600"/>
              <a:gd name="T3" fmla="*/ 10800 h 21600"/>
              <a:gd name="T4" fmla="*/ 19388 w 21600"/>
              <a:gd name="T5" fmla="*/ 21600 h 21600"/>
              <a:gd name="T6" fmla="*/ 21600 w 21600"/>
              <a:gd name="T7" fmla="*/ 10800 h 21600"/>
              <a:gd name="T8" fmla="*/ 17694720 60000 65536"/>
              <a:gd name="T9" fmla="*/ 11796480 60000 65536"/>
              <a:gd name="T10" fmla="*/ 5898240 60000 65536"/>
              <a:gd name="T11" fmla="*/ 0 60000 65536"/>
              <a:gd name="T12" fmla="*/ 3375 w 21600"/>
              <a:gd name="T13" fmla="*/ G1 h 21600"/>
              <a:gd name="T14" fmla="*/ G6 w 21600"/>
              <a:gd name="T15" fmla="*/ G2 h 21600"/>
            </a:gdLst>
            <a:ahLst/>
            <a:cxnLst>
              <a:cxn ang="T8">
                <a:pos x="T0" y="T1"/>
              </a:cxn>
              <a:cxn ang="T9">
                <a:pos x="T2" y="T3"/>
              </a:cxn>
              <a:cxn ang="T10">
                <a:pos x="T4" y="T5"/>
              </a:cxn>
              <a:cxn ang="T11">
                <a:pos x="T6" y="T7"/>
              </a:cxn>
            </a:cxnLst>
            <a:rect l="T12" t="T13" r="T14" b="T15"/>
            <a:pathLst>
              <a:path w="21600" h="21600">
                <a:moveTo>
                  <a:pt x="19388" y="0"/>
                </a:moveTo>
                <a:lnTo>
                  <a:pt x="19388" y="5831"/>
                </a:lnTo>
                <a:lnTo>
                  <a:pt x="3375" y="5831"/>
                </a:lnTo>
                <a:lnTo>
                  <a:pt x="3375" y="15769"/>
                </a:lnTo>
                <a:lnTo>
                  <a:pt x="19388" y="15769"/>
                </a:lnTo>
                <a:lnTo>
                  <a:pt x="19388" y="21600"/>
                </a:lnTo>
                <a:lnTo>
                  <a:pt x="21600" y="10800"/>
                </a:lnTo>
                <a:close/>
              </a:path>
              <a:path w="21600" h="21600">
                <a:moveTo>
                  <a:pt x="1350" y="5831"/>
                </a:moveTo>
                <a:lnTo>
                  <a:pt x="1350" y="15769"/>
                </a:lnTo>
                <a:lnTo>
                  <a:pt x="2700" y="15769"/>
                </a:lnTo>
                <a:lnTo>
                  <a:pt x="2700" y="5831"/>
                </a:lnTo>
                <a:close/>
              </a:path>
              <a:path w="21600" h="21600">
                <a:moveTo>
                  <a:pt x="0" y="5831"/>
                </a:moveTo>
                <a:lnTo>
                  <a:pt x="0" y="15769"/>
                </a:lnTo>
                <a:lnTo>
                  <a:pt x="675" y="15769"/>
                </a:lnTo>
                <a:lnTo>
                  <a:pt x="675" y="5831"/>
                </a:lnTo>
                <a:close/>
              </a:path>
            </a:pathLst>
          </a:custGeom>
          <a:solidFill>
            <a:schemeClr val="accent1"/>
          </a:solidFill>
          <a:ln w="28575" algn="ctr">
            <a:solidFill>
              <a:srgbClr val="0000FF"/>
            </a:solidFill>
            <a:miter lim="800000"/>
            <a:headEnd/>
            <a:tailEnd type="none" w="med" len="lg"/>
          </a:ln>
          <a:effectLst/>
        </p:spPr>
        <p:txBody>
          <a:bodyPr anchor="ctr">
            <a:spAutoFit/>
          </a:bodyPr>
          <a:lstStyle/>
          <a:p>
            <a:endParaRPr lang="zh-CN" altLang="en-US"/>
          </a:p>
        </p:txBody>
      </p:sp>
      <p:sp>
        <p:nvSpPr>
          <p:cNvPr id="897029" name="Text Box 5"/>
          <p:cNvSpPr txBox="1">
            <a:spLocks noChangeArrowheads="1"/>
          </p:cNvSpPr>
          <p:nvPr/>
        </p:nvSpPr>
        <p:spPr bwMode="auto">
          <a:xfrm>
            <a:off x="6519863" y="2133600"/>
            <a:ext cx="574675" cy="1800225"/>
          </a:xfrm>
          <a:prstGeom prst="rect">
            <a:avLst/>
          </a:prstGeom>
          <a:noFill/>
          <a:ln w="28575" algn="ctr">
            <a:noFill/>
            <a:miter lim="800000"/>
            <a:headEnd/>
            <a:tailEnd type="none" w="med" len="lg"/>
          </a:ln>
          <a:effectLst/>
        </p:spPr>
        <p:txBody>
          <a:bodyPr>
            <a:spAutoFit/>
          </a:bodyPr>
          <a:lstStyle/>
          <a:p>
            <a:pPr>
              <a:spcBef>
                <a:spcPct val="50000"/>
              </a:spcBef>
            </a:pPr>
            <a:r>
              <a:rPr lang="zh-CN" altLang="en-US" sz="2800" dirty="0">
                <a:solidFill>
                  <a:srgbClr val="FF6600"/>
                </a:solidFill>
              </a:rPr>
              <a:t>控制简单</a:t>
            </a:r>
          </a:p>
        </p:txBody>
      </p:sp>
      <p:sp>
        <p:nvSpPr>
          <p:cNvPr id="897030" name="Text Box 6"/>
          <p:cNvSpPr txBox="1">
            <a:spLocks noChangeArrowheads="1"/>
          </p:cNvSpPr>
          <p:nvPr/>
        </p:nvSpPr>
        <p:spPr bwMode="auto">
          <a:xfrm>
            <a:off x="6519863" y="4221163"/>
            <a:ext cx="574675" cy="1800225"/>
          </a:xfrm>
          <a:prstGeom prst="rect">
            <a:avLst/>
          </a:prstGeom>
          <a:noFill/>
          <a:ln w="28575" algn="ctr">
            <a:noFill/>
            <a:miter lim="800000"/>
            <a:headEnd/>
            <a:tailEnd type="none" w="med" len="lg"/>
          </a:ln>
          <a:effectLst/>
        </p:spPr>
        <p:txBody>
          <a:bodyPr>
            <a:spAutoFit/>
          </a:bodyPr>
          <a:lstStyle/>
          <a:p>
            <a:pPr>
              <a:spcBef>
                <a:spcPct val="50000"/>
              </a:spcBef>
            </a:pPr>
            <a:r>
              <a:rPr lang="zh-CN" altLang="en-US" sz="2800" dirty="0">
                <a:solidFill>
                  <a:srgbClr val="FF6600"/>
                </a:solidFill>
              </a:rPr>
              <a:t>控制复杂</a:t>
            </a:r>
          </a:p>
        </p:txBody>
      </p:sp>
      <p:sp>
        <p:nvSpPr>
          <p:cNvPr id="897031" name="AutoShape 7"/>
          <p:cNvSpPr>
            <a:spLocks noChangeArrowheads="1"/>
          </p:cNvSpPr>
          <p:nvPr/>
        </p:nvSpPr>
        <p:spPr bwMode="auto">
          <a:xfrm rot="16200000">
            <a:off x="6157119" y="3934619"/>
            <a:ext cx="3457575" cy="576263"/>
          </a:xfrm>
          <a:custGeom>
            <a:avLst/>
            <a:gdLst>
              <a:gd name="G0" fmla="+- 19388 0 0"/>
              <a:gd name="G1" fmla="+- 5831 0 0"/>
              <a:gd name="G2" fmla="+- 21600 0 5831"/>
              <a:gd name="G3" fmla="+- 10800 0 5831"/>
              <a:gd name="G4" fmla="+- 21600 0 19388"/>
              <a:gd name="G5" fmla="*/ G4 G3 10800"/>
              <a:gd name="G6" fmla="+- 21600 0 G5"/>
              <a:gd name="T0" fmla="*/ 19388 w 21600"/>
              <a:gd name="T1" fmla="*/ 0 h 21600"/>
              <a:gd name="T2" fmla="*/ 0 w 21600"/>
              <a:gd name="T3" fmla="*/ 10800 h 21600"/>
              <a:gd name="T4" fmla="*/ 19388 w 21600"/>
              <a:gd name="T5" fmla="*/ 21600 h 21600"/>
              <a:gd name="T6" fmla="*/ 21600 w 21600"/>
              <a:gd name="T7" fmla="*/ 10800 h 21600"/>
              <a:gd name="T8" fmla="*/ 17694720 60000 65536"/>
              <a:gd name="T9" fmla="*/ 11796480 60000 65536"/>
              <a:gd name="T10" fmla="*/ 5898240 60000 65536"/>
              <a:gd name="T11" fmla="*/ 0 60000 65536"/>
              <a:gd name="T12" fmla="*/ 3375 w 21600"/>
              <a:gd name="T13" fmla="*/ G1 h 21600"/>
              <a:gd name="T14" fmla="*/ G6 w 21600"/>
              <a:gd name="T15" fmla="*/ G2 h 21600"/>
            </a:gdLst>
            <a:ahLst/>
            <a:cxnLst>
              <a:cxn ang="T8">
                <a:pos x="T0" y="T1"/>
              </a:cxn>
              <a:cxn ang="T9">
                <a:pos x="T2" y="T3"/>
              </a:cxn>
              <a:cxn ang="T10">
                <a:pos x="T4" y="T5"/>
              </a:cxn>
              <a:cxn ang="T11">
                <a:pos x="T6" y="T7"/>
              </a:cxn>
            </a:cxnLst>
            <a:rect l="T12" t="T13" r="T14" b="T15"/>
            <a:pathLst>
              <a:path w="21600" h="21600">
                <a:moveTo>
                  <a:pt x="19388" y="0"/>
                </a:moveTo>
                <a:lnTo>
                  <a:pt x="19388" y="5831"/>
                </a:lnTo>
                <a:lnTo>
                  <a:pt x="3375" y="5831"/>
                </a:lnTo>
                <a:lnTo>
                  <a:pt x="3375" y="15769"/>
                </a:lnTo>
                <a:lnTo>
                  <a:pt x="19388" y="15769"/>
                </a:lnTo>
                <a:lnTo>
                  <a:pt x="19388" y="21600"/>
                </a:lnTo>
                <a:lnTo>
                  <a:pt x="21600" y="10800"/>
                </a:lnTo>
                <a:close/>
              </a:path>
              <a:path w="21600" h="21600">
                <a:moveTo>
                  <a:pt x="1350" y="5831"/>
                </a:moveTo>
                <a:lnTo>
                  <a:pt x="1350" y="15769"/>
                </a:lnTo>
                <a:lnTo>
                  <a:pt x="2700" y="15769"/>
                </a:lnTo>
                <a:lnTo>
                  <a:pt x="2700" y="5831"/>
                </a:lnTo>
                <a:close/>
              </a:path>
              <a:path w="21600" h="21600">
                <a:moveTo>
                  <a:pt x="0" y="5831"/>
                </a:moveTo>
                <a:lnTo>
                  <a:pt x="0" y="15769"/>
                </a:lnTo>
                <a:lnTo>
                  <a:pt x="675" y="15769"/>
                </a:lnTo>
                <a:lnTo>
                  <a:pt x="675" y="5831"/>
                </a:lnTo>
                <a:close/>
              </a:path>
            </a:pathLst>
          </a:custGeom>
          <a:solidFill>
            <a:schemeClr val="accent1"/>
          </a:solidFill>
          <a:ln w="28575" algn="ctr">
            <a:solidFill>
              <a:srgbClr val="0000FF"/>
            </a:solidFill>
            <a:miter lim="800000"/>
            <a:headEnd/>
            <a:tailEnd type="none" w="med" len="lg"/>
          </a:ln>
          <a:effectLst/>
        </p:spPr>
        <p:txBody>
          <a:bodyPr anchor="ctr">
            <a:spAutoFit/>
          </a:bodyPr>
          <a:lstStyle/>
          <a:p>
            <a:endParaRPr lang="zh-CN" altLang="en-US"/>
          </a:p>
        </p:txBody>
      </p:sp>
      <p:sp>
        <p:nvSpPr>
          <p:cNvPr id="897032" name="Text Box 8"/>
          <p:cNvSpPr txBox="1">
            <a:spLocks noChangeArrowheads="1"/>
          </p:cNvSpPr>
          <p:nvPr/>
        </p:nvSpPr>
        <p:spPr bwMode="auto">
          <a:xfrm>
            <a:off x="8102600" y="4648200"/>
            <a:ext cx="574675" cy="1373188"/>
          </a:xfrm>
          <a:prstGeom prst="rect">
            <a:avLst/>
          </a:prstGeom>
          <a:noFill/>
          <a:ln w="28575" algn="ctr">
            <a:noFill/>
            <a:miter lim="800000"/>
            <a:headEnd/>
            <a:tailEnd type="none" w="med" len="lg"/>
          </a:ln>
          <a:effectLst/>
        </p:spPr>
        <p:txBody>
          <a:bodyPr>
            <a:spAutoFit/>
          </a:bodyPr>
          <a:lstStyle/>
          <a:p>
            <a:pPr>
              <a:spcBef>
                <a:spcPct val="50000"/>
              </a:spcBef>
            </a:pPr>
            <a:r>
              <a:rPr lang="zh-CN" altLang="en-US" sz="2800" dirty="0">
                <a:solidFill>
                  <a:srgbClr val="FF6600"/>
                </a:solidFill>
              </a:rPr>
              <a:t>效率高</a:t>
            </a:r>
          </a:p>
        </p:txBody>
      </p:sp>
      <p:sp>
        <p:nvSpPr>
          <p:cNvPr id="897033" name="Text Box 9"/>
          <p:cNvSpPr txBox="1">
            <a:spLocks noChangeArrowheads="1"/>
          </p:cNvSpPr>
          <p:nvPr/>
        </p:nvSpPr>
        <p:spPr bwMode="auto">
          <a:xfrm>
            <a:off x="8102600" y="2278063"/>
            <a:ext cx="574675" cy="1373187"/>
          </a:xfrm>
          <a:prstGeom prst="rect">
            <a:avLst/>
          </a:prstGeom>
          <a:noFill/>
          <a:ln w="28575" algn="ctr">
            <a:noFill/>
            <a:miter lim="800000"/>
            <a:headEnd/>
            <a:tailEnd type="none" w="med" len="lg"/>
          </a:ln>
          <a:effectLst/>
        </p:spPr>
        <p:txBody>
          <a:bodyPr>
            <a:spAutoFit/>
          </a:bodyPr>
          <a:lstStyle/>
          <a:p>
            <a:pPr>
              <a:spcBef>
                <a:spcPct val="50000"/>
              </a:spcBef>
            </a:pPr>
            <a:r>
              <a:rPr lang="zh-CN" altLang="en-US" sz="2800" dirty="0">
                <a:solidFill>
                  <a:srgbClr val="FF6600"/>
                </a:solidFill>
              </a:rPr>
              <a:t>效率低</a:t>
            </a:r>
          </a:p>
        </p:txBody>
      </p:sp>
      <p:sp>
        <p:nvSpPr>
          <p:cNvPr id="11" name="标题 1"/>
          <p:cNvSpPr>
            <a:spLocks noGrp="1"/>
          </p:cNvSpPr>
          <p:nvPr>
            <p:ph type="title"/>
          </p:nvPr>
        </p:nvSpPr>
        <p:spPr>
          <a:xfrm>
            <a:off x="590550" y="44450"/>
            <a:ext cx="8229600" cy="523875"/>
          </a:xfrm>
        </p:spPr>
        <p:txBody>
          <a:bodyPr/>
          <a:lstStyle/>
          <a:p>
            <a:r>
              <a:rPr lang="en-US" altLang="zh-CN" dirty="0"/>
              <a:t>6.1.2  I/O</a:t>
            </a:r>
            <a:r>
              <a:rPr lang="zh-CN" altLang="en-US" dirty="0"/>
              <a:t>方式概述 </a:t>
            </a:r>
          </a:p>
        </p:txBody>
      </p:sp>
    </p:spTree>
    <p:extLst>
      <p:ext uri="{BB962C8B-B14F-4D97-AF65-F5344CB8AC3E}">
        <p14:creationId xmlns:p14="http://schemas.microsoft.com/office/powerpoint/2010/main" val="216475034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897028"/>
                                        </p:tgtEl>
                                        <p:attrNameLst>
                                          <p:attrName>style.visibility</p:attrName>
                                        </p:attrNameLst>
                                      </p:cBhvr>
                                      <p:to>
                                        <p:strVal val="visible"/>
                                      </p:to>
                                    </p:set>
                                    <p:anim calcmode="lin" valueType="num">
                                      <p:cBhvr>
                                        <p:cTn id="7" dur="500" fill="hold"/>
                                        <p:tgtEl>
                                          <p:spTgt spid="897028"/>
                                        </p:tgtEl>
                                        <p:attrNameLst>
                                          <p:attrName>ppt_x</p:attrName>
                                        </p:attrNameLst>
                                      </p:cBhvr>
                                      <p:tavLst>
                                        <p:tav tm="0">
                                          <p:val>
                                            <p:strVal val="#ppt_x"/>
                                          </p:val>
                                        </p:tav>
                                        <p:tav tm="100000">
                                          <p:val>
                                            <p:strVal val="#ppt_x"/>
                                          </p:val>
                                        </p:tav>
                                      </p:tavLst>
                                    </p:anim>
                                    <p:anim calcmode="lin" valueType="num">
                                      <p:cBhvr>
                                        <p:cTn id="8" dur="500" fill="hold"/>
                                        <p:tgtEl>
                                          <p:spTgt spid="897028"/>
                                        </p:tgtEl>
                                        <p:attrNameLst>
                                          <p:attrName>ppt_y</p:attrName>
                                        </p:attrNameLst>
                                      </p:cBhvr>
                                      <p:tavLst>
                                        <p:tav tm="0">
                                          <p:val>
                                            <p:strVal val="#ppt_y-#ppt_h/2"/>
                                          </p:val>
                                        </p:tav>
                                        <p:tav tm="100000">
                                          <p:val>
                                            <p:strVal val="#ppt_y"/>
                                          </p:val>
                                        </p:tav>
                                      </p:tavLst>
                                    </p:anim>
                                    <p:anim calcmode="lin" valueType="num">
                                      <p:cBhvr>
                                        <p:cTn id="9" dur="500" fill="hold"/>
                                        <p:tgtEl>
                                          <p:spTgt spid="897028"/>
                                        </p:tgtEl>
                                        <p:attrNameLst>
                                          <p:attrName>ppt_w</p:attrName>
                                        </p:attrNameLst>
                                      </p:cBhvr>
                                      <p:tavLst>
                                        <p:tav tm="0">
                                          <p:val>
                                            <p:strVal val="#ppt_w"/>
                                          </p:val>
                                        </p:tav>
                                        <p:tav tm="100000">
                                          <p:val>
                                            <p:strVal val="#ppt_w"/>
                                          </p:val>
                                        </p:tav>
                                      </p:tavLst>
                                    </p:anim>
                                    <p:anim calcmode="lin" valueType="num">
                                      <p:cBhvr>
                                        <p:cTn id="10" dur="500" fill="hold"/>
                                        <p:tgtEl>
                                          <p:spTgt spid="897028"/>
                                        </p:tgtEl>
                                        <p:attrNameLst>
                                          <p:attrName>ppt_h</p:attrName>
                                        </p:attrNameLst>
                                      </p:cBhvr>
                                      <p:tavLst>
                                        <p:tav tm="0">
                                          <p:val>
                                            <p:fltVal val="0"/>
                                          </p:val>
                                        </p:tav>
                                        <p:tav tm="100000">
                                          <p:val>
                                            <p:strVal val="#ppt_h"/>
                                          </p:val>
                                        </p:tav>
                                      </p:tavLst>
                                    </p:anim>
                                  </p:childTnLst>
                                </p:cTn>
                              </p:par>
                            </p:childTnLst>
                          </p:cTn>
                        </p:par>
                        <p:par>
                          <p:cTn id="11" fill="hold">
                            <p:stCondLst>
                              <p:cond delay="500"/>
                            </p:stCondLst>
                            <p:childTnLst>
                              <p:par>
                                <p:cTn id="12" presetID="22" presetClass="entr" presetSubtype="1" fill="hold" grpId="0" nodeType="afterEffect">
                                  <p:stCondLst>
                                    <p:cond delay="0"/>
                                  </p:stCondLst>
                                  <p:childTnLst>
                                    <p:set>
                                      <p:cBhvr>
                                        <p:cTn id="13" dur="1" fill="hold">
                                          <p:stCondLst>
                                            <p:cond delay="0"/>
                                          </p:stCondLst>
                                        </p:cTn>
                                        <p:tgtEl>
                                          <p:spTgt spid="897029"/>
                                        </p:tgtEl>
                                        <p:attrNameLst>
                                          <p:attrName>style.visibility</p:attrName>
                                        </p:attrNameLst>
                                      </p:cBhvr>
                                      <p:to>
                                        <p:strVal val="visible"/>
                                      </p:to>
                                    </p:set>
                                    <p:animEffect transition="in" filter="wipe(up)">
                                      <p:cBhvr>
                                        <p:cTn id="14" dur="500"/>
                                        <p:tgtEl>
                                          <p:spTgt spid="897029"/>
                                        </p:tgtEl>
                                      </p:cBhvr>
                                    </p:animEffect>
                                  </p:childTnLst>
                                </p:cTn>
                              </p:par>
                            </p:childTnLst>
                          </p:cTn>
                        </p:par>
                        <p:par>
                          <p:cTn id="15" fill="hold">
                            <p:stCondLst>
                              <p:cond delay="1000"/>
                            </p:stCondLst>
                            <p:childTnLst>
                              <p:par>
                                <p:cTn id="16" presetID="22" presetClass="entr" presetSubtype="1" fill="hold" grpId="0" nodeType="afterEffect">
                                  <p:stCondLst>
                                    <p:cond delay="0"/>
                                  </p:stCondLst>
                                  <p:childTnLst>
                                    <p:set>
                                      <p:cBhvr>
                                        <p:cTn id="17" dur="1" fill="hold">
                                          <p:stCondLst>
                                            <p:cond delay="0"/>
                                          </p:stCondLst>
                                        </p:cTn>
                                        <p:tgtEl>
                                          <p:spTgt spid="897030"/>
                                        </p:tgtEl>
                                        <p:attrNameLst>
                                          <p:attrName>style.visibility</p:attrName>
                                        </p:attrNameLst>
                                      </p:cBhvr>
                                      <p:to>
                                        <p:strVal val="visible"/>
                                      </p:to>
                                    </p:set>
                                    <p:animEffect transition="in" filter="wipe(up)">
                                      <p:cBhvr>
                                        <p:cTn id="18" dur="500"/>
                                        <p:tgtEl>
                                          <p:spTgt spid="897030"/>
                                        </p:tgtEl>
                                      </p:cBhvr>
                                    </p:animEffect>
                                  </p:childTnLst>
                                </p:cTn>
                              </p:par>
                            </p:childTnLst>
                          </p:cTn>
                        </p:par>
                      </p:childTnLst>
                    </p:cTn>
                  </p:par>
                  <p:par>
                    <p:cTn id="19" fill="hold">
                      <p:stCondLst>
                        <p:cond delay="indefinite"/>
                      </p:stCondLst>
                      <p:childTnLst>
                        <p:par>
                          <p:cTn id="20" fill="hold">
                            <p:stCondLst>
                              <p:cond delay="0"/>
                            </p:stCondLst>
                            <p:childTnLst>
                              <p:par>
                                <p:cTn id="21" presetID="17" presetClass="entr" presetSubtype="4" fill="hold" grpId="0" nodeType="clickEffect">
                                  <p:stCondLst>
                                    <p:cond delay="0"/>
                                  </p:stCondLst>
                                  <p:childTnLst>
                                    <p:set>
                                      <p:cBhvr>
                                        <p:cTn id="22" dur="1" fill="hold">
                                          <p:stCondLst>
                                            <p:cond delay="0"/>
                                          </p:stCondLst>
                                        </p:cTn>
                                        <p:tgtEl>
                                          <p:spTgt spid="897031"/>
                                        </p:tgtEl>
                                        <p:attrNameLst>
                                          <p:attrName>style.visibility</p:attrName>
                                        </p:attrNameLst>
                                      </p:cBhvr>
                                      <p:to>
                                        <p:strVal val="visible"/>
                                      </p:to>
                                    </p:set>
                                    <p:anim calcmode="lin" valueType="num">
                                      <p:cBhvr>
                                        <p:cTn id="23" dur="500" fill="hold"/>
                                        <p:tgtEl>
                                          <p:spTgt spid="897031"/>
                                        </p:tgtEl>
                                        <p:attrNameLst>
                                          <p:attrName>ppt_x</p:attrName>
                                        </p:attrNameLst>
                                      </p:cBhvr>
                                      <p:tavLst>
                                        <p:tav tm="0">
                                          <p:val>
                                            <p:strVal val="#ppt_x"/>
                                          </p:val>
                                        </p:tav>
                                        <p:tav tm="100000">
                                          <p:val>
                                            <p:strVal val="#ppt_x"/>
                                          </p:val>
                                        </p:tav>
                                      </p:tavLst>
                                    </p:anim>
                                    <p:anim calcmode="lin" valueType="num">
                                      <p:cBhvr>
                                        <p:cTn id="24" dur="500" fill="hold"/>
                                        <p:tgtEl>
                                          <p:spTgt spid="897031"/>
                                        </p:tgtEl>
                                        <p:attrNameLst>
                                          <p:attrName>ppt_y</p:attrName>
                                        </p:attrNameLst>
                                      </p:cBhvr>
                                      <p:tavLst>
                                        <p:tav tm="0">
                                          <p:val>
                                            <p:strVal val="#ppt_y+#ppt_h/2"/>
                                          </p:val>
                                        </p:tav>
                                        <p:tav tm="100000">
                                          <p:val>
                                            <p:strVal val="#ppt_y"/>
                                          </p:val>
                                        </p:tav>
                                      </p:tavLst>
                                    </p:anim>
                                    <p:anim calcmode="lin" valueType="num">
                                      <p:cBhvr>
                                        <p:cTn id="25" dur="500" fill="hold"/>
                                        <p:tgtEl>
                                          <p:spTgt spid="897031"/>
                                        </p:tgtEl>
                                        <p:attrNameLst>
                                          <p:attrName>ppt_w</p:attrName>
                                        </p:attrNameLst>
                                      </p:cBhvr>
                                      <p:tavLst>
                                        <p:tav tm="0">
                                          <p:val>
                                            <p:strVal val="#ppt_w"/>
                                          </p:val>
                                        </p:tav>
                                        <p:tav tm="100000">
                                          <p:val>
                                            <p:strVal val="#ppt_w"/>
                                          </p:val>
                                        </p:tav>
                                      </p:tavLst>
                                    </p:anim>
                                    <p:anim calcmode="lin" valueType="num">
                                      <p:cBhvr>
                                        <p:cTn id="26" dur="500" fill="hold"/>
                                        <p:tgtEl>
                                          <p:spTgt spid="897031"/>
                                        </p:tgtEl>
                                        <p:attrNameLst>
                                          <p:attrName>ppt_h</p:attrName>
                                        </p:attrNameLst>
                                      </p:cBhvr>
                                      <p:tavLst>
                                        <p:tav tm="0">
                                          <p:val>
                                            <p:fltVal val="0"/>
                                          </p:val>
                                        </p:tav>
                                        <p:tav tm="100000">
                                          <p:val>
                                            <p:strVal val="#ppt_h"/>
                                          </p:val>
                                        </p:tav>
                                      </p:tavLst>
                                    </p:anim>
                                  </p:childTnLst>
                                </p:cTn>
                              </p:par>
                            </p:childTnLst>
                          </p:cTn>
                        </p:par>
                        <p:par>
                          <p:cTn id="27" fill="hold">
                            <p:stCondLst>
                              <p:cond delay="500"/>
                            </p:stCondLst>
                            <p:childTnLst>
                              <p:par>
                                <p:cTn id="28" presetID="22" presetClass="entr" presetSubtype="4" fill="hold" grpId="0" nodeType="afterEffect">
                                  <p:stCondLst>
                                    <p:cond delay="0"/>
                                  </p:stCondLst>
                                  <p:childTnLst>
                                    <p:set>
                                      <p:cBhvr>
                                        <p:cTn id="29" dur="1" fill="hold">
                                          <p:stCondLst>
                                            <p:cond delay="0"/>
                                          </p:stCondLst>
                                        </p:cTn>
                                        <p:tgtEl>
                                          <p:spTgt spid="897032"/>
                                        </p:tgtEl>
                                        <p:attrNameLst>
                                          <p:attrName>style.visibility</p:attrName>
                                        </p:attrNameLst>
                                      </p:cBhvr>
                                      <p:to>
                                        <p:strVal val="visible"/>
                                      </p:to>
                                    </p:set>
                                    <p:animEffect transition="in" filter="wipe(down)">
                                      <p:cBhvr>
                                        <p:cTn id="30" dur="500"/>
                                        <p:tgtEl>
                                          <p:spTgt spid="897032"/>
                                        </p:tgtEl>
                                      </p:cBhvr>
                                    </p:animEffect>
                                  </p:childTnLst>
                                </p:cTn>
                              </p:par>
                            </p:childTnLst>
                          </p:cTn>
                        </p:par>
                        <p:par>
                          <p:cTn id="31" fill="hold">
                            <p:stCondLst>
                              <p:cond delay="1000"/>
                            </p:stCondLst>
                            <p:childTnLst>
                              <p:par>
                                <p:cTn id="32" presetID="22" presetClass="entr" presetSubtype="4" fill="hold" grpId="0" nodeType="afterEffect">
                                  <p:stCondLst>
                                    <p:cond delay="0"/>
                                  </p:stCondLst>
                                  <p:childTnLst>
                                    <p:set>
                                      <p:cBhvr>
                                        <p:cTn id="33" dur="1" fill="hold">
                                          <p:stCondLst>
                                            <p:cond delay="0"/>
                                          </p:stCondLst>
                                        </p:cTn>
                                        <p:tgtEl>
                                          <p:spTgt spid="897033"/>
                                        </p:tgtEl>
                                        <p:attrNameLst>
                                          <p:attrName>style.visibility</p:attrName>
                                        </p:attrNameLst>
                                      </p:cBhvr>
                                      <p:to>
                                        <p:strVal val="visible"/>
                                      </p:to>
                                    </p:set>
                                    <p:animEffect transition="in" filter="wipe(down)">
                                      <p:cBhvr>
                                        <p:cTn id="34" dur="500"/>
                                        <p:tgtEl>
                                          <p:spTgt spid="8970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7028" grpId="0" animBg="1"/>
      <p:bldP spid="897029" grpId="0"/>
      <p:bldP spid="897030" grpId="0"/>
      <p:bldP spid="897031" grpId="0" animBg="1"/>
      <p:bldP spid="897032" grpId="0"/>
      <p:bldP spid="897033"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灯片编号占位符 4"/>
          <p:cNvSpPr>
            <a:spLocks noGrp="1"/>
          </p:cNvSpPr>
          <p:nvPr>
            <p:ph type="sldNum" sz="quarter" idx="11"/>
          </p:nvPr>
        </p:nvSpPr>
        <p:spPr/>
        <p:txBody>
          <a:bodyPr/>
          <a:lstStyle/>
          <a:p>
            <a:fld id="{BB580A8F-A0D4-471A-82C1-9A78DA14B534}" type="slidenum">
              <a:rPr lang="zh-CN" altLang="en-US"/>
              <a:pPr/>
              <a:t>60</a:t>
            </a:fld>
            <a:endParaRPr lang="en-US" altLang="zh-CN"/>
          </a:p>
        </p:txBody>
      </p:sp>
      <p:sp>
        <p:nvSpPr>
          <p:cNvPr id="983043" name="Rectangle 3"/>
          <p:cNvSpPr>
            <a:spLocks noGrp="1" noChangeArrowheads="1"/>
          </p:cNvSpPr>
          <p:nvPr>
            <p:ph type="title"/>
          </p:nvPr>
        </p:nvSpPr>
        <p:spPr>
          <a:xfrm>
            <a:off x="611188" y="44530"/>
            <a:ext cx="8064500" cy="574675"/>
          </a:xfrm>
          <a:noFill/>
          <a:ln/>
        </p:spPr>
        <p:txBody>
          <a:bodyPr anchor="t"/>
          <a:lstStyle/>
          <a:p>
            <a:r>
              <a:rPr lang="zh-CN" altLang="en-US" dirty="0">
                <a:ea typeface="黑体" pitchFamily="2" charset="-122"/>
              </a:rPr>
              <a:t>一、</a:t>
            </a:r>
            <a:r>
              <a:rPr lang="en-US" altLang="zh-CN" dirty="0">
                <a:ea typeface="黑体" pitchFamily="2" charset="-122"/>
              </a:rPr>
              <a:t>8086/8088</a:t>
            </a:r>
            <a:r>
              <a:rPr lang="zh-CN" altLang="en-US" dirty="0">
                <a:ea typeface="黑体" pitchFamily="2" charset="-122"/>
              </a:rPr>
              <a:t>中断系统</a:t>
            </a:r>
            <a:endParaRPr lang="zh-CN" altLang="en-US" sz="2800" b="1" dirty="0">
              <a:solidFill>
                <a:srgbClr val="006600"/>
              </a:solidFill>
              <a:ea typeface="黑体" pitchFamily="2" charset="-122"/>
            </a:endParaRPr>
          </a:p>
        </p:txBody>
      </p:sp>
      <p:sp>
        <p:nvSpPr>
          <p:cNvPr id="983048" name="Text Box 8"/>
          <p:cNvSpPr txBox="1">
            <a:spLocks noChangeArrowheads="1"/>
          </p:cNvSpPr>
          <p:nvPr/>
        </p:nvSpPr>
        <p:spPr bwMode="auto">
          <a:xfrm>
            <a:off x="4881556" y="2276685"/>
            <a:ext cx="698500" cy="241300"/>
          </a:xfrm>
          <a:prstGeom prst="rect">
            <a:avLst/>
          </a:prstGeom>
          <a:noFill/>
          <a:ln w="9525">
            <a:noFill/>
            <a:miter lim="800000"/>
            <a:headEnd/>
            <a:tailEnd/>
          </a:ln>
        </p:spPr>
        <p:txBody>
          <a:bodyPr lIns="0" tIns="0" rIns="0" bIns="0"/>
          <a:lstStyle/>
          <a:p>
            <a:pPr marL="342900" indent="-342900">
              <a:spcBef>
                <a:spcPct val="20000"/>
              </a:spcBef>
              <a:buClr>
                <a:srgbClr val="0000CC"/>
              </a:buClr>
              <a:buSzPct val="75000"/>
            </a:pPr>
            <a:r>
              <a:rPr lang="en-US" altLang="zh-CN" sz="1600">
                <a:solidFill>
                  <a:schemeClr val="bg2"/>
                </a:solidFill>
                <a:latin typeface="Arial" charset="0"/>
              </a:rPr>
              <a:t>NMI</a:t>
            </a:r>
          </a:p>
        </p:txBody>
      </p:sp>
      <p:sp>
        <p:nvSpPr>
          <p:cNvPr id="983049" name="Text Box 9"/>
          <p:cNvSpPr txBox="1">
            <a:spLocks noChangeArrowheads="1"/>
          </p:cNvSpPr>
          <p:nvPr/>
        </p:nvSpPr>
        <p:spPr bwMode="auto">
          <a:xfrm>
            <a:off x="5025576" y="3882421"/>
            <a:ext cx="495300" cy="220662"/>
          </a:xfrm>
          <a:prstGeom prst="rect">
            <a:avLst/>
          </a:prstGeom>
          <a:noFill/>
          <a:ln w="9525">
            <a:noFill/>
            <a:miter lim="800000"/>
            <a:headEnd/>
            <a:tailEnd/>
          </a:ln>
        </p:spPr>
        <p:txBody>
          <a:bodyPr lIns="0" tIns="0" rIns="0" bIns="0"/>
          <a:lstStyle/>
          <a:p>
            <a:pPr marL="342900" indent="-342900" algn="just">
              <a:spcBef>
                <a:spcPct val="20000"/>
              </a:spcBef>
              <a:buClr>
                <a:srgbClr val="0000CC"/>
              </a:buClr>
              <a:buSzPct val="75000"/>
            </a:pPr>
            <a:r>
              <a:rPr lang="en-US" altLang="zh-CN" sz="1600">
                <a:solidFill>
                  <a:schemeClr val="bg2"/>
                </a:solidFill>
                <a:latin typeface="Arial" charset="0"/>
              </a:rPr>
              <a:t>INTR</a:t>
            </a:r>
          </a:p>
        </p:txBody>
      </p:sp>
      <p:sp>
        <p:nvSpPr>
          <p:cNvPr id="983050" name="Rectangle 10"/>
          <p:cNvSpPr>
            <a:spLocks noChangeArrowheads="1"/>
          </p:cNvSpPr>
          <p:nvPr/>
        </p:nvSpPr>
        <p:spPr bwMode="auto">
          <a:xfrm>
            <a:off x="395288" y="1628360"/>
            <a:ext cx="4575175" cy="3933825"/>
          </a:xfrm>
          <a:prstGeom prst="rect">
            <a:avLst/>
          </a:prstGeom>
          <a:solidFill>
            <a:srgbClr val="BDBDFF"/>
          </a:solidFill>
          <a:ln w="9525">
            <a:solidFill>
              <a:srgbClr val="000000"/>
            </a:solidFill>
            <a:prstDash val="dash"/>
            <a:miter lim="800000"/>
            <a:headEnd/>
            <a:tailEnd/>
          </a:ln>
        </p:spPr>
        <p:txBody>
          <a:bodyPr/>
          <a:lstStyle/>
          <a:p>
            <a:endParaRPr lang="zh-CN" altLang="en-US"/>
          </a:p>
        </p:txBody>
      </p:sp>
      <p:sp>
        <p:nvSpPr>
          <p:cNvPr id="983051" name="Rectangle 11"/>
          <p:cNvSpPr>
            <a:spLocks noChangeArrowheads="1"/>
          </p:cNvSpPr>
          <p:nvPr/>
        </p:nvSpPr>
        <p:spPr bwMode="auto">
          <a:xfrm>
            <a:off x="3224213" y="2233198"/>
            <a:ext cx="1222375" cy="2419350"/>
          </a:xfrm>
          <a:prstGeom prst="rect">
            <a:avLst/>
          </a:prstGeom>
          <a:solidFill>
            <a:srgbClr val="FFFF00"/>
          </a:solidFill>
          <a:ln w="28575">
            <a:solidFill>
              <a:srgbClr val="000000"/>
            </a:solidFill>
            <a:miter lim="800000"/>
            <a:headEnd/>
            <a:tailEnd/>
          </a:ln>
        </p:spPr>
        <p:txBody>
          <a:bodyPr anchor="ctr"/>
          <a:lstStyle/>
          <a:p>
            <a:pPr marL="342900" indent="-342900">
              <a:spcBef>
                <a:spcPct val="20000"/>
              </a:spcBef>
              <a:buClr>
                <a:srgbClr val="0000CC"/>
              </a:buClr>
              <a:buSzPct val="75000"/>
            </a:pPr>
            <a:r>
              <a:rPr lang="zh-CN" altLang="en-US" sz="2000"/>
              <a:t>中断逻辑</a:t>
            </a:r>
            <a:endParaRPr lang="zh-CN" altLang="en-US" sz="2000">
              <a:latin typeface="Arial" charset="0"/>
            </a:endParaRPr>
          </a:p>
        </p:txBody>
      </p:sp>
      <p:sp>
        <p:nvSpPr>
          <p:cNvPr id="983052" name="Rectangle 12"/>
          <p:cNvSpPr>
            <a:spLocks noChangeArrowheads="1"/>
          </p:cNvSpPr>
          <p:nvPr/>
        </p:nvSpPr>
        <p:spPr bwMode="auto">
          <a:xfrm>
            <a:off x="611188" y="1824247"/>
            <a:ext cx="1620837" cy="452438"/>
          </a:xfrm>
          <a:prstGeom prst="rect">
            <a:avLst/>
          </a:prstGeom>
          <a:solidFill>
            <a:srgbClr val="FFCC99"/>
          </a:solidFill>
          <a:ln w="28575">
            <a:solidFill>
              <a:srgbClr val="000000"/>
            </a:solidFill>
            <a:miter lim="800000"/>
            <a:headEnd/>
            <a:tailEnd/>
          </a:ln>
        </p:spPr>
        <p:txBody>
          <a:bodyPr lIns="0" tIns="0" rIns="0" bIns="0" anchor="ctr" anchorCtr="0"/>
          <a:lstStyle/>
          <a:p>
            <a:pPr marL="342900" indent="-342900">
              <a:spcBef>
                <a:spcPct val="20000"/>
              </a:spcBef>
              <a:buClr>
                <a:srgbClr val="0000CC"/>
              </a:buClr>
              <a:buSzPct val="75000"/>
            </a:pPr>
            <a:r>
              <a:rPr lang="zh-CN" altLang="en-US" sz="2000">
                <a:latin typeface="宋体" pitchFamily="2" charset="-122"/>
              </a:rPr>
              <a:t>软件中断指令</a:t>
            </a:r>
          </a:p>
        </p:txBody>
      </p:sp>
      <p:sp>
        <p:nvSpPr>
          <p:cNvPr id="983053" name="Rectangle 13"/>
          <p:cNvSpPr>
            <a:spLocks noChangeArrowheads="1"/>
          </p:cNvSpPr>
          <p:nvPr/>
        </p:nvSpPr>
        <p:spPr bwMode="auto">
          <a:xfrm>
            <a:off x="611188" y="2536410"/>
            <a:ext cx="1565275" cy="454025"/>
          </a:xfrm>
          <a:prstGeom prst="rect">
            <a:avLst/>
          </a:prstGeom>
          <a:solidFill>
            <a:srgbClr val="FFCC99"/>
          </a:solidFill>
          <a:ln w="28575" algn="ctr">
            <a:solidFill>
              <a:srgbClr val="000000"/>
            </a:solidFill>
            <a:miter lim="800000"/>
            <a:headEnd/>
            <a:tailEnd/>
          </a:ln>
          <a:effectLst/>
        </p:spPr>
        <p:txBody>
          <a:bodyPr lIns="0" tIns="0" rIns="0" bIns="0" anchor="ctr" anchorCtr="0"/>
          <a:lstStyle/>
          <a:p>
            <a:pPr marL="342900" indent="-342900">
              <a:spcBef>
                <a:spcPct val="20000"/>
              </a:spcBef>
              <a:buClr>
                <a:srgbClr val="0000CC"/>
              </a:buClr>
              <a:buSzPct val="75000"/>
            </a:pPr>
            <a:r>
              <a:rPr lang="zh-CN" altLang="en-US" sz="2000">
                <a:latin typeface="宋体" pitchFamily="2" charset="-122"/>
              </a:rPr>
              <a:t>溢出中断</a:t>
            </a:r>
          </a:p>
        </p:txBody>
      </p:sp>
      <p:sp>
        <p:nvSpPr>
          <p:cNvPr id="983054" name="Rectangle 14"/>
          <p:cNvSpPr>
            <a:spLocks noChangeArrowheads="1"/>
          </p:cNvSpPr>
          <p:nvPr/>
        </p:nvSpPr>
        <p:spPr bwMode="auto">
          <a:xfrm>
            <a:off x="611188" y="3898615"/>
            <a:ext cx="1565275" cy="452438"/>
          </a:xfrm>
          <a:prstGeom prst="rect">
            <a:avLst/>
          </a:prstGeom>
          <a:solidFill>
            <a:srgbClr val="FFCC99"/>
          </a:solidFill>
          <a:ln w="28575" algn="ctr">
            <a:solidFill>
              <a:srgbClr val="000000"/>
            </a:solidFill>
            <a:miter lim="800000"/>
            <a:headEnd/>
            <a:tailEnd/>
          </a:ln>
          <a:effectLst/>
        </p:spPr>
        <p:txBody>
          <a:bodyPr lIns="0" tIns="0" rIns="0" bIns="0" anchor="ctr" anchorCtr="0"/>
          <a:lstStyle/>
          <a:p>
            <a:pPr marL="342900" indent="-342900">
              <a:spcBef>
                <a:spcPct val="20000"/>
              </a:spcBef>
              <a:buClr>
                <a:srgbClr val="0000CC"/>
              </a:buClr>
              <a:buSzPct val="75000"/>
            </a:pPr>
            <a:r>
              <a:rPr lang="zh-CN" altLang="en-US" sz="2000" smtClean="0"/>
              <a:t>单步中断</a:t>
            </a:r>
            <a:endParaRPr lang="zh-CN" altLang="en-US" sz="2000" smtClean="0">
              <a:latin typeface="Arial" charset="0"/>
            </a:endParaRPr>
          </a:p>
        </p:txBody>
      </p:sp>
      <p:sp>
        <p:nvSpPr>
          <p:cNvPr id="983055" name="Rectangle 15"/>
          <p:cNvSpPr>
            <a:spLocks noChangeArrowheads="1"/>
          </p:cNvSpPr>
          <p:nvPr/>
        </p:nvSpPr>
        <p:spPr bwMode="auto">
          <a:xfrm>
            <a:off x="611188" y="4589048"/>
            <a:ext cx="1565275" cy="454025"/>
          </a:xfrm>
          <a:prstGeom prst="rect">
            <a:avLst/>
          </a:prstGeom>
          <a:solidFill>
            <a:srgbClr val="FFCC99"/>
          </a:solidFill>
          <a:ln w="28575" algn="ctr">
            <a:solidFill>
              <a:srgbClr val="000000"/>
            </a:solidFill>
            <a:miter lim="800000"/>
            <a:headEnd/>
            <a:tailEnd/>
          </a:ln>
          <a:effectLst/>
        </p:spPr>
        <p:txBody>
          <a:bodyPr lIns="0" tIns="0" rIns="0" bIns="0" anchor="ctr" anchorCtr="0"/>
          <a:lstStyle/>
          <a:p>
            <a:pPr marL="342900" indent="-342900">
              <a:spcBef>
                <a:spcPct val="20000"/>
              </a:spcBef>
              <a:buClr>
                <a:srgbClr val="0000CC"/>
              </a:buClr>
              <a:buSzPct val="75000"/>
            </a:pPr>
            <a:r>
              <a:rPr lang="zh-CN" altLang="en-US" sz="2000" smtClean="0"/>
              <a:t>除法错</a:t>
            </a:r>
            <a:endParaRPr lang="zh-CN" altLang="en-US" sz="2000" smtClean="0">
              <a:latin typeface="Arial" charset="0"/>
            </a:endParaRPr>
          </a:p>
        </p:txBody>
      </p:sp>
      <p:sp>
        <p:nvSpPr>
          <p:cNvPr id="983056" name="Line 16"/>
          <p:cNvSpPr>
            <a:spLocks noChangeShapeType="1"/>
          </p:cNvSpPr>
          <p:nvPr/>
        </p:nvSpPr>
        <p:spPr bwMode="auto">
          <a:xfrm>
            <a:off x="2176463" y="2742785"/>
            <a:ext cx="1047750" cy="1588"/>
          </a:xfrm>
          <a:prstGeom prst="line">
            <a:avLst/>
          </a:prstGeom>
          <a:noFill/>
          <a:ln w="28575">
            <a:solidFill>
              <a:srgbClr val="000000"/>
            </a:solidFill>
            <a:round/>
            <a:headEnd/>
            <a:tailEnd type="triangle" w="med" len="lg"/>
          </a:ln>
        </p:spPr>
        <p:txBody>
          <a:bodyPr/>
          <a:lstStyle/>
          <a:p>
            <a:endParaRPr lang="zh-CN" altLang="en-US"/>
          </a:p>
        </p:txBody>
      </p:sp>
      <p:sp>
        <p:nvSpPr>
          <p:cNvPr id="983057" name="Line 17"/>
          <p:cNvSpPr>
            <a:spLocks noChangeShapeType="1"/>
          </p:cNvSpPr>
          <p:nvPr/>
        </p:nvSpPr>
        <p:spPr bwMode="auto">
          <a:xfrm>
            <a:off x="2176463" y="4127215"/>
            <a:ext cx="1047750" cy="1588"/>
          </a:xfrm>
          <a:prstGeom prst="line">
            <a:avLst/>
          </a:prstGeom>
          <a:noFill/>
          <a:ln w="28575">
            <a:solidFill>
              <a:srgbClr val="000000"/>
            </a:solidFill>
            <a:round/>
            <a:headEnd/>
            <a:tailEnd type="triangle" w="med" len="lg"/>
          </a:ln>
        </p:spPr>
        <p:txBody>
          <a:bodyPr/>
          <a:lstStyle/>
          <a:p>
            <a:endParaRPr lang="zh-CN" altLang="en-US"/>
          </a:p>
        </p:txBody>
      </p:sp>
      <p:sp>
        <p:nvSpPr>
          <p:cNvPr id="983058" name="Line 18"/>
          <p:cNvSpPr>
            <a:spLocks noChangeShapeType="1"/>
          </p:cNvSpPr>
          <p:nvPr/>
        </p:nvSpPr>
        <p:spPr bwMode="auto">
          <a:xfrm>
            <a:off x="2176463" y="4804948"/>
            <a:ext cx="523875" cy="0"/>
          </a:xfrm>
          <a:prstGeom prst="line">
            <a:avLst/>
          </a:prstGeom>
          <a:noFill/>
          <a:ln w="28575">
            <a:solidFill>
              <a:srgbClr val="000000"/>
            </a:solidFill>
            <a:round/>
            <a:headEnd/>
            <a:tailEnd/>
          </a:ln>
        </p:spPr>
        <p:txBody>
          <a:bodyPr/>
          <a:lstStyle/>
          <a:p>
            <a:endParaRPr lang="zh-CN" altLang="en-US"/>
          </a:p>
        </p:txBody>
      </p:sp>
      <p:sp>
        <p:nvSpPr>
          <p:cNvPr id="983059" name="Line 19"/>
          <p:cNvSpPr>
            <a:spLocks noChangeShapeType="1"/>
          </p:cNvSpPr>
          <p:nvPr/>
        </p:nvSpPr>
        <p:spPr bwMode="auto">
          <a:xfrm flipV="1">
            <a:off x="2700338" y="4501735"/>
            <a:ext cx="1587" cy="303213"/>
          </a:xfrm>
          <a:prstGeom prst="line">
            <a:avLst/>
          </a:prstGeom>
          <a:noFill/>
          <a:ln w="28575">
            <a:solidFill>
              <a:srgbClr val="000000"/>
            </a:solidFill>
            <a:round/>
            <a:headEnd/>
            <a:tailEnd/>
          </a:ln>
        </p:spPr>
        <p:txBody>
          <a:bodyPr/>
          <a:lstStyle/>
          <a:p>
            <a:endParaRPr lang="zh-CN" altLang="en-US"/>
          </a:p>
        </p:txBody>
      </p:sp>
      <p:sp>
        <p:nvSpPr>
          <p:cNvPr id="983060" name="Line 20"/>
          <p:cNvSpPr>
            <a:spLocks noChangeShapeType="1"/>
          </p:cNvSpPr>
          <p:nvPr/>
        </p:nvSpPr>
        <p:spPr bwMode="auto">
          <a:xfrm>
            <a:off x="2700338" y="4501735"/>
            <a:ext cx="523875" cy="1588"/>
          </a:xfrm>
          <a:prstGeom prst="line">
            <a:avLst/>
          </a:prstGeom>
          <a:noFill/>
          <a:ln w="28575">
            <a:solidFill>
              <a:srgbClr val="000000"/>
            </a:solidFill>
            <a:round/>
            <a:headEnd/>
            <a:tailEnd type="triangle" w="med" len="lg"/>
          </a:ln>
        </p:spPr>
        <p:txBody>
          <a:bodyPr/>
          <a:lstStyle/>
          <a:p>
            <a:endParaRPr lang="zh-CN" altLang="en-US"/>
          </a:p>
        </p:txBody>
      </p:sp>
      <p:sp>
        <p:nvSpPr>
          <p:cNvPr id="983061" name="Line 21"/>
          <p:cNvSpPr>
            <a:spLocks noChangeShapeType="1"/>
          </p:cNvSpPr>
          <p:nvPr/>
        </p:nvSpPr>
        <p:spPr bwMode="auto">
          <a:xfrm>
            <a:off x="2232025" y="2053810"/>
            <a:ext cx="468313" cy="0"/>
          </a:xfrm>
          <a:prstGeom prst="line">
            <a:avLst/>
          </a:prstGeom>
          <a:noFill/>
          <a:ln w="28575">
            <a:solidFill>
              <a:srgbClr val="000000"/>
            </a:solidFill>
            <a:round/>
            <a:headEnd/>
            <a:tailEnd/>
          </a:ln>
        </p:spPr>
        <p:txBody>
          <a:bodyPr/>
          <a:lstStyle/>
          <a:p>
            <a:endParaRPr lang="zh-CN" altLang="en-US"/>
          </a:p>
        </p:txBody>
      </p:sp>
      <p:sp>
        <p:nvSpPr>
          <p:cNvPr id="983062" name="Line 22"/>
          <p:cNvSpPr>
            <a:spLocks noChangeShapeType="1"/>
          </p:cNvSpPr>
          <p:nvPr/>
        </p:nvSpPr>
        <p:spPr bwMode="auto">
          <a:xfrm flipV="1">
            <a:off x="2700338" y="2052223"/>
            <a:ext cx="1587" cy="323850"/>
          </a:xfrm>
          <a:prstGeom prst="line">
            <a:avLst/>
          </a:prstGeom>
          <a:noFill/>
          <a:ln w="28575">
            <a:solidFill>
              <a:srgbClr val="000000"/>
            </a:solidFill>
            <a:round/>
            <a:headEnd/>
            <a:tailEnd/>
          </a:ln>
        </p:spPr>
        <p:txBody>
          <a:bodyPr/>
          <a:lstStyle/>
          <a:p>
            <a:endParaRPr lang="zh-CN" altLang="en-US"/>
          </a:p>
        </p:txBody>
      </p:sp>
      <p:sp>
        <p:nvSpPr>
          <p:cNvPr id="983063" name="Line 23"/>
          <p:cNvSpPr>
            <a:spLocks noChangeShapeType="1"/>
          </p:cNvSpPr>
          <p:nvPr/>
        </p:nvSpPr>
        <p:spPr bwMode="auto">
          <a:xfrm>
            <a:off x="2700338" y="2385598"/>
            <a:ext cx="523875" cy="0"/>
          </a:xfrm>
          <a:prstGeom prst="line">
            <a:avLst/>
          </a:prstGeom>
          <a:noFill/>
          <a:ln w="28575">
            <a:solidFill>
              <a:srgbClr val="000000"/>
            </a:solidFill>
            <a:round/>
            <a:headEnd/>
            <a:tailEnd type="triangle" w="med" len="lg"/>
          </a:ln>
        </p:spPr>
        <p:txBody>
          <a:bodyPr/>
          <a:lstStyle/>
          <a:p>
            <a:endParaRPr lang="zh-CN" altLang="en-US"/>
          </a:p>
        </p:txBody>
      </p:sp>
      <p:sp>
        <p:nvSpPr>
          <p:cNvPr id="983064" name="Rectangle 24"/>
          <p:cNvSpPr>
            <a:spLocks noChangeArrowheads="1"/>
          </p:cNvSpPr>
          <p:nvPr/>
        </p:nvSpPr>
        <p:spPr bwMode="auto">
          <a:xfrm>
            <a:off x="5667375" y="2349085"/>
            <a:ext cx="1928813" cy="287338"/>
          </a:xfrm>
          <a:prstGeom prst="rect">
            <a:avLst/>
          </a:prstGeom>
          <a:noFill/>
          <a:ln w="9525">
            <a:noFill/>
            <a:miter lim="800000"/>
            <a:headEnd/>
            <a:tailEnd/>
          </a:ln>
        </p:spPr>
        <p:txBody>
          <a:bodyPr lIns="0" tIns="0" rIns="0" bIns="0"/>
          <a:lstStyle/>
          <a:p>
            <a:pPr marL="342900" indent="-342900">
              <a:spcBef>
                <a:spcPct val="20000"/>
              </a:spcBef>
              <a:buClr>
                <a:srgbClr val="0000CC"/>
              </a:buClr>
              <a:buSzPct val="75000"/>
            </a:pPr>
            <a:r>
              <a:rPr lang="zh-CN" altLang="en-US" sz="2000">
                <a:solidFill>
                  <a:schemeClr val="bg2"/>
                </a:solidFill>
              </a:rPr>
              <a:t>非屏蔽中断请求</a:t>
            </a:r>
            <a:endParaRPr lang="zh-CN" altLang="en-US" sz="2000">
              <a:solidFill>
                <a:schemeClr val="bg2"/>
              </a:solidFill>
              <a:latin typeface="Arial" charset="0"/>
            </a:endParaRPr>
          </a:p>
        </p:txBody>
      </p:sp>
      <p:sp>
        <p:nvSpPr>
          <p:cNvPr id="983065" name="Rectangle 25"/>
          <p:cNvSpPr>
            <a:spLocks noChangeArrowheads="1"/>
          </p:cNvSpPr>
          <p:nvPr/>
        </p:nvSpPr>
        <p:spPr bwMode="auto">
          <a:xfrm>
            <a:off x="5667375" y="3141248"/>
            <a:ext cx="1222375" cy="2420937"/>
          </a:xfrm>
          <a:prstGeom prst="rect">
            <a:avLst/>
          </a:prstGeom>
          <a:solidFill>
            <a:srgbClr val="CCFFCC"/>
          </a:solidFill>
          <a:ln w="28575">
            <a:solidFill>
              <a:srgbClr val="000000"/>
            </a:solidFill>
            <a:miter lim="800000"/>
            <a:headEnd/>
            <a:tailEnd/>
          </a:ln>
        </p:spPr>
        <p:txBody>
          <a:bodyPr/>
          <a:lstStyle/>
          <a:p>
            <a:pPr marL="342900" indent="-342900">
              <a:spcBef>
                <a:spcPct val="20000"/>
              </a:spcBef>
              <a:buClr>
                <a:srgbClr val="0000CC"/>
              </a:buClr>
              <a:buSzPct val="75000"/>
              <a:buFont typeface="Wingdings" pitchFamily="2" charset="2"/>
              <a:buChar char="n"/>
            </a:pPr>
            <a:endParaRPr lang="zh-CN" altLang="en-US" sz="2000"/>
          </a:p>
          <a:p>
            <a:pPr marL="342900" indent="-342900">
              <a:spcBef>
                <a:spcPct val="20000"/>
              </a:spcBef>
              <a:buClr>
                <a:srgbClr val="0000CC"/>
              </a:buClr>
              <a:buSzPct val="75000"/>
            </a:pPr>
            <a:r>
              <a:rPr lang="zh-CN" altLang="en-US" sz="2000">
                <a:latin typeface="宋体" pitchFamily="2" charset="-122"/>
              </a:rPr>
              <a:t>中断控</a:t>
            </a:r>
          </a:p>
          <a:p>
            <a:pPr marL="342900" indent="-342900">
              <a:spcBef>
                <a:spcPct val="20000"/>
              </a:spcBef>
              <a:buClr>
                <a:srgbClr val="0000CC"/>
              </a:buClr>
              <a:buSzPct val="75000"/>
            </a:pPr>
            <a:r>
              <a:rPr lang="zh-CN" altLang="en-US" sz="2000">
                <a:latin typeface="宋体" pitchFamily="2" charset="-122"/>
              </a:rPr>
              <a:t>制器</a:t>
            </a:r>
          </a:p>
          <a:p>
            <a:pPr marL="342900" indent="-342900">
              <a:spcBef>
                <a:spcPct val="20000"/>
              </a:spcBef>
              <a:buClr>
                <a:srgbClr val="0000CC"/>
              </a:buClr>
              <a:buSzPct val="75000"/>
            </a:pPr>
            <a:r>
              <a:rPr lang="en-US" altLang="zh-CN" sz="2000">
                <a:latin typeface="Arial" charset="0"/>
              </a:rPr>
              <a:t>8259A</a:t>
            </a:r>
          </a:p>
          <a:p>
            <a:pPr marL="342900" indent="-342900">
              <a:spcBef>
                <a:spcPct val="20000"/>
              </a:spcBef>
              <a:buClr>
                <a:srgbClr val="0000CC"/>
              </a:buClr>
              <a:buSzPct val="75000"/>
            </a:pPr>
            <a:r>
              <a:rPr lang="en-US" altLang="zh-CN" sz="2000">
                <a:latin typeface="Arial" charset="0"/>
              </a:rPr>
              <a:t>PIC</a:t>
            </a:r>
          </a:p>
        </p:txBody>
      </p:sp>
      <p:sp>
        <p:nvSpPr>
          <p:cNvPr id="983066" name="Line 26"/>
          <p:cNvSpPr>
            <a:spLocks noChangeShapeType="1"/>
          </p:cNvSpPr>
          <p:nvPr/>
        </p:nvSpPr>
        <p:spPr bwMode="auto">
          <a:xfrm flipH="1" flipV="1">
            <a:off x="4446588" y="2536410"/>
            <a:ext cx="1220787" cy="0"/>
          </a:xfrm>
          <a:prstGeom prst="line">
            <a:avLst/>
          </a:prstGeom>
          <a:noFill/>
          <a:ln w="28575">
            <a:solidFill>
              <a:srgbClr val="000000"/>
            </a:solidFill>
            <a:round/>
            <a:headEnd/>
            <a:tailEnd type="triangle" w="med" len="lg"/>
          </a:ln>
        </p:spPr>
        <p:txBody>
          <a:bodyPr/>
          <a:lstStyle/>
          <a:p>
            <a:endParaRPr lang="zh-CN" altLang="en-US"/>
          </a:p>
        </p:txBody>
      </p:sp>
      <p:sp>
        <p:nvSpPr>
          <p:cNvPr id="983067" name="Line 27"/>
          <p:cNvSpPr>
            <a:spLocks noChangeShapeType="1"/>
          </p:cNvSpPr>
          <p:nvPr/>
        </p:nvSpPr>
        <p:spPr bwMode="auto">
          <a:xfrm flipH="1">
            <a:off x="4446588" y="4113317"/>
            <a:ext cx="1220787" cy="0"/>
          </a:xfrm>
          <a:prstGeom prst="line">
            <a:avLst/>
          </a:prstGeom>
          <a:noFill/>
          <a:ln w="28575">
            <a:solidFill>
              <a:srgbClr val="000000"/>
            </a:solidFill>
            <a:round/>
            <a:headEnd/>
            <a:tailEnd type="triangle" w="med" len="lg"/>
          </a:ln>
        </p:spPr>
        <p:txBody>
          <a:bodyPr/>
          <a:lstStyle/>
          <a:p>
            <a:endParaRPr lang="zh-CN" altLang="en-US"/>
          </a:p>
        </p:txBody>
      </p:sp>
      <p:sp>
        <p:nvSpPr>
          <p:cNvPr id="983068" name="Line 28"/>
          <p:cNvSpPr>
            <a:spLocks noChangeShapeType="1"/>
          </p:cNvSpPr>
          <p:nvPr/>
        </p:nvSpPr>
        <p:spPr bwMode="auto">
          <a:xfrm flipH="1">
            <a:off x="6889750" y="3290473"/>
            <a:ext cx="522288" cy="3175"/>
          </a:xfrm>
          <a:prstGeom prst="line">
            <a:avLst/>
          </a:prstGeom>
          <a:noFill/>
          <a:ln w="28575">
            <a:solidFill>
              <a:srgbClr val="000000"/>
            </a:solidFill>
            <a:round/>
            <a:headEnd/>
            <a:tailEnd type="triangle" w="med" len="lg"/>
          </a:ln>
        </p:spPr>
        <p:txBody>
          <a:bodyPr/>
          <a:lstStyle/>
          <a:p>
            <a:endParaRPr lang="zh-CN" altLang="en-US"/>
          </a:p>
        </p:txBody>
      </p:sp>
      <p:sp>
        <p:nvSpPr>
          <p:cNvPr id="983069" name="Line 29"/>
          <p:cNvSpPr>
            <a:spLocks noChangeShapeType="1"/>
          </p:cNvSpPr>
          <p:nvPr/>
        </p:nvSpPr>
        <p:spPr bwMode="auto">
          <a:xfrm flipH="1">
            <a:off x="6889750" y="3595273"/>
            <a:ext cx="522288" cy="0"/>
          </a:xfrm>
          <a:prstGeom prst="line">
            <a:avLst/>
          </a:prstGeom>
          <a:noFill/>
          <a:ln w="28575">
            <a:solidFill>
              <a:srgbClr val="000000"/>
            </a:solidFill>
            <a:round/>
            <a:headEnd/>
            <a:tailEnd type="triangle" w="med" len="lg"/>
          </a:ln>
        </p:spPr>
        <p:txBody>
          <a:bodyPr/>
          <a:lstStyle/>
          <a:p>
            <a:endParaRPr lang="zh-CN" altLang="en-US"/>
          </a:p>
        </p:txBody>
      </p:sp>
      <p:sp>
        <p:nvSpPr>
          <p:cNvPr id="983071" name="Line 31"/>
          <p:cNvSpPr>
            <a:spLocks noChangeShapeType="1"/>
          </p:cNvSpPr>
          <p:nvPr/>
        </p:nvSpPr>
        <p:spPr bwMode="auto">
          <a:xfrm flipH="1">
            <a:off x="6889750" y="4201698"/>
            <a:ext cx="522288" cy="0"/>
          </a:xfrm>
          <a:prstGeom prst="line">
            <a:avLst/>
          </a:prstGeom>
          <a:noFill/>
          <a:ln w="28575">
            <a:solidFill>
              <a:srgbClr val="000000"/>
            </a:solidFill>
            <a:round/>
            <a:headEnd/>
            <a:tailEnd type="triangle" w="med" len="lg"/>
          </a:ln>
        </p:spPr>
        <p:txBody>
          <a:bodyPr/>
          <a:lstStyle/>
          <a:p>
            <a:endParaRPr lang="zh-CN" altLang="en-US"/>
          </a:p>
        </p:txBody>
      </p:sp>
      <p:sp>
        <p:nvSpPr>
          <p:cNvPr id="983072" name="Line 32"/>
          <p:cNvSpPr>
            <a:spLocks noChangeShapeType="1"/>
          </p:cNvSpPr>
          <p:nvPr/>
        </p:nvSpPr>
        <p:spPr bwMode="auto">
          <a:xfrm flipH="1">
            <a:off x="6889750" y="4501735"/>
            <a:ext cx="522288" cy="1588"/>
          </a:xfrm>
          <a:prstGeom prst="line">
            <a:avLst/>
          </a:prstGeom>
          <a:noFill/>
          <a:ln w="28575">
            <a:solidFill>
              <a:srgbClr val="000000"/>
            </a:solidFill>
            <a:round/>
            <a:headEnd/>
            <a:tailEnd type="triangle" w="med" len="lg"/>
          </a:ln>
        </p:spPr>
        <p:txBody>
          <a:bodyPr/>
          <a:lstStyle/>
          <a:p>
            <a:endParaRPr lang="zh-CN" altLang="en-US"/>
          </a:p>
        </p:txBody>
      </p:sp>
      <p:sp>
        <p:nvSpPr>
          <p:cNvPr id="983073" name="Line 33"/>
          <p:cNvSpPr>
            <a:spLocks noChangeShapeType="1"/>
          </p:cNvSpPr>
          <p:nvPr/>
        </p:nvSpPr>
        <p:spPr bwMode="auto">
          <a:xfrm flipH="1">
            <a:off x="6889750" y="4804948"/>
            <a:ext cx="522288" cy="0"/>
          </a:xfrm>
          <a:prstGeom prst="line">
            <a:avLst/>
          </a:prstGeom>
          <a:noFill/>
          <a:ln w="28575">
            <a:solidFill>
              <a:srgbClr val="000000"/>
            </a:solidFill>
            <a:round/>
            <a:headEnd/>
            <a:tailEnd type="triangle" w="med" len="lg"/>
          </a:ln>
        </p:spPr>
        <p:txBody>
          <a:bodyPr/>
          <a:lstStyle/>
          <a:p>
            <a:endParaRPr lang="zh-CN" altLang="en-US"/>
          </a:p>
        </p:txBody>
      </p:sp>
      <p:sp>
        <p:nvSpPr>
          <p:cNvPr id="983074" name="Line 34"/>
          <p:cNvSpPr>
            <a:spLocks noChangeShapeType="1"/>
          </p:cNvSpPr>
          <p:nvPr/>
        </p:nvSpPr>
        <p:spPr bwMode="auto">
          <a:xfrm flipH="1">
            <a:off x="6889750" y="5106573"/>
            <a:ext cx="522288" cy="1587"/>
          </a:xfrm>
          <a:prstGeom prst="line">
            <a:avLst/>
          </a:prstGeom>
          <a:noFill/>
          <a:ln w="28575">
            <a:solidFill>
              <a:srgbClr val="000000"/>
            </a:solidFill>
            <a:round/>
            <a:headEnd/>
            <a:tailEnd type="triangle" w="med" len="lg"/>
          </a:ln>
        </p:spPr>
        <p:txBody>
          <a:bodyPr/>
          <a:lstStyle/>
          <a:p>
            <a:endParaRPr lang="zh-CN" altLang="en-US"/>
          </a:p>
        </p:txBody>
      </p:sp>
      <p:sp>
        <p:nvSpPr>
          <p:cNvPr id="983075" name="Line 35"/>
          <p:cNvSpPr>
            <a:spLocks noChangeShapeType="1"/>
          </p:cNvSpPr>
          <p:nvPr/>
        </p:nvSpPr>
        <p:spPr bwMode="auto">
          <a:xfrm flipH="1">
            <a:off x="6889750" y="5411373"/>
            <a:ext cx="522288" cy="1587"/>
          </a:xfrm>
          <a:prstGeom prst="line">
            <a:avLst/>
          </a:prstGeom>
          <a:noFill/>
          <a:ln w="28575">
            <a:solidFill>
              <a:srgbClr val="000000"/>
            </a:solidFill>
            <a:round/>
            <a:headEnd/>
            <a:tailEnd type="triangle" w="med" len="lg"/>
          </a:ln>
        </p:spPr>
        <p:txBody>
          <a:bodyPr/>
          <a:lstStyle/>
          <a:p>
            <a:endParaRPr lang="zh-CN" altLang="en-US"/>
          </a:p>
        </p:txBody>
      </p:sp>
      <p:sp>
        <p:nvSpPr>
          <p:cNvPr id="983076" name="Text Box 36"/>
          <p:cNvSpPr txBox="1">
            <a:spLocks noChangeArrowheads="1"/>
          </p:cNvSpPr>
          <p:nvPr/>
        </p:nvSpPr>
        <p:spPr bwMode="auto">
          <a:xfrm>
            <a:off x="1331913" y="5149435"/>
            <a:ext cx="3455987" cy="303213"/>
          </a:xfrm>
          <a:prstGeom prst="rect">
            <a:avLst/>
          </a:prstGeom>
          <a:noFill/>
          <a:ln w="9525">
            <a:noFill/>
            <a:miter lim="800000"/>
            <a:headEnd/>
            <a:tailEnd/>
          </a:ln>
        </p:spPr>
        <p:txBody>
          <a:bodyPr lIns="0" tIns="0" rIns="0" bIns="0"/>
          <a:lstStyle/>
          <a:p>
            <a:pPr marL="179388" lvl="1" algn="r">
              <a:spcBef>
                <a:spcPct val="20000"/>
              </a:spcBef>
              <a:buClr>
                <a:srgbClr val="0000CC"/>
              </a:buClr>
              <a:buSzPct val="75000"/>
            </a:pPr>
            <a:r>
              <a:rPr lang="en-US" altLang="zh-CN" sz="2000"/>
              <a:t>8086/8088 CPU </a:t>
            </a:r>
            <a:r>
              <a:rPr lang="zh-CN" altLang="en-US" sz="2000"/>
              <a:t>内部逻辑</a:t>
            </a:r>
          </a:p>
        </p:txBody>
      </p:sp>
      <p:sp>
        <p:nvSpPr>
          <p:cNvPr id="983077" name="AutoShape 37"/>
          <p:cNvSpPr>
            <a:spLocks/>
          </p:cNvSpPr>
          <p:nvPr/>
        </p:nvSpPr>
        <p:spPr bwMode="auto">
          <a:xfrm>
            <a:off x="7884460" y="3212685"/>
            <a:ext cx="287338" cy="2305050"/>
          </a:xfrm>
          <a:prstGeom prst="rightBrace">
            <a:avLst>
              <a:gd name="adj1" fmla="val 32460"/>
              <a:gd name="adj2" fmla="val 50000"/>
            </a:avLst>
          </a:prstGeom>
          <a:noFill/>
          <a:ln w="28575">
            <a:solidFill>
              <a:srgbClr val="000000"/>
            </a:solidFill>
            <a:round/>
            <a:headEnd/>
            <a:tailEnd/>
          </a:ln>
        </p:spPr>
        <p:txBody>
          <a:bodyPr/>
          <a:lstStyle/>
          <a:p>
            <a:endParaRPr lang="zh-CN" altLang="en-US"/>
          </a:p>
        </p:txBody>
      </p:sp>
      <p:sp>
        <p:nvSpPr>
          <p:cNvPr id="983078" name="Rectangle 38"/>
          <p:cNvSpPr>
            <a:spLocks noChangeArrowheads="1"/>
          </p:cNvSpPr>
          <p:nvPr/>
        </p:nvSpPr>
        <p:spPr bwMode="auto">
          <a:xfrm>
            <a:off x="611188" y="3220753"/>
            <a:ext cx="1565275" cy="454025"/>
          </a:xfrm>
          <a:prstGeom prst="rect">
            <a:avLst/>
          </a:prstGeom>
          <a:solidFill>
            <a:srgbClr val="FFCC99"/>
          </a:solidFill>
          <a:ln w="28575" algn="ctr">
            <a:solidFill>
              <a:srgbClr val="000000"/>
            </a:solidFill>
            <a:miter lim="800000"/>
            <a:headEnd/>
            <a:tailEnd/>
          </a:ln>
          <a:effectLst/>
        </p:spPr>
        <p:txBody>
          <a:bodyPr lIns="0" tIns="0" rIns="0" bIns="0" anchor="ctr" anchorCtr="0"/>
          <a:lstStyle/>
          <a:p>
            <a:pPr marL="342900" indent="-342900">
              <a:spcBef>
                <a:spcPct val="20000"/>
              </a:spcBef>
              <a:buClr>
                <a:srgbClr val="0000CC"/>
              </a:buClr>
              <a:buSzPct val="75000"/>
            </a:pPr>
            <a:r>
              <a:rPr lang="zh-CN" altLang="en-US" sz="2000"/>
              <a:t>断点中断</a:t>
            </a:r>
            <a:endParaRPr lang="zh-CN" altLang="en-US" sz="2000">
              <a:latin typeface="Arial" charset="0"/>
            </a:endParaRPr>
          </a:p>
        </p:txBody>
      </p:sp>
      <p:sp>
        <p:nvSpPr>
          <p:cNvPr id="983079" name="Line 39"/>
          <p:cNvSpPr>
            <a:spLocks noChangeShapeType="1"/>
          </p:cNvSpPr>
          <p:nvPr/>
        </p:nvSpPr>
        <p:spPr bwMode="auto">
          <a:xfrm>
            <a:off x="2176463" y="3435065"/>
            <a:ext cx="1047750" cy="1588"/>
          </a:xfrm>
          <a:prstGeom prst="line">
            <a:avLst/>
          </a:prstGeom>
          <a:noFill/>
          <a:ln w="28575">
            <a:solidFill>
              <a:srgbClr val="000000"/>
            </a:solidFill>
            <a:round/>
            <a:headEnd/>
            <a:tailEnd type="triangle" w="med" len="lg"/>
          </a:ln>
        </p:spPr>
        <p:txBody>
          <a:bodyPr/>
          <a:lstStyle/>
          <a:p>
            <a:endParaRPr lang="zh-CN" altLang="en-US"/>
          </a:p>
        </p:txBody>
      </p:sp>
      <p:sp>
        <p:nvSpPr>
          <p:cNvPr id="983080" name="Text Box 40"/>
          <p:cNvSpPr txBox="1">
            <a:spLocks noChangeArrowheads="1"/>
          </p:cNvSpPr>
          <p:nvPr/>
        </p:nvSpPr>
        <p:spPr bwMode="auto">
          <a:xfrm>
            <a:off x="611188" y="980660"/>
            <a:ext cx="4176712" cy="427038"/>
          </a:xfrm>
          <a:prstGeom prst="rect">
            <a:avLst/>
          </a:prstGeom>
          <a:noFill/>
          <a:ln w="9525" algn="ctr">
            <a:noFill/>
            <a:miter lim="800000"/>
            <a:headEnd/>
            <a:tailEnd/>
          </a:ln>
          <a:effectLst/>
        </p:spPr>
        <p:txBody>
          <a:bodyPr lIns="0" tIns="0" rIns="0" bIns="0">
            <a:spAutoFit/>
          </a:bodyPr>
          <a:lstStyle/>
          <a:p>
            <a:pPr marL="342900" indent="-342900" algn="l">
              <a:spcBef>
                <a:spcPct val="50000"/>
              </a:spcBef>
              <a:buClr>
                <a:srgbClr val="0000CC"/>
              </a:buClr>
              <a:buSzPct val="75000"/>
            </a:pPr>
            <a:r>
              <a:rPr lang="en-US" altLang="zh-CN" sz="2800">
                <a:solidFill>
                  <a:schemeClr val="bg2"/>
                </a:solidFill>
                <a:latin typeface="Arial" charset="0"/>
              </a:rPr>
              <a:t>8086/8088</a:t>
            </a:r>
            <a:r>
              <a:rPr lang="zh-CN" altLang="en-US" sz="2800">
                <a:solidFill>
                  <a:schemeClr val="bg2"/>
                </a:solidFill>
                <a:latin typeface="Arial" charset="0"/>
              </a:rPr>
              <a:t>中断源类型</a:t>
            </a:r>
          </a:p>
        </p:txBody>
      </p:sp>
      <p:sp>
        <p:nvSpPr>
          <p:cNvPr id="983082" name="Text Box 42"/>
          <p:cNvSpPr txBox="1">
            <a:spLocks noChangeArrowheads="1"/>
          </p:cNvSpPr>
          <p:nvPr/>
        </p:nvSpPr>
        <p:spPr bwMode="auto">
          <a:xfrm>
            <a:off x="2849563" y="2168110"/>
            <a:ext cx="144462" cy="144463"/>
          </a:xfrm>
          <a:prstGeom prst="rect">
            <a:avLst/>
          </a:prstGeom>
          <a:noFill/>
          <a:ln w="9525">
            <a:noFill/>
            <a:miter lim="800000"/>
            <a:headEnd/>
            <a:tailEnd/>
          </a:ln>
        </p:spPr>
        <p:txBody>
          <a:bodyPr lIns="0" tIns="0" rIns="0" bIns="0"/>
          <a:lstStyle/>
          <a:p>
            <a:pPr marL="342900" indent="-342900">
              <a:lnSpc>
                <a:spcPct val="80000"/>
              </a:lnSpc>
              <a:buClr>
                <a:srgbClr val="0000CC"/>
              </a:buClr>
              <a:buSzPct val="75000"/>
            </a:pPr>
            <a:r>
              <a:rPr lang="en-US" altLang="zh-CN" sz="1600">
                <a:latin typeface="Arial" charset="0"/>
              </a:rPr>
              <a:t>n</a:t>
            </a:r>
          </a:p>
        </p:txBody>
      </p:sp>
      <p:sp>
        <p:nvSpPr>
          <p:cNvPr id="983083" name="Text Box 43"/>
          <p:cNvSpPr txBox="1">
            <a:spLocks noChangeArrowheads="1"/>
          </p:cNvSpPr>
          <p:nvPr/>
        </p:nvSpPr>
        <p:spPr bwMode="auto">
          <a:xfrm>
            <a:off x="2851150" y="2557048"/>
            <a:ext cx="144463" cy="144462"/>
          </a:xfrm>
          <a:prstGeom prst="rect">
            <a:avLst/>
          </a:prstGeom>
          <a:noFill/>
          <a:ln w="9525">
            <a:noFill/>
            <a:miter lim="800000"/>
            <a:headEnd/>
            <a:tailEnd/>
          </a:ln>
        </p:spPr>
        <p:txBody>
          <a:bodyPr lIns="0" tIns="0" rIns="0" bIns="0"/>
          <a:lstStyle/>
          <a:p>
            <a:pPr marL="342900" indent="-342900">
              <a:lnSpc>
                <a:spcPct val="80000"/>
              </a:lnSpc>
              <a:buClr>
                <a:srgbClr val="0000CC"/>
              </a:buClr>
              <a:buSzPct val="75000"/>
            </a:pPr>
            <a:r>
              <a:rPr lang="en-US" altLang="zh-CN" sz="1600">
                <a:latin typeface="Arial" charset="0"/>
              </a:rPr>
              <a:t>4</a:t>
            </a:r>
          </a:p>
        </p:txBody>
      </p:sp>
      <p:sp>
        <p:nvSpPr>
          <p:cNvPr id="983084" name="Text Box 44"/>
          <p:cNvSpPr txBox="1">
            <a:spLocks noChangeArrowheads="1"/>
          </p:cNvSpPr>
          <p:nvPr/>
        </p:nvSpPr>
        <p:spPr bwMode="auto">
          <a:xfrm>
            <a:off x="2836863" y="3212815"/>
            <a:ext cx="144462" cy="144463"/>
          </a:xfrm>
          <a:prstGeom prst="rect">
            <a:avLst/>
          </a:prstGeom>
          <a:noFill/>
          <a:ln w="9525">
            <a:noFill/>
            <a:miter lim="800000"/>
            <a:headEnd/>
            <a:tailEnd/>
          </a:ln>
        </p:spPr>
        <p:txBody>
          <a:bodyPr lIns="0" tIns="0" rIns="0" bIns="0"/>
          <a:lstStyle/>
          <a:p>
            <a:pPr marL="342900" indent="-342900">
              <a:lnSpc>
                <a:spcPct val="80000"/>
              </a:lnSpc>
              <a:buClr>
                <a:srgbClr val="0000CC"/>
              </a:buClr>
              <a:buSzPct val="75000"/>
            </a:pPr>
            <a:r>
              <a:rPr lang="en-US" altLang="zh-CN" sz="1600">
                <a:latin typeface="Arial" charset="0"/>
              </a:rPr>
              <a:t>3</a:t>
            </a:r>
          </a:p>
        </p:txBody>
      </p:sp>
      <p:sp>
        <p:nvSpPr>
          <p:cNvPr id="983085" name="Text Box 45"/>
          <p:cNvSpPr txBox="1">
            <a:spLocks noChangeArrowheads="1"/>
          </p:cNvSpPr>
          <p:nvPr/>
        </p:nvSpPr>
        <p:spPr bwMode="auto">
          <a:xfrm>
            <a:off x="2836863" y="3933540"/>
            <a:ext cx="144462" cy="144463"/>
          </a:xfrm>
          <a:prstGeom prst="rect">
            <a:avLst/>
          </a:prstGeom>
          <a:noFill/>
          <a:ln w="9525">
            <a:noFill/>
            <a:miter lim="800000"/>
            <a:headEnd/>
            <a:tailEnd/>
          </a:ln>
        </p:spPr>
        <p:txBody>
          <a:bodyPr lIns="0" tIns="0" rIns="0" bIns="0"/>
          <a:lstStyle/>
          <a:p>
            <a:pPr marL="342900" indent="-342900">
              <a:lnSpc>
                <a:spcPct val="80000"/>
              </a:lnSpc>
              <a:buClr>
                <a:srgbClr val="0000CC"/>
              </a:buClr>
              <a:buSzPct val="75000"/>
            </a:pPr>
            <a:r>
              <a:rPr lang="en-US" altLang="zh-CN" sz="1600" smtClean="0">
                <a:latin typeface="Arial" charset="0"/>
              </a:rPr>
              <a:t>1</a:t>
            </a:r>
            <a:endParaRPr lang="en-US" altLang="zh-CN" sz="1600">
              <a:latin typeface="Arial" charset="0"/>
            </a:endParaRPr>
          </a:p>
        </p:txBody>
      </p:sp>
      <p:sp>
        <p:nvSpPr>
          <p:cNvPr id="983086" name="Text Box 46"/>
          <p:cNvSpPr txBox="1">
            <a:spLocks noChangeArrowheads="1"/>
          </p:cNvSpPr>
          <p:nvPr/>
        </p:nvSpPr>
        <p:spPr bwMode="auto">
          <a:xfrm>
            <a:off x="2836863" y="4328698"/>
            <a:ext cx="144462" cy="144462"/>
          </a:xfrm>
          <a:prstGeom prst="rect">
            <a:avLst/>
          </a:prstGeom>
          <a:noFill/>
          <a:ln w="9525">
            <a:noFill/>
            <a:miter lim="800000"/>
            <a:headEnd/>
            <a:tailEnd/>
          </a:ln>
        </p:spPr>
        <p:txBody>
          <a:bodyPr lIns="0" tIns="0" rIns="0" bIns="0"/>
          <a:lstStyle/>
          <a:p>
            <a:pPr marL="342900" indent="-342900">
              <a:lnSpc>
                <a:spcPct val="80000"/>
              </a:lnSpc>
              <a:buClr>
                <a:srgbClr val="0000CC"/>
              </a:buClr>
              <a:buSzPct val="75000"/>
            </a:pPr>
            <a:r>
              <a:rPr lang="en-US" altLang="zh-CN" sz="1600" smtClean="0">
                <a:latin typeface="Arial" charset="0"/>
              </a:rPr>
              <a:t>0</a:t>
            </a:r>
            <a:endParaRPr lang="en-US" altLang="zh-CN" sz="1600">
              <a:latin typeface="Arial" charset="0"/>
            </a:endParaRPr>
          </a:p>
        </p:txBody>
      </p:sp>
      <p:sp>
        <p:nvSpPr>
          <p:cNvPr id="983087" name="Text Box 47"/>
          <p:cNvSpPr txBox="1">
            <a:spLocks noChangeArrowheads="1"/>
          </p:cNvSpPr>
          <p:nvPr/>
        </p:nvSpPr>
        <p:spPr bwMode="auto">
          <a:xfrm>
            <a:off x="4608513" y="2341148"/>
            <a:ext cx="144462" cy="144462"/>
          </a:xfrm>
          <a:prstGeom prst="rect">
            <a:avLst/>
          </a:prstGeom>
          <a:noFill/>
          <a:ln w="9525">
            <a:noFill/>
            <a:miter lim="800000"/>
            <a:headEnd/>
            <a:tailEnd/>
          </a:ln>
        </p:spPr>
        <p:txBody>
          <a:bodyPr lIns="0" tIns="0" rIns="0" bIns="0"/>
          <a:lstStyle/>
          <a:p>
            <a:pPr marL="342900" indent="-342900">
              <a:lnSpc>
                <a:spcPct val="80000"/>
              </a:lnSpc>
              <a:buClr>
                <a:srgbClr val="0000CC"/>
              </a:buClr>
              <a:buSzPct val="75000"/>
            </a:pPr>
            <a:r>
              <a:rPr lang="en-US" altLang="zh-CN" sz="1600">
                <a:latin typeface="Arial" charset="0"/>
              </a:rPr>
              <a:t>2</a:t>
            </a:r>
          </a:p>
        </p:txBody>
      </p:sp>
      <p:sp>
        <p:nvSpPr>
          <p:cNvPr id="983088" name="Text Box 48"/>
          <p:cNvSpPr txBox="1">
            <a:spLocks noChangeArrowheads="1"/>
          </p:cNvSpPr>
          <p:nvPr/>
        </p:nvSpPr>
        <p:spPr bwMode="auto">
          <a:xfrm>
            <a:off x="8187673" y="3284123"/>
            <a:ext cx="488950" cy="2160587"/>
          </a:xfrm>
          <a:prstGeom prst="rect">
            <a:avLst/>
          </a:prstGeom>
          <a:noFill/>
          <a:ln w="28575" algn="ctr">
            <a:noFill/>
            <a:miter lim="800000"/>
            <a:headEnd/>
            <a:tailEnd type="none" w="med" len="lg"/>
          </a:ln>
          <a:effectLst/>
        </p:spPr>
        <p:txBody>
          <a:bodyPr vert="eaVert">
            <a:spAutoFit/>
          </a:bodyPr>
          <a:lstStyle/>
          <a:p>
            <a:pPr>
              <a:spcBef>
                <a:spcPct val="50000"/>
              </a:spcBef>
            </a:pPr>
            <a:r>
              <a:rPr lang="zh-CN" altLang="en-US" sz="2000"/>
              <a:t>可屏蔽中断请求</a:t>
            </a:r>
          </a:p>
        </p:txBody>
      </p:sp>
      <p:sp>
        <p:nvSpPr>
          <p:cNvPr id="983089" name="Text Box 49"/>
          <p:cNvSpPr txBox="1">
            <a:spLocks noChangeArrowheads="1"/>
          </p:cNvSpPr>
          <p:nvPr/>
        </p:nvSpPr>
        <p:spPr bwMode="auto">
          <a:xfrm>
            <a:off x="1258888" y="5660610"/>
            <a:ext cx="2016125" cy="457200"/>
          </a:xfrm>
          <a:prstGeom prst="rect">
            <a:avLst/>
          </a:prstGeom>
          <a:noFill/>
          <a:ln w="28575" algn="ctr">
            <a:noFill/>
            <a:miter lim="800000"/>
            <a:headEnd/>
            <a:tailEnd type="none" w="med" len="lg"/>
          </a:ln>
          <a:effectLst/>
        </p:spPr>
        <p:txBody>
          <a:bodyPr>
            <a:spAutoFit/>
          </a:bodyPr>
          <a:lstStyle/>
          <a:p>
            <a:pPr>
              <a:spcBef>
                <a:spcPct val="50000"/>
              </a:spcBef>
            </a:pPr>
            <a:r>
              <a:rPr lang="zh-CN" altLang="en-US" sz="2400" dirty="0"/>
              <a:t>内部中断</a:t>
            </a:r>
          </a:p>
        </p:txBody>
      </p:sp>
      <p:sp>
        <p:nvSpPr>
          <p:cNvPr id="983090" name="Text Box 50"/>
          <p:cNvSpPr txBox="1">
            <a:spLocks noChangeArrowheads="1"/>
          </p:cNvSpPr>
          <p:nvPr/>
        </p:nvSpPr>
        <p:spPr bwMode="auto">
          <a:xfrm>
            <a:off x="6156325" y="5660610"/>
            <a:ext cx="2016125" cy="457200"/>
          </a:xfrm>
          <a:prstGeom prst="rect">
            <a:avLst/>
          </a:prstGeom>
          <a:noFill/>
          <a:ln w="28575" algn="ctr">
            <a:noFill/>
            <a:miter lim="800000"/>
            <a:headEnd/>
            <a:tailEnd type="none" w="med" len="lg"/>
          </a:ln>
          <a:effectLst/>
        </p:spPr>
        <p:txBody>
          <a:bodyPr>
            <a:spAutoFit/>
          </a:bodyPr>
          <a:lstStyle/>
          <a:p>
            <a:pPr>
              <a:spcBef>
                <a:spcPct val="50000"/>
              </a:spcBef>
            </a:pPr>
            <a:r>
              <a:rPr lang="zh-CN" altLang="en-US" sz="2400"/>
              <a:t>外部中断</a:t>
            </a:r>
          </a:p>
        </p:txBody>
      </p:sp>
      <p:sp>
        <p:nvSpPr>
          <p:cNvPr id="48" name="Text Box 9"/>
          <p:cNvSpPr txBox="1">
            <a:spLocks noChangeArrowheads="1"/>
          </p:cNvSpPr>
          <p:nvPr/>
        </p:nvSpPr>
        <p:spPr bwMode="auto">
          <a:xfrm>
            <a:off x="5025576" y="4216847"/>
            <a:ext cx="495300" cy="220662"/>
          </a:xfrm>
          <a:prstGeom prst="rect">
            <a:avLst/>
          </a:prstGeom>
          <a:noFill/>
          <a:ln w="9525">
            <a:noFill/>
            <a:miter lim="800000"/>
            <a:headEnd/>
            <a:tailEnd/>
          </a:ln>
        </p:spPr>
        <p:txBody>
          <a:bodyPr lIns="0" tIns="0" rIns="0" bIns="0"/>
          <a:lstStyle/>
          <a:p>
            <a:pPr marL="342900" indent="-342900" algn="just">
              <a:spcBef>
                <a:spcPct val="20000"/>
              </a:spcBef>
              <a:buClr>
                <a:srgbClr val="0000CC"/>
              </a:buClr>
              <a:buSzPct val="75000"/>
            </a:pPr>
            <a:r>
              <a:rPr lang="en-US" altLang="zh-CN" sz="1600" smtClean="0">
                <a:solidFill>
                  <a:schemeClr val="bg2"/>
                </a:solidFill>
                <a:latin typeface="Arial" charset="0"/>
              </a:rPr>
              <a:t>INTA</a:t>
            </a:r>
            <a:endParaRPr lang="en-US" altLang="zh-CN" sz="1600">
              <a:solidFill>
                <a:schemeClr val="bg2"/>
              </a:solidFill>
              <a:latin typeface="Arial" charset="0"/>
            </a:endParaRPr>
          </a:p>
        </p:txBody>
      </p:sp>
      <p:sp>
        <p:nvSpPr>
          <p:cNvPr id="49" name="Line 27"/>
          <p:cNvSpPr>
            <a:spLocks noChangeShapeType="1"/>
          </p:cNvSpPr>
          <p:nvPr/>
        </p:nvSpPr>
        <p:spPr bwMode="auto">
          <a:xfrm>
            <a:off x="4427980" y="4436985"/>
            <a:ext cx="1220787" cy="0"/>
          </a:xfrm>
          <a:prstGeom prst="line">
            <a:avLst/>
          </a:prstGeom>
          <a:noFill/>
          <a:ln w="28575">
            <a:solidFill>
              <a:srgbClr val="000000"/>
            </a:solidFill>
            <a:round/>
            <a:headEnd/>
            <a:tailEnd type="triangle" w="med" len="lg"/>
          </a:ln>
        </p:spPr>
        <p:txBody>
          <a:bodyPr/>
          <a:lstStyle/>
          <a:p>
            <a:endParaRPr lang="zh-CN" altLang="en-US"/>
          </a:p>
        </p:txBody>
      </p:sp>
      <p:sp>
        <p:nvSpPr>
          <p:cNvPr id="50" name="Line 29"/>
          <p:cNvSpPr>
            <a:spLocks noChangeShapeType="1"/>
          </p:cNvSpPr>
          <p:nvPr/>
        </p:nvSpPr>
        <p:spPr bwMode="auto">
          <a:xfrm flipH="1">
            <a:off x="6876320" y="3903937"/>
            <a:ext cx="522288" cy="0"/>
          </a:xfrm>
          <a:prstGeom prst="line">
            <a:avLst/>
          </a:prstGeom>
          <a:noFill/>
          <a:ln w="28575">
            <a:solidFill>
              <a:srgbClr val="000000"/>
            </a:solidFill>
            <a:round/>
            <a:headEnd/>
            <a:tailEnd type="triangle" w="med" len="lg"/>
          </a:ln>
        </p:spPr>
        <p:txBody>
          <a:bodyPr/>
          <a:lstStyle/>
          <a:p>
            <a:endParaRPr lang="zh-CN" altLang="en-US"/>
          </a:p>
        </p:txBody>
      </p:sp>
      <p:sp>
        <p:nvSpPr>
          <p:cNvPr id="51" name="Text Box 9"/>
          <p:cNvSpPr txBox="1">
            <a:spLocks noChangeArrowheads="1"/>
          </p:cNvSpPr>
          <p:nvPr/>
        </p:nvSpPr>
        <p:spPr bwMode="auto">
          <a:xfrm>
            <a:off x="7461170" y="3175908"/>
            <a:ext cx="495300" cy="220662"/>
          </a:xfrm>
          <a:prstGeom prst="rect">
            <a:avLst/>
          </a:prstGeom>
          <a:noFill/>
          <a:ln w="9525">
            <a:noFill/>
            <a:miter lim="800000"/>
            <a:headEnd/>
            <a:tailEnd/>
          </a:ln>
        </p:spPr>
        <p:txBody>
          <a:bodyPr lIns="0" tIns="0" rIns="0" bIns="0"/>
          <a:lstStyle/>
          <a:p>
            <a:pPr marL="342900" indent="-342900" algn="just">
              <a:spcBef>
                <a:spcPct val="20000"/>
              </a:spcBef>
              <a:buClr>
                <a:srgbClr val="0000CC"/>
              </a:buClr>
              <a:buSzPct val="75000"/>
            </a:pPr>
            <a:r>
              <a:rPr lang="en-US" altLang="zh-CN" sz="1600" smtClean="0">
                <a:solidFill>
                  <a:schemeClr val="bg2"/>
                </a:solidFill>
                <a:latin typeface="Arial" charset="0"/>
              </a:rPr>
              <a:t>IR0</a:t>
            </a:r>
            <a:endParaRPr lang="en-US" altLang="zh-CN" sz="1600">
              <a:solidFill>
                <a:schemeClr val="bg2"/>
              </a:solidFill>
              <a:latin typeface="Arial" charset="0"/>
            </a:endParaRPr>
          </a:p>
        </p:txBody>
      </p:sp>
      <p:sp>
        <p:nvSpPr>
          <p:cNvPr id="52" name="Text Box 9"/>
          <p:cNvSpPr txBox="1">
            <a:spLocks noChangeArrowheads="1"/>
          </p:cNvSpPr>
          <p:nvPr/>
        </p:nvSpPr>
        <p:spPr bwMode="auto">
          <a:xfrm>
            <a:off x="7452400" y="3468580"/>
            <a:ext cx="495300" cy="220662"/>
          </a:xfrm>
          <a:prstGeom prst="rect">
            <a:avLst/>
          </a:prstGeom>
          <a:noFill/>
          <a:ln w="9525">
            <a:noFill/>
            <a:miter lim="800000"/>
            <a:headEnd/>
            <a:tailEnd/>
          </a:ln>
        </p:spPr>
        <p:txBody>
          <a:bodyPr lIns="0" tIns="0" rIns="0" bIns="0"/>
          <a:lstStyle/>
          <a:p>
            <a:pPr marL="342900" indent="-342900" algn="just">
              <a:spcBef>
                <a:spcPct val="20000"/>
              </a:spcBef>
              <a:buClr>
                <a:srgbClr val="0000CC"/>
              </a:buClr>
              <a:buSzPct val="75000"/>
            </a:pPr>
            <a:r>
              <a:rPr lang="en-US" altLang="zh-CN" sz="1600" smtClean="0">
                <a:solidFill>
                  <a:schemeClr val="bg2"/>
                </a:solidFill>
                <a:latin typeface="Arial" charset="0"/>
              </a:rPr>
              <a:t>IR1</a:t>
            </a:r>
            <a:endParaRPr lang="en-US" altLang="zh-CN" sz="1600">
              <a:solidFill>
                <a:schemeClr val="bg2"/>
              </a:solidFill>
              <a:latin typeface="Arial" charset="0"/>
            </a:endParaRPr>
          </a:p>
        </p:txBody>
      </p:sp>
      <p:sp>
        <p:nvSpPr>
          <p:cNvPr id="53" name="Text Box 9"/>
          <p:cNvSpPr txBox="1">
            <a:spLocks noChangeArrowheads="1"/>
          </p:cNvSpPr>
          <p:nvPr/>
        </p:nvSpPr>
        <p:spPr bwMode="auto">
          <a:xfrm>
            <a:off x="7452400" y="3756620"/>
            <a:ext cx="495300" cy="220662"/>
          </a:xfrm>
          <a:prstGeom prst="rect">
            <a:avLst/>
          </a:prstGeom>
          <a:noFill/>
          <a:ln w="9525">
            <a:noFill/>
            <a:miter lim="800000"/>
            <a:headEnd/>
            <a:tailEnd/>
          </a:ln>
        </p:spPr>
        <p:txBody>
          <a:bodyPr lIns="0" tIns="0" rIns="0" bIns="0"/>
          <a:lstStyle/>
          <a:p>
            <a:pPr marL="342900" indent="-342900" algn="just">
              <a:spcBef>
                <a:spcPct val="20000"/>
              </a:spcBef>
              <a:buClr>
                <a:srgbClr val="0000CC"/>
              </a:buClr>
              <a:buSzPct val="75000"/>
            </a:pPr>
            <a:r>
              <a:rPr lang="en-US" altLang="zh-CN" sz="1600" smtClean="0">
                <a:solidFill>
                  <a:schemeClr val="bg2"/>
                </a:solidFill>
                <a:latin typeface="Arial" charset="0"/>
              </a:rPr>
              <a:t>IR2</a:t>
            </a:r>
            <a:endParaRPr lang="en-US" altLang="zh-CN" sz="1600">
              <a:solidFill>
                <a:schemeClr val="bg2"/>
              </a:solidFill>
              <a:latin typeface="Arial" charset="0"/>
            </a:endParaRPr>
          </a:p>
        </p:txBody>
      </p:sp>
      <p:sp>
        <p:nvSpPr>
          <p:cNvPr id="54" name="Text Box 9"/>
          <p:cNvSpPr txBox="1">
            <a:spLocks noChangeArrowheads="1"/>
          </p:cNvSpPr>
          <p:nvPr/>
        </p:nvSpPr>
        <p:spPr bwMode="auto">
          <a:xfrm>
            <a:off x="7452400" y="4076935"/>
            <a:ext cx="495300" cy="220662"/>
          </a:xfrm>
          <a:prstGeom prst="rect">
            <a:avLst/>
          </a:prstGeom>
          <a:noFill/>
          <a:ln w="9525">
            <a:noFill/>
            <a:miter lim="800000"/>
            <a:headEnd/>
            <a:tailEnd/>
          </a:ln>
        </p:spPr>
        <p:txBody>
          <a:bodyPr lIns="0" tIns="0" rIns="0" bIns="0"/>
          <a:lstStyle/>
          <a:p>
            <a:pPr marL="342900" indent="-342900" algn="just">
              <a:spcBef>
                <a:spcPct val="20000"/>
              </a:spcBef>
              <a:buClr>
                <a:srgbClr val="0000CC"/>
              </a:buClr>
              <a:buSzPct val="75000"/>
            </a:pPr>
            <a:r>
              <a:rPr lang="en-US" altLang="zh-CN" sz="1600" smtClean="0">
                <a:solidFill>
                  <a:schemeClr val="bg2"/>
                </a:solidFill>
                <a:latin typeface="Arial" charset="0"/>
              </a:rPr>
              <a:t>IR3</a:t>
            </a:r>
            <a:endParaRPr lang="en-US" altLang="zh-CN" sz="1600">
              <a:solidFill>
                <a:schemeClr val="bg2"/>
              </a:solidFill>
              <a:latin typeface="Arial" charset="0"/>
            </a:endParaRPr>
          </a:p>
        </p:txBody>
      </p:sp>
      <p:sp>
        <p:nvSpPr>
          <p:cNvPr id="55" name="Text Box 9"/>
          <p:cNvSpPr txBox="1">
            <a:spLocks noChangeArrowheads="1"/>
          </p:cNvSpPr>
          <p:nvPr/>
        </p:nvSpPr>
        <p:spPr bwMode="auto">
          <a:xfrm>
            <a:off x="7452400" y="4383195"/>
            <a:ext cx="495300" cy="220662"/>
          </a:xfrm>
          <a:prstGeom prst="rect">
            <a:avLst/>
          </a:prstGeom>
          <a:noFill/>
          <a:ln w="9525">
            <a:noFill/>
            <a:miter lim="800000"/>
            <a:headEnd/>
            <a:tailEnd/>
          </a:ln>
        </p:spPr>
        <p:txBody>
          <a:bodyPr lIns="0" tIns="0" rIns="0" bIns="0"/>
          <a:lstStyle/>
          <a:p>
            <a:pPr marL="342900" indent="-342900" algn="just">
              <a:spcBef>
                <a:spcPct val="20000"/>
              </a:spcBef>
              <a:buClr>
                <a:srgbClr val="0000CC"/>
              </a:buClr>
              <a:buSzPct val="75000"/>
            </a:pPr>
            <a:r>
              <a:rPr lang="en-US" altLang="zh-CN" sz="1600" smtClean="0">
                <a:solidFill>
                  <a:schemeClr val="bg2"/>
                </a:solidFill>
                <a:latin typeface="Arial" charset="0"/>
              </a:rPr>
              <a:t>IR4</a:t>
            </a:r>
            <a:endParaRPr lang="en-US" altLang="zh-CN" sz="1600">
              <a:solidFill>
                <a:schemeClr val="bg2"/>
              </a:solidFill>
              <a:latin typeface="Arial" charset="0"/>
            </a:endParaRPr>
          </a:p>
        </p:txBody>
      </p:sp>
      <p:sp>
        <p:nvSpPr>
          <p:cNvPr id="56" name="Text Box 9"/>
          <p:cNvSpPr txBox="1">
            <a:spLocks noChangeArrowheads="1"/>
          </p:cNvSpPr>
          <p:nvPr/>
        </p:nvSpPr>
        <p:spPr bwMode="auto">
          <a:xfrm>
            <a:off x="7452400" y="4688119"/>
            <a:ext cx="495300" cy="220662"/>
          </a:xfrm>
          <a:prstGeom prst="rect">
            <a:avLst/>
          </a:prstGeom>
          <a:noFill/>
          <a:ln w="9525">
            <a:noFill/>
            <a:miter lim="800000"/>
            <a:headEnd/>
            <a:tailEnd/>
          </a:ln>
        </p:spPr>
        <p:txBody>
          <a:bodyPr lIns="0" tIns="0" rIns="0" bIns="0"/>
          <a:lstStyle/>
          <a:p>
            <a:pPr marL="342900" indent="-342900" algn="just">
              <a:spcBef>
                <a:spcPct val="20000"/>
              </a:spcBef>
              <a:buClr>
                <a:srgbClr val="0000CC"/>
              </a:buClr>
              <a:buSzPct val="75000"/>
            </a:pPr>
            <a:r>
              <a:rPr lang="en-US" altLang="zh-CN" sz="1600" smtClean="0">
                <a:solidFill>
                  <a:schemeClr val="bg2"/>
                </a:solidFill>
                <a:latin typeface="Arial" charset="0"/>
              </a:rPr>
              <a:t>IR5</a:t>
            </a:r>
            <a:endParaRPr lang="en-US" altLang="zh-CN" sz="1600">
              <a:solidFill>
                <a:schemeClr val="bg2"/>
              </a:solidFill>
              <a:latin typeface="Arial" charset="0"/>
            </a:endParaRPr>
          </a:p>
        </p:txBody>
      </p:sp>
      <p:sp>
        <p:nvSpPr>
          <p:cNvPr id="57" name="Text Box 9"/>
          <p:cNvSpPr txBox="1">
            <a:spLocks noChangeArrowheads="1"/>
          </p:cNvSpPr>
          <p:nvPr/>
        </p:nvSpPr>
        <p:spPr bwMode="auto">
          <a:xfrm>
            <a:off x="7452400" y="4991549"/>
            <a:ext cx="495300" cy="220662"/>
          </a:xfrm>
          <a:prstGeom prst="rect">
            <a:avLst/>
          </a:prstGeom>
          <a:noFill/>
          <a:ln w="9525">
            <a:noFill/>
            <a:miter lim="800000"/>
            <a:headEnd/>
            <a:tailEnd/>
          </a:ln>
        </p:spPr>
        <p:txBody>
          <a:bodyPr lIns="0" tIns="0" rIns="0" bIns="0"/>
          <a:lstStyle/>
          <a:p>
            <a:pPr marL="342900" indent="-342900" algn="just">
              <a:spcBef>
                <a:spcPct val="20000"/>
              </a:spcBef>
              <a:buClr>
                <a:srgbClr val="0000CC"/>
              </a:buClr>
              <a:buSzPct val="75000"/>
            </a:pPr>
            <a:r>
              <a:rPr lang="en-US" altLang="zh-CN" sz="1600" smtClean="0">
                <a:solidFill>
                  <a:schemeClr val="bg2"/>
                </a:solidFill>
                <a:latin typeface="Arial" charset="0"/>
              </a:rPr>
              <a:t>IR6</a:t>
            </a:r>
            <a:endParaRPr lang="en-US" altLang="zh-CN" sz="1600">
              <a:solidFill>
                <a:schemeClr val="bg2"/>
              </a:solidFill>
              <a:latin typeface="Arial" charset="0"/>
            </a:endParaRPr>
          </a:p>
        </p:txBody>
      </p:sp>
      <p:sp>
        <p:nvSpPr>
          <p:cNvPr id="58" name="Text Box 9"/>
          <p:cNvSpPr txBox="1">
            <a:spLocks noChangeArrowheads="1"/>
          </p:cNvSpPr>
          <p:nvPr/>
        </p:nvSpPr>
        <p:spPr bwMode="auto">
          <a:xfrm>
            <a:off x="7452400" y="5301105"/>
            <a:ext cx="495300" cy="220662"/>
          </a:xfrm>
          <a:prstGeom prst="rect">
            <a:avLst/>
          </a:prstGeom>
          <a:noFill/>
          <a:ln w="9525">
            <a:noFill/>
            <a:miter lim="800000"/>
            <a:headEnd/>
            <a:tailEnd/>
          </a:ln>
        </p:spPr>
        <p:txBody>
          <a:bodyPr lIns="0" tIns="0" rIns="0" bIns="0"/>
          <a:lstStyle/>
          <a:p>
            <a:pPr marL="342900" indent="-342900" algn="just">
              <a:spcBef>
                <a:spcPct val="20000"/>
              </a:spcBef>
              <a:buClr>
                <a:srgbClr val="0000CC"/>
              </a:buClr>
              <a:buSzPct val="75000"/>
            </a:pPr>
            <a:r>
              <a:rPr lang="en-US" altLang="zh-CN" sz="1600" smtClean="0">
                <a:solidFill>
                  <a:schemeClr val="bg2"/>
                </a:solidFill>
                <a:latin typeface="Arial" charset="0"/>
              </a:rPr>
              <a:t>IR7</a:t>
            </a:r>
            <a:endParaRPr lang="en-US" altLang="zh-CN" sz="1600">
              <a:solidFill>
                <a:schemeClr val="bg2"/>
              </a:solidFill>
              <a:latin typeface="Arial" charset="0"/>
            </a:endParaRPr>
          </a:p>
        </p:txBody>
      </p:sp>
      <p:cxnSp>
        <p:nvCxnSpPr>
          <p:cNvPr id="60" name="直接连接符 59"/>
          <p:cNvCxnSpPr/>
          <p:nvPr/>
        </p:nvCxnSpPr>
        <p:spPr bwMode="auto">
          <a:xfrm>
            <a:off x="5021913" y="4224802"/>
            <a:ext cx="438502" cy="0"/>
          </a:xfrm>
          <a:prstGeom prst="line">
            <a:avLst/>
          </a:prstGeom>
          <a:solidFill>
            <a:schemeClr val="accent1"/>
          </a:solidFill>
          <a:ln w="28575" cap="flat" cmpd="sng" algn="ctr">
            <a:solidFill>
              <a:srgbClr val="000099"/>
            </a:solidFill>
            <a:prstDash val="solid"/>
            <a:round/>
            <a:headEnd type="none" w="med" len="med"/>
            <a:tailEnd type="none" w="med" len="med"/>
          </a:ln>
          <a:effectLst/>
        </p:spPr>
      </p:cxnSp>
    </p:spTree>
    <p:extLst>
      <p:ext uri="{BB962C8B-B14F-4D97-AF65-F5344CB8AC3E}">
        <p14:creationId xmlns:p14="http://schemas.microsoft.com/office/powerpoint/2010/main" val="1115823464"/>
      </p:ext>
    </p:extLst>
  </p:cSld>
  <p:clrMapOvr>
    <a:masterClrMapping/>
  </p:clrMapOvr>
  <p:transition spd="med"/>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4"/>
          <p:cNvSpPr>
            <a:spLocks noGrp="1"/>
          </p:cNvSpPr>
          <p:nvPr>
            <p:ph type="sldNum" sz="quarter" idx="11"/>
          </p:nvPr>
        </p:nvSpPr>
        <p:spPr/>
        <p:txBody>
          <a:bodyPr/>
          <a:lstStyle/>
          <a:p>
            <a:fld id="{947542FB-932D-48D5-B1BA-832D30FC98A1}" type="slidenum">
              <a:rPr lang="zh-CN" altLang="en-US"/>
              <a:pPr/>
              <a:t>61</a:t>
            </a:fld>
            <a:endParaRPr lang="en-US" altLang="zh-CN"/>
          </a:p>
        </p:txBody>
      </p:sp>
      <p:sp>
        <p:nvSpPr>
          <p:cNvPr id="984067" name="Rectangle 3"/>
          <p:cNvSpPr>
            <a:spLocks noGrp="1" noChangeArrowheads="1"/>
          </p:cNvSpPr>
          <p:nvPr>
            <p:ph type="title"/>
          </p:nvPr>
        </p:nvSpPr>
        <p:spPr>
          <a:xfrm>
            <a:off x="611450" y="44530"/>
            <a:ext cx="8064238" cy="574675"/>
          </a:xfrm>
          <a:noFill/>
          <a:ln/>
        </p:spPr>
        <p:txBody>
          <a:bodyPr anchor="t"/>
          <a:lstStyle/>
          <a:p>
            <a:r>
              <a:rPr lang="zh-CN" altLang="en-US" dirty="0">
                <a:ea typeface="黑体" pitchFamily="2" charset="-122"/>
              </a:rPr>
              <a:t>一、</a:t>
            </a:r>
            <a:r>
              <a:rPr lang="en-US" altLang="zh-CN" dirty="0">
                <a:ea typeface="黑体" pitchFamily="2" charset="-122"/>
              </a:rPr>
              <a:t>8086/8088</a:t>
            </a:r>
            <a:r>
              <a:rPr lang="zh-CN" altLang="en-US" dirty="0">
                <a:ea typeface="黑体" pitchFamily="2" charset="-122"/>
              </a:rPr>
              <a:t>中断系统</a:t>
            </a:r>
            <a:endParaRPr lang="zh-CN" altLang="en-US" sz="2800" b="1" dirty="0">
              <a:solidFill>
                <a:srgbClr val="006600"/>
              </a:solidFill>
              <a:ea typeface="黑体" pitchFamily="2" charset="-122"/>
            </a:endParaRPr>
          </a:p>
        </p:txBody>
      </p:sp>
      <p:sp>
        <p:nvSpPr>
          <p:cNvPr id="984108" name="Rectangle 44"/>
          <p:cNvSpPr>
            <a:spLocks noChangeArrowheads="1"/>
          </p:cNvSpPr>
          <p:nvPr/>
        </p:nvSpPr>
        <p:spPr bwMode="auto">
          <a:xfrm>
            <a:off x="323850" y="908650"/>
            <a:ext cx="8424863" cy="4897437"/>
          </a:xfrm>
          <a:prstGeom prst="rect">
            <a:avLst/>
          </a:prstGeom>
          <a:noFill/>
          <a:ln w="9525">
            <a:noFill/>
            <a:miter lim="800000"/>
            <a:headEnd/>
            <a:tailEnd/>
          </a:ln>
          <a:effectLst/>
        </p:spPr>
        <p:txBody>
          <a:bodyPr/>
          <a:lstStyle/>
          <a:p>
            <a:pPr marL="352425" indent="-352425" algn="l">
              <a:spcBef>
                <a:spcPct val="20000"/>
              </a:spcBef>
              <a:buClr>
                <a:schemeClr val="bg2"/>
              </a:buClr>
              <a:buSzPct val="75000"/>
              <a:buFont typeface="Wingdings" pitchFamily="2" charset="2"/>
              <a:buChar char="n"/>
            </a:pPr>
            <a:r>
              <a:rPr lang="en-US" altLang="zh-CN" sz="2800" dirty="0"/>
              <a:t>8088</a:t>
            </a:r>
            <a:r>
              <a:rPr lang="zh-CN" altLang="en-US" sz="2800" dirty="0"/>
              <a:t>系统采用中断类型（向量）码来识别不同的中断源，</a:t>
            </a:r>
            <a:r>
              <a:rPr lang="zh-CN" altLang="en-GB" sz="2800" dirty="0"/>
              <a:t>每个中断源都有一个与它相对应的中断类型码</a:t>
            </a:r>
            <a:r>
              <a:rPr lang="zh-CN" altLang="en-US" sz="2800" dirty="0"/>
              <a:t> 。</a:t>
            </a:r>
          </a:p>
          <a:p>
            <a:pPr marL="901700" lvl="1" indent="-369888" algn="l">
              <a:spcBef>
                <a:spcPct val="20000"/>
              </a:spcBef>
              <a:buClr>
                <a:srgbClr val="006600"/>
              </a:buClr>
              <a:buSzPct val="75000"/>
              <a:buFont typeface="Wingdings" pitchFamily="2" charset="2"/>
              <a:buChar char="l"/>
            </a:pPr>
            <a:r>
              <a:rPr lang="zh-CN" altLang="en-US" sz="2800" dirty="0">
                <a:solidFill>
                  <a:srgbClr val="006600"/>
                </a:solidFill>
              </a:rPr>
              <a:t>溢出</a:t>
            </a:r>
            <a:r>
              <a:rPr lang="zh-CN" altLang="en-US" sz="2800" dirty="0">
                <a:solidFill>
                  <a:srgbClr val="0000FF"/>
                </a:solidFill>
              </a:rPr>
              <a:t>、</a:t>
            </a:r>
            <a:r>
              <a:rPr lang="zh-CN" altLang="en-US" sz="2800" dirty="0">
                <a:solidFill>
                  <a:srgbClr val="006600"/>
                </a:solidFill>
              </a:rPr>
              <a:t>断点</a:t>
            </a:r>
            <a:r>
              <a:rPr lang="zh-CN" altLang="en-US" sz="2800" dirty="0">
                <a:solidFill>
                  <a:srgbClr val="0000FF"/>
                </a:solidFill>
              </a:rPr>
              <a:t>、</a:t>
            </a:r>
            <a:r>
              <a:rPr lang="zh-CN" altLang="en-US" sz="2800" dirty="0">
                <a:solidFill>
                  <a:srgbClr val="006600"/>
                </a:solidFill>
              </a:rPr>
              <a:t>除法溢出</a:t>
            </a:r>
            <a:r>
              <a:rPr lang="zh-CN" altLang="en-US" sz="2800" dirty="0">
                <a:solidFill>
                  <a:srgbClr val="0000FF"/>
                </a:solidFill>
              </a:rPr>
              <a:t>、</a:t>
            </a:r>
            <a:r>
              <a:rPr lang="zh-CN" altLang="en-US" sz="2800" dirty="0">
                <a:solidFill>
                  <a:srgbClr val="006600"/>
                </a:solidFill>
              </a:rPr>
              <a:t>单步</a:t>
            </a:r>
            <a:r>
              <a:rPr lang="zh-CN" altLang="en-US" sz="2800" dirty="0">
                <a:solidFill>
                  <a:srgbClr val="0000FF"/>
                </a:solidFill>
              </a:rPr>
              <a:t>、</a:t>
            </a:r>
            <a:r>
              <a:rPr lang="zh-CN" altLang="en-US" sz="2800" dirty="0">
                <a:solidFill>
                  <a:srgbClr val="006600"/>
                </a:solidFill>
              </a:rPr>
              <a:t>非屏蔽</a:t>
            </a:r>
            <a:r>
              <a:rPr lang="zh-CN" altLang="en-US" sz="2800" dirty="0">
                <a:solidFill>
                  <a:srgbClr val="0000FF"/>
                </a:solidFill>
              </a:rPr>
              <a:t>中断的类型码为</a:t>
            </a:r>
            <a:r>
              <a:rPr lang="zh-CN" altLang="en-US" sz="2800" dirty="0">
                <a:solidFill>
                  <a:srgbClr val="CC0000"/>
                </a:solidFill>
              </a:rPr>
              <a:t>固定值</a:t>
            </a:r>
          </a:p>
          <a:p>
            <a:pPr marL="901700" lvl="1" indent="-369888" algn="l">
              <a:spcBef>
                <a:spcPct val="20000"/>
              </a:spcBef>
              <a:buClr>
                <a:srgbClr val="006600"/>
              </a:buClr>
              <a:buSzPct val="75000"/>
              <a:buFont typeface="Wingdings" pitchFamily="2" charset="2"/>
              <a:buChar char="l"/>
            </a:pPr>
            <a:r>
              <a:rPr lang="zh-CN" altLang="en-US" sz="2800" dirty="0">
                <a:solidFill>
                  <a:srgbClr val="006600"/>
                </a:solidFill>
              </a:rPr>
              <a:t>软件中断</a:t>
            </a:r>
            <a:r>
              <a:rPr lang="zh-CN" altLang="en-US" sz="2800" dirty="0">
                <a:solidFill>
                  <a:srgbClr val="0000FF"/>
                </a:solidFill>
              </a:rPr>
              <a:t>的类型码由</a:t>
            </a:r>
            <a:r>
              <a:rPr lang="zh-CN" altLang="en-US" sz="2800" dirty="0">
                <a:solidFill>
                  <a:srgbClr val="CC0000"/>
                </a:solidFill>
              </a:rPr>
              <a:t>指令给出</a:t>
            </a:r>
          </a:p>
          <a:p>
            <a:pPr marL="901700" lvl="1" indent="-369888" algn="l">
              <a:spcBef>
                <a:spcPct val="20000"/>
              </a:spcBef>
              <a:buClr>
                <a:srgbClr val="006600"/>
              </a:buClr>
              <a:buSzPct val="75000"/>
              <a:buFont typeface="Wingdings" pitchFamily="2" charset="2"/>
              <a:buChar char="l"/>
            </a:pPr>
            <a:r>
              <a:rPr lang="zh-CN" altLang="en-US" sz="2800" dirty="0">
                <a:solidFill>
                  <a:srgbClr val="006600"/>
                </a:solidFill>
              </a:rPr>
              <a:t>可屏蔽中断</a:t>
            </a:r>
            <a:r>
              <a:rPr lang="zh-CN" altLang="en-US" sz="2800" dirty="0">
                <a:solidFill>
                  <a:srgbClr val="0000FF"/>
                </a:solidFill>
              </a:rPr>
              <a:t>的类型码由</a:t>
            </a:r>
            <a:r>
              <a:rPr lang="en-US" altLang="zh-CN" sz="2800" dirty="0">
                <a:solidFill>
                  <a:srgbClr val="CC0000"/>
                </a:solidFill>
              </a:rPr>
              <a:t>PIC</a:t>
            </a:r>
            <a:r>
              <a:rPr lang="zh-CN" altLang="en-US" sz="2800" dirty="0">
                <a:solidFill>
                  <a:srgbClr val="CC0000"/>
                </a:solidFill>
              </a:rPr>
              <a:t>给出</a:t>
            </a:r>
          </a:p>
          <a:p>
            <a:pPr marL="352425" indent="-352425" algn="l">
              <a:spcBef>
                <a:spcPct val="20000"/>
              </a:spcBef>
              <a:buClr>
                <a:schemeClr val="bg2"/>
              </a:buClr>
              <a:buSzPct val="75000"/>
              <a:buFont typeface="Wingdings" pitchFamily="2" charset="2"/>
              <a:buChar char="n"/>
            </a:pPr>
            <a:r>
              <a:rPr lang="en-US" altLang="zh-CN" sz="2800" dirty="0"/>
              <a:t>CPU</a:t>
            </a:r>
            <a:r>
              <a:rPr lang="zh-CN" altLang="en-US" sz="2800" dirty="0"/>
              <a:t>响应</a:t>
            </a:r>
            <a:r>
              <a:rPr lang="en-US" altLang="zh-CN" sz="2800" dirty="0"/>
              <a:t>INTR</a:t>
            </a:r>
            <a:r>
              <a:rPr lang="zh-CN" altLang="en-US" sz="2800" dirty="0"/>
              <a:t>中断时，会产生两个中断响应总线周期，要求</a:t>
            </a:r>
            <a:r>
              <a:rPr lang="en-US" altLang="zh-CN" sz="2800" dirty="0"/>
              <a:t>PIC</a:t>
            </a:r>
            <a:r>
              <a:rPr lang="zh-CN" altLang="en-US" sz="2800" dirty="0"/>
              <a:t>在第</a:t>
            </a:r>
            <a:r>
              <a:rPr lang="en-US" altLang="zh-CN" sz="2800" dirty="0"/>
              <a:t>2</a:t>
            </a:r>
            <a:r>
              <a:rPr lang="zh-CN" altLang="en-US" sz="2800" dirty="0"/>
              <a:t>个中断响应总线周期把中断类型码放到数据总线上，供</a:t>
            </a:r>
            <a:r>
              <a:rPr lang="en-US" altLang="zh-CN" sz="2800" dirty="0"/>
              <a:t>CPU</a:t>
            </a:r>
            <a:r>
              <a:rPr lang="zh-CN" altLang="en-US" sz="2800" dirty="0"/>
              <a:t>读入。</a:t>
            </a:r>
          </a:p>
        </p:txBody>
      </p:sp>
      <p:sp>
        <p:nvSpPr>
          <p:cNvPr id="7" name="动作按钮: 信息 6">
            <a:hlinkClick r:id="rId2" action="ppaction://hlinksldjump" highlightClick="1"/>
          </p:cNvPr>
          <p:cNvSpPr/>
          <p:nvPr/>
        </p:nvSpPr>
        <p:spPr bwMode="auto">
          <a:xfrm>
            <a:off x="7668430" y="5949350"/>
            <a:ext cx="504070" cy="504070"/>
          </a:xfrm>
          <a:prstGeom prst="actionButtonInformation">
            <a:avLst/>
          </a:prstGeom>
          <a:ln>
            <a:headEnd type="none" w="med" len="med"/>
            <a:tailEnd type="triangle" w="med" len="lg"/>
          </a:ln>
        </p:spPr>
        <p:style>
          <a:lnRef idx="1">
            <a:schemeClr val="accent6"/>
          </a:lnRef>
          <a:fillRef idx="2">
            <a:schemeClr val="accent6"/>
          </a:fillRef>
          <a:effectRef idx="1">
            <a:schemeClr val="accent6"/>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0000FF"/>
              </a:buClr>
              <a:buSzTx/>
              <a:buFont typeface="Wingdings" pitchFamily="2" charset="2"/>
              <a:buNone/>
              <a:tabLst/>
            </a:pPr>
            <a:endParaRPr kumimoji="0" lang="zh-CN" altLang="en-US" sz="2400" b="1" i="0" u="none" strike="noStrike" cap="none" normalizeH="0" baseline="0" smtClean="0">
              <a:ln>
                <a:noFill/>
              </a:ln>
              <a:solidFill>
                <a:schemeClr val="tx1"/>
              </a:solidFill>
              <a:effectLst/>
              <a:latin typeface="Times New Roman" pitchFamily="18" charset="0"/>
              <a:ea typeface="宋体" pitchFamily="2" charset="-122"/>
            </a:endParaRPr>
          </a:p>
        </p:txBody>
      </p:sp>
    </p:spTree>
    <p:extLst>
      <p:ext uri="{BB962C8B-B14F-4D97-AF65-F5344CB8AC3E}">
        <p14:creationId xmlns:p14="http://schemas.microsoft.com/office/powerpoint/2010/main" val="3859632895"/>
      </p:ext>
    </p:extLst>
  </p:cSld>
  <p:clrMapOvr>
    <a:masterClrMapping/>
  </p:clrMapOvr>
  <p:transition spd="med"/>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灯片编号占位符 4"/>
          <p:cNvSpPr>
            <a:spLocks noGrp="1"/>
          </p:cNvSpPr>
          <p:nvPr>
            <p:ph type="sldNum" sz="quarter" idx="11"/>
          </p:nvPr>
        </p:nvSpPr>
        <p:spPr/>
        <p:txBody>
          <a:bodyPr/>
          <a:lstStyle/>
          <a:p>
            <a:fld id="{947542FB-932D-48D5-B1BA-832D30FC98A1}" type="slidenum">
              <a:rPr lang="zh-CN" altLang="en-US"/>
              <a:pPr/>
              <a:t>62</a:t>
            </a:fld>
            <a:endParaRPr lang="en-US" altLang="zh-CN"/>
          </a:p>
        </p:txBody>
      </p:sp>
      <p:sp>
        <p:nvSpPr>
          <p:cNvPr id="984067" name="Rectangle 3"/>
          <p:cNvSpPr>
            <a:spLocks noGrp="1" noChangeArrowheads="1"/>
          </p:cNvSpPr>
          <p:nvPr>
            <p:ph type="title"/>
          </p:nvPr>
        </p:nvSpPr>
        <p:spPr>
          <a:xfrm>
            <a:off x="611450" y="44530"/>
            <a:ext cx="8064238" cy="574675"/>
          </a:xfrm>
          <a:noFill/>
          <a:ln/>
        </p:spPr>
        <p:txBody>
          <a:bodyPr anchor="t"/>
          <a:lstStyle/>
          <a:p>
            <a:r>
              <a:rPr lang="zh-CN" altLang="en-US" dirty="0">
                <a:ea typeface="黑体" pitchFamily="2" charset="-122"/>
              </a:rPr>
              <a:t>一、</a:t>
            </a:r>
            <a:r>
              <a:rPr lang="en-US" altLang="zh-CN" dirty="0">
                <a:ea typeface="黑体" pitchFamily="2" charset="-122"/>
              </a:rPr>
              <a:t>8086/8088</a:t>
            </a:r>
            <a:r>
              <a:rPr lang="zh-CN" altLang="en-US" dirty="0">
                <a:ea typeface="黑体" pitchFamily="2" charset="-122"/>
              </a:rPr>
              <a:t>中断系统</a:t>
            </a:r>
            <a:endParaRPr lang="zh-CN" altLang="en-US" sz="2800" b="1" dirty="0">
              <a:solidFill>
                <a:srgbClr val="006600"/>
              </a:solidFill>
              <a:ea typeface="黑体" pitchFamily="2" charset="-122"/>
            </a:endParaRPr>
          </a:p>
        </p:txBody>
      </p:sp>
      <p:pic>
        <p:nvPicPr>
          <p:cNvPr id="7" name="Picture 173"/>
          <p:cNvPicPr>
            <a:picLocks noChangeAspect="1" noChangeArrowheads="1"/>
          </p:cNvPicPr>
          <p:nvPr/>
        </p:nvPicPr>
        <p:blipFill>
          <a:blip r:embed="rId2" cstate="print"/>
          <a:srcRect b="8717"/>
          <a:stretch>
            <a:fillRect/>
          </a:stretch>
        </p:blipFill>
        <p:spPr bwMode="auto">
          <a:xfrm>
            <a:off x="1003300" y="1124680"/>
            <a:ext cx="6797675" cy="3840162"/>
          </a:xfrm>
          <a:prstGeom prst="rect">
            <a:avLst/>
          </a:prstGeom>
          <a:noFill/>
          <a:ln w="28575" algn="ctr">
            <a:noFill/>
            <a:miter lim="800000"/>
            <a:headEnd/>
            <a:tailEnd type="none" w="med" len="lg"/>
          </a:ln>
          <a:effectLst/>
        </p:spPr>
      </p:pic>
      <p:sp>
        <p:nvSpPr>
          <p:cNvPr id="8" name="Line 171"/>
          <p:cNvSpPr>
            <a:spLocks noChangeShapeType="1"/>
          </p:cNvSpPr>
          <p:nvPr/>
        </p:nvSpPr>
        <p:spPr bwMode="auto">
          <a:xfrm>
            <a:off x="6858000" y="3166205"/>
            <a:ext cx="0" cy="1839912"/>
          </a:xfrm>
          <a:prstGeom prst="line">
            <a:avLst/>
          </a:prstGeom>
          <a:noFill/>
          <a:ln w="28575">
            <a:solidFill>
              <a:srgbClr val="FF0000"/>
            </a:solidFill>
            <a:round/>
            <a:headEnd/>
            <a:tailEnd type="none" w="med" len="lg"/>
          </a:ln>
          <a:effectLst/>
        </p:spPr>
        <p:txBody>
          <a:bodyPr wrap="none" anchor="ctr"/>
          <a:lstStyle/>
          <a:p>
            <a:endParaRPr lang="zh-CN" altLang="en-US"/>
          </a:p>
        </p:txBody>
      </p:sp>
      <p:sp>
        <p:nvSpPr>
          <p:cNvPr id="9" name="Freeform 174"/>
          <p:cNvSpPr>
            <a:spLocks/>
          </p:cNvSpPr>
          <p:nvPr/>
        </p:nvSpPr>
        <p:spPr bwMode="auto">
          <a:xfrm>
            <a:off x="5522913" y="3363055"/>
            <a:ext cx="395287" cy="941387"/>
          </a:xfrm>
          <a:custGeom>
            <a:avLst/>
            <a:gdLst/>
            <a:ahLst/>
            <a:cxnLst>
              <a:cxn ang="0">
                <a:pos x="0" y="102"/>
              </a:cxn>
              <a:cxn ang="0">
                <a:pos x="203" y="48"/>
              </a:cxn>
              <a:cxn ang="0">
                <a:pos x="78" y="390"/>
              </a:cxn>
              <a:cxn ang="0">
                <a:pos x="249" y="593"/>
              </a:cxn>
            </a:cxnLst>
            <a:rect l="0" t="0" r="r" b="b"/>
            <a:pathLst>
              <a:path w="249" h="593">
                <a:moveTo>
                  <a:pt x="0" y="102"/>
                </a:moveTo>
                <a:cubicBezTo>
                  <a:pt x="95" y="51"/>
                  <a:pt x="190" y="0"/>
                  <a:pt x="203" y="48"/>
                </a:cubicBezTo>
                <a:cubicBezTo>
                  <a:pt x="216" y="96"/>
                  <a:pt x="70" y="299"/>
                  <a:pt x="78" y="390"/>
                </a:cubicBezTo>
                <a:cubicBezTo>
                  <a:pt x="86" y="481"/>
                  <a:pt x="167" y="537"/>
                  <a:pt x="249" y="593"/>
                </a:cubicBezTo>
              </a:path>
            </a:pathLst>
          </a:custGeom>
          <a:noFill/>
          <a:ln w="28575" cap="flat" cmpd="sng">
            <a:solidFill>
              <a:srgbClr val="FF0000"/>
            </a:solidFill>
            <a:prstDash val="solid"/>
            <a:round/>
            <a:headEnd type="none" w="med" len="med"/>
            <a:tailEnd type="triangle" w="med" len="lg"/>
          </a:ln>
          <a:effectLst/>
        </p:spPr>
        <p:txBody>
          <a:bodyPr wrap="none" anchor="ctr"/>
          <a:lstStyle/>
          <a:p>
            <a:endParaRPr lang="zh-CN" altLang="en-US"/>
          </a:p>
        </p:txBody>
      </p:sp>
      <p:sp>
        <p:nvSpPr>
          <p:cNvPr id="10" name="Text Box 175"/>
          <p:cNvSpPr txBox="1">
            <a:spLocks noChangeArrowheads="1"/>
          </p:cNvSpPr>
          <p:nvPr/>
        </p:nvSpPr>
        <p:spPr bwMode="auto">
          <a:xfrm>
            <a:off x="1717675" y="5387117"/>
            <a:ext cx="5473700" cy="457200"/>
          </a:xfrm>
          <a:prstGeom prst="rect">
            <a:avLst/>
          </a:prstGeom>
          <a:noFill/>
          <a:ln w="28575" algn="ctr">
            <a:noFill/>
            <a:miter lim="800000"/>
            <a:headEnd/>
            <a:tailEnd type="none" w="med" len="lg"/>
          </a:ln>
          <a:effectLst/>
        </p:spPr>
        <p:txBody>
          <a:bodyPr>
            <a:spAutoFit/>
          </a:bodyPr>
          <a:lstStyle/>
          <a:p>
            <a:pPr>
              <a:spcBef>
                <a:spcPct val="50000"/>
              </a:spcBef>
            </a:pPr>
            <a:r>
              <a:rPr lang="en-US" altLang="zh-CN" sz="2400" b="1"/>
              <a:t>Interrupt Acknowledge Sequence</a:t>
            </a:r>
          </a:p>
        </p:txBody>
      </p:sp>
      <p:sp>
        <p:nvSpPr>
          <p:cNvPr id="11" name="动作按钮: 上一张 10">
            <a:hlinkClick r:id="" action="ppaction://hlinkshowjump?jump=lastslideviewed" highlightClick="1"/>
          </p:cNvPr>
          <p:cNvSpPr/>
          <p:nvPr/>
        </p:nvSpPr>
        <p:spPr bwMode="auto">
          <a:xfrm>
            <a:off x="7668430" y="5484267"/>
            <a:ext cx="504070" cy="504070"/>
          </a:xfrm>
          <a:prstGeom prst="actionButtonReturn">
            <a:avLst/>
          </a:prstGeom>
          <a:ln>
            <a:headEnd type="none" w="med" len="med"/>
            <a:tailEnd type="triangle" w="med" len="lg"/>
          </a:ln>
        </p:spPr>
        <p:style>
          <a:lnRef idx="1">
            <a:schemeClr val="accent6"/>
          </a:lnRef>
          <a:fillRef idx="2">
            <a:schemeClr val="accent6"/>
          </a:fillRef>
          <a:effectRef idx="1">
            <a:schemeClr val="accent6"/>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0000FF"/>
              </a:buClr>
              <a:buSzTx/>
              <a:buFont typeface="Wingdings" pitchFamily="2" charset="2"/>
              <a:buNone/>
              <a:tabLst/>
            </a:pPr>
            <a:endParaRPr kumimoji="0" lang="zh-CN" altLang="en-US" sz="2400" b="1" i="0" u="none" strike="noStrike" cap="none" normalizeH="0" baseline="0" smtClean="0">
              <a:ln>
                <a:noFill/>
              </a:ln>
              <a:solidFill>
                <a:schemeClr val="tx1"/>
              </a:solidFill>
              <a:effectLst/>
              <a:latin typeface="Times New Roman" pitchFamily="18" charset="0"/>
              <a:ea typeface="宋体" pitchFamily="2" charset="-122"/>
            </a:endParaRPr>
          </a:p>
        </p:txBody>
      </p:sp>
    </p:spTree>
    <p:extLst>
      <p:ext uri="{BB962C8B-B14F-4D97-AF65-F5344CB8AC3E}">
        <p14:creationId xmlns:p14="http://schemas.microsoft.com/office/powerpoint/2010/main" val="3757314651"/>
      </p:ext>
    </p:extLst>
  </p:cSld>
  <p:clrMapOvr>
    <a:masterClrMapping/>
  </p:clrMapOvr>
  <p:transition spd="med"/>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4"/>
          <p:cNvSpPr>
            <a:spLocks noGrp="1"/>
          </p:cNvSpPr>
          <p:nvPr>
            <p:ph type="sldNum" sz="quarter" idx="11"/>
          </p:nvPr>
        </p:nvSpPr>
        <p:spPr/>
        <p:txBody>
          <a:bodyPr/>
          <a:lstStyle/>
          <a:p>
            <a:fld id="{2AD26780-CBE5-40BE-856B-813C8F540390}" type="slidenum">
              <a:rPr lang="zh-CN" altLang="en-US"/>
              <a:pPr/>
              <a:t>63</a:t>
            </a:fld>
            <a:endParaRPr lang="en-US" altLang="zh-CN"/>
          </a:p>
        </p:txBody>
      </p:sp>
      <p:sp>
        <p:nvSpPr>
          <p:cNvPr id="972803" name="Rectangle 3"/>
          <p:cNvSpPr>
            <a:spLocks noGrp="1" noChangeArrowheads="1"/>
          </p:cNvSpPr>
          <p:nvPr>
            <p:ph type="title"/>
          </p:nvPr>
        </p:nvSpPr>
        <p:spPr>
          <a:xfrm>
            <a:off x="611450" y="44530"/>
            <a:ext cx="8064238" cy="574675"/>
          </a:xfrm>
          <a:noFill/>
          <a:ln/>
        </p:spPr>
        <p:txBody>
          <a:bodyPr anchor="t"/>
          <a:lstStyle/>
          <a:p>
            <a:r>
              <a:rPr lang="zh-CN" altLang="en-US" dirty="0">
                <a:ea typeface="黑体" pitchFamily="2" charset="-122"/>
              </a:rPr>
              <a:t>一、</a:t>
            </a:r>
            <a:r>
              <a:rPr lang="en-US" altLang="zh-CN" dirty="0">
                <a:ea typeface="黑体" pitchFamily="2" charset="-122"/>
              </a:rPr>
              <a:t>8086/8088</a:t>
            </a:r>
            <a:r>
              <a:rPr lang="zh-CN" altLang="en-US" dirty="0">
                <a:ea typeface="黑体" pitchFamily="2" charset="-122"/>
              </a:rPr>
              <a:t>中断系统</a:t>
            </a:r>
            <a:endParaRPr lang="zh-CN" altLang="en-US" sz="2800" b="1" dirty="0">
              <a:solidFill>
                <a:srgbClr val="006600"/>
              </a:solidFill>
              <a:ea typeface="黑体" pitchFamily="2" charset="-122"/>
            </a:endParaRPr>
          </a:p>
        </p:txBody>
      </p:sp>
      <p:sp>
        <p:nvSpPr>
          <p:cNvPr id="972804" name="Rectangle 4"/>
          <p:cNvSpPr>
            <a:spLocks noChangeArrowheads="1"/>
          </p:cNvSpPr>
          <p:nvPr/>
        </p:nvSpPr>
        <p:spPr bwMode="auto">
          <a:xfrm>
            <a:off x="323850" y="836925"/>
            <a:ext cx="8650288" cy="574675"/>
          </a:xfrm>
          <a:prstGeom prst="rect">
            <a:avLst/>
          </a:prstGeom>
          <a:noFill/>
          <a:ln w="9525">
            <a:noFill/>
            <a:miter lim="800000"/>
            <a:headEnd/>
            <a:tailEnd/>
          </a:ln>
          <a:effectLst/>
        </p:spPr>
        <p:txBody>
          <a:bodyPr/>
          <a:lstStyle/>
          <a:p>
            <a:pPr marL="444500" indent="-444500" algn="l">
              <a:spcBef>
                <a:spcPct val="20000"/>
              </a:spcBef>
              <a:buClr>
                <a:schemeClr val="bg2"/>
              </a:buClr>
              <a:buFont typeface="Wingdings" pitchFamily="2" charset="2"/>
              <a:buAutoNum type="arabicPeriod" startAt="2"/>
            </a:pPr>
            <a:r>
              <a:rPr lang="zh-CN" altLang="en-US" sz="2800">
                <a:latin typeface="Arial" charset="0"/>
              </a:rPr>
              <a:t>中断向量表（</a:t>
            </a:r>
            <a:r>
              <a:rPr lang="en-US" altLang="zh-CN" sz="2800">
                <a:latin typeface="Arial" charset="0"/>
              </a:rPr>
              <a:t>IVT</a:t>
            </a:r>
            <a:r>
              <a:rPr lang="zh-CN" altLang="en-US" sz="2800">
                <a:latin typeface="Arial" charset="0"/>
              </a:rPr>
              <a:t>）</a:t>
            </a:r>
          </a:p>
        </p:txBody>
      </p:sp>
      <p:sp>
        <p:nvSpPr>
          <p:cNvPr id="972805" name="Rectangle 5"/>
          <p:cNvSpPr>
            <a:spLocks noChangeArrowheads="1"/>
          </p:cNvSpPr>
          <p:nvPr/>
        </p:nvSpPr>
        <p:spPr bwMode="auto">
          <a:xfrm>
            <a:off x="323851" y="1556063"/>
            <a:ext cx="8631238" cy="4608512"/>
          </a:xfrm>
          <a:prstGeom prst="rect">
            <a:avLst/>
          </a:prstGeom>
          <a:noFill/>
          <a:ln w="9525">
            <a:noFill/>
            <a:miter lim="800000"/>
            <a:headEnd/>
            <a:tailEnd/>
          </a:ln>
          <a:effectLst/>
        </p:spPr>
        <p:txBody>
          <a:bodyPr/>
          <a:lstStyle/>
          <a:p>
            <a:pPr marL="352425" indent="-352425" algn="l">
              <a:spcBef>
                <a:spcPct val="20000"/>
              </a:spcBef>
              <a:buClr>
                <a:schemeClr val="bg2"/>
              </a:buClr>
              <a:buSzPct val="75000"/>
              <a:buFont typeface="Wingdings" pitchFamily="2" charset="2"/>
              <a:buChar char="n"/>
            </a:pPr>
            <a:r>
              <a:rPr lang="zh-CN" altLang="en-US" sz="2800" b="0" dirty="0">
                <a:solidFill>
                  <a:schemeClr val="accent1">
                    <a:lumMod val="50000"/>
                  </a:schemeClr>
                </a:solidFill>
                <a:effectLst>
                  <a:outerShdw blurRad="38100" dist="38100" dir="2700000" algn="tl">
                    <a:srgbClr val="000000">
                      <a:alpha val="43137"/>
                    </a:srgbClr>
                  </a:outerShdw>
                </a:effectLst>
                <a:ea typeface="黑体" pitchFamily="2" charset="-122"/>
              </a:rPr>
              <a:t>中断向量</a:t>
            </a:r>
            <a:r>
              <a:rPr lang="zh-CN" altLang="en-US" sz="2800" b="0" dirty="0">
                <a:solidFill>
                  <a:srgbClr val="6600CC"/>
                </a:solidFill>
                <a:ea typeface="黑体" pitchFamily="2" charset="-122"/>
              </a:rPr>
              <a:t>表</a:t>
            </a:r>
            <a:r>
              <a:rPr lang="zh-CN" altLang="en-US" sz="2800" dirty="0"/>
              <a:t>用于存放各类中断的中断服务程序的</a:t>
            </a:r>
            <a:r>
              <a:rPr lang="zh-CN" altLang="en-US" sz="2800" dirty="0">
                <a:solidFill>
                  <a:srgbClr val="CC0000"/>
                </a:solidFill>
              </a:rPr>
              <a:t>入口地址</a:t>
            </a:r>
            <a:r>
              <a:rPr lang="zh-CN" altLang="en-US" sz="2800" dirty="0"/>
              <a:t>（段和偏移）。</a:t>
            </a:r>
          </a:p>
          <a:p>
            <a:pPr marL="352425" indent="-352425" algn="l">
              <a:spcBef>
                <a:spcPct val="20000"/>
              </a:spcBef>
              <a:buClr>
                <a:schemeClr val="bg2"/>
              </a:buClr>
              <a:buSzPct val="75000"/>
              <a:buFont typeface="Wingdings" pitchFamily="2" charset="2"/>
              <a:buChar char="n"/>
            </a:pPr>
            <a:r>
              <a:rPr lang="zh-CN" altLang="en-US" sz="2800" dirty="0"/>
              <a:t>表的地址位于内存的</a:t>
            </a:r>
            <a:r>
              <a:rPr lang="en-US" altLang="zh-CN" sz="2800" dirty="0"/>
              <a:t>00000H</a:t>
            </a:r>
            <a:r>
              <a:rPr lang="zh-CN" altLang="en-US" sz="2800" dirty="0"/>
              <a:t>～</a:t>
            </a:r>
            <a:r>
              <a:rPr lang="en-US" altLang="zh-CN" sz="2800" dirty="0"/>
              <a:t>003FFH</a:t>
            </a:r>
            <a:r>
              <a:rPr lang="zh-CN" altLang="en-US" sz="2800" dirty="0"/>
              <a:t>，大小为</a:t>
            </a:r>
            <a:r>
              <a:rPr lang="en-US" altLang="zh-CN" sz="2800" dirty="0"/>
              <a:t>1KB</a:t>
            </a:r>
            <a:r>
              <a:rPr lang="zh-CN" altLang="en-US" sz="2800" dirty="0"/>
              <a:t>，共</a:t>
            </a:r>
            <a:r>
              <a:rPr lang="en-US" altLang="zh-CN" sz="2800" dirty="0"/>
              <a:t>256</a:t>
            </a:r>
            <a:r>
              <a:rPr lang="zh-CN" altLang="en-US" sz="2800" dirty="0"/>
              <a:t>个入口。</a:t>
            </a:r>
          </a:p>
          <a:p>
            <a:pPr marL="352425" indent="-352425" algn="l">
              <a:spcBef>
                <a:spcPct val="20000"/>
              </a:spcBef>
              <a:buClr>
                <a:schemeClr val="bg2"/>
              </a:buClr>
              <a:buSzPct val="75000"/>
              <a:buFont typeface="Wingdings" pitchFamily="2" charset="2"/>
              <a:buChar char="n"/>
            </a:pPr>
            <a:r>
              <a:rPr lang="zh-CN" altLang="en-US" sz="2800" dirty="0"/>
              <a:t>每个入口占用</a:t>
            </a:r>
            <a:r>
              <a:rPr lang="en-US" altLang="zh-CN" sz="2800" dirty="0"/>
              <a:t>4 Bytes</a:t>
            </a:r>
            <a:r>
              <a:rPr lang="zh-CN" altLang="en-US" sz="2800" dirty="0"/>
              <a:t>，低字为段内偏移，高字为段基址。</a:t>
            </a:r>
            <a:endParaRPr lang="en-US" altLang="zh-CN" sz="2800" dirty="0"/>
          </a:p>
          <a:p>
            <a:pPr marL="352425" indent="-352425" algn="l">
              <a:spcBef>
                <a:spcPct val="20000"/>
              </a:spcBef>
              <a:buClr>
                <a:schemeClr val="bg2"/>
              </a:buClr>
              <a:buSzPct val="75000"/>
              <a:buFont typeface="Wingdings" pitchFamily="2" charset="2"/>
              <a:buChar char="n"/>
            </a:pPr>
            <a:r>
              <a:rPr lang="zh-CN" altLang="en-US" sz="2800" dirty="0"/>
              <a:t>根据</a:t>
            </a:r>
            <a:r>
              <a:rPr lang="zh-CN" altLang="en-US" sz="2800" dirty="0">
                <a:solidFill>
                  <a:srgbClr val="6600CC"/>
                </a:solidFill>
              </a:rPr>
              <a:t>中断类型号</a:t>
            </a:r>
            <a:r>
              <a:rPr lang="zh-CN" altLang="en-GB" sz="2800" dirty="0"/>
              <a:t>获得中断服务程序</a:t>
            </a:r>
            <a:r>
              <a:rPr lang="zh-CN" altLang="en-GB" sz="2800" dirty="0">
                <a:solidFill>
                  <a:srgbClr val="6600CC"/>
                </a:solidFill>
              </a:rPr>
              <a:t>入口地址</a:t>
            </a:r>
            <a:r>
              <a:rPr lang="zh-CN" altLang="en-GB" sz="2800" dirty="0"/>
              <a:t>的方法</a:t>
            </a:r>
            <a:r>
              <a:rPr lang="en-GB" altLang="zh-CN" sz="2800" dirty="0">
                <a:sym typeface="Wingdings" pitchFamily="2" charset="2"/>
              </a:rPr>
              <a:t>: </a:t>
            </a:r>
            <a:r>
              <a:rPr lang="zh-CN" altLang="en-GB" sz="2800" dirty="0">
                <a:sym typeface="Wingdings" pitchFamily="2" charset="2"/>
              </a:rPr>
              <a:t>（</a:t>
            </a:r>
            <a:r>
              <a:rPr lang="en-GB" altLang="zh-CN" sz="2800" dirty="0">
                <a:sym typeface="Wingdings" pitchFamily="2" charset="2"/>
              </a:rPr>
              <a:t>n</a:t>
            </a:r>
            <a:r>
              <a:rPr lang="zh-CN" altLang="en-GB" sz="2800" dirty="0">
                <a:sym typeface="Wingdings" pitchFamily="2" charset="2"/>
              </a:rPr>
              <a:t>为</a:t>
            </a:r>
            <a:r>
              <a:rPr lang="zh-CN" altLang="en-US" sz="2800" dirty="0"/>
              <a:t>中断类型号</a:t>
            </a:r>
            <a:r>
              <a:rPr lang="zh-CN" altLang="en-GB" sz="2800" dirty="0">
                <a:sym typeface="Wingdings" pitchFamily="2" charset="2"/>
              </a:rPr>
              <a:t>）：</a:t>
            </a:r>
            <a:br>
              <a:rPr lang="zh-CN" altLang="en-GB" sz="2800" dirty="0">
                <a:sym typeface="Wingdings" pitchFamily="2" charset="2"/>
              </a:rPr>
            </a:br>
            <a:r>
              <a:rPr lang="zh-CN" altLang="en-GB" sz="2800" dirty="0">
                <a:solidFill>
                  <a:srgbClr val="006600"/>
                </a:solidFill>
              </a:rPr>
              <a:t>中断向量在</a:t>
            </a:r>
            <a:r>
              <a:rPr lang="en-GB" altLang="zh-CN" sz="2800" dirty="0">
                <a:solidFill>
                  <a:srgbClr val="006600"/>
                </a:solidFill>
              </a:rPr>
              <a:t>IVT</a:t>
            </a:r>
            <a:r>
              <a:rPr lang="zh-CN" altLang="en-GB" sz="2800" dirty="0">
                <a:solidFill>
                  <a:srgbClr val="006600"/>
                </a:solidFill>
              </a:rPr>
              <a:t>中的存放地址＝</a:t>
            </a:r>
            <a:r>
              <a:rPr lang="en-GB" altLang="zh-CN" sz="2800" dirty="0">
                <a:solidFill>
                  <a:srgbClr val="006600"/>
                </a:solidFill>
              </a:rPr>
              <a:t>4×n</a:t>
            </a:r>
            <a:endParaRPr lang="zh-CN" altLang="en-US" sz="2800" dirty="0">
              <a:solidFill>
                <a:srgbClr val="006600"/>
              </a:solidFill>
            </a:endParaRPr>
          </a:p>
        </p:txBody>
      </p:sp>
      <p:sp>
        <p:nvSpPr>
          <p:cNvPr id="8" name="动作按钮: 信息 7">
            <a:hlinkClick r:id="rId2" action="ppaction://hlinksldjump" highlightClick="1"/>
          </p:cNvPr>
          <p:cNvSpPr/>
          <p:nvPr/>
        </p:nvSpPr>
        <p:spPr bwMode="auto">
          <a:xfrm>
            <a:off x="8100490" y="620610"/>
            <a:ext cx="576080" cy="576080"/>
          </a:xfrm>
          <a:prstGeom prst="actionButtonInformation">
            <a:avLst/>
          </a:prstGeom>
          <a:ln>
            <a:headEnd type="none" w="med" len="med"/>
            <a:tailEnd type="triangle" w="med" len="lg"/>
          </a:ln>
        </p:spPr>
        <p:style>
          <a:lnRef idx="1">
            <a:schemeClr val="accent6"/>
          </a:lnRef>
          <a:fillRef idx="2">
            <a:schemeClr val="accent6"/>
          </a:fillRef>
          <a:effectRef idx="1">
            <a:schemeClr val="accent6"/>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0000FF"/>
              </a:buClr>
              <a:buSzTx/>
              <a:buFont typeface="Wingdings" pitchFamily="2" charset="2"/>
              <a:buNone/>
              <a:tabLst/>
            </a:pPr>
            <a:endParaRPr kumimoji="0" lang="zh-CN" altLang="en-US" sz="2400" b="1" i="0" u="none" strike="noStrike" cap="none" normalizeH="0" baseline="0" smtClean="0">
              <a:ln>
                <a:noFill/>
              </a:ln>
              <a:solidFill>
                <a:schemeClr val="tx1"/>
              </a:solidFill>
              <a:effectLst/>
              <a:latin typeface="Times New Roman" pitchFamily="18" charset="0"/>
              <a:ea typeface="宋体" pitchFamily="2" charset="-122"/>
            </a:endParaRPr>
          </a:p>
        </p:txBody>
      </p:sp>
    </p:spTree>
    <p:extLst>
      <p:ext uri="{BB962C8B-B14F-4D97-AF65-F5344CB8AC3E}">
        <p14:creationId xmlns:p14="http://schemas.microsoft.com/office/powerpoint/2010/main" val="1482267755"/>
      </p:ext>
    </p:extLst>
  </p:cSld>
  <p:clrMapOvr>
    <a:masterClrMapping/>
  </p:clrMapOvr>
  <p:transition spd="med"/>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灯片编号占位符 4"/>
          <p:cNvSpPr>
            <a:spLocks noGrp="1"/>
          </p:cNvSpPr>
          <p:nvPr>
            <p:ph type="sldNum" sz="quarter" idx="11"/>
          </p:nvPr>
        </p:nvSpPr>
        <p:spPr/>
        <p:txBody>
          <a:bodyPr/>
          <a:lstStyle/>
          <a:p>
            <a:fld id="{2AD26780-CBE5-40BE-856B-813C8F540390}" type="slidenum">
              <a:rPr lang="zh-CN" altLang="en-US"/>
              <a:pPr/>
              <a:t>64</a:t>
            </a:fld>
            <a:endParaRPr lang="en-US" altLang="zh-CN"/>
          </a:p>
        </p:txBody>
      </p:sp>
      <p:sp>
        <p:nvSpPr>
          <p:cNvPr id="972803" name="Rectangle 3"/>
          <p:cNvSpPr>
            <a:spLocks noGrp="1" noChangeArrowheads="1"/>
          </p:cNvSpPr>
          <p:nvPr>
            <p:ph type="title"/>
          </p:nvPr>
        </p:nvSpPr>
        <p:spPr>
          <a:xfrm>
            <a:off x="611450" y="44530"/>
            <a:ext cx="8064238" cy="574675"/>
          </a:xfrm>
          <a:noFill/>
          <a:ln/>
        </p:spPr>
        <p:txBody>
          <a:bodyPr anchor="t"/>
          <a:lstStyle/>
          <a:p>
            <a:r>
              <a:rPr lang="zh-CN" altLang="en-US" dirty="0">
                <a:ea typeface="黑体" pitchFamily="2" charset="-122"/>
              </a:rPr>
              <a:t>一、</a:t>
            </a:r>
            <a:r>
              <a:rPr lang="en-US" altLang="zh-CN" dirty="0">
                <a:ea typeface="黑体" pitchFamily="2" charset="-122"/>
              </a:rPr>
              <a:t>8086/8088</a:t>
            </a:r>
            <a:r>
              <a:rPr lang="zh-CN" altLang="en-US" dirty="0">
                <a:ea typeface="黑体" pitchFamily="2" charset="-122"/>
              </a:rPr>
              <a:t>中断系统</a:t>
            </a:r>
            <a:endParaRPr lang="zh-CN" altLang="en-US" sz="2800" b="1" dirty="0">
              <a:solidFill>
                <a:srgbClr val="006600"/>
              </a:solidFill>
              <a:ea typeface="黑体" pitchFamily="2" charset="-122"/>
            </a:endParaRPr>
          </a:p>
        </p:txBody>
      </p:sp>
      <p:sp>
        <p:nvSpPr>
          <p:cNvPr id="972805" name="Rectangle 5"/>
          <p:cNvSpPr>
            <a:spLocks noChangeArrowheads="1"/>
          </p:cNvSpPr>
          <p:nvPr/>
        </p:nvSpPr>
        <p:spPr bwMode="auto">
          <a:xfrm>
            <a:off x="395420" y="1124680"/>
            <a:ext cx="8486775" cy="5327935"/>
          </a:xfrm>
          <a:prstGeom prst="rect">
            <a:avLst/>
          </a:prstGeom>
          <a:noFill/>
          <a:ln w="9525">
            <a:noFill/>
            <a:miter lim="800000"/>
            <a:headEnd/>
            <a:tailEnd/>
          </a:ln>
          <a:effectLst/>
        </p:spPr>
        <p:txBody>
          <a:bodyPr/>
          <a:lstStyle/>
          <a:p>
            <a:pPr marL="0" indent="0" algn="l">
              <a:buNone/>
            </a:pPr>
            <a:r>
              <a:rPr lang="en-US" altLang="zh-CN" sz="3200" smtClean="0">
                <a:solidFill>
                  <a:srgbClr val="C00000"/>
                </a:solidFill>
                <a:effectLst>
                  <a:outerShdw blurRad="38100" dist="38100" dir="2700000" algn="tl">
                    <a:srgbClr val="000000">
                      <a:alpha val="43137"/>
                    </a:srgbClr>
                  </a:outerShdw>
                </a:effectLst>
                <a:latin typeface="Arial" pitchFamily="34" charset="0"/>
                <a:cs typeface="Arial" pitchFamily="34" charset="0"/>
              </a:rPr>
              <a:t>Interrupt vector</a:t>
            </a:r>
          </a:p>
          <a:p>
            <a:pPr marL="0" indent="0" algn="l">
              <a:spcBef>
                <a:spcPts val="1200"/>
              </a:spcBef>
              <a:buNone/>
            </a:pPr>
            <a:r>
              <a:rPr lang="en-US" altLang="zh-CN" sz="2800" i="1" smtClean="0"/>
              <a:t>In computing, an </a:t>
            </a:r>
            <a:r>
              <a:rPr lang="en-US" altLang="zh-CN" sz="2800" i="1" smtClean="0">
                <a:solidFill>
                  <a:srgbClr val="0000FF"/>
                </a:solidFill>
              </a:rPr>
              <a:t>interrupt vector</a:t>
            </a:r>
            <a:r>
              <a:rPr lang="en-US" altLang="zh-CN" sz="2800" i="1" smtClean="0"/>
              <a:t> is the </a:t>
            </a:r>
            <a:r>
              <a:rPr lang="en-US" altLang="zh-CN" sz="2800" i="1" smtClean="0">
                <a:solidFill>
                  <a:srgbClr val="FF0000"/>
                </a:solidFill>
              </a:rPr>
              <a:t>memory address</a:t>
            </a:r>
            <a:r>
              <a:rPr lang="en-US" altLang="zh-CN" sz="2800" i="1" smtClean="0"/>
              <a:t> of an </a:t>
            </a:r>
            <a:r>
              <a:rPr lang="en-US" altLang="zh-CN" sz="2800" i="1" smtClean="0">
                <a:solidFill>
                  <a:srgbClr val="FF0000"/>
                </a:solidFill>
              </a:rPr>
              <a:t>interrupt handler</a:t>
            </a:r>
            <a:r>
              <a:rPr lang="en-US" altLang="zh-CN" sz="2800" i="1" smtClean="0"/>
              <a:t>, or an </a:t>
            </a:r>
            <a:r>
              <a:rPr lang="en-US" altLang="zh-CN" sz="2800" i="1" smtClean="0">
                <a:solidFill>
                  <a:srgbClr val="D60093"/>
                </a:solidFill>
              </a:rPr>
              <a:t>index</a:t>
            </a:r>
            <a:r>
              <a:rPr lang="en-US" altLang="zh-CN" sz="2800" i="1" smtClean="0"/>
              <a:t> into an array called an </a:t>
            </a:r>
            <a:r>
              <a:rPr lang="en-US" altLang="zh-CN" sz="2800" i="1" smtClean="0">
                <a:solidFill>
                  <a:srgbClr val="D60093"/>
                </a:solidFill>
              </a:rPr>
              <a:t>interrupt vector table</a:t>
            </a:r>
            <a:r>
              <a:rPr lang="en-US" altLang="zh-CN" sz="2800" i="1" smtClean="0"/>
              <a:t> or dispatch table containing the </a:t>
            </a:r>
            <a:r>
              <a:rPr lang="en-US" altLang="zh-CN" sz="2800" i="1" smtClean="0">
                <a:solidFill>
                  <a:srgbClr val="009900"/>
                </a:solidFill>
              </a:rPr>
              <a:t>memory addresses</a:t>
            </a:r>
            <a:r>
              <a:rPr lang="en-US" altLang="zh-CN" sz="2800" i="1" smtClean="0"/>
              <a:t> of </a:t>
            </a:r>
            <a:r>
              <a:rPr lang="en-US" altLang="zh-CN" sz="2800" i="1" smtClean="0">
                <a:solidFill>
                  <a:srgbClr val="009900"/>
                </a:solidFill>
              </a:rPr>
              <a:t>interrupt handlers</a:t>
            </a:r>
            <a:r>
              <a:rPr lang="en-US" altLang="zh-CN" sz="2800" i="1" smtClean="0"/>
              <a:t>. When an interrupt is generated, the processor saves its execution state via a context switch, and begins execution of the interrupt handler at the interrupt vector.</a:t>
            </a:r>
          </a:p>
          <a:p>
            <a:pPr marL="0" indent="0" algn="l">
              <a:buNone/>
            </a:pPr>
            <a:endParaRPr lang="en-US" altLang="zh-CN" sz="2800" smtClean="0"/>
          </a:p>
          <a:p>
            <a:pPr marL="0" indent="0" algn="r">
              <a:buNone/>
            </a:pPr>
            <a:r>
              <a:rPr lang="en-US" altLang="zh-CN" sz="2800" smtClean="0"/>
              <a:t>—— From Wikipedia, the free encyclopedia </a:t>
            </a:r>
          </a:p>
        </p:txBody>
      </p:sp>
      <p:sp>
        <p:nvSpPr>
          <p:cNvPr id="9" name="动作按钮: 上一张 8">
            <a:hlinkClick r:id="" action="ppaction://hlinkshowjump?jump=lastslideviewed" highlightClick="1"/>
          </p:cNvPr>
          <p:cNvSpPr/>
          <p:nvPr/>
        </p:nvSpPr>
        <p:spPr bwMode="auto">
          <a:xfrm>
            <a:off x="8100490" y="980660"/>
            <a:ext cx="576080" cy="576080"/>
          </a:xfrm>
          <a:prstGeom prst="actionButtonReturn">
            <a:avLst/>
          </a:prstGeom>
          <a:ln>
            <a:headEnd type="none" w="med" len="med"/>
            <a:tailEnd type="triangle" w="med" len="lg"/>
          </a:ln>
        </p:spPr>
        <p:style>
          <a:lnRef idx="1">
            <a:schemeClr val="accent6"/>
          </a:lnRef>
          <a:fillRef idx="2">
            <a:schemeClr val="accent6"/>
          </a:fillRef>
          <a:effectRef idx="1">
            <a:schemeClr val="accent6"/>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0000FF"/>
              </a:buClr>
              <a:buSzTx/>
              <a:buFont typeface="Wingdings" pitchFamily="2" charset="2"/>
              <a:buNone/>
              <a:tabLst/>
            </a:pPr>
            <a:endParaRPr kumimoji="0" lang="zh-CN" altLang="en-US" sz="2400" b="1" i="0" u="none" strike="noStrike" cap="none" normalizeH="0" baseline="0" smtClean="0">
              <a:ln>
                <a:noFill/>
              </a:ln>
              <a:solidFill>
                <a:schemeClr val="tx1"/>
              </a:solidFill>
              <a:effectLst/>
              <a:latin typeface="Times New Roman" pitchFamily="18" charset="0"/>
              <a:ea typeface="宋体" pitchFamily="2" charset="-122"/>
            </a:endParaRPr>
          </a:p>
        </p:txBody>
      </p:sp>
    </p:spTree>
    <p:extLst>
      <p:ext uri="{BB962C8B-B14F-4D97-AF65-F5344CB8AC3E}">
        <p14:creationId xmlns:p14="http://schemas.microsoft.com/office/powerpoint/2010/main" val="2531681891"/>
      </p:ext>
    </p:extLst>
  </p:cSld>
  <p:clrMapOvr>
    <a:masterClrMapping/>
  </p:clrMapOvr>
  <p:transition spd="med"/>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67" name="Rectangle 7"/>
          <p:cNvSpPr>
            <a:spLocks noGrp="1" noChangeArrowheads="1"/>
          </p:cNvSpPr>
          <p:nvPr>
            <p:ph type="title"/>
          </p:nvPr>
        </p:nvSpPr>
        <p:spPr>
          <a:xfrm>
            <a:off x="539750" y="404813"/>
            <a:ext cx="2628900" cy="723900"/>
          </a:xfrm>
          <a:noFill/>
          <a:ln/>
        </p:spPr>
        <p:txBody>
          <a:bodyPr/>
          <a:lstStyle/>
          <a:p>
            <a:r>
              <a:rPr lang="zh-CN" altLang="en-US" sz="3200">
                <a:solidFill>
                  <a:schemeClr val="bg2"/>
                </a:solidFill>
                <a:ea typeface="黑体" pitchFamily="2" charset="-122"/>
              </a:rPr>
              <a:t>中断向量表</a:t>
            </a:r>
          </a:p>
        </p:txBody>
      </p:sp>
      <p:sp>
        <p:nvSpPr>
          <p:cNvPr id="962568" name="Rectangle 8"/>
          <p:cNvSpPr>
            <a:spLocks noGrp="1" noChangeArrowheads="1"/>
          </p:cNvSpPr>
          <p:nvPr>
            <p:ph type="body" idx="1"/>
          </p:nvPr>
        </p:nvSpPr>
        <p:spPr>
          <a:xfrm>
            <a:off x="323850" y="2060575"/>
            <a:ext cx="3313113" cy="2232025"/>
          </a:xfrm>
          <a:noFill/>
          <a:ln/>
        </p:spPr>
        <p:txBody>
          <a:bodyPr/>
          <a:lstStyle/>
          <a:p>
            <a:pPr marL="0" indent="0">
              <a:buFont typeface="Wingdings" pitchFamily="2" charset="2"/>
              <a:buNone/>
            </a:pPr>
            <a:r>
              <a:rPr lang="zh-CN" altLang="en-US" sz="2800" b="1">
                <a:latin typeface="Times New Roman" pitchFamily="18" charset="0"/>
              </a:rPr>
              <a:t>向量地址</a:t>
            </a:r>
          </a:p>
          <a:p>
            <a:pPr marL="0" indent="0">
              <a:buFont typeface="Wingdings" pitchFamily="2" charset="2"/>
              <a:buNone/>
            </a:pPr>
            <a:r>
              <a:rPr lang="zh-CN" altLang="en-US" sz="2800" b="1">
                <a:latin typeface="Times New Roman" pitchFamily="18" charset="0"/>
              </a:rPr>
              <a:t>（中断类型号</a:t>
            </a:r>
            <a:r>
              <a:rPr lang="en-US" altLang="zh-CN" sz="2800" b="1">
                <a:latin typeface="Times New Roman" pitchFamily="18" charset="0"/>
              </a:rPr>
              <a:t>n</a:t>
            </a:r>
            <a:r>
              <a:rPr lang="zh-CN" altLang="en-US" sz="2800" b="1">
                <a:latin typeface="Times New Roman" pitchFamily="18" charset="0"/>
              </a:rPr>
              <a:t>）：</a:t>
            </a:r>
          </a:p>
          <a:p>
            <a:pPr marL="0" indent="0">
              <a:buFont typeface="Wingdings" pitchFamily="2" charset="2"/>
              <a:buNone/>
            </a:pPr>
            <a:r>
              <a:rPr lang="en-US" altLang="zh-CN" sz="2800" b="1">
                <a:latin typeface="Times New Roman" pitchFamily="18" charset="0"/>
              </a:rPr>
              <a:t>n×4 → IP</a:t>
            </a:r>
          </a:p>
          <a:p>
            <a:pPr marL="0" indent="0">
              <a:buFont typeface="Wingdings" pitchFamily="2" charset="2"/>
              <a:buNone/>
            </a:pPr>
            <a:r>
              <a:rPr lang="en-US" altLang="zh-CN" sz="2800" b="1">
                <a:latin typeface="Times New Roman" pitchFamily="18" charset="0"/>
              </a:rPr>
              <a:t>n×4 + 2 → CS</a:t>
            </a:r>
          </a:p>
        </p:txBody>
      </p:sp>
      <p:graphicFrame>
        <p:nvGraphicFramePr>
          <p:cNvPr id="962569" name="Object 9"/>
          <p:cNvGraphicFramePr>
            <a:graphicFrameLocks noChangeAspect="1"/>
          </p:cNvGraphicFramePr>
          <p:nvPr/>
        </p:nvGraphicFramePr>
        <p:xfrm>
          <a:off x="3530600" y="73025"/>
          <a:ext cx="5289550" cy="6669088"/>
        </p:xfrm>
        <a:graphic>
          <a:graphicData uri="http://schemas.openxmlformats.org/presentationml/2006/ole">
            <mc:AlternateContent xmlns:mc="http://schemas.openxmlformats.org/markup-compatibility/2006">
              <mc:Choice xmlns:v="urn:schemas-microsoft-com:vml" Requires="v">
                <p:oleObj spid="_x0000_s22602" r:id="rId3" imgW="2366682" imgH="2990963" progId="Visio.Drawing.11">
                  <p:embed/>
                </p:oleObj>
              </mc:Choice>
              <mc:Fallback>
                <p:oleObj r:id="rId3" imgW="2366682" imgH="2990963"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30600" y="73025"/>
                        <a:ext cx="5289550" cy="66690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544360215"/>
      </p:ext>
    </p:extLst>
  </p:cSld>
  <p:clrMapOvr>
    <a:masterClrMapping/>
  </p:clrMapOvr>
  <p:transition spd="med"/>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64622" name="Text Box 14"/>
          <p:cNvSpPr txBox="1">
            <a:spLocks noChangeArrowheads="1"/>
          </p:cNvSpPr>
          <p:nvPr/>
        </p:nvSpPr>
        <p:spPr bwMode="auto">
          <a:xfrm>
            <a:off x="1693863" y="909638"/>
            <a:ext cx="1439862" cy="641350"/>
          </a:xfrm>
          <a:prstGeom prst="rect">
            <a:avLst/>
          </a:prstGeom>
          <a:noFill/>
          <a:ln w="28575" algn="ctr">
            <a:noFill/>
            <a:miter lim="800000"/>
            <a:headEnd/>
            <a:tailEnd type="none" w="med" len="lg"/>
          </a:ln>
          <a:effectLst/>
        </p:spPr>
        <p:txBody>
          <a:bodyPr>
            <a:spAutoFit/>
          </a:bodyPr>
          <a:lstStyle/>
          <a:p>
            <a:pPr algn="l"/>
            <a:r>
              <a:rPr lang="en-US" altLang="zh-CN" sz="1800"/>
              <a:t>INT 68H</a:t>
            </a:r>
          </a:p>
          <a:p>
            <a:pPr algn="l"/>
            <a:r>
              <a:rPr lang="en-US" altLang="zh-CN" sz="1800"/>
              <a:t>MOV AX, 0</a:t>
            </a:r>
          </a:p>
        </p:txBody>
      </p:sp>
      <p:graphicFrame>
        <p:nvGraphicFramePr>
          <p:cNvPr id="964698" name="Group 90"/>
          <p:cNvGraphicFramePr>
            <a:graphicFrameLocks noGrp="1"/>
          </p:cNvGraphicFramePr>
          <p:nvPr/>
        </p:nvGraphicFramePr>
        <p:xfrm>
          <a:off x="3997325" y="622300"/>
          <a:ext cx="1944688" cy="3389948"/>
        </p:xfrm>
        <a:graphic>
          <a:graphicData uri="http://schemas.openxmlformats.org/drawingml/2006/table">
            <a:tbl>
              <a:tblPr/>
              <a:tblGrid>
                <a:gridCol w="792163"/>
                <a:gridCol w="1152525"/>
              </a:tblGrid>
              <a:tr h="863600">
                <a:tc>
                  <a:txBody>
                    <a:bodyPr/>
                    <a:lstStyle/>
                    <a:p>
                      <a:pPr marL="0" marR="0" lvl="0" indent="0" algn="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800" b="1" i="0" u="none" strike="noStrike" cap="none" normalizeH="0" baseline="0" smtClean="0">
                          <a:ln>
                            <a:noFill/>
                          </a:ln>
                          <a:solidFill>
                            <a:schemeClr val="tx1"/>
                          </a:solidFill>
                          <a:effectLst/>
                          <a:latin typeface="Times New Roman" pitchFamily="18" charset="0"/>
                          <a:ea typeface="宋体" pitchFamily="2" charset="-122"/>
                        </a:rPr>
                        <a:t>0:19C</a:t>
                      </a:r>
                    </a:p>
                  </a:txBody>
                  <a:tcPr horzOverflow="overflow">
                    <a:lnL cap="flat">
                      <a:noFill/>
                    </a:lnL>
                    <a:lnR w="28575" cap="flat" cmpd="sng" algn="ctr">
                      <a:solidFill>
                        <a:schemeClr val="tx1"/>
                      </a:solidFill>
                      <a:prstDash val="solid"/>
                      <a:round/>
                      <a:headEnd type="none" w="med" len="med"/>
                      <a:tailEnd type="none" w="med" len="lg"/>
                    </a:lnR>
                    <a:lnT cap="flat">
                      <a:noFill/>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1800" b="1" i="0" u="none" strike="noStrike" cap="none" normalizeH="0" baseline="0" smtClean="0">
                          <a:ln>
                            <a:noFill/>
                          </a:ln>
                          <a:solidFill>
                            <a:schemeClr val="tx1"/>
                          </a:solidFill>
                          <a:effectLst/>
                          <a:latin typeface="Times New Roman" pitchFamily="18" charset="0"/>
                          <a:ea typeface="宋体" pitchFamily="2" charset="-122"/>
                        </a:rPr>
                        <a:t>类型</a:t>
                      </a:r>
                      <a:r>
                        <a:rPr kumimoji="0" lang="en-US" altLang="zh-CN" sz="1800" b="1" i="0" u="none" strike="noStrike" cap="none" normalizeH="0" baseline="0" smtClean="0">
                          <a:ln>
                            <a:noFill/>
                          </a:ln>
                          <a:solidFill>
                            <a:schemeClr val="tx1"/>
                          </a:solidFill>
                          <a:effectLst/>
                          <a:latin typeface="Times New Roman" pitchFamily="18" charset="0"/>
                          <a:ea typeface="宋体" pitchFamily="2" charset="-122"/>
                        </a:rPr>
                        <a:t>67H</a:t>
                      </a:r>
                      <a:br>
                        <a:rPr kumimoji="0" lang="en-US" altLang="zh-CN" sz="1800" b="1" i="0" u="none" strike="noStrike" cap="none" normalizeH="0" baseline="0" smtClean="0">
                          <a:ln>
                            <a:noFill/>
                          </a:ln>
                          <a:solidFill>
                            <a:schemeClr val="tx1"/>
                          </a:solidFill>
                          <a:effectLst/>
                          <a:latin typeface="Times New Roman" pitchFamily="18" charset="0"/>
                          <a:ea typeface="宋体" pitchFamily="2" charset="-122"/>
                        </a:rPr>
                      </a:br>
                      <a:r>
                        <a:rPr kumimoji="0" lang="zh-CN" altLang="en-US" sz="1800" b="1" i="0" u="none" strike="noStrike" cap="none" normalizeH="0" baseline="0" smtClean="0">
                          <a:ln>
                            <a:noFill/>
                          </a:ln>
                          <a:solidFill>
                            <a:schemeClr val="tx1"/>
                          </a:solidFill>
                          <a:effectLst/>
                          <a:latin typeface="Times New Roman" pitchFamily="18" charset="0"/>
                          <a:ea typeface="宋体" pitchFamily="2" charset="-122"/>
                        </a:rPr>
                        <a:t>中断向量</a:t>
                      </a:r>
                    </a:p>
                  </a:txBody>
                  <a:tcPr anchor="ct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28575"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noFill/>
                  </a:tcPr>
                </a:tc>
              </a:tr>
              <a:tr h="431800">
                <a:tc>
                  <a:txBody>
                    <a:bodyPr/>
                    <a:lstStyle/>
                    <a:p>
                      <a:pPr marL="0" marR="0" lvl="0" indent="0" algn="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800" b="1" i="0" u="none" strike="noStrike" cap="none" normalizeH="0" baseline="0" smtClean="0">
                          <a:ln>
                            <a:noFill/>
                          </a:ln>
                          <a:solidFill>
                            <a:schemeClr val="tx1"/>
                          </a:solidFill>
                          <a:effectLst/>
                          <a:latin typeface="Times New Roman" pitchFamily="18" charset="0"/>
                          <a:ea typeface="宋体" pitchFamily="2" charset="-122"/>
                        </a:rPr>
                        <a:t>1A0</a:t>
                      </a:r>
                    </a:p>
                  </a:txBody>
                  <a:tcPr anchor="ctr" horzOverflow="overflow">
                    <a:lnL cap="flat">
                      <a:noFill/>
                    </a:lnL>
                    <a:lnR w="28575" cap="flat" cmpd="sng" algn="ctr">
                      <a:solidFill>
                        <a:schemeClr val="tx1"/>
                      </a:solidFill>
                      <a:prstDash val="solid"/>
                      <a:round/>
                      <a:headEnd type="none" w="med" len="med"/>
                      <a:tailEnd type="none" w="med" len="lg"/>
                    </a:lnR>
                    <a:lnT cap="flat">
                      <a:noFill/>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800" b="1" i="0" u="none" strike="noStrike" cap="none" normalizeH="0" baseline="0" smtClean="0">
                          <a:ln>
                            <a:noFill/>
                          </a:ln>
                          <a:solidFill>
                            <a:schemeClr val="tx1"/>
                          </a:solidFill>
                          <a:effectLst/>
                          <a:latin typeface="Times New Roman" pitchFamily="18" charset="0"/>
                          <a:ea typeface="宋体" pitchFamily="2" charset="-122"/>
                        </a:rPr>
                        <a:t>50</a:t>
                      </a:r>
                    </a:p>
                  </a:txBody>
                  <a:tcPr anchor="ct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noFill/>
                  </a:tcPr>
                </a:tc>
              </a:tr>
              <a:tr h="360363">
                <a:tc>
                  <a:txBody>
                    <a:bodyPr/>
                    <a:lstStyle/>
                    <a:p>
                      <a:pPr marL="0" marR="0" lvl="0" indent="0" algn="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800" b="1" i="0" u="none" strike="noStrike" cap="none" normalizeH="0" baseline="0" smtClean="0">
                          <a:ln>
                            <a:noFill/>
                          </a:ln>
                          <a:solidFill>
                            <a:srgbClr val="3366FF"/>
                          </a:solidFill>
                          <a:effectLst/>
                          <a:latin typeface="Times New Roman" pitchFamily="18" charset="0"/>
                          <a:ea typeface="宋体" pitchFamily="2" charset="-122"/>
                        </a:rPr>
                        <a:t>1A1</a:t>
                      </a:r>
                    </a:p>
                  </a:txBody>
                  <a:tcPr anchor="ctr" horzOverflow="overflow">
                    <a:lnL cap="flat">
                      <a:noFill/>
                    </a:lnL>
                    <a:lnR w="28575" cap="flat" cmpd="sng" algn="ctr">
                      <a:solidFill>
                        <a:schemeClr val="tx1"/>
                      </a:solidFill>
                      <a:prstDash val="solid"/>
                      <a:round/>
                      <a:headEnd type="none" w="med" len="med"/>
                      <a:tailEnd type="none" w="med" len="lg"/>
                    </a:lnR>
                    <a:lnT cap="flat">
                      <a:noFill/>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800" b="1" i="0" u="none" strike="noStrike" cap="none" normalizeH="0" baseline="0" smtClean="0">
                          <a:ln>
                            <a:noFill/>
                          </a:ln>
                          <a:solidFill>
                            <a:schemeClr val="tx1"/>
                          </a:solidFill>
                          <a:effectLst/>
                          <a:latin typeface="Times New Roman" pitchFamily="18" charset="0"/>
                          <a:ea typeface="宋体" pitchFamily="2" charset="-122"/>
                        </a:rPr>
                        <a:t>20</a:t>
                      </a:r>
                    </a:p>
                  </a:txBody>
                  <a:tcPr anchor="ct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noFill/>
                  </a:tcPr>
                </a:tc>
              </a:tr>
              <a:tr h="431800">
                <a:tc>
                  <a:txBody>
                    <a:bodyPr/>
                    <a:lstStyle/>
                    <a:p>
                      <a:pPr marL="0" marR="0" lvl="0" indent="0" algn="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800" b="1" i="0" u="none" strike="noStrike" cap="none" normalizeH="0" baseline="0" smtClean="0">
                          <a:ln>
                            <a:noFill/>
                          </a:ln>
                          <a:solidFill>
                            <a:srgbClr val="3366FF"/>
                          </a:solidFill>
                          <a:effectLst/>
                          <a:latin typeface="Times New Roman" pitchFamily="18" charset="0"/>
                          <a:ea typeface="宋体" pitchFamily="2" charset="-122"/>
                        </a:rPr>
                        <a:t>1A2</a:t>
                      </a:r>
                    </a:p>
                  </a:txBody>
                  <a:tcPr anchor="ctr" horzOverflow="overflow">
                    <a:lnL cap="flat">
                      <a:noFill/>
                    </a:lnL>
                    <a:lnR w="28575" cap="flat" cmpd="sng" algn="ctr">
                      <a:solidFill>
                        <a:schemeClr val="tx1"/>
                      </a:solidFill>
                      <a:prstDash val="solid"/>
                      <a:round/>
                      <a:headEnd type="none" w="med" len="med"/>
                      <a:tailEnd type="none" w="med" len="lg"/>
                    </a:lnR>
                    <a:lnT cap="flat">
                      <a:noFill/>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800" b="1" i="0" u="none" strike="noStrike" cap="none" normalizeH="0" baseline="0" smtClean="0">
                          <a:ln>
                            <a:noFill/>
                          </a:ln>
                          <a:solidFill>
                            <a:schemeClr val="tx1"/>
                          </a:solidFill>
                          <a:effectLst/>
                          <a:latin typeface="Times New Roman" pitchFamily="18" charset="0"/>
                          <a:ea typeface="宋体" pitchFamily="2" charset="-122"/>
                        </a:rPr>
                        <a:t>00</a:t>
                      </a:r>
                    </a:p>
                  </a:txBody>
                  <a:tcPr anchor="ct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noFill/>
                  </a:tcPr>
                </a:tc>
              </a:tr>
              <a:tr h="431800">
                <a:tc>
                  <a:txBody>
                    <a:bodyPr/>
                    <a:lstStyle/>
                    <a:p>
                      <a:pPr marL="0" marR="0" lvl="0" indent="0" algn="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800" b="1" i="0" u="none" strike="noStrike" cap="none" normalizeH="0" baseline="0" smtClean="0">
                          <a:ln>
                            <a:noFill/>
                          </a:ln>
                          <a:solidFill>
                            <a:srgbClr val="3366FF"/>
                          </a:solidFill>
                          <a:effectLst/>
                          <a:latin typeface="Times New Roman" pitchFamily="18" charset="0"/>
                          <a:ea typeface="宋体" pitchFamily="2" charset="-122"/>
                        </a:rPr>
                        <a:t>1A3</a:t>
                      </a:r>
                    </a:p>
                  </a:txBody>
                  <a:tcPr anchor="ctr" horzOverflow="overflow">
                    <a:lnL cap="flat">
                      <a:noFill/>
                    </a:lnL>
                    <a:lnR w="28575" cap="flat" cmpd="sng" algn="ctr">
                      <a:solidFill>
                        <a:schemeClr val="tx1"/>
                      </a:solidFill>
                      <a:prstDash val="solid"/>
                      <a:round/>
                      <a:headEnd type="none" w="med" len="med"/>
                      <a:tailEnd type="none" w="med" len="lg"/>
                    </a:lnR>
                    <a:lnT cap="flat">
                      <a:noFill/>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800" b="1" i="0" u="none" strike="noStrike" cap="none" normalizeH="0" baseline="0" smtClean="0">
                          <a:ln>
                            <a:noFill/>
                          </a:ln>
                          <a:solidFill>
                            <a:schemeClr val="tx1"/>
                          </a:solidFill>
                          <a:effectLst/>
                          <a:latin typeface="Times New Roman" pitchFamily="18" charset="0"/>
                          <a:ea typeface="宋体" pitchFamily="2" charset="-122"/>
                        </a:rPr>
                        <a:t>A0</a:t>
                      </a:r>
                    </a:p>
                  </a:txBody>
                  <a:tcPr anchor="ct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noFill/>
                  </a:tcPr>
                </a:tc>
              </a:tr>
              <a:tr h="865188">
                <a:tc>
                  <a:txBody>
                    <a:bodyPr/>
                    <a:lstStyle/>
                    <a:p>
                      <a:pPr marL="0" marR="0" lvl="0" indent="0" algn="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800" b="1" i="0" u="none" strike="noStrike" cap="none" normalizeH="0" baseline="0" smtClean="0">
                          <a:ln>
                            <a:noFill/>
                          </a:ln>
                          <a:solidFill>
                            <a:schemeClr val="tx1"/>
                          </a:solidFill>
                          <a:effectLst/>
                          <a:latin typeface="Times New Roman" pitchFamily="18" charset="0"/>
                          <a:ea typeface="宋体" pitchFamily="2" charset="-122"/>
                        </a:rPr>
                        <a:t>1A4</a:t>
                      </a:r>
                    </a:p>
                  </a:txBody>
                  <a:tcPr horzOverflow="overflow">
                    <a:lnL cap="flat">
                      <a:noFill/>
                    </a:lnL>
                    <a:lnR w="28575" cap="flat" cmpd="sng" algn="ctr">
                      <a:solidFill>
                        <a:schemeClr val="tx1"/>
                      </a:solidFill>
                      <a:prstDash val="solid"/>
                      <a:round/>
                      <a:headEnd type="none" w="med" len="med"/>
                      <a:tailEnd type="none" w="med" len="lg"/>
                    </a:lnR>
                    <a:lnT cap="flat">
                      <a:noFill/>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1800" b="1" i="0" u="none" strike="noStrike" cap="none" normalizeH="0" baseline="0" smtClean="0">
                          <a:ln>
                            <a:noFill/>
                          </a:ln>
                          <a:solidFill>
                            <a:schemeClr val="tx1"/>
                          </a:solidFill>
                          <a:effectLst/>
                          <a:latin typeface="Times New Roman" pitchFamily="18" charset="0"/>
                          <a:ea typeface="宋体" pitchFamily="2" charset="-122"/>
                        </a:rPr>
                        <a:t>类型</a:t>
                      </a:r>
                      <a:r>
                        <a:rPr kumimoji="0" lang="en-US" altLang="zh-CN" sz="1800" b="1" i="0" u="none" strike="noStrike" cap="none" normalizeH="0" baseline="0" smtClean="0">
                          <a:ln>
                            <a:noFill/>
                          </a:ln>
                          <a:solidFill>
                            <a:schemeClr val="tx1"/>
                          </a:solidFill>
                          <a:effectLst/>
                          <a:latin typeface="Times New Roman" pitchFamily="18" charset="0"/>
                          <a:ea typeface="宋体" pitchFamily="2" charset="-122"/>
                        </a:rPr>
                        <a:t>69H</a:t>
                      </a:r>
                      <a:br>
                        <a:rPr kumimoji="0" lang="en-US" altLang="zh-CN" sz="1800" b="1" i="0" u="none" strike="noStrike" cap="none" normalizeH="0" baseline="0" smtClean="0">
                          <a:ln>
                            <a:noFill/>
                          </a:ln>
                          <a:solidFill>
                            <a:schemeClr val="tx1"/>
                          </a:solidFill>
                          <a:effectLst/>
                          <a:latin typeface="Times New Roman" pitchFamily="18" charset="0"/>
                          <a:ea typeface="宋体" pitchFamily="2" charset="-122"/>
                        </a:rPr>
                      </a:br>
                      <a:r>
                        <a:rPr kumimoji="0" lang="zh-CN" altLang="en-US" sz="1800" b="1" i="0" u="none" strike="noStrike" cap="none" normalizeH="0" baseline="0" smtClean="0">
                          <a:ln>
                            <a:noFill/>
                          </a:ln>
                          <a:solidFill>
                            <a:schemeClr val="tx1"/>
                          </a:solidFill>
                          <a:effectLst/>
                          <a:latin typeface="Times New Roman" pitchFamily="18" charset="0"/>
                          <a:ea typeface="宋体" pitchFamily="2" charset="-122"/>
                        </a:rPr>
                        <a:t>中断向量</a:t>
                      </a:r>
                    </a:p>
                  </a:txBody>
                  <a:tcPr anchor="ct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noFill/>
                  </a:tcPr>
                </a:tc>
              </a:tr>
            </a:tbl>
          </a:graphicData>
        </a:graphic>
      </p:graphicFrame>
      <p:sp>
        <p:nvSpPr>
          <p:cNvPr id="964687" name="Rectangle 79"/>
          <p:cNvSpPr>
            <a:spLocks noChangeArrowheads="1"/>
          </p:cNvSpPr>
          <p:nvPr/>
        </p:nvSpPr>
        <p:spPr bwMode="auto">
          <a:xfrm>
            <a:off x="4789488" y="4799013"/>
            <a:ext cx="1295400" cy="1728787"/>
          </a:xfrm>
          <a:prstGeom prst="rect">
            <a:avLst/>
          </a:prstGeom>
          <a:noFill/>
          <a:ln w="28575" algn="ctr">
            <a:solidFill>
              <a:schemeClr val="tx1"/>
            </a:solidFill>
            <a:miter lim="800000"/>
            <a:headEnd/>
            <a:tailEnd type="none" w="med" len="lg"/>
          </a:ln>
          <a:effectLst/>
        </p:spPr>
        <p:txBody>
          <a:bodyPr wrap="none"/>
          <a:lstStyle/>
          <a:p>
            <a:pPr algn="l">
              <a:spcBef>
                <a:spcPts val="0"/>
              </a:spcBef>
            </a:pPr>
            <a:r>
              <a:rPr lang="en-US" altLang="zh-CN" sz="1800" dirty="0"/>
              <a:t> STI</a:t>
            </a:r>
          </a:p>
          <a:p>
            <a:pPr algn="l">
              <a:spcBef>
                <a:spcPts val="0"/>
              </a:spcBef>
            </a:pPr>
            <a:r>
              <a:rPr lang="en-US" altLang="zh-CN" sz="1800" dirty="0"/>
              <a:t> PUSH DS</a:t>
            </a:r>
          </a:p>
          <a:p>
            <a:pPr algn="l">
              <a:lnSpc>
                <a:spcPct val="70000"/>
              </a:lnSpc>
              <a:spcBef>
                <a:spcPts val="0"/>
              </a:spcBef>
            </a:pPr>
            <a:r>
              <a:rPr lang="en-US" altLang="zh-CN" sz="1800" dirty="0"/>
              <a:t>     .</a:t>
            </a:r>
          </a:p>
          <a:p>
            <a:pPr algn="l">
              <a:lnSpc>
                <a:spcPct val="70000"/>
              </a:lnSpc>
              <a:spcBef>
                <a:spcPts val="0"/>
              </a:spcBef>
            </a:pPr>
            <a:r>
              <a:rPr lang="en-US" altLang="zh-CN" sz="1800" dirty="0"/>
              <a:t>     .</a:t>
            </a:r>
          </a:p>
          <a:p>
            <a:pPr algn="l">
              <a:lnSpc>
                <a:spcPct val="70000"/>
              </a:lnSpc>
              <a:spcBef>
                <a:spcPts val="0"/>
              </a:spcBef>
            </a:pPr>
            <a:r>
              <a:rPr lang="en-US" altLang="zh-CN" sz="1800" dirty="0"/>
              <a:t>     .</a:t>
            </a:r>
          </a:p>
          <a:p>
            <a:pPr algn="l">
              <a:spcBef>
                <a:spcPts val="0"/>
              </a:spcBef>
            </a:pPr>
            <a:r>
              <a:rPr lang="en-US" altLang="zh-CN" sz="1800" dirty="0"/>
              <a:t> IRET</a:t>
            </a:r>
          </a:p>
        </p:txBody>
      </p:sp>
      <p:sp>
        <p:nvSpPr>
          <p:cNvPr id="964688" name="Text Box 80"/>
          <p:cNvSpPr txBox="1">
            <a:spLocks noChangeArrowheads="1"/>
          </p:cNvSpPr>
          <p:nvPr/>
        </p:nvSpPr>
        <p:spPr bwMode="auto">
          <a:xfrm>
            <a:off x="4643438" y="4430713"/>
            <a:ext cx="1584325" cy="366712"/>
          </a:xfrm>
          <a:prstGeom prst="rect">
            <a:avLst/>
          </a:prstGeom>
          <a:noFill/>
          <a:ln w="28575" algn="ctr">
            <a:noFill/>
            <a:miter lim="800000"/>
            <a:headEnd/>
            <a:tailEnd type="none" w="med" len="lg"/>
          </a:ln>
          <a:effectLst/>
        </p:spPr>
        <p:txBody>
          <a:bodyPr>
            <a:spAutoFit/>
          </a:bodyPr>
          <a:lstStyle/>
          <a:p>
            <a:pPr algn="l"/>
            <a:r>
              <a:rPr lang="zh-CN" altLang="en-US" sz="1800"/>
              <a:t>中断处理程序</a:t>
            </a:r>
          </a:p>
        </p:txBody>
      </p:sp>
      <p:sp>
        <p:nvSpPr>
          <p:cNvPr id="964689" name="Rectangle 81"/>
          <p:cNvSpPr>
            <a:spLocks noChangeArrowheads="1"/>
          </p:cNvSpPr>
          <p:nvPr/>
        </p:nvSpPr>
        <p:spPr bwMode="auto">
          <a:xfrm>
            <a:off x="6373813" y="1666875"/>
            <a:ext cx="1655762" cy="431800"/>
          </a:xfrm>
          <a:prstGeom prst="rect">
            <a:avLst/>
          </a:prstGeom>
          <a:noFill/>
          <a:ln w="28575" algn="ctr">
            <a:solidFill>
              <a:schemeClr val="tx1"/>
            </a:solidFill>
            <a:miter lim="800000"/>
            <a:headEnd/>
            <a:tailEnd type="none" w="med" len="lg"/>
          </a:ln>
          <a:effectLst/>
        </p:spPr>
        <p:txBody>
          <a:bodyPr wrap="none" anchor="ctr"/>
          <a:lstStyle/>
          <a:p>
            <a:r>
              <a:rPr lang="en-US" altLang="zh-CN" sz="1800"/>
              <a:t>2050</a:t>
            </a:r>
          </a:p>
        </p:txBody>
      </p:sp>
      <p:sp>
        <p:nvSpPr>
          <p:cNvPr id="964690" name="Rectangle 82"/>
          <p:cNvSpPr>
            <a:spLocks noChangeArrowheads="1"/>
          </p:cNvSpPr>
          <p:nvPr/>
        </p:nvSpPr>
        <p:spPr bwMode="auto">
          <a:xfrm>
            <a:off x="6373813" y="2568575"/>
            <a:ext cx="1655762" cy="430213"/>
          </a:xfrm>
          <a:prstGeom prst="rect">
            <a:avLst/>
          </a:prstGeom>
          <a:noFill/>
          <a:ln w="28575" algn="ctr">
            <a:solidFill>
              <a:schemeClr val="tx1"/>
            </a:solidFill>
            <a:miter lim="800000"/>
            <a:headEnd/>
            <a:tailEnd type="none" w="med" len="lg"/>
          </a:ln>
          <a:effectLst/>
        </p:spPr>
        <p:txBody>
          <a:bodyPr wrap="none" anchor="ctr"/>
          <a:lstStyle/>
          <a:p>
            <a:r>
              <a:rPr lang="en-US" altLang="zh-CN" sz="1800"/>
              <a:t>A000</a:t>
            </a:r>
          </a:p>
        </p:txBody>
      </p:sp>
      <p:sp>
        <p:nvSpPr>
          <p:cNvPr id="964691" name="Text Box 83"/>
          <p:cNvSpPr txBox="1">
            <a:spLocks noChangeArrowheads="1"/>
          </p:cNvSpPr>
          <p:nvPr/>
        </p:nvSpPr>
        <p:spPr bwMode="auto">
          <a:xfrm>
            <a:off x="8029575" y="1666875"/>
            <a:ext cx="503238" cy="366713"/>
          </a:xfrm>
          <a:prstGeom prst="rect">
            <a:avLst/>
          </a:prstGeom>
          <a:noFill/>
          <a:ln w="28575" algn="ctr">
            <a:noFill/>
            <a:miter lim="800000"/>
            <a:headEnd/>
            <a:tailEnd type="none" w="med" len="lg"/>
          </a:ln>
          <a:effectLst/>
        </p:spPr>
        <p:txBody>
          <a:bodyPr>
            <a:spAutoFit/>
          </a:bodyPr>
          <a:lstStyle/>
          <a:p>
            <a:pPr algn="l"/>
            <a:r>
              <a:rPr lang="en-US" altLang="zh-CN" sz="1800"/>
              <a:t>IP</a:t>
            </a:r>
          </a:p>
        </p:txBody>
      </p:sp>
      <p:sp>
        <p:nvSpPr>
          <p:cNvPr id="964692" name="Text Box 84"/>
          <p:cNvSpPr txBox="1">
            <a:spLocks noChangeArrowheads="1"/>
          </p:cNvSpPr>
          <p:nvPr/>
        </p:nvSpPr>
        <p:spPr bwMode="auto">
          <a:xfrm>
            <a:off x="8029575" y="2573338"/>
            <a:ext cx="503238" cy="366712"/>
          </a:xfrm>
          <a:prstGeom prst="rect">
            <a:avLst/>
          </a:prstGeom>
          <a:noFill/>
          <a:ln w="28575" algn="ctr">
            <a:noFill/>
            <a:miter lim="800000"/>
            <a:headEnd/>
            <a:tailEnd type="none" w="med" len="lg"/>
          </a:ln>
          <a:effectLst/>
        </p:spPr>
        <p:txBody>
          <a:bodyPr>
            <a:spAutoFit/>
          </a:bodyPr>
          <a:lstStyle/>
          <a:p>
            <a:pPr algn="l"/>
            <a:r>
              <a:rPr lang="en-US" altLang="zh-CN" sz="1800"/>
              <a:t>CS</a:t>
            </a:r>
          </a:p>
        </p:txBody>
      </p:sp>
      <p:sp>
        <p:nvSpPr>
          <p:cNvPr id="964694" name="Text Box 86"/>
          <p:cNvSpPr txBox="1">
            <a:spLocks noChangeArrowheads="1"/>
          </p:cNvSpPr>
          <p:nvPr/>
        </p:nvSpPr>
        <p:spPr bwMode="auto">
          <a:xfrm>
            <a:off x="3349625" y="4822825"/>
            <a:ext cx="1439863" cy="366713"/>
          </a:xfrm>
          <a:prstGeom prst="rect">
            <a:avLst/>
          </a:prstGeom>
          <a:noFill/>
          <a:ln w="28575" algn="ctr">
            <a:noFill/>
            <a:miter lim="800000"/>
            <a:headEnd/>
            <a:tailEnd type="none" w="med" len="lg"/>
          </a:ln>
          <a:effectLst/>
        </p:spPr>
        <p:txBody>
          <a:bodyPr>
            <a:spAutoFit/>
          </a:bodyPr>
          <a:lstStyle/>
          <a:p>
            <a:pPr algn="r"/>
            <a:r>
              <a:rPr lang="en-US" altLang="zh-CN" sz="1800"/>
              <a:t>A000:2050</a:t>
            </a:r>
          </a:p>
        </p:txBody>
      </p:sp>
      <p:sp>
        <p:nvSpPr>
          <p:cNvPr id="964695" name="Text Box 87"/>
          <p:cNvSpPr txBox="1">
            <a:spLocks noChangeArrowheads="1"/>
          </p:cNvSpPr>
          <p:nvPr/>
        </p:nvSpPr>
        <p:spPr bwMode="auto">
          <a:xfrm>
            <a:off x="2700338" y="2460625"/>
            <a:ext cx="1295400" cy="915988"/>
          </a:xfrm>
          <a:prstGeom prst="rect">
            <a:avLst/>
          </a:prstGeom>
          <a:noFill/>
          <a:ln w="28575" algn="ctr">
            <a:noFill/>
            <a:miter lim="800000"/>
            <a:headEnd/>
            <a:tailEnd type="none" w="med" len="lg"/>
          </a:ln>
          <a:effectLst/>
        </p:spPr>
        <p:txBody>
          <a:bodyPr>
            <a:spAutoFit/>
          </a:bodyPr>
          <a:lstStyle/>
          <a:p>
            <a:pPr algn="l">
              <a:spcBef>
                <a:spcPts val="0"/>
              </a:spcBef>
            </a:pPr>
            <a:r>
              <a:rPr lang="zh-CN" altLang="en-US" sz="1800" dirty="0"/>
              <a:t>向量地址</a:t>
            </a:r>
          </a:p>
          <a:p>
            <a:pPr algn="l">
              <a:spcBef>
                <a:spcPts val="0"/>
              </a:spcBef>
            </a:pPr>
            <a:r>
              <a:rPr lang="zh-CN" altLang="en-US" sz="1800" dirty="0"/>
              <a:t>＝</a:t>
            </a:r>
            <a:r>
              <a:rPr lang="en-US" altLang="zh-CN" sz="1800" dirty="0"/>
              <a:t>68H×4</a:t>
            </a:r>
          </a:p>
          <a:p>
            <a:pPr algn="l">
              <a:spcBef>
                <a:spcPts val="0"/>
              </a:spcBef>
            </a:pPr>
            <a:r>
              <a:rPr lang="zh-CN" altLang="en-US" sz="1800" dirty="0"/>
              <a:t>＝</a:t>
            </a:r>
            <a:r>
              <a:rPr lang="en-US" altLang="zh-CN" sz="1800" dirty="0"/>
              <a:t>1A0H</a:t>
            </a:r>
          </a:p>
        </p:txBody>
      </p:sp>
      <p:sp>
        <p:nvSpPr>
          <p:cNvPr id="964699" name="Text Box 91"/>
          <p:cNvSpPr txBox="1">
            <a:spLocks noChangeArrowheads="1"/>
          </p:cNvSpPr>
          <p:nvPr/>
        </p:nvSpPr>
        <p:spPr bwMode="auto">
          <a:xfrm>
            <a:off x="3205163" y="1017588"/>
            <a:ext cx="503237" cy="396875"/>
          </a:xfrm>
          <a:prstGeom prst="rect">
            <a:avLst/>
          </a:prstGeom>
          <a:noFill/>
          <a:ln w="28575" algn="ctr">
            <a:noFill/>
            <a:miter lim="800000"/>
            <a:headEnd/>
            <a:tailEnd type="none" w="med" len="lg"/>
          </a:ln>
          <a:effectLst/>
        </p:spPr>
        <p:txBody>
          <a:bodyPr>
            <a:spAutoFit/>
          </a:bodyPr>
          <a:lstStyle/>
          <a:p>
            <a:pPr algn="l"/>
            <a:r>
              <a:rPr lang="en-US" altLang="zh-CN" sz="2000">
                <a:solidFill>
                  <a:srgbClr val="FF0066"/>
                </a:solidFill>
              </a:rPr>
              <a:t>①</a:t>
            </a:r>
          </a:p>
        </p:txBody>
      </p:sp>
      <p:sp>
        <p:nvSpPr>
          <p:cNvPr id="964700" name="Text Box 92"/>
          <p:cNvSpPr txBox="1">
            <a:spLocks noChangeArrowheads="1"/>
          </p:cNvSpPr>
          <p:nvPr/>
        </p:nvSpPr>
        <p:spPr bwMode="auto">
          <a:xfrm>
            <a:off x="3349625" y="3467100"/>
            <a:ext cx="503238" cy="396875"/>
          </a:xfrm>
          <a:prstGeom prst="rect">
            <a:avLst/>
          </a:prstGeom>
          <a:noFill/>
          <a:ln w="28575" algn="ctr">
            <a:noFill/>
            <a:miter lim="800000"/>
            <a:headEnd/>
            <a:tailEnd type="none" w="med" len="lg"/>
          </a:ln>
          <a:effectLst/>
        </p:spPr>
        <p:txBody>
          <a:bodyPr>
            <a:spAutoFit/>
          </a:bodyPr>
          <a:lstStyle/>
          <a:p>
            <a:pPr algn="l"/>
            <a:r>
              <a:rPr lang="en-US" altLang="zh-CN" sz="2000">
                <a:solidFill>
                  <a:srgbClr val="FF0066"/>
                </a:solidFill>
              </a:rPr>
              <a:t>②</a:t>
            </a:r>
          </a:p>
        </p:txBody>
      </p:sp>
      <p:sp>
        <p:nvSpPr>
          <p:cNvPr id="964701" name="Text Box 93"/>
          <p:cNvSpPr txBox="1">
            <a:spLocks noChangeArrowheads="1"/>
          </p:cNvSpPr>
          <p:nvPr/>
        </p:nvSpPr>
        <p:spPr bwMode="auto">
          <a:xfrm>
            <a:off x="6302375" y="1125538"/>
            <a:ext cx="503238" cy="396875"/>
          </a:xfrm>
          <a:prstGeom prst="rect">
            <a:avLst/>
          </a:prstGeom>
          <a:noFill/>
          <a:ln w="28575" algn="ctr">
            <a:noFill/>
            <a:miter lim="800000"/>
            <a:headEnd/>
            <a:tailEnd type="none" w="med" len="lg"/>
          </a:ln>
          <a:effectLst/>
        </p:spPr>
        <p:txBody>
          <a:bodyPr>
            <a:spAutoFit/>
          </a:bodyPr>
          <a:lstStyle/>
          <a:p>
            <a:pPr algn="l"/>
            <a:r>
              <a:rPr lang="en-US" altLang="zh-CN" sz="2000">
                <a:solidFill>
                  <a:srgbClr val="FF0066"/>
                </a:solidFill>
              </a:rPr>
              <a:t>③</a:t>
            </a:r>
          </a:p>
        </p:txBody>
      </p:sp>
      <p:sp>
        <p:nvSpPr>
          <p:cNvPr id="964702" name="Text Box 94"/>
          <p:cNvSpPr txBox="1">
            <a:spLocks noChangeArrowheads="1"/>
          </p:cNvSpPr>
          <p:nvPr/>
        </p:nvSpPr>
        <p:spPr bwMode="auto">
          <a:xfrm>
            <a:off x="6805613" y="3575050"/>
            <a:ext cx="503237" cy="396875"/>
          </a:xfrm>
          <a:prstGeom prst="rect">
            <a:avLst/>
          </a:prstGeom>
          <a:noFill/>
          <a:ln w="28575" algn="ctr">
            <a:noFill/>
            <a:miter lim="800000"/>
            <a:headEnd/>
            <a:tailEnd type="none" w="med" len="lg"/>
          </a:ln>
          <a:effectLst/>
        </p:spPr>
        <p:txBody>
          <a:bodyPr>
            <a:spAutoFit/>
          </a:bodyPr>
          <a:lstStyle/>
          <a:p>
            <a:pPr algn="l"/>
            <a:r>
              <a:rPr lang="en-US" altLang="zh-CN" sz="2000">
                <a:solidFill>
                  <a:srgbClr val="FF0066"/>
                </a:solidFill>
              </a:rPr>
              <a:t>④</a:t>
            </a:r>
          </a:p>
        </p:txBody>
      </p:sp>
      <p:sp>
        <p:nvSpPr>
          <p:cNvPr id="964703" name="Text Box 95"/>
          <p:cNvSpPr txBox="1">
            <a:spLocks noChangeArrowheads="1"/>
          </p:cNvSpPr>
          <p:nvPr/>
        </p:nvSpPr>
        <p:spPr bwMode="auto">
          <a:xfrm>
            <a:off x="3781425" y="5699125"/>
            <a:ext cx="503238" cy="396875"/>
          </a:xfrm>
          <a:prstGeom prst="rect">
            <a:avLst/>
          </a:prstGeom>
          <a:noFill/>
          <a:ln w="28575" algn="ctr">
            <a:noFill/>
            <a:miter lim="800000"/>
            <a:headEnd/>
            <a:tailEnd type="none" w="med" len="lg"/>
          </a:ln>
          <a:effectLst/>
        </p:spPr>
        <p:txBody>
          <a:bodyPr>
            <a:spAutoFit/>
          </a:bodyPr>
          <a:lstStyle/>
          <a:p>
            <a:pPr algn="l"/>
            <a:r>
              <a:rPr lang="en-US" altLang="zh-CN" sz="2000">
                <a:solidFill>
                  <a:srgbClr val="FF0066"/>
                </a:solidFill>
              </a:rPr>
              <a:t>⑤</a:t>
            </a:r>
          </a:p>
        </p:txBody>
      </p:sp>
      <p:sp>
        <p:nvSpPr>
          <p:cNvPr id="964704" name="Line 96"/>
          <p:cNvSpPr>
            <a:spLocks noChangeShapeType="1"/>
          </p:cNvSpPr>
          <p:nvPr/>
        </p:nvSpPr>
        <p:spPr bwMode="auto">
          <a:xfrm>
            <a:off x="2700338" y="1119188"/>
            <a:ext cx="576262" cy="0"/>
          </a:xfrm>
          <a:prstGeom prst="line">
            <a:avLst/>
          </a:prstGeom>
          <a:noFill/>
          <a:ln w="28575">
            <a:solidFill>
              <a:schemeClr val="tx1"/>
            </a:solidFill>
            <a:round/>
            <a:headEnd/>
            <a:tailEnd/>
          </a:ln>
          <a:effectLst/>
        </p:spPr>
        <p:txBody>
          <a:bodyPr wrap="none" anchor="ctr"/>
          <a:lstStyle/>
          <a:p>
            <a:endParaRPr lang="zh-CN" altLang="en-US"/>
          </a:p>
        </p:txBody>
      </p:sp>
      <p:sp>
        <p:nvSpPr>
          <p:cNvPr id="964705" name="Line 97"/>
          <p:cNvSpPr>
            <a:spLocks noChangeShapeType="1"/>
          </p:cNvSpPr>
          <p:nvPr/>
        </p:nvSpPr>
        <p:spPr bwMode="auto">
          <a:xfrm>
            <a:off x="3276600" y="2206625"/>
            <a:ext cx="0" cy="288925"/>
          </a:xfrm>
          <a:prstGeom prst="line">
            <a:avLst/>
          </a:prstGeom>
          <a:noFill/>
          <a:ln w="28575">
            <a:solidFill>
              <a:schemeClr val="tx1"/>
            </a:solidFill>
            <a:round/>
            <a:headEnd/>
            <a:tailEnd type="triangle" w="med" len="lg"/>
          </a:ln>
          <a:effectLst/>
        </p:spPr>
        <p:txBody>
          <a:bodyPr wrap="none" anchor="ctr"/>
          <a:lstStyle/>
          <a:p>
            <a:endParaRPr lang="zh-CN" altLang="en-US"/>
          </a:p>
        </p:txBody>
      </p:sp>
      <p:sp>
        <p:nvSpPr>
          <p:cNvPr id="964706" name="Line 98"/>
          <p:cNvSpPr>
            <a:spLocks noChangeShapeType="1"/>
          </p:cNvSpPr>
          <p:nvPr/>
        </p:nvSpPr>
        <p:spPr bwMode="auto">
          <a:xfrm>
            <a:off x="3276600" y="3324225"/>
            <a:ext cx="0" cy="179388"/>
          </a:xfrm>
          <a:prstGeom prst="line">
            <a:avLst/>
          </a:prstGeom>
          <a:noFill/>
          <a:ln w="28575">
            <a:solidFill>
              <a:schemeClr val="tx1"/>
            </a:solidFill>
            <a:round/>
            <a:headEnd/>
            <a:tailEnd type="none" w="med" len="lg"/>
          </a:ln>
          <a:effectLst/>
        </p:spPr>
        <p:txBody>
          <a:bodyPr wrap="none" anchor="ctr"/>
          <a:lstStyle/>
          <a:p>
            <a:endParaRPr lang="zh-CN" altLang="en-US"/>
          </a:p>
        </p:txBody>
      </p:sp>
      <p:sp>
        <p:nvSpPr>
          <p:cNvPr id="964707" name="Line 99"/>
          <p:cNvSpPr>
            <a:spLocks noChangeShapeType="1"/>
          </p:cNvSpPr>
          <p:nvPr/>
        </p:nvSpPr>
        <p:spPr bwMode="auto">
          <a:xfrm>
            <a:off x="3276600" y="3503613"/>
            <a:ext cx="719138" cy="0"/>
          </a:xfrm>
          <a:prstGeom prst="line">
            <a:avLst/>
          </a:prstGeom>
          <a:noFill/>
          <a:ln w="28575">
            <a:solidFill>
              <a:schemeClr val="tx1"/>
            </a:solidFill>
            <a:round/>
            <a:headEnd/>
            <a:tailEnd type="none" w="med" len="lg"/>
          </a:ln>
          <a:effectLst/>
        </p:spPr>
        <p:txBody>
          <a:bodyPr wrap="none" anchor="ctr"/>
          <a:lstStyle/>
          <a:p>
            <a:endParaRPr lang="zh-CN" altLang="en-US"/>
          </a:p>
        </p:txBody>
      </p:sp>
      <p:sp>
        <p:nvSpPr>
          <p:cNvPr id="964708" name="Line 100"/>
          <p:cNvSpPr>
            <a:spLocks noChangeShapeType="1"/>
          </p:cNvSpPr>
          <p:nvPr/>
        </p:nvSpPr>
        <p:spPr bwMode="auto">
          <a:xfrm flipV="1">
            <a:off x="3995738" y="1703388"/>
            <a:ext cx="0" cy="1800225"/>
          </a:xfrm>
          <a:prstGeom prst="line">
            <a:avLst/>
          </a:prstGeom>
          <a:noFill/>
          <a:ln w="28575">
            <a:solidFill>
              <a:schemeClr val="tx1"/>
            </a:solidFill>
            <a:round/>
            <a:headEnd/>
            <a:tailEnd type="none" w="med" len="lg"/>
          </a:ln>
          <a:effectLst/>
        </p:spPr>
        <p:txBody>
          <a:bodyPr wrap="none" anchor="ctr"/>
          <a:lstStyle/>
          <a:p>
            <a:endParaRPr lang="zh-CN" altLang="en-US"/>
          </a:p>
        </p:txBody>
      </p:sp>
      <p:sp>
        <p:nvSpPr>
          <p:cNvPr id="964709" name="Line 101"/>
          <p:cNvSpPr>
            <a:spLocks noChangeShapeType="1"/>
          </p:cNvSpPr>
          <p:nvPr/>
        </p:nvSpPr>
        <p:spPr bwMode="auto">
          <a:xfrm>
            <a:off x="3995738" y="1701800"/>
            <a:ext cx="288925" cy="0"/>
          </a:xfrm>
          <a:prstGeom prst="line">
            <a:avLst/>
          </a:prstGeom>
          <a:noFill/>
          <a:ln w="28575">
            <a:solidFill>
              <a:schemeClr val="tx1"/>
            </a:solidFill>
            <a:round/>
            <a:headEnd/>
            <a:tailEnd type="triangle" w="med" len="lg"/>
          </a:ln>
          <a:effectLst/>
        </p:spPr>
        <p:txBody>
          <a:bodyPr wrap="none" anchor="ctr"/>
          <a:lstStyle/>
          <a:p>
            <a:endParaRPr lang="zh-CN" altLang="en-US"/>
          </a:p>
        </p:txBody>
      </p:sp>
      <p:sp>
        <p:nvSpPr>
          <p:cNvPr id="964710" name="Line 102"/>
          <p:cNvSpPr>
            <a:spLocks noChangeShapeType="1"/>
          </p:cNvSpPr>
          <p:nvPr/>
        </p:nvSpPr>
        <p:spPr bwMode="auto">
          <a:xfrm flipH="1">
            <a:off x="323850" y="6096000"/>
            <a:ext cx="4392613" cy="0"/>
          </a:xfrm>
          <a:prstGeom prst="line">
            <a:avLst/>
          </a:prstGeom>
          <a:noFill/>
          <a:ln w="28575">
            <a:solidFill>
              <a:schemeClr val="tx1"/>
            </a:solidFill>
            <a:round/>
            <a:headEnd/>
            <a:tailEnd type="none" w="med" len="lg"/>
          </a:ln>
          <a:effectLst/>
        </p:spPr>
        <p:txBody>
          <a:bodyPr wrap="none" anchor="ctr"/>
          <a:lstStyle/>
          <a:p>
            <a:endParaRPr lang="zh-CN" altLang="en-US"/>
          </a:p>
        </p:txBody>
      </p:sp>
      <p:sp>
        <p:nvSpPr>
          <p:cNvPr id="964711" name="Line 103"/>
          <p:cNvSpPr>
            <a:spLocks noChangeShapeType="1"/>
          </p:cNvSpPr>
          <p:nvPr/>
        </p:nvSpPr>
        <p:spPr bwMode="auto">
          <a:xfrm flipV="1">
            <a:off x="322263" y="1408113"/>
            <a:ext cx="0" cy="4686300"/>
          </a:xfrm>
          <a:prstGeom prst="line">
            <a:avLst/>
          </a:prstGeom>
          <a:noFill/>
          <a:ln w="28575">
            <a:solidFill>
              <a:schemeClr val="tx1"/>
            </a:solidFill>
            <a:round/>
            <a:headEnd/>
            <a:tailEnd type="none" w="med" len="lg"/>
          </a:ln>
          <a:effectLst/>
        </p:spPr>
        <p:txBody>
          <a:bodyPr wrap="none" anchor="ctr"/>
          <a:lstStyle/>
          <a:p>
            <a:endParaRPr lang="zh-CN" altLang="en-US"/>
          </a:p>
        </p:txBody>
      </p:sp>
      <p:sp>
        <p:nvSpPr>
          <p:cNvPr id="964712" name="Line 104"/>
          <p:cNvSpPr>
            <a:spLocks noChangeShapeType="1"/>
          </p:cNvSpPr>
          <p:nvPr/>
        </p:nvSpPr>
        <p:spPr bwMode="auto">
          <a:xfrm>
            <a:off x="322263" y="1408113"/>
            <a:ext cx="288925" cy="0"/>
          </a:xfrm>
          <a:prstGeom prst="line">
            <a:avLst/>
          </a:prstGeom>
          <a:noFill/>
          <a:ln w="28575">
            <a:solidFill>
              <a:schemeClr val="tx1"/>
            </a:solidFill>
            <a:round/>
            <a:headEnd/>
            <a:tailEnd type="triangle" w="med" len="lg"/>
          </a:ln>
          <a:effectLst/>
        </p:spPr>
        <p:txBody>
          <a:bodyPr wrap="none" anchor="ctr"/>
          <a:lstStyle/>
          <a:p>
            <a:endParaRPr lang="zh-CN" altLang="en-US"/>
          </a:p>
        </p:txBody>
      </p:sp>
      <p:sp>
        <p:nvSpPr>
          <p:cNvPr id="964713" name="Line 105"/>
          <p:cNvSpPr>
            <a:spLocks noChangeShapeType="1"/>
          </p:cNvSpPr>
          <p:nvPr/>
        </p:nvSpPr>
        <p:spPr bwMode="auto">
          <a:xfrm flipH="1">
            <a:off x="7164388" y="2998788"/>
            <a:ext cx="1587" cy="1296987"/>
          </a:xfrm>
          <a:prstGeom prst="line">
            <a:avLst/>
          </a:prstGeom>
          <a:noFill/>
          <a:ln w="28575">
            <a:solidFill>
              <a:schemeClr val="tx1"/>
            </a:solidFill>
            <a:round/>
            <a:headEnd/>
            <a:tailEnd type="none" w="med" len="lg"/>
          </a:ln>
          <a:effectLst/>
        </p:spPr>
        <p:txBody>
          <a:bodyPr wrap="none" anchor="ctr"/>
          <a:lstStyle/>
          <a:p>
            <a:endParaRPr lang="zh-CN" altLang="en-US"/>
          </a:p>
        </p:txBody>
      </p:sp>
      <p:sp>
        <p:nvSpPr>
          <p:cNvPr id="964714" name="Line 106"/>
          <p:cNvSpPr>
            <a:spLocks noChangeShapeType="1"/>
          </p:cNvSpPr>
          <p:nvPr/>
        </p:nvSpPr>
        <p:spPr bwMode="auto">
          <a:xfrm flipH="1">
            <a:off x="4213225" y="4294188"/>
            <a:ext cx="2952750" cy="0"/>
          </a:xfrm>
          <a:prstGeom prst="line">
            <a:avLst/>
          </a:prstGeom>
          <a:noFill/>
          <a:ln w="28575">
            <a:solidFill>
              <a:schemeClr val="tx1"/>
            </a:solidFill>
            <a:round/>
            <a:headEnd/>
            <a:tailEnd type="none" w="med" len="lg"/>
          </a:ln>
          <a:effectLst/>
        </p:spPr>
        <p:txBody>
          <a:bodyPr wrap="none" anchor="ctr"/>
          <a:lstStyle/>
          <a:p>
            <a:endParaRPr lang="zh-CN" altLang="en-US"/>
          </a:p>
        </p:txBody>
      </p:sp>
      <p:sp>
        <p:nvSpPr>
          <p:cNvPr id="964715" name="Line 107"/>
          <p:cNvSpPr>
            <a:spLocks noChangeShapeType="1"/>
          </p:cNvSpPr>
          <p:nvPr/>
        </p:nvSpPr>
        <p:spPr bwMode="auto">
          <a:xfrm>
            <a:off x="4211638" y="4294188"/>
            <a:ext cx="1587" cy="577850"/>
          </a:xfrm>
          <a:prstGeom prst="line">
            <a:avLst/>
          </a:prstGeom>
          <a:noFill/>
          <a:ln w="28575">
            <a:solidFill>
              <a:schemeClr val="tx1"/>
            </a:solidFill>
            <a:round/>
            <a:headEnd/>
            <a:tailEnd type="triangle" w="med" len="lg"/>
          </a:ln>
          <a:effectLst/>
        </p:spPr>
        <p:txBody>
          <a:bodyPr wrap="none" anchor="ctr"/>
          <a:lstStyle/>
          <a:p>
            <a:endParaRPr lang="zh-CN" altLang="en-US"/>
          </a:p>
        </p:txBody>
      </p:sp>
      <p:sp>
        <p:nvSpPr>
          <p:cNvPr id="964716" name="AutoShape 108"/>
          <p:cNvSpPr>
            <a:spLocks/>
          </p:cNvSpPr>
          <p:nvPr/>
        </p:nvSpPr>
        <p:spPr bwMode="auto">
          <a:xfrm>
            <a:off x="6013450" y="1485900"/>
            <a:ext cx="215900" cy="792163"/>
          </a:xfrm>
          <a:prstGeom prst="rightBrace">
            <a:avLst>
              <a:gd name="adj1" fmla="val 30576"/>
              <a:gd name="adj2" fmla="val 50000"/>
            </a:avLst>
          </a:prstGeom>
          <a:noFill/>
          <a:ln w="28575">
            <a:solidFill>
              <a:schemeClr val="tx1"/>
            </a:solidFill>
            <a:round/>
            <a:headEnd/>
            <a:tailEnd type="none" w="med" len="lg"/>
          </a:ln>
          <a:effectLst/>
        </p:spPr>
        <p:txBody>
          <a:bodyPr wrap="none" anchor="ctr"/>
          <a:lstStyle/>
          <a:p>
            <a:endParaRPr lang="zh-CN" altLang="en-US"/>
          </a:p>
        </p:txBody>
      </p:sp>
      <p:sp>
        <p:nvSpPr>
          <p:cNvPr id="964717" name="AutoShape 109"/>
          <p:cNvSpPr>
            <a:spLocks/>
          </p:cNvSpPr>
          <p:nvPr/>
        </p:nvSpPr>
        <p:spPr bwMode="auto">
          <a:xfrm>
            <a:off x="6013450" y="2351088"/>
            <a:ext cx="215900" cy="792162"/>
          </a:xfrm>
          <a:prstGeom prst="rightBrace">
            <a:avLst>
              <a:gd name="adj1" fmla="val 30576"/>
              <a:gd name="adj2" fmla="val 50000"/>
            </a:avLst>
          </a:prstGeom>
          <a:noFill/>
          <a:ln w="28575">
            <a:solidFill>
              <a:schemeClr val="tx1"/>
            </a:solidFill>
            <a:round/>
            <a:headEnd/>
            <a:tailEnd type="none" w="med" len="lg"/>
          </a:ln>
          <a:effectLst/>
        </p:spPr>
        <p:txBody>
          <a:bodyPr wrap="none" anchor="ctr"/>
          <a:lstStyle/>
          <a:p>
            <a:endParaRPr lang="zh-CN" altLang="en-US"/>
          </a:p>
        </p:txBody>
      </p:sp>
      <p:sp>
        <p:nvSpPr>
          <p:cNvPr id="964718" name="AutoShape 110"/>
          <p:cNvSpPr>
            <a:spLocks noChangeArrowheads="1"/>
          </p:cNvSpPr>
          <p:nvPr/>
        </p:nvSpPr>
        <p:spPr bwMode="auto">
          <a:xfrm>
            <a:off x="6229350" y="1485900"/>
            <a:ext cx="2232025" cy="1655763"/>
          </a:xfrm>
          <a:prstGeom prst="roundRect">
            <a:avLst>
              <a:gd name="adj" fmla="val 16667"/>
            </a:avLst>
          </a:prstGeom>
          <a:noFill/>
          <a:ln w="12700" algn="ctr">
            <a:solidFill>
              <a:srgbClr val="FF6600"/>
            </a:solidFill>
            <a:prstDash val="dash"/>
            <a:round/>
            <a:headEnd/>
            <a:tailEnd type="none" w="med" len="lg"/>
          </a:ln>
          <a:effectLst/>
        </p:spPr>
        <p:txBody>
          <a:bodyPr wrap="none" anchor="ctr"/>
          <a:lstStyle/>
          <a:p>
            <a:endParaRPr lang="zh-CN" altLang="en-US"/>
          </a:p>
        </p:txBody>
      </p:sp>
      <p:sp>
        <p:nvSpPr>
          <p:cNvPr id="964719" name="Text Box 111"/>
          <p:cNvSpPr txBox="1">
            <a:spLocks noChangeArrowheads="1"/>
          </p:cNvSpPr>
          <p:nvPr/>
        </p:nvSpPr>
        <p:spPr bwMode="auto">
          <a:xfrm>
            <a:off x="1620838" y="333375"/>
            <a:ext cx="2087562" cy="641350"/>
          </a:xfrm>
          <a:prstGeom prst="rect">
            <a:avLst/>
          </a:prstGeom>
          <a:noFill/>
          <a:ln w="28575" algn="ctr">
            <a:noFill/>
            <a:miter lim="800000"/>
            <a:headEnd/>
            <a:tailEnd type="none" w="med" len="lg"/>
          </a:ln>
          <a:effectLst/>
        </p:spPr>
        <p:txBody>
          <a:bodyPr>
            <a:spAutoFit/>
          </a:bodyPr>
          <a:lstStyle/>
          <a:p>
            <a:pPr algn="l"/>
            <a:r>
              <a:rPr lang="zh-CN" altLang="en-US" sz="1800">
                <a:solidFill>
                  <a:srgbClr val="008000"/>
                </a:solidFill>
              </a:rPr>
              <a:t>软中断指令，</a:t>
            </a:r>
            <a:br>
              <a:rPr lang="zh-CN" altLang="en-US" sz="1800">
                <a:solidFill>
                  <a:srgbClr val="008000"/>
                </a:solidFill>
              </a:rPr>
            </a:br>
            <a:r>
              <a:rPr lang="zh-CN" altLang="en-US" sz="1800">
                <a:solidFill>
                  <a:srgbClr val="008000"/>
                </a:solidFill>
              </a:rPr>
              <a:t>中断向量码为</a:t>
            </a:r>
            <a:r>
              <a:rPr lang="en-US" altLang="zh-CN" sz="1800">
                <a:solidFill>
                  <a:srgbClr val="008000"/>
                </a:solidFill>
              </a:rPr>
              <a:t>68H</a:t>
            </a:r>
          </a:p>
        </p:txBody>
      </p:sp>
      <p:sp>
        <p:nvSpPr>
          <p:cNvPr id="964720" name="Text Box 112"/>
          <p:cNvSpPr txBox="1">
            <a:spLocks noChangeArrowheads="1"/>
          </p:cNvSpPr>
          <p:nvPr/>
        </p:nvSpPr>
        <p:spPr bwMode="auto">
          <a:xfrm>
            <a:off x="2195513" y="1565275"/>
            <a:ext cx="1728787" cy="641350"/>
          </a:xfrm>
          <a:prstGeom prst="rect">
            <a:avLst/>
          </a:prstGeom>
          <a:noFill/>
          <a:ln w="28575" algn="ctr">
            <a:noFill/>
            <a:miter lim="800000"/>
            <a:headEnd/>
            <a:tailEnd type="none" w="med" len="lg"/>
          </a:ln>
          <a:effectLst/>
        </p:spPr>
        <p:txBody>
          <a:bodyPr>
            <a:spAutoFit/>
          </a:bodyPr>
          <a:lstStyle/>
          <a:p>
            <a:pPr algn="l"/>
            <a:r>
              <a:rPr lang="en-US" altLang="zh-CN" sz="1800">
                <a:solidFill>
                  <a:srgbClr val="FF0000"/>
                </a:solidFill>
              </a:rPr>
              <a:t>Flags</a:t>
            </a:r>
            <a:r>
              <a:rPr lang="zh-CN" altLang="en-US" sz="1800">
                <a:solidFill>
                  <a:srgbClr val="FF0000"/>
                </a:solidFill>
              </a:rPr>
              <a:t>、</a:t>
            </a:r>
            <a:r>
              <a:rPr lang="en-US" altLang="zh-CN" sz="1800">
                <a:solidFill>
                  <a:srgbClr val="FF0000"/>
                </a:solidFill>
              </a:rPr>
              <a:t>CS</a:t>
            </a:r>
            <a:r>
              <a:rPr lang="zh-CN" altLang="en-US" sz="1800">
                <a:solidFill>
                  <a:srgbClr val="FF0000"/>
                </a:solidFill>
              </a:rPr>
              <a:t>、</a:t>
            </a:r>
            <a:r>
              <a:rPr lang="en-US" altLang="zh-CN" sz="1800">
                <a:solidFill>
                  <a:srgbClr val="FF0000"/>
                </a:solidFill>
              </a:rPr>
              <a:t>IP</a:t>
            </a:r>
            <a:r>
              <a:rPr lang="zh-CN" altLang="en-US" sz="1800">
                <a:solidFill>
                  <a:srgbClr val="FF0000"/>
                </a:solidFill>
              </a:rPr>
              <a:t>压栈，关中断</a:t>
            </a:r>
          </a:p>
        </p:txBody>
      </p:sp>
      <p:sp>
        <p:nvSpPr>
          <p:cNvPr id="964721" name="Line 113"/>
          <p:cNvSpPr>
            <a:spLocks noChangeShapeType="1"/>
          </p:cNvSpPr>
          <p:nvPr/>
        </p:nvSpPr>
        <p:spPr bwMode="auto">
          <a:xfrm>
            <a:off x="3276600" y="1127125"/>
            <a:ext cx="0" cy="431800"/>
          </a:xfrm>
          <a:prstGeom prst="line">
            <a:avLst/>
          </a:prstGeom>
          <a:noFill/>
          <a:ln w="28575">
            <a:solidFill>
              <a:schemeClr val="tx1"/>
            </a:solidFill>
            <a:round/>
            <a:headEnd/>
            <a:tailEnd type="triangle" w="med" len="lg"/>
          </a:ln>
          <a:effectLst/>
        </p:spPr>
        <p:txBody>
          <a:bodyPr wrap="none" anchor="ctr"/>
          <a:lstStyle/>
          <a:p>
            <a:endParaRPr lang="zh-CN" altLang="en-US"/>
          </a:p>
        </p:txBody>
      </p:sp>
      <p:sp>
        <p:nvSpPr>
          <p:cNvPr id="964723" name="Text Box 115"/>
          <p:cNvSpPr txBox="1">
            <a:spLocks noChangeArrowheads="1"/>
          </p:cNvSpPr>
          <p:nvPr/>
        </p:nvSpPr>
        <p:spPr bwMode="auto">
          <a:xfrm>
            <a:off x="6011863" y="115888"/>
            <a:ext cx="2952750" cy="830997"/>
          </a:xfrm>
          <a:prstGeom prst="rect">
            <a:avLst/>
          </a:prstGeom>
          <a:noFill/>
          <a:ln w="28575" algn="ctr">
            <a:noFill/>
            <a:miter lim="800000"/>
            <a:headEnd/>
            <a:tailEnd type="none" w="med" len="lg"/>
          </a:ln>
          <a:effectLst/>
        </p:spPr>
        <p:txBody>
          <a:bodyPr>
            <a:spAutoFit/>
          </a:bodyPr>
          <a:lstStyle/>
          <a:p>
            <a:r>
              <a:rPr lang="en-US" altLang="zh-CN" sz="2400" dirty="0">
                <a:solidFill>
                  <a:schemeClr val="bg2"/>
                </a:solidFill>
              </a:rPr>
              <a:t>x86</a:t>
            </a:r>
            <a:r>
              <a:rPr lang="zh-CN" altLang="en-US" sz="2400" dirty="0">
                <a:solidFill>
                  <a:schemeClr val="bg2"/>
                </a:solidFill>
              </a:rPr>
              <a:t>中断响应过程</a:t>
            </a:r>
            <a:br>
              <a:rPr lang="zh-CN" altLang="en-US" sz="2400" dirty="0">
                <a:solidFill>
                  <a:schemeClr val="bg2"/>
                </a:solidFill>
              </a:rPr>
            </a:br>
            <a:r>
              <a:rPr lang="zh-CN" altLang="en-US" sz="2400" dirty="0">
                <a:solidFill>
                  <a:schemeClr val="bg2"/>
                </a:solidFill>
              </a:rPr>
              <a:t>（以</a:t>
            </a:r>
            <a:r>
              <a:rPr lang="zh-CN" altLang="en-US" sz="2400" dirty="0">
                <a:solidFill>
                  <a:srgbClr val="0000FF"/>
                </a:solidFill>
                <a:ea typeface="黑体" pitchFamily="2" charset="-122"/>
              </a:rPr>
              <a:t>软件中断</a:t>
            </a:r>
            <a:r>
              <a:rPr lang="zh-CN" altLang="en-US" sz="2400" dirty="0">
                <a:solidFill>
                  <a:schemeClr val="bg2"/>
                </a:solidFill>
              </a:rPr>
              <a:t>为例）</a:t>
            </a:r>
          </a:p>
        </p:txBody>
      </p:sp>
      <p:sp>
        <p:nvSpPr>
          <p:cNvPr id="964724" name="Text Box 116"/>
          <p:cNvSpPr txBox="1">
            <a:spLocks noChangeArrowheads="1"/>
          </p:cNvSpPr>
          <p:nvPr/>
        </p:nvSpPr>
        <p:spPr bwMode="auto">
          <a:xfrm>
            <a:off x="539750" y="908050"/>
            <a:ext cx="1223963" cy="641350"/>
          </a:xfrm>
          <a:prstGeom prst="rect">
            <a:avLst/>
          </a:prstGeom>
          <a:noFill/>
          <a:ln w="28575" algn="ctr">
            <a:noFill/>
            <a:miter lim="800000"/>
            <a:headEnd/>
            <a:tailEnd type="none" w="med" len="lg"/>
          </a:ln>
          <a:effectLst/>
        </p:spPr>
        <p:txBody>
          <a:bodyPr>
            <a:spAutoFit/>
          </a:bodyPr>
          <a:lstStyle/>
          <a:p>
            <a:pPr algn="l"/>
            <a:r>
              <a:rPr lang="en-US" altLang="zh-CN" sz="1800">
                <a:solidFill>
                  <a:srgbClr val="0000FF"/>
                </a:solidFill>
              </a:rPr>
              <a:t>1413:0105</a:t>
            </a:r>
          </a:p>
          <a:p>
            <a:pPr algn="l"/>
            <a:r>
              <a:rPr lang="en-US" altLang="zh-CN" sz="1800">
                <a:solidFill>
                  <a:srgbClr val="0000FF"/>
                </a:solidFill>
              </a:rPr>
              <a:t>1413:0107</a:t>
            </a:r>
          </a:p>
        </p:txBody>
      </p:sp>
      <p:sp>
        <p:nvSpPr>
          <p:cNvPr id="964725" name="Rectangle 117"/>
          <p:cNvSpPr>
            <a:spLocks noChangeArrowheads="1"/>
          </p:cNvSpPr>
          <p:nvPr/>
        </p:nvSpPr>
        <p:spPr bwMode="auto">
          <a:xfrm>
            <a:off x="1403350" y="2636838"/>
            <a:ext cx="792163" cy="288925"/>
          </a:xfrm>
          <a:prstGeom prst="rect">
            <a:avLst/>
          </a:prstGeom>
          <a:solidFill>
            <a:srgbClr val="FFFF99"/>
          </a:solidFill>
          <a:ln w="19050" algn="ctr">
            <a:solidFill>
              <a:srgbClr val="008000"/>
            </a:solidFill>
            <a:miter lim="800000"/>
            <a:headEnd/>
            <a:tailEnd type="none" w="med" len="lg"/>
          </a:ln>
          <a:effectLst/>
        </p:spPr>
        <p:txBody>
          <a:bodyPr wrap="none" anchor="ctr"/>
          <a:lstStyle/>
          <a:p>
            <a:r>
              <a:rPr lang="en-US" altLang="zh-CN" sz="1800">
                <a:solidFill>
                  <a:srgbClr val="0000FF"/>
                </a:solidFill>
              </a:rPr>
              <a:t>Flags</a:t>
            </a:r>
          </a:p>
        </p:txBody>
      </p:sp>
      <p:sp>
        <p:nvSpPr>
          <p:cNvPr id="964726" name="Rectangle 118"/>
          <p:cNvSpPr>
            <a:spLocks noChangeArrowheads="1"/>
          </p:cNvSpPr>
          <p:nvPr/>
        </p:nvSpPr>
        <p:spPr bwMode="auto">
          <a:xfrm>
            <a:off x="1403350" y="2349500"/>
            <a:ext cx="792163" cy="288925"/>
          </a:xfrm>
          <a:prstGeom prst="rect">
            <a:avLst/>
          </a:prstGeom>
          <a:solidFill>
            <a:srgbClr val="FFFF99"/>
          </a:solidFill>
          <a:ln w="19050" algn="ctr">
            <a:solidFill>
              <a:srgbClr val="008000"/>
            </a:solidFill>
            <a:miter lim="800000"/>
            <a:headEnd/>
            <a:tailEnd type="none" w="med" len="lg"/>
          </a:ln>
          <a:effectLst/>
        </p:spPr>
        <p:txBody>
          <a:bodyPr wrap="none" anchor="ctr"/>
          <a:lstStyle/>
          <a:p>
            <a:r>
              <a:rPr lang="en-US" altLang="zh-CN" sz="1800">
                <a:solidFill>
                  <a:srgbClr val="0000FF"/>
                </a:solidFill>
              </a:rPr>
              <a:t>1413</a:t>
            </a:r>
          </a:p>
        </p:txBody>
      </p:sp>
      <p:sp>
        <p:nvSpPr>
          <p:cNvPr id="964727" name="Rectangle 119"/>
          <p:cNvSpPr>
            <a:spLocks noChangeArrowheads="1"/>
          </p:cNvSpPr>
          <p:nvPr/>
        </p:nvSpPr>
        <p:spPr bwMode="auto">
          <a:xfrm>
            <a:off x="1403350" y="2062163"/>
            <a:ext cx="792163" cy="288925"/>
          </a:xfrm>
          <a:prstGeom prst="rect">
            <a:avLst/>
          </a:prstGeom>
          <a:solidFill>
            <a:srgbClr val="FFFF99"/>
          </a:solidFill>
          <a:ln w="19050" algn="ctr">
            <a:solidFill>
              <a:srgbClr val="008000"/>
            </a:solidFill>
            <a:miter lim="800000"/>
            <a:headEnd/>
            <a:tailEnd type="none" w="med" len="lg"/>
          </a:ln>
          <a:effectLst/>
        </p:spPr>
        <p:txBody>
          <a:bodyPr wrap="none" anchor="ctr"/>
          <a:lstStyle/>
          <a:p>
            <a:r>
              <a:rPr lang="en-US" altLang="zh-CN" sz="1800">
                <a:solidFill>
                  <a:srgbClr val="0000FF"/>
                </a:solidFill>
              </a:rPr>
              <a:t>0107</a:t>
            </a:r>
          </a:p>
        </p:txBody>
      </p:sp>
      <p:sp>
        <p:nvSpPr>
          <p:cNvPr id="964728" name="Line 120"/>
          <p:cNvSpPr>
            <a:spLocks noChangeShapeType="1"/>
          </p:cNvSpPr>
          <p:nvPr/>
        </p:nvSpPr>
        <p:spPr bwMode="auto">
          <a:xfrm>
            <a:off x="1403350" y="1917700"/>
            <a:ext cx="0" cy="1223963"/>
          </a:xfrm>
          <a:prstGeom prst="line">
            <a:avLst/>
          </a:prstGeom>
          <a:noFill/>
          <a:ln w="28575">
            <a:solidFill>
              <a:srgbClr val="008000"/>
            </a:solidFill>
            <a:round/>
            <a:headEnd/>
            <a:tailEnd type="none" w="med" len="lg"/>
          </a:ln>
          <a:effectLst/>
        </p:spPr>
        <p:txBody>
          <a:bodyPr wrap="none" anchor="ctr"/>
          <a:lstStyle/>
          <a:p>
            <a:endParaRPr lang="zh-CN" altLang="en-US"/>
          </a:p>
        </p:txBody>
      </p:sp>
      <p:sp>
        <p:nvSpPr>
          <p:cNvPr id="964729" name="Line 121"/>
          <p:cNvSpPr>
            <a:spLocks noChangeShapeType="1"/>
          </p:cNvSpPr>
          <p:nvPr/>
        </p:nvSpPr>
        <p:spPr bwMode="auto">
          <a:xfrm>
            <a:off x="2195513" y="1917700"/>
            <a:ext cx="0" cy="1223963"/>
          </a:xfrm>
          <a:prstGeom prst="line">
            <a:avLst/>
          </a:prstGeom>
          <a:noFill/>
          <a:ln w="28575">
            <a:solidFill>
              <a:srgbClr val="008000"/>
            </a:solidFill>
            <a:round/>
            <a:headEnd/>
            <a:tailEnd type="none" w="med" len="lg"/>
          </a:ln>
          <a:effectLst/>
        </p:spPr>
        <p:txBody>
          <a:bodyPr wrap="none" anchor="ctr"/>
          <a:lstStyle/>
          <a:p>
            <a:endParaRPr lang="zh-CN" altLang="en-US"/>
          </a:p>
        </p:txBody>
      </p:sp>
      <p:sp>
        <p:nvSpPr>
          <p:cNvPr id="964730" name="Text Box 122"/>
          <p:cNvSpPr txBox="1">
            <a:spLocks noChangeArrowheads="1"/>
          </p:cNvSpPr>
          <p:nvPr/>
        </p:nvSpPr>
        <p:spPr bwMode="auto">
          <a:xfrm>
            <a:off x="755650" y="2054225"/>
            <a:ext cx="720725" cy="366713"/>
          </a:xfrm>
          <a:prstGeom prst="rect">
            <a:avLst/>
          </a:prstGeom>
          <a:noFill/>
          <a:ln w="28575" algn="ctr">
            <a:noFill/>
            <a:miter lim="800000"/>
            <a:headEnd/>
            <a:tailEnd type="none" w="med" len="lg"/>
          </a:ln>
          <a:effectLst/>
        </p:spPr>
        <p:txBody>
          <a:bodyPr>
            <a:spAutoFit/>
          </a:bodyPr>
          <a:lstStyle/>
          <a:p>
            <a:pPr algn="l"/>
            <a:r>
              <a:rPr lang="en-US" altLang="zh-CN" sz="1800" dirty="0">
                <a:solidFill>
                  <a:srgbClr val="FF6600"/>
                </a:solidFill>
              </a:rPr>
              <a:t>SP</a:t>
            </a:r>
            <a:r>
              <a:rPr lang="en-US" altLang="zh-CN" sz="1800" dirty="0">
                <a:solidFill>
                  <a:srgbClr val="FF6600"/>
                </a:solidFill>
                <a:latin typeface="+mn-ea"/>
                <a:ea typeface="+mn-ea"/>
              </a:rPr>
              <a:t>→</a:t>
            </a:r>
          </a:p>
        </p:txBody>
      </p:sp>
      <p:sp>
        <p:nvSpPr>
          <p:cNvPr id="964738" name="Rectangle 130"/>
          <p:cNvSpPr>
            <a:spLocks noChangeArrowheads="1"/>
          </p:cNvSpPr>
          <p:nvPr/>
        </p:nvSpPr>
        <p:spPr bwMode="auto">
          <a:xfrm>
            <a:off x="1042988" y="5516563"/>
            <a:ext cx="792162" cy="288925"/>
          </a:xfrm>
          <a:prstGeom prst="rect">
            <a:avLst/>
          </a:prstGeom>
          <a:solidFill>
            <a:srgbClr val="FFFF99"/>
          </a:solidFill>
          <a:ln w="19050" algn="ctr">
            <a:solidFill>
              <a:srgbClr val="008000"/>
            </a:solidFill>
            <a:miter lim="800000"/>
            <a:headEnd/>
            <a:tailEnd type="none" w="med" len="lg"/>
          </a:ln>
          <a:effectLst/>
        </p:spPr>
        <p:txBody>
          <a:bodyPr wrap="none" anchor="ctr"/>
          <a:lstStyle/>
          <a:p>
            <a:r>
              <a:rPr lang="en-US" altLang="zh-CN" sz="1800">
                <a:solidFill>
                  <a:srgbClr val="0000FF"/>
                </a:solidFill>
              </a:rPr>
              <a:t>Flags</a:t>
            </a:r>
          </a:p>
        </p:txBody>
      </p:sp>
      <p:sp>
        <p:nvSpPr>
          <p:cNvPr id="964739" name="Rectangle 131"/>
          <p:cNvSpPr>
            <a:spLocks noChangeArrowheads="1"/>
          </p:cNvSpPr>
          <p:nvPr/>
        </p:nvSpPr>
        <p:spPr bwMode="auto">
          <a:xfrm>
            <a:off x="1042988" y="5229225"/>
            <a:ext cx="792162" cy="288925"/>
          </a:xfrm>
          <a:prstGeom prst="rect">
            <a:avLst/>
          </a:prstGeom>
          <a:solidFill>
            <a:srgbClr val="FFFF99"/>
          </a:solidFill>
          <a:ln w="19050" algn="ctr">
            <a:solidFill>
              <a:srgbClr val="008000"/>
            </a:solidFill>
            <a:miter lim="800000"/>
            <a:headEnd/>
            <a:tailEnd type="none" w="med" len="lg"/>
          </a:ln>
          <a:effectLst/>
        </p:spPr>
        <p:txBody>
          <a:bodyPr wrap="none" anchor="ctr"/>
          <a:lstStyle/>
          <a:p>
            <a:r>
              <a:rPr lang="en-US" altLang="zh-CN" sz="1800">
                <a:solidFill>
                  <a:srgbClr val="0000FF"/>
                </a:solidFill>
              </a:rPr>
              <a:t>1413</a:t>
            </a:r>
          </a:p>
        </p:txBody>
      </p:sp>
      <p:sp>
        <p:nvSpPr>
          <p:cNvPr id="964740" name="Rectangle 132"/>
          <p:cNvSpPr>
            <a:spLocks noChangeArrowheads="1"/>
          </p:cNvSpPr>
          <p:nvPr/>
        </p:nvSpPr>
        <p:spPr bwMode="auto">
          <a:xfrm>
            <a:off x="1042988" y="4941888"/>
            <a:ext cx="792162" cy="288925"/>
          </a:xfrm>
          <a:prstGeom prst="rect">
            <a:avLst/>
          </a:prstGeom>
          <a:solidFill>
            <a:srgbClr val="FFFF99"/>
          </a:solidFill>
          <a:ln w="19050" algn="ctr">
            <a:solidFill>
              <a:srgbClr val="008000"/>
            </a:solidFill>
            <a:miter lim="800000"/>
            <a:headEnd/>
            <a:tailEnd type="none" w="med" len="lg"/>
          </a:ln>
          <a:effectLst/>
        </p:spPr>
        <p:txBody>
          <a:bodyPr wrap="none" anchor="ctr"/>
          <a:lstStyle/>
          <a:p>
            <a:r>
              <a:rPr lang="en-US" altLang="zh-CN" sz="1800">
                <a:solidFill>
                  <a:srgbClr val="0000FF"/>
                </a:solidFill>
              </a:rPr>
              <a:t>0107</a:t>
            </a:r>
          </a:p>
        </p:txBody>
      </p:sp>
      <p:sp>
        <p:nvSpPr>
          <p:cNvPr id="964741" name="Line 133"/>
          <p:cNvSpPr>
            <a:spLocks noChangeShapeType="1"/>
          </p:cNvSpPr>
          <p:nvPr/>
        </p:nvSpPr>
        <p:spPr bwMode="auto">
          <a:xfrm>
            <a:off x="1042988" y="4797425"/>
            <a:ext cx="0" cy="1223963"/>
          </a:xfrm>
          <a:prstGeom prst="line">
            <a:avLst/>
          </a:prstGeom>
          <a:noFill/>
          <a:ln w="28575">
            <a:solidFill>
              <a:srgbClr val="008000"/>
            </a:solidFill>
            <a:round/>
            <a:headEnd/>
            <a:tailEnd type="none" w="med" len="lg"/>
          </a:ln>
          <a:effectLst/>
        </p:spPr>
        <p:txBody>
          <a:bodyPr wrap="none" anchor="ctr"/>
          <a:lstStyle/>
          <a:p>
            <a:endParaRPr lang="zh-CN" altLang="en-US"/>
          </a:p>
        </p:txBody>
      </p:sp>
      <p:sp>
        <p:nvSpPr>
          <p:cNvPr id="964742" name="Line 134"/>
          <p:cNvSpPr>
            <a:spLocks noChangeShapeType="1"/>
          </p:cNvSpPr>
          <p:nvPr/>
        </p:nvSpPr>
        <p:spPr bwMode="auto">
          <a:xfrm>
            <a:off x="1835150" y="4797425"/>
            <a:ext cx="0" cy="1223963"/>
          </a:xfrm>
          <a:prstGeom prst="line">
            <a:avLst/>
          </a:prstGeom>
          <a:noFill/>
          <a:ln w="28575">
            <a:solidFill>
              <a:srgbClr val="008000"/>
            </a:solidFill>
            <a:round/>
            <a:headEnd/>
            <a:tailEnd type="none" w="med" len="lg"/>
          </a:ln>
          <a:effectLst/>
        </p:spPr>
        <p:txBody>
          <a:bodyPr wrap="none" anchor="ctr"/>
          <a:lstStyle/>
          <a:p>
            <a:endParaRPr lang="zh-CN" altLang="en-US"/>
          </a:p>
        </p:txBody>
      </p:sp>
      <p:sp>
        <p:nvSpPr>
          <p:cNvPr id="964743" name="Text Box 135"/>
          <p:cNvSpPr txBox="1">
            <a:spLocks noChangeArrowheads="1"/>
          </p:cNvSpPr>
          <p:nvPr/>
        </p:nvSpPr>
        <p:spPr bwMode="auto">
          <a:xfrm>
            <a:off x="395288" y="5726113"/>
            <a:ext cx="720725" cy="366712"/>
          </a:xfrm>
          <a:prstGeom prst="rect">
            <a:avLst/>
          </a:prstGeom>
          <a:noFill/>
          <a:ln w="28575" algn="ctr">
            <a:noFill/>
            <a:miter lim="800000"/>
            <a:headEnd/>
            <a:tailEnd type="none" w="med" len="lg"/>
          </a:ln>
          <a:effectLst/>
        </p:spPr>
        <p:txBody>
          <a:bodyPr>
            <a:spAutoFit/>
          </a:bodyPr>
          <a:lstStyle/>
          <a:p>
            <a:pPr algn="l"/>
            <a:r>
              <a:rPr lang="en-US" altLang="zh-CN" sz="1800" dirty="0">
                <a:solidFill>
                  <a:srgbClr val="FF6600"/>
                </a:solidFill>
              </a:rPr>
              <a:t>SP</a:t>
            </a:r>
            <a:r>
              <a:rPr lang="en-US" altLang="zh-CN" sz="1800" dirty="0">
                <a:solidFill>
                  <a:srgbClr val="FF6600"/>
                </a:solidFill>
                <a:latin typeface="+mn-ea"/>
                <a:ea typeface="+mn-ea"/>
              </a:rPr>
              <a:t>→</a:t>
            </a:r>
          </a:p>
        </p:txBody>
      </p:sp>
      <p:sp>
        <p:nvSpPr>
          <p:cNvPr id="964744" name="Text Box 136"/>
          <p:cNvSpPr txBox="1">
            <a:spLocks noChangeArrowheads="1"/>
          </p:cNvSpPr>
          <p:nvPr/>
        </p:nvSpPr>
        <p:spPr bwMode="auto">
          <a:xfrm>
            <a:off x="755650" y="1773238"/>
            <a:ext cx="720725" cy="366712"/>
          </a:xfrm>
          <a:prstGeom prst="rect">
            <a:avLst/>
          </a:prstGeom>
          <a:noFill/>
          <a:ln w="28575" algn="ctr">
            <a:noFill/>
            <a:miter lim="800000"/>
            <a:headEnd/>
            <a:tailEnd type="none" w="med" len="lg"/>
          </a:ln>
          <a:effectLst/>
        </p:spPr>
        <p:txBody>
          <a:bodyPr>
            <a:spAutoFit/>
          </a:bodyPr>
          <a:lstStyle/>
          <a:p>
            <a:pPr algn="l"/>
            <a:r>
              <a:rPr lang="zh-CN" altLang="en-US" sz="1800">
                <a:solidFill>
                  <a:srgbClr val="008000"/>
                </a:solidFill>
              </a:rPr>
              <a:t>堆栈</a:t>
            </a:r>
          </a:p>
        </p:txBody>
      </p:sp>
      <p:sp>
        <p:nvSpPr>
          <p:cNvPr id="964745" name="Text Box 137"/>
          <p:cNvSpPr txBox="1">
            <a:spLocks noChangeArrowheads="1"/>
          </p:cNvSpPr>
          <p:nvPr/>
        </p:nvSpPr>
        <p:spPr bwMode="auto">
          <a:xfrm>
            <a:off x="395288" y="4718050"/>
            <a:ext cx="720725" cy="366713"/>
          </a:xfrm>
          <a:prstGeom prst="rect">
            <a:avLst/>
          </a:prstGeom>
          <a:noFill/>
          <a:ln w="28575" algn="ctr">
            <a:noFill/>
            <a:miter lim="800000"/>
            <a:headEnd/>
            <a:tailEnd type="none" w="med" len="lg"/>
          </a:ln>
          <a:effectLst/>
        </p:spPr>
        <p:txBody>
          <a:bodyPr>
            <a:spAutoFit/>
          </a:bodyPr>
          <a:lstStyle/>
          <a:p>
            <a:pPr algn="l"/>
            <a:r>
              <a:rPr lang="zh-CN" altLang="en-US" sz="1800">
                <a:solidFill>
                  <a:srgbClr val="008000"/>
                </a:solidFill>
              </a:rPr>
              <a:t>堆栈</a:t>
            </a:r>
          </a:p>
        </p:txBody>
      </p:sp>
      <p:sp>
        <p:nvSpPr>
          <p:cNvPr id="964746" name="Text Box 138"/>
          <p:cNvSpPr txBox="1">
            <a:spLocks noChangeArrowheads="1"/>
          </p:cNvSpPr>
          <p:nvPr/>
        </p:nvSpPr>
        <p:spPr bwMode="auto">
          <a:xfrm>
            <a:off x="1763713" y="4933950"/>
            <a:ext cx="720725" cy="366713"/>
          </a:xfrm>
          <a:prstGeom prst="rect">
            <a:avLst/>
          </a:prstGeom>
          <a:noFill/>
          <a:ln w="28575" algn="ctr">
            <a:noFill/>
            <a:miter lim="800000"/>
            <a:headEnd/>
            <a:tailEnd type="none" w="med" len="lg"/>
          </a:ln>
          <a:effectLst/>
        </p:spPr>
        <p:txBody>
          <a:bodyPr>
            <a:spAutoFit/>
          </a:bodyPr>
          <a:lstStyle/>
          <a:p>
            <a:pPr algn="l"/>
            <a:r>
              <a:rPr lang="en-US" altLang="zh-CN" sz="1800" dirty="0">
                <a:solidFill>
                  <a:srgbClr val="FF3399"/>
                </a:solidFill>
                <a:latin typeface="+mn-ea"/>
                <a:ea typeface="+mn-ea"/>
              </a:rPr>
              <a:t>→</a:t>
            </a:r>
            <a:r>
              <a:rPr lang="en-US" altLang="zh-CN" sz="1800" dirty="0">
                <a:solidFill>
                  <a:srgbClr val="FF3399"/>
                </a:solidFill>
              </a:rPr>
              <a:t>IP</a:t>
            </a:r>
          </a:p>
        </p:txBody>
      </p:sp>
      <p:sp>
        <p:nvSpPr>
          <p:cNvPr id="964747" name="Text Box 139"/>
          <p:cNvSpPr txBox="1">
            <a:spLocks noChangeArrowheads="1"/>
          </p:cNvSpPr>
          <p:nvPr/>
        </p:nvSpPr>
        <p:spPr bwMode="auto">
          <a:xfrm>
            <a:off x="1763713" y="5222875"/>
            <a:ext cx="720725" cy="366713"/>
          </a:xfrm>
          <a:prstGeom prst="rect">
            <a:avLst/>
          </a:prstGeom>
          <a:noFill/>
          <a:ln w="28575" algn="ctr">
            <a:noFill/>
            <a:miter lim="800000"/>
            <a:headEnd/>
            <a:tailEnd type="none" w="med" len="lg"/>
          </a:ln>
          <a:effectLst/>
        </p:spPr>
        <p:txBody>
          <a:bodyPr>
            <a:spAutoFit/>
          </a:bodyPr>
          <a:lstStyle/>
          <a:p>
            <a:pPr algn="l"/>
            <a:r>
              <a:rPr lang="en-US" altLang="zh-CN" sz="1800" dirty="0">
                <a:solidFill>
                  <a:srgbClr val="FF3399"/>
                </a:solidFill>
                <a:latin typeface="+mn-ea"/>
                <a:ea typeface="+mn-ea"/>
              </a:rPr>
              <a:t>→</a:t>
            </a:r>
            <a:r>
              <a:rPr lang="en-US" altLang="zh-CN" sz="1800" dirty="0">
                <a:solidFill>
                  <a:srgbClr val="FF3399"/>
                </a:solidFill>
              </a:rPr>
              <a:t>CS</a:t>
            </a:r>
          </a:p>
        </p:txBody>
      </p:sp>
      <p:sp>
        <p:nvSpPr>
          <p:cNvPr id="964748" name="Text Box 140"/>
          <p:cNvSpPr txBox="1">
            <a:spLocks noChangeArrowheads="1"/>
          </p:cNvSpPr>
          <p:nvPr/>
        </p:nvSpPr>
        <p:spPr bwMode="auto">
          <a:xfrm>
            <a:off x="1763713" y="5510213"/>
            <a:ext cx="1008062" cy="366712"/>
          </a:xfrm>
          <a:prstGeom prst="rect">
            <a:avLst/>
          </a:prstGeom>
          <a:noFill/>
          <a:ln w="28575" algn="ctr">
            <a:noFill/>
            <a:miter lim="800000"/>
            <a:headEnd/>
            <a:tailEnd type="none" w="med" len="lg"/>
          </a:ln>
          <a:effectLst/>
        </p:spPr>
        <p:txBody>
          <a:bodyPr>
            <a:spAutoFit/>
          </a:bodyPr>
          <a:lstStyle/>
          <a:p>
            <a:pPr algn="l"/>
            <a:r>
              <a:rPr lang="en-US" altLang="zh-CN" sz="1800" dirty="0">
                <a:solidFill>
                  <a:srgbClr val="FF3399"/>
                </a:solidFill>
                <a:latin typeface="+mn-ea"/>
                <a:ea typeface="+mn-ea"/>
              </a:rPr>
              <a:t>→</a:t>
            </a:r>
            <a:r>
              <a:rPr lang="en-US" altLang="zh-CN" sz="1800" dirty="0">
                <a:solidFill>
                  <a:srgbClr val="FF3399"/>
                </a:solidFill>
              </a:rPr>
              <a:t>Flags</a:t>
            </a:r>
          </a:p>
        </p:txBody>
      </p:sp>
      <p:sp>
        <p:nvSpPr>
          <p:cNvPr id="964749" name="AutoShape 141"/>
          <p:cNvSpPr>
            <a:spLocks noChangeArrowheads="1"/>
          </p:cNvSpPr>
          <p:nvPr/>
        </p:nvSpPr>
        <p:spPr bwMode="auto">
          <a:xfrm rot="1888171">
            <a:off x="611188" y="404813"/>
            <a:ext cx="1152525" cy="431800"/>
          </a:xfrm>
          <a:custGeom>
            <a:avLst/>
            <a:gdLst>
              <a:gd name="G0" fmla="+- 16200 0 0"/>
              <a:gd name="G1" fmla="+- 5400 0 0"/>
              <a:gd name="G2" fmla="+- 21600 0 5400"/>
              <a:gd name="G3" fmla="+- 10800 0 5400"/>
              <a:gd name="G4" fmla="+- 21600 0 16200"/>
              <a:gd name="G5" fmla="*/ G4 G3 10800"/>
              <a:gd name="G6" fmla="+- 21600 0 G5"/>
              <a:gd name="T0" fmla="*/ 16200 w 21600"/>
              <a:gd name="T1" fmla="*/ 0 h 21600"/>
              <a:gd name="T2" fmla="*/ 0 w 21600"/>
              <a:gd name="T3" fmla="*/ 10800 h 21600"/>
              <a:gd name="T4" fmla="*/ 16200 w 21600"/>
              <a:gd name="T5" fmla="*/ 21600 h 21600"/>
              <a:gd name="T6" fmla="*/ 21600 w 21600"/>
              <a:gd name="T7" fmla="*/ 10800 h 21600"/>
              <a:gd name="T8" fmla="*/ 17694720 60000 65536"/>
              <a:gd name="T9" fmla="*/ 11796480 60000 65536"/>
              <a:gd name="T10" fmla="*/ 5898240 60000 65536"/>
              <a:gd name="T11" fmla="*/ 0 60000 65536"/>
              <a:gd name="T12" fmla="*/ 3375 w 21600"/>
              <a:gd name="T13" fmla="*/ G1 h 21600"/>
              <a:gd name="T14" fmla="*/ G6 w 21600"/>
              <a:gd name="T15" fmla="*/ G2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rgbClr val="6699FF"/>
          </a:solidFill>
          <a:ln w="28575" algn="ctr">
            <a:noFill/>
            <a:miter lim="800000"/>
            <a:headEnd/>
            <a:tailEnd type="none" w="med" len="lg"/>
          </a:ln>
          <a:effectLst/>
        </p:spPr>
        <p:txBody>
          <a:bodyPr wrap="none" anchor="ctr"/>
          <a:lstStyle/>
          <a:p>
            <a:endParaRPr lang="zh-CN" altLang="en-US"/>
          </a:p>
        </p:txBody>
      </p:sp>
    </p:spTree>
    <p:extLst>
      <p:ext uri="{BB962C8B-B14F-4D97-AF65-F5344CB8AC3E}">
        <p14:creationId xmlns:p14="http://schemas.microsoft.com/office/powerpoint/2010/main" val="3002028205"/>
      </p:ext>
    </p:extLst>
  </p:cSld>
  <p:clrMapOvr>
    <a:masterClrMapping/>
  </p:clrMapOvr>
  <p:transition spd="med"/>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69150" name="AutoShape 94"/>
          <p:cNvSpPr>
            <a:spLocks noChangeArrowheads="1"/>
          </p:cNvSpPr>
          <p:nvPr/>
        </p:nvSpPr>
        <p:spPr bwMode="auto">
          <a:xfrm>
            <a:off x="107950" y="44450"/>
            <a:ext cx="3816350" cy="863600"/>
          </a:xfrm>
          <a:prstGeom prst="irregularSeal1">
            <a:avLst/>
          </a:prstGeom>
          <a:solidFill>
            <a:srgbClr val="FFFF99"/>
          </a:solidFill>
          <a:ln w="12700" algn="ctr">
            <a:solidFill>
              <a:srgbClr val="FF6600"/>
            </a:solidFill>
            <a:miter lim="800000"/>
            <a:headEnd/>
            <a:tailEnd type="none" w="med" len="lg"/>
          </a:ln>
          <a:effectLst/>
        </p:spPr>
        <p:txBody>
          <a:bodyPr wrap="none" anchor="ctr"/>
          <a:lstStyle/>
          <a:p>
            <a:r>
              <a:rPr lang="en-US" altLang="zh-CN" sz="2400" dirty="0">
                <a:solidFill>
                  <a:srgbClr val="CC0000"/>
                </a:solidFill>
              </a:rPr>
              <a:t>INTR</a:t>
            </a:r>
            <a:r>
              <a:rPr lang="zh-CN" altLang="en-US" sz="2400" dirty="0">
                <a:solidFill>
                  <a:srgbClr val="CC0000"/>
                </a:solidFill>
              </a:rPr>
              <a:t>请求中断</a:t>
            </a:r>
          </a:p>
        </p:txBody>
      </p:sp>
      <p:sp>
        <p:nvSpPr>
          <p:cNvPr id="1069058" name="Text Box 2"/>
          <p:cNvSpPr txBox="1">
            <a:spLocks noChangeArrowheads="1"/>
          </p:cNvSpPr>
          <p:nvPr/>
        </p:nvSpPr>
        <p:spPr bwMode="auto">
          <a:xfrm>
            <a:off x="1763713" y="909638"/>
            <a:ext cx="1654175" cy="641350"/>
          </a:xfrm>
          <a:prstGeom prst="rect">
            <a:avLst/>
          </a:prstGeom>
          <a:noFill/>
          <a:ln w="28575" algn="ctr">
            <a:noFill/>
            <a:miter lim="800000"/>
            <a:headEnd/>
            <a:tailEnd type="none" w="med" len="lg"/>
          </a:ln>
          <a:effectLst/>
        </p:spPr>
        <p:txBody>
          <a:bodyPr>
            <a:spAutoFit/>
          </a:bodyPr>
          <a:lstStyle/>
          <a:p>
            <a:pPr algn="l">
              <a:spcBef>
                <a:spcPts val="0"/>
              </a:spcBef>
            </a:pPr>
            <a:r>
              <a:rPr lang="en-US" altLang="zh-CN" sz="1800" dirty="0"/>
              <a:t>MOV AH, AL</a:t>
            </a:r>
          </a:p>
          <a:p>
            <a:pPr algn="l">
              <a:spcBef>
                <a:spcPts val="0"/>
              </a:spcBef>
            </a:pPr>
            <a:r>
              <a:rPr lang="en-US" altLang="zh-CN" sz="1800" dirty="0"/>
              <a:t>AND  AH, 1</a:t>
            </a:r>
          </a:p>
        </p:txBody>
      </p:sp>
      <p:graphicFrame>
        <p:nvGraphicFramePr>
          <p:cNvPr id="1069059" name="Group 3"/>
          <p:cNvGraphicFramePr>
            <a:graphicFrameLocks noGrp="1"/>
          </p:cNvGraphicFramePr>
          <p:nvPr/>
        </p:nvGraphicFramePr>
        <p:xfrm>
          <a:off x="4141788" y="622300"/>
          <a:ext cx="1944687" cy="3389948"/>
        </p:xfrm>
        <a:graphic>
          <a:graphicData uri="http://schemas.openxmlformats.org/drawingml/2006/table">
            <a:tbl>
              <a:tblPr/>
              <a:tblGrid>
                <a:gridCol w="792162"/>
                <a:gridCol w="1152525"/>
              </a:tblGrid>
              <a:tr h="863600">
                <a:tc>
                  <a:txBody>
                    <a:bodyPr/>
                    <a:lstStyle/>
                    <a:p>
                      <a:pPr marL="0" marR="0" lvl="0" indent="0" algn="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800" b="1" i="0" u="none" strike="noStrike" cap="none" normalizeH="0" baseline="0" smtClean="0">
                          <a:ln>
                            <a:noFill/>
                          </a:ln>
                          <a:solidFill>
                            <a:schemeClr val="tx1"/>
                          </a:solidFill>
                          <a:effectLst/>
                          <a:latin typeface="Times New Roman" pitchFamily="18" charset="0"/>
                          <a:ea typeface="宋体" pitchFamily="2" charset="-122"/>
                        </a:rPr>
                        <a:t>0:11C</a:t>
                      </a:r>
                    </a:p>
                  </a:txBody>
                  <a:tcPr horzOverflow="overflow">
                    <a:lnL cap="flat">
                      <a:noFill/>
                    </a:lnL>
                    <a:lnR w="28575" cap="flat" cmpd="sng" algn="ctr">
                      <a:solidFill>
                        <a:schemeClr val="tx1"/>
                      </a:solidFill>
                      <a:prstDash val="solid"/>
                      <a:round/>
                      <a:headEnd type="none" w="med" len="med"/>
                      <a:tailEnd type="none" w="med" len="lg"/>
                    </a:lnR>
                    <a:lnT cap="flat">
                      <a:noFill/>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1800" b="1" i="0" u="none" strike="noStrike" cap="none" normalizeH="0" baseline="0" smtClean="0">
                          <a:ln>
                            <a:noFill/>
                          </a:ln>
                          <a:solidFill>
                            <a:schemeClr val="tx1"/>
                          </a:solidFill>
                          <a:effectLst/>
                          <a:latin typeface="Times New Roman" pitchFamily="18" charset="0"/>
                          <a:ea typeface="宋体" pitchFamily="2" charset="-122"/>
                        </a:rPr>
                        <a:t>类型</a:t>
                      </a:r>
                      <a:r>
                        <a:rPr kumimoji="0" lang="en-US" altLang="zh-CN" sz="1800" b="1" i="0" u="none" strike="noStrike" cap="none" normalizeH="0" baseline="0" smtClean="0">
                          <a:ln>
                            <a:noFill/>
                          </a:ln>
                          <a:solidFill>
                            <a:schemeClr val="tx1"/>
                          </a:solidFill>
                          <a:effectLst/>
                          <a:latin typeface="Times New Roman" pitchFamily="18" charset="0"/>
                          <a:ea typeface="宋体" pitchFamily="2" charset="-122"/>
                        </a:rPr>
                        <a:t>67H</a:t>
                      </a:r>
                      <a:br>
                        <a:rPr kumimoji="0" lang="en-US" altLang="zh-CN" sz="1800" b="1" i="0" u="none" strike="noStrike" cap="none" normalizeH="0" baseline="0" smtClean="0">
                          <a:ln>
                            <a:noFill/>
                          </a:ln>
                          <a:solidFill>
                            <a:schemeClr val="tx1"/>
                          </a:solidFill>
                          <a:effectLst/>
                          <a:latin typeface="Times New Roman" pitchFamily="18" charset="0"/>
                          <a:ea typeface="宋体" pitchFamily="2" charset="-122"/>
                        </a:rPr>
                      </a:br>
                      <a:r>
                        <a:rPr kumimoji="0" lang="zh-CN" altLang="en-US" sz="1800" b="1" i="0" u="none" strike="noStrike" cap="none" normalizeH="0" baseline="0" smtClean="0">
                          <a:ln>
                            <a:noFill/>
                          </a:ln>
                          <a:solidFill>
                            <a:schemeClr val="tx1"/>
                          </a:solidFill>
                          <a:effectLst/>
                          <a:latin typeface="Times New Roman" pitchFamily="18" charset="0"/>
                          <a:ea typeface="宋体" pitchFamily="2" charset="-122"/>
                        </a:rPr>
                        <a:t>中断向量</a:t>
                      </a:r>
                    </a:p>
                  </a:txBody>
                  <a:tcPr anchor="ct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28575"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noFill/>
                  </a:tcPr>
                </a:tc>
              </a:tr>
              <a:tr h="431800">
                <a:tc>
                  <a:txBody>
                    <a:bodyPr/>
                    <a:lstStyle/>
                    <a:p>
                      <a:pPr marL="0" marR="0" lvl="0" indent="0" algn="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800" b="1" i="0" u="none" strike="noStrike" cap="none" normalizeH="0" baseline="0" smtClean="0">
                          <a:ln>
                            <a:noFill/>
                          </a:ln>
                          <a:solidFill>
                            <a:schemeClr val="tx1"/>
                          </a:solidFill>
                          <a:effectLst/>
                          <a:latin typeface="Times New Roman" pitchFamily="18" charset="0"/>
                          <a:ea typeface="宋体" pitchFamily="2" charset="-122"/>
                        </a:rPr>
                        <a:t>120</a:t>
                      </a:r>
                    </a:p>
                  </a:txBody>
                  <a:tcPr anchor="ctr" horzOverflow="overflow">
                    <a:lnL cap="flat">
                      <a:noFill/>
                    </a:lnL>
                    <a:lnR w="28575" cap="flat" cmpd="sng" algn="ctr">
                      <a:solidFill>
                        <a:schemeClr val="tx1"/>
                      </a:solidFill>
                      <a:prstDash val="solid"/>
                      <a:round/>
                      <a:headEnd type="none" w="med" len="med"/>
                      <a:tailEnd type="none" w="med" len="lg"/>
                    </a:lnR>
                    <a:lnT cap="flat">
                      <a:noFill/>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800" b="1" i="0" u="none" strike="noStrike" cap="none" normalizeH="0" baseline="0" smtClean="0">
                          <a:ln>
                            <a:noFill/>
                          </a:ln>
                          <a:solidFill>
                            <a:schemeClr val="tx1"/>
                          </a:solidFill>
                          <a:effectLst/>
                          <a:latin typeface="Times New Roman" pitchFamily="18" charset="0"/>
                          <a:ea typeface="宋体" pitchFamily="2" charset="-122"/>
                        </a:rPr>
                        <a:t>50</a:t>
                      </a:r>
                    </a:p>
                  </a:txBody>
                  <a:tcPr anchor="ct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noFill/>
                  </a:tcPr>
                </a:tc>
              </a:tr>
              <a:tr h="360363">
                <a:tc>
                  <a:txBody>
                    <a:bodyPr/>
                    <a:lstStyle/>
                    <a:p>
                      <a:pPr marL="0" marR="0" lvl="0" indent="0" algn="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800" b="1" i="0" u="none" strike="noStrike" cap="none" normalizeH="0" baseline="0" smtClean="0">
                          <a:ln>
                            <a:noFill/>
                          </a:ln>
                          <a:solidFill>
                            <a:srgbClr val="3366FF"/>
                          </a:solidFill>
                          <a:effectLst/>
                          <a:latin typeface="Times New Roman" pitchFamily="18" charset="0"/>
                          <a:ea typeface="宋体" pitchFamily="2" charset="-122"/>
                        </a:rPr>
                        <a:t>121</a:t>
                      </a:r>
                    </a:p>
                  </a:txBody>
                  <a:tcPr anchor="ctr" horzOverflow="overflow">
                    <a:lnL cap="flat">
                      <a:noFill/>
                    </a:lnL>
                    <a:lnR w="28575" cap="flat" cmpd="sng" algn="ctr">
                      <a:solidFill>
                        <a:schemeClr val="tx1"/>
                      </a:solidFill>
                      <a:prstDash val="solid"/>
                      <a:round/>
                      <a:headEnd type="none" w="med" len="med"/>
                      <a:tailEnd type="none" w="med" len="lg"/>
                    </a:lnR>
                    <a:lnT cap="flat">
                      <a:noFill/>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800" b="1" i="0" u="none" strike="noStrike" cap="none" normalizeH="0" baseline="0" smtClean="0">
                          <a:ln>
                            <a:noFill/>
                          </a:ln>
                          <a:solidFill>
                            <a:schemeClr val="tx1"/>
                          </a:solidFill>
                          <a:effectLst/>
                          <a:latin typeface="Times New Roman" pitchFamily="18" charset="0"/>
                          <a:ea typeface="宋体" pitchFamily="2" charset="-122"/>
                        </a:rPr>
                        <a:t>20</a:t>
                      </a:r>
                    </a:p>
                  </a:txBody>
                  <a:tcPr anchor="ct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noFill/>
                  </a:tcPr>
                </a:tc>
              </a:tr>
              <a:tr h="431800">
                <a:tc>
                  <a:txBody>
                    <a:bodyPr/>
                    <a:lstStyle/>
                    <a:p>
                      <a:pPr marL="0" marR="0" lvl="0" indent="0" algn="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800" b="1" i="0" u="none" strike="noStrike" cap="none" normalizeH="0" baseline="0" smtClean="0">
                          <a:ln>
                            <a:noFill/>
                          </a:ln>
                          <a:solidFill>
                            <a:srgbClr val="3366FF"/>
                          </a:solidFill>
                          <a:effectLst/>
                          <a:latin typeface="Times New Roman" pitchFamily="18" charset="0"/>
                          <a:ea typeface="宋体" pitchFamily="2" charset="-122"/>
                        </a:rPr>
                        <a:t>122</a:t>
                      </a:r>
                    </a:p>
                  </a:txBody>
                  <a:tcPr anchor="ctr" horzOverflow="overflow">
                    <a:lnL cap="flat">
                      <a:noFill/>
                    </a:lnL>
                    <a:lnR w="28575" cap="flat" cmpd="sng" algn="ctr">
                      <a:solidFill>
                        <a:schemeClr val="tx1"/>
                      </a:solidFill>
                      <a:prstDash val="solid"/>
                      <a:round/>
                      <a:headEnd type="none" w="med" len="med"/>
                      <a:tailEnd type="none" w="med" len="lg"/>
                    </a:lnR>
                    <a:lnT cap="flat">
                      <a:noFill/>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800" b="1" i="0" u="none" strike="noStrike" cap="none" normalizeH="0" baseline="0" smtClean="0">
                          <a:ln>
                            <a:noFill/>
                          </a:ln>
                          <a:solidFill>
                            <a:schemeClr val="tx1"/>
                          </a:solidFill>
                          <a:effectLst/>
                          <a:latin typeface="Times New Roman" pitchFamily="18" charset="0"/>
                          <a:ea typeface="宋体" pitchFamily="2" charset="-122"/>
                        </a:rPr>
                        <a:t>00</a:t>
                      </a:r>
                    </a:p>
                  </a:txBody>
                  <a:tcPr anchor="ct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noFill/>
                  </a:tcPr>
                </a:tc>
              </a:tr>
              <a:tr h="431800">
                <a:tc>
                  <a:txBody>
                    <a:bodyPr/>
                    <a:lstStyle/>
                    <a:p>
                      <a:pPr marL="0" marR="0" lvl="0" indent="0" algn="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800" b="1" i="0" u="none" strike="noStrike" cap="none" normalizeH="0" baseline="0" smtClean="0">
                          <a:ln>
                            <a:noFill/>
                          </a:ln>
                          <a:solidFill>
                            <a:srgbClr val="3366FF"/>
                          </a:solidFill>
                          <a:effectLst/>
                          <a:latin typeface="Times New Roman" pitchFamily="18" charset="0"/>
                          <a:ea typeface="宋体" pitchFamily="2" charset="-122"/>
                        </a:rPr>
                        <a:t>123</a:t>
                      </a:r>
                    </a:p>
                  </a:txBody>
                  <a:tcPr anchor="ctr" horzOverflow="overflow">
                    <a:lnL cap="flat">
                      <a:noFill/>
                    </a:lnL>
                    <a:lnR w="28575" cap="flat" cmpd="sng" algn="ctr">
                      <a:solidFill>
                        <a:schemeClr val="tx1"/>
                      </a:solidFill>
                      <a:prstDash val="solid"/>
                      <a:round/>
                      <a:headEnd type="none" w="med" len="med"/>
                      <a:tailEnd type="none" w="med" len="lg"/>
                    </a:lnR>
                    <a:lnT cap="flat">
                      <a:noFill/>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800" b="1" i="0" u="none" strike="noStrike" cap="none" normalizeH="0" baseline="0" smtClean="0">
                          <a:ln>
                            <a:noFill/>
                          </a:ln>
                          <a:solidFill>
                            <a:schemeClr val="tx1"/>
                          </a:solidFill>
                          <a:effectLst/>
                          <a:latin typeface="Times New Roman" pitchFamily="18" charset="0"/>
                          <a:ea typeface="宋体" pitchFamily="2" charset="-122"/>
                        </a:rPr>
                        <a:t>A0</a:t>
                      </a:r>
                    </a:p>
                  </a:txBody>
                  <a:tcPr anchor="ct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noFill/>
                  </a:tcPr>
                </a:tc>
              </a:tr>
              <a:tr h="865188">
                <a:tc>
                  <a:txBody>
                    <a:bodyPr/>
                    <a:lstStyle/>
                    <a:p>
                      <a:pPr marL="0" marR="0" lvl="0" indent="0" algn="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800" b="1" i="0" u="none" strike="noStrike" cap="none" normalizeH="0" baseline="0" smtClean="0">
                          <a:ln>
                            <a:noFill/>
                          </a:ln>
                          <a:solidFill>
                            <a:schemeClr val="tx1"/>
                          </a:solidFill>
                          <a:effectLst/>
                          <a:latin typeface="Times New Roman" pitchFamily="18" charset="0"/>
                          <a:ea typeface="宋体" pitchFamily="2" charset="-122"/>
                        </a:rPr>
                        <a:t>124</a:t>
                      </a:r>
                    </a:p>
                  </a:txBody>
                  <a:tcPr horzOverflow="overflow">
                    <a:lnL cap="flat">
                      <a:noFill/>
                    </a:lnL>
                    <a:lnR w="28575" cap="flat" cmpd="sng" algn="ctr">
                      <a:solidFill>
                        <a:schemeClr val="tx1"/>
                      </a:solidFill>
                      <a:prstDash val="solid"/>
                      <a:round/>
                      <a:headEnd type="none" w="med" len="med"/>
                      <a:tailEnd type="none" w="med" len="lg"/>
                    </a:lnR>
                    <a:lnT cap="flat">
                      <a:noFill/>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1800" b="1" i="0" u="none" strike="noStrike" cap="none" normalizeH="0" baseline="0" smtClean="0">
                          <a:ln>
                            <a:noFill/>
                          </a:ln>
                          <a:solidFill>
                            <a:schemeClr val="tx1"/>
                          </a:solidFill>
                          <a:effectLst/>
                          <a:latin typeface="Times New Roman" pitchFamily="18" charset="0"/>
                          <a:ea typeface="宋体" pitchFamily="2" charset="-122"/>
                        </a:rPr>
                        <a:t>类型</a:t>
                      </a:r>
                      <a:r>
                        <a:rPr kumimoji="0" lang="en-US" altLang="zh-CN" sz="1800" b="1" i="0" u="none" strike="noStrike" cap="none" normalizeH="0" baseline="0" smtClean="0">
                          <a:ln>
                            <a:noFill/>
                          </a:ln>
                          <a:solidFill>
                            <a:schemeClr val="tx1"/>
                          </a:solidFill>
                          <a:effectLst/>
                          <a:latin typeface="Times New Roman" pitchFamily="18" charset="0"/>
                          <a:ea typeface="宋体" pitchFamily="2" charset="-122"/>
                        </a:rPr>
                        <a:t>69H</a:t>
                      </a:r>
                      <a:br>
                        <a:rPr kumimoji="0" lang="en-US" altLang="zh-CN" sz="1800" b="1" i="0" u="none" strike="noStrike" cap="none" normalizeH="0" baseline="0" smtClean="0">
                          <a:ln>
                            <a:noFill/>
                          </a:ln>
                          <a:solidFill>
                            <a:schemeClr val="tx1"/>
                          </a:solidFill>
                          <a:effectLst/>
                          <a:latin typeface="Times New Roman" pitchFamily="18" charset="0"/>
                          <a:ea typeface="宋体" pitchFamily="2" charset="-122"/>
                        </a:rPr>
                      </a:br>
                      <a:r>
                        <a:rPr kumimoji="0" lang="zh-CN" altLang="en-US" sz="1800" b="1" i="0" u="none" strike="noStrike" cap="none" normalizeH="0" baseline="0" smtClean="0">
                          <a:ln>
                            <a:noFill/>
                          </a:ln>
                          <a:solidFill>
                            <a:schemeClr val="tx1"/>
                          </a:solidFill>
                          <a:effectLst/>
                          <a:latin typeface="Times New Roman" pitchFamily="18" charset="0"/>
                          <a:ea typeface="宋体" pitchFamily="2" charset="-122"/>
                        </a:rPr>
                        <a:t>中断向量</a:t>
                      </a:r>
                    </a:p>
                  </a:txBody>
                  <a:tcPr anchor="ct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noFill/>
                  </a:tcPr>
                </a:tc>
              </a:tr>
            </a:tbl>
          </a:graphicData>
        </a:graphic>
      </p:graphicFrame>
      <p:sp>
        <p:nvSpPr>
          <p:cNvPr id="1069089" name="Rectangle 33"/>
          <p:cNvSpPr>
            <a:spLocks noChangeArrowheads="1"/>
          </p:cNvSpPr>
          <p:nvPr/>
        </p:nvSpPr>
        <p:spPr bwMode="auto">
          <a:xfrm>
            <a:off x="4933950" y="4799013"/>
            <a:ext cx="1295400" cy="1728787"/>
          </a:xfrm>
          <a:prstGeom prst="rect">
            <a:avLst/>
          </a:prstGeom>
          <a:noFill/>
          <a:ln w="28575" algn="ctr">
            <a:solidFill>
              <a:schemeClr val="tx1"/>
            </a:solidFill>
            <a:miter lim="800000"/>
            <a:headEnd/>
            <a:tailEnd type="none" w="med" len="lg"/>
          </a:ln>
          <a:effectLst/>
        </p:spPr>
        <p:txBody>
          <a:bodyPr wrap="none"/>
          <a:lstStyle/>
          <a:p>
            <a:pPr algn="l">
              <a:spcBef>
                <a:spcPts val="0"/>
              </a:spcBef>
            </a:pPr>
            <a:r>
              <a:rPr lang="en-US" altLang="zh-CN" sz="1800" dirty="0"/>
              <a:t>PUSH  AX</a:t>
            </a:r>
          </a:p>
          <a:p>
            <a:pPr algn="l">
              <a:spcBef>
                <a:spcPts val="0"/>
              </a:spcBef>
            </a:pPr>
            <a:r>
              <a:rPr lang="en-US" altLang="zh-CN" sz="1800" dirty="0"/>
              <a:t>PUSH  SI</a:t>
            </a:r>
          </a:p>
          <a:p>
            <a:pPr algn="l">
              <a:lnSpc>
                <a:spcPct val="70000"/>
              </a:lnSpc>
              <a:spcBef>
                <a:spcPts val="0"/>
              </a:spcBef>
            </a:pPr>
            <a:r>
              <a:rPr lang="en-US" altLang="zh-CN" sz="1800" dirty="0"/>
              <a:t>     .</a:t>
            </a:r>
          </a:p>
          <a:p>
            <a:pPr algn="l">
              <a:lnSpc>
                <a:spcPct val="70000"/>
              </a:lnSpc>
              <a:spcBef>
                <a:spcPts val="0"/>
              </a:spcBef>
            </a:pPr>
            <a:r>
              <a:rPr lang="en-US" altLang="zh-CN" sz="1800" dirty="0"/>
              <a:t>     .</a:t>
            </a:r>
          </a:p>
          <a:p>
            <a:pPr algn="l">
              <a:lnSpc>
                <a:spcPct val="70000"/>
              </a:lnSpc>
              <a:spcBef>
                <a:spcPts val="0"/>
              </a:spcBef>
            </a:pPr>
            <a:r>
              <a:rPr lang="en-US" altLang="zh-CN" sz="1800" dirty="0"/>
              <a:t>     .</a:t>
            </a:r>
          </a:p>
          <a:p>
            <a:pPr algn="l">
              <a:spcBef>
                <a:spcPts val="0"/>
              </a:spcBef>
            </a:pPr>
            <a:r>
              <a:rPr lang="en-US" altLang="zh-CN" sz="1800" dirty="0"/>
              <a:t>IRET</a:t>
            </a:r>
          </a:p>
        </p:txBody>
      </p:sp>
      <p:sp>
        <p:nvSpPr>
          <p:cNvPr id="1069090" name="Text Box 34"/>
          <p:cNvSpPr txBox="1">
            <a:spLocks noChangeArrowheads="1"/>
          </p:cNvSpPr>
          <p:nvPr/>
        </p:nvSpPr>
        <p:spPr bwMode="auto">
          <a:xfrm>
            <a:off x="4787900" y="4430713"/>
            <a:ext cx="1584325" cy="366712"/>
          </a:xfrm>
          <a:prstGeom prst="rect">
            <a:avLst/>
          </a:prstGeom>
          <a:noFill/>
          <a:ln w="28575" algn="ctr">
            <a:noFill/>
            <a:miter lim="800000"/>
            <a:headEnd/>
            <a:tailEnd type="none" w="med" len="lg"/>
          </a:ln>
          <a:effectLst/>
        </p:spPr>
        <p:txBody>
          <a:bodyPr>
            <a:spAutoFit/>
          </a:bodyPr>
          <a:lstStyle/>
          <a:p>
            <a:pPr algn="l"/>
            <a:r>
              <a:rPr lang="zh-CN" altLang="en-US" sz="1800"/>
              <a:t>中断处理程序</a:t>
            </a:r>
          </a:p>
        </p:txBody>
      </p:sp>
      <p:sp>
        <p:nvSpPr>
          <p:cNvPr id="1069091" name="Rectangle 35"/>
          <p:cNvSpPr>
            <a:spLocks noChangeArrowheads="1"/>
          </p:cNvSpPr>
          <p:nvPr/>
        </p:nvSpPr>
        <p:spPr bwMode="auto">
          <a:xfrm>
            <a:off x="6518275" y="1666875"/>
            <a:ext cx="1655763" cy="431800"/>
          </a:xfrm>
          <a:prstGeom prst="rect">
            <a:avLst/>
          </a:prstGeom>
          <a:noFill/>
          <a:ln w="28575" algn="ctr">
            <a:solidFill>
              <a:schemeClr val="tx1"/>
            </a:solidFill>
            <a:miter lim="800000"/>
            <a:headEnd/>
            <a:tailEnd type="none" w="med" len="lg"/>
          </a:ln>
          <a:effectLst/>
        </p:spPr>
        <p:txBody>
          <a:bodyPr wrap="none" anchor="ctr"/>
          <a:lstStyle/>
          <a:p>
            <a:r>
              <a:rPr lang="en-US" altLang="zh-CN" sz="1800"/>
              <a:t>2050</a:t>
            </a:r>
          </a:p>
        </p:txBody>
      </p:sp>
      <p:sp>
        <p:nvSpPr>
          <p:cNvPr id="1069092" name="Rectangle 36"/>
          <p:cNvSpPr>
            <a:spLocks noChangeArrowheads="1"/>
          </p:cNvSpPr>
          <p:nvPr/>
        </p:nvSpPr>
        <p:spPr bwMode="auto">
          <a:xfrm>
            <a:off x="6518275" y="2568575"/>
            <a:ext cx="1655763" cy="430213"/>
          </a:xfrm>
          <a:prstGeom prst="rect">
            <a:avLst/>
          </a:prstGeom>
          <a:noFill/>
          <a:ln w="28575" algn="ctr">
            <a:solidFill>
              <a:schemeClr val="tx1"/>
            </a:solidFill>
            <a:miter lim="800000"/>
            <a:headEnd/>
            <a:tailEnd type="none" w="med" len="lg"/>
          </a:ln>
          <a:effectLst/>
        </p:spPr>
        <p:txBody>
          <a:bodyPr wrap="none" anchor="ctr"/>
          <a:lstStyle/>
          <a:p>
            <a:r>
              <a:rPr lang="en-US" altLang="zh-CN" sz="1800"/>
              <a:t>A000</a:t>
            </a:r>
          </a:p>
        </p:txBody>
      </p:sp>
      <p:sp>
        <p:nvSpPr>
          <p:cNvPr id="1069093" name="Text Box 37"/>
          <p:cNvSpPr txBox="1">
            <a:spLocks noChangeArrowheads="1"/>
          </p:cNvSpPr>
          <p:nvPr/>
        </p:nvSpPr>
        <p:spPr bwMode="auto">
          <a:xfrm>
            <a:off x="8174038" y="1666875"/>
            <a:ext cx="503237" cy="366713"/>
          </a:xfrm>
          <a:prstGeom prst="rect">
            <a:avLst/>
          </a:prstGeom>
          <a:noFill/>
          <a:ln w="28575" algn="ctr">
            <a:noFill/>
            <a:miter lim="800000"/>
            <a:headEnd/>
            <a:tailEnd type="none" w="med" len="lg"/>
          </a:ln>
          <a:effectLst/>
        </p:spPr>
        <p:txBody>
          <a:bodyPr>
            <a:spAutoFit/>
          </a:bodyPr>
          <a:lstStyle/>
          <a:p>
            <a:pPr algn="l"/>
            <a:r>
              <a:rPr lang="en-US" altLang="zh-CN" sz="1800"/>
              <a:t>IP</a:t>
            </a:r>
          </a:p>
        </p:txBody>
      </p:sp>
      <p:sp>
        <p:nvSpPr>
          <p:cNvPr id="1069094" name="Text Box 38"/>
          <p:cNvSpPr txBox="1">
            <a:spLocks noChangeArrowheads="1"/>
          </p:cNvSpPr>
          <p:nvPr/>
        </p:nvSpPr>
        <p:spPr bwMode="auto">
          <a:xfrm>
            <a:off x="8174038" y="2573338"/>
            <a:ext cx="503237" cy="366712"/>
          </a:xfrm>
          <a:prstGeom prst="rect">
            <a:avLst/>
          </a:prstGeom>
          <a:noFill/>
          <a:ln w="28575" algn="ctr">
            <a:noFill/>
            <a:miter lim="800000"/>
            <a:headEnd/>
            <a:tailEnd type="none" w="med" len="lg"/>
          </a:ln>
          <a:effectLst/>
        </p:spPr>
        <p:txBody>
          <a:bodyPr>
            <a:spAutoFit/>
          </a:bodyPr>
          <a:lstStyle/>
          <a:p>
            <a:pPr algn="l"/>
            <a:r>
              <a:rPr lang="en-US" altLang="zh-CN" sz="1800"/>
              <a:t>CS</a:t>
            </a:r>
          </a:p>
        </p:txBody>
      </p:sp>
      <p:sp>
        <p:nvSpPr>
          <p:cNvPr id="1069095" name="Text Box 39"/>
          <p:cNvSpPr txBox="1">
            <a:spLocks noChangeArrowheads="1"/>
          </p:cNvSpPr>
          <p:nvPr/>
        </p:nvSpPr>
        <p:spPr bwMode="auto">
          <a:xfrm>
            <a:off x="3494088" y="4822825"/>
            <a:ext cx="1439862" cy="366713"/>
          </a:xfrm>
          <a:prstGeom prst="rect">
            <a:avLst/>
          </a:prstGeom>
          <a:noFill/>
          <a:ln w="28575" algn="ctr">
            <a:noFill/>
            <a:miter lim="800000"/>
            <a:headEnd/>
            <a:tailEnd type="none" w="med" len="lg"/>
          </a:ln>
          <a:effectLst/>
        </p:spPr>
        <p:txBody>
          <a:bodyPr>
            <a:spAutoFit/>
          </a:bodyPr>
          <a:lstStyle/>
          <a:p>
            <a:pPr algn="r"/>
            <a:r>
              <a:rPr lang="en-US" altLang="zh-CN" sz="1800"/>
              <a:t>A000:2050</a:t>
            </a:r>
          </a:p>
        </p:txBody>
      </p:sp>
      <p:sp>
        <p:nvSpPr>
          <p:cNvPr id="1069096" name="Text Box 40"/>
          <p:cNvSpPr txBox="1">
            <a:spLocks noChangeArrowheads="1"/>
          </p:cNvSpPr>
          <p:nvPr/>
        </p:nvSpPr>
        <p:spPr bwMode="auto">
          <a:xfrm>
            <a:off x="1908175" y="4011613"/>
            <a:ext cx="2089150" cy="641350"/>
          </a:xfrm>
          <a:prstGeom prst="rect">
            <a:avLst/>
          </a:prstGeom>
          <a:noFill/>
          <a:ln w="28575" algn="ctr">
            <a:noFill/>
            <a:miter lim="800000"/>
            <a:headEnd/>
            <a:tailEnd type="none" w="med" len="lg"/>
          </a:ln>
          <a:effectLst/>
        </p:spPr>
        <p:txBody>
          <a:bodyPr>
            <a:spAutoFit/>
          </a:bodyPr>
          <a:lstStyle/>
          <a:p>
            <a:pPr algn="l">
              <a:spcBef>
                <a:spcPts val="0"/>
              </a:spcBef>
            </a:pPr>
            <a:r>
              <a:rPr lang="zh-CN" altLang="en-US" sz="1800" dirty="0"/>
              <a:t>向量地址</a:t>
            </a:r>
          </a:p>
          <a:p>
            <a:pPr algn="l">
              <a:spcBef>
                <a:spcPts val="0"/>
              </a:spcBef>
            </a:pPr>
            <a:r>
              <a:rPr lang="zh-CN" altLang="en-US" sz="1800" dirty="0"/>
              <a:t>＝</a:t>
            </a:r>
            <a:r>
              <a:rPr lang="en-US" altLang="zh-CN" sz="1800" dirty="0"/>
              <a:t>48H×4</a:t>
            </a:r>
            <a:r>
              <a:rPr lang="zh-CN" altLang="en-US" sz="1800" dirty="0"/>
              <a:t>＝</a:t>
            </a:r>
            <a:r>
              <a:rPr lang="en-US" altLang="zh-CN" sz="1800" dirty="0"/>
              <a:t>120H</a:t>
            </a:r>
          </a:p>
        </p:txBody>
      </p:sp>
      <p:sp>
        <p:nvSpPr>
          <p:cNvPr id="1069097" name="Text Box 41"/>
          <p:cNvSpPr txBox="1">
            <a:spLocks noChangeArrowheads="1"/>
          </p:cNvSpPr>
          <p:nvPr/>
        </p:nvSpPr>
        <p:spPr bwMode="auto">
          <a:xfrm>
            <a:off x="3349625" y="1017588"/>
            <a:ext cx="503238" cy="396875"/>
          </a:xfrm>
          <a:prstGeom prst="rect">
            <a:avLst/>
          </a:prstGeom>
          <a:noFill/>
          <a:ln w="28575" algn="ctr">
            <a:noFill/>
            <a:miter lim="800000"/>
            <a:headEnd/>
            <a:tailEnd type="none" w="med" len="lg"/>
          </a:ln>
          <a:effectLst/>
        </p:spPr>
        <p:txBody>
          <a:bodyPr>
            <a:spAutoFit/>
          </a:bodyPr>
          <a:lstStyle/>
          <a:p>
            <a:pPr algn="l"/>
            <a:r>
              <a:rPr lang="en-US" altLang="zh-CN" sz="2000">
                <a:solidFill>
                  <a:srgbClr val="FF0066"/>
                </a:solidFill>
              </a:rPr>
              <a:t>①</a:t>
            </a:r>
          </a:p>
        </p:txBody>
      </p:sp>
      <p:sp>
        <p:nvSpPr>
          <p:cNvPr id="1069098" name="Text Box 42"/>
          <p:cNvSpPr txBox="1">
            <a:spLocks noChangeArrowheads="1"/>
          </p:cNvSpPr>
          <p:nvPr/>
        </p:nvSpPr>
        <p:spPr bwMode="auto">
          <a:xfrm>
            <a:off x="2989263" y="4795838"/>
            <a:ext cx="503237" cy="396875"/>
          </a:xfrm>
          <a:prstGeom prst="rect">
            <a:avLst/>
          </a:prstGeom>
          <a:noFill/>
          <a:ln w="28575" algn="ctr">
            <a:noFill/>
            <a:miter lim="800000"/>
            <a:headEnd/>
            <a:tailEnd type="none" w="med" len="lg"/>
          </a:ln>
          <a:effectLst/>
        </p:spPr>
        <p:txBody>
          <a:bodyPr>
            <a:spAutoFit/>
          </a:bodyPr>
          <a:lstStyle/>
          <a:p>
            <a:pPr algn="l"/>
            <a:r>
              <a:rPr lang="en-US" altLang="zh-CN" sz="2000">
                <a:solidFill>
                  <a:srgbClr val="FF0066"/>
                </a:solidFill>
              </a:rPr>
              <a:t>⑤</a:t>
            </a:r>
          </a:p>
        </p:txBody>
      </p:sp>
      <p:sp>
        <p:nvSpPr>
          <p:cNvPr id="1069099" name="Text Box 43"/>
          <p:cNvSpPr txBox="1">
            <a:spLocks noChangeArrowheads="1"/>
          </p:cNvSpPr>
          <p:nvPr/>
        </p:nvSpPr>
        <p:spPr bwMode="auto">
          <a:xfrm>
            <a:off x="6446838" y="1125538"/>
            <a:ext cx="503237" cy="396875"/>
          </a:xfrm>
          <a:prstGeom prst="rect">
            <a:avLst/>
          </a:prstGeom>
          <a:noFill/>
          <a:ln w="28575" algn="ctr">
            <a:noFill/>
            <a:miter lim="800000"/>
            <a:headEnd/>
            <a:tailEnd type="none" w="med" len="lg"/>
          </a:ln>
          <a:effectLst/>
        </p:spPr>
        <p:txBody>
          <a:bodyPr>
            <a:spAutoFit/>
          </a:bodyPr>
          <a:lstStyle/>
          <a:p>
            <a:pPr algn="l"/>
            <a:r>
              <a:rPr lang="en-US" altLang="zh-CN" sz="2000">
                <a:solidFill>
                  <a:srgbClr val="FF0066"/>
                </a:solidFill>
              </a:rPr>
              <a:t>⑥</a:t>
            </a:r>
          </a:p>
        </p:txBody>
      </p:sp>
      <p:sp>
        <p:nvSpPr>
          <p:cNvPr id="1069100" name="Text Box 44"/>
          <p:cNvSpPr txBox="1">
            <a:spLocks noChangeArrowheads="1"/>
          </p:cNvSpPr>
          <p:nvPr/>
        </p:nvSpPr>
        <p:spPr bwMode="auto">
          <a:xfrm>
            <a:off x="6950075" y="3575050"/>
            <a:ext cx="503238" cy="396875"/>
          </a:xfrm>
          <a:prstGeom prst="rect">
            <a:avLst/>
          </a:prstGeom>
          <a:noFill/>
          <a:ln w="28575" algn="ctr">
            <a:noFill/>
            <a:miter lim="800000"/>
            <a:headEnd/>
            <a:tailEnd type="none" w="med" len="lg"/>
          </a:ln>
          <a:effectLst/>
        </p:spPr>
        <p:txBody>
          <a:bodyPr>
            <a:spAutoFit/>
          </a:bodyPr>
          <a:lstStyle/>
          <a:p>
            <a:pPr algn="l"/>
            <a:r>
              <a:rPr lang="en-US" altLang="zh-CN" sz="2000">
                <a:solidFill>
                  <a:srgbClr val="FF0066"/>
                </a:solidFill>
              </a:rPr>
              <a:t>⑦</a:t>
            </a:r>
          </a:p>
        </p:txBody>
      </p:sp>
      <p:sp>
        <p:nvSpPr>
          <p:cNvPr id="1069101" name="Text Box 45"/>
          <p:cNvSpPr txBox="1">
            <a:spLocks noChangeArrowheads="1"/>
          </p:cNvSpPr>
          <p:nvPr/>
        </p:nvSpPr>
        <p:spPr bwMode="auto">
          <a:xfrm>
            <a:off x="3925888" y="5699125"/>
            <a:ext cx="503237" cy="396875"/>
          </a:xfrm>
          <a:prstGeom prst="rect">
            <a:avLst/>
          </a:prstGeom>
          <a:noFill/>
          <a:ln w="28575" algn="ctr">
            <a:noFill/>
            <a:miter lim="800000"/>
            <a:headEnd/>
            <a:tailEnd type="none" w="med" len="lg"/>
          </a:ln>
          <a:effectLst/>
        </p:spPr>
        <p:txBody>
          <a:bodyPr>
            <a:spAutoFit/>
          </a:bodyPr>
          <a:lstStyle/>
          <a:p>
            <a:pPr algn="l"/>
            <a:r>
              <a:rPr lang="en-US" altLang="zh-CN" sz="2000">
                <a:solidFill>
                  <a:srgbClr val="FF0066"/>
                </a:solidFill>
              </a:rPr>
              <a:t>⑧</a:t>
            </a:r>
          </a:p>
        </p:txBody>
      </p:sp>
      <p:sp>
        <p:nvSpPr>
          <p:cNvPr id="1069102" name="Line 46"/>
          <p:cNvSpPr>
            <a:spLocks noChangeShapeType="1"/>
          </p:cNvSpPr>
          <p:nvPr/>
        </p:nvSpPr>
        <p:spPr bwMode="auto">
          <a:xfrm>
            <a:off x="3276600" y="1119188"/>
            <a:ext cx="144463" cy="0"/>
          </a:xfrm>
          <a:prstGeom prst="line">
            <a:avLst/>
          </a:prstGeom>
          <a:noFill/>
          <a:ln w="28575">
            <a:solidFill>
              <a:schemeClr val="tx1"/>
            </a:solidFill>
            <a:round/>
            <a:headEnd/>
            <a:tailEnd/>
          </a:ln>
          <a:effectLst/>
        </p:spPr>
        <p:txBody>
          <a:bodyPr wrap="none" anchor="ctr"/>
          <a:lstStyle/>
          <a:p>
            <a:endParaRPr lang="zh-CN" altLang="en-US"/>
          </a:p>
        </p:txBody>
      </p:sp>
      <p:sp>
        <p:nvSpPr>
          <p:cNvPr id="1069103" name="Line 47"/>
          <p:cNvSpPr>
            <a:spLocks noChangeShapeType="1"/>
          </p:cNvSpPr>
          <p:nvPr/>
        </p:nvSpPr>
        <p:spPr bwMode="auto">
          <a:xfrm flipH="1">
            <a:off x="3060700" y="2276475"/>
            <a:ext cx="288925" cy="288925"/>
          </a:xfrm>
          <a:prstGeom prst="line">
            <a:avLst/>
          </a:prstGeom>
          <a:noFill/>
          <a:ln w="28575">
            <a:solidFill>
              <a:schemeClr val="tx1"/>
            </a:solidFill>
            <a:round/>
            <a:headEnd/>
            <a:tailEnd type="triangle" w="med" len="lg"/>
          </a:ln>
          <a:effectLst/>
        </p:spPr>
        <p:txBody>
          <a:bodyPr wrap="none" anchor="ctr"/>
          <a:lstStyle/>
          <a:p>
            <a:endParaRPr lang="zh-CN" altLang="en-US"/>
          </a:p>
        </p:txBody>
      </p:sp>
      <p:sp>
        <p:nvSpPr>
          <p:cNvPr id="1069104" name="Line 48"/>
          <p:cNvSpPr>
            <a:spLocks noChangeShapeType="1"/>
          </p:cNvSpPr>
          <p:nvPr/>
        </p:nvSpPr>
        <p:spPr bwMode="auto">
          <a:xfrm>
            <a:off x="3060700" y="4618038"/>
            <a:ext cx="0" cy="179387"/>
          </a:xfrm>
          <a:prstGeom prst="line">
            <a:avLst/>
          </a:prstGeom>
          <a:noFill/>
          <a:ln w="28575">
            <a:solidFill>
              <a:schemeClr val="tx1"/>
            </a:solidFill>
            <a:round/>
            <a:headEnd/>
            <a:tailEnd type="none" w="med" len="lg"/>
          </a:ln>
          <a:effectLst/>
        </p:spPr>
        <p:txBody>
          <a:bodyPr wrap="none" anchor="ctr"/>
          <a:lstStyle/>
          <a:p>
            <a:endParaRPr lang="zh-CN" altLang="en-US"/>
          </a:p>
        </p:txBody>
      </p:sp>
      <p:sp>
        <p:nvSpPr>
          <p:cNvPr id="1069105" name="Line 49"/>
          <p:cNvSpPr>
            <a:spLocks noChangeShapeType="1"/>
          </p:cNvSpPr>
          <p:nvPr/>
        </p:nvSpPr>
        <p:spPr bwMode="auto">
          <a:xfrm>
            <a:off x="3060700" y="4797425"/>
            <a:ext cx="1006475" cy="0"/>
          </a:xfrm>
          <a:prstGeom prst="line">
            <a:avLst/>
          </a:prstGeom>
          <a:noFill/>
          <a:ln w="28575">
            <a:solidFill>
              <a:schemeClr val="tx1"/>
            </a:solidFill>
            <a:round/>
            <a:headEnd/>
            <a:tailEnd type="none" w="med" len="lg"/>
          </a:ln>
          <a:effectLst/>
        </p:spPr>
        <p:txBody>
          <a:bodyPr wrap="none" anchor="ctr"/>
          <a:lstStyle/>
          <a:p>
            <a:endParaRPr lang="zh-CN" altLang="en-US"/>
          </a:p>
        </p:txBody>
      </p:sp>
      <p:sp>
        <p:nvSpPr>
          <p:cNvPr id="1069106" name="Line 50"/>
          <p:cNvSpPr>
            <a:spLocks noChangeShapeType="1"/>
          </p:cNvSpPr>
          <p:nvPr/>
        </p:nvSpPr>
        <p:spPr bwMode="auto">
          <a:xfrm flipV="1">
            <a:off x="4067175" y="1700213"/>
            <a:ext cx="0" cy="3094037"/>
          </a:xfrm>
          <a:prstGeom prst="line">
            <a:avLst/>
          </a:prstGeom>
          <a:noFill/>
          <a:ln w="28575">
            <a:solidFill>
              <a:schemeClr val="tx1"/>
            </a:solidFill>
            <a:round/>
            <a:headEnd/>
            <a:tailEnd type="none" w="med" len="lg"/>
          </a:ln>
          <a:effectLst/>
        </p:spPr>
        <p:txBody>
          <a:bodyPr wrap="none" anchor="ctr"/>
          <a:lstStyle/>
          <a:p>
            <a:endParaRPr lang="zh-CN" altLang="en-US"/>
          </a:p>
        </p:txBody>
      </p:sp>
      <p:sp>
        <p:nvSpPr>
          <p:cNvPr id="1069107" name="Line 51"/>
          <p:cNvSpPr>
            <a:spLocks noChangeShapeType="1"/>
          </p:cNvSpPr>
          <p:nvPr/>
        </p:nvSpPr>
        <p:spPr bwMode="auto">
          <a:xfrm>
            <a:off x="4067175" y="1701800"/>
            <a:ext cx="361950" cy="0"/>
          </a:xfrm>
          <a:prstGeom prst="line">
            <a:avLst/>
          </a:prstGeom>
          <a:noFill/>
          <a:ln w="28575">
            <a:solidFill>
              <a:schemeClr val="tx1"/>
            </a:solidFill>
            <a:round/>
            <a:headEnd/>
            <a:tailEnd type="triangle" w="med" len="lg"/>
          </a:ln>
          <a:effectLst/>
        </p:spPr>
        <p:txBody>
          <a:bodyPr wrap="none" anchor="ctr"/>
          <a:lstStyle/>
          <a:p>
            <a:endParaRPr lang="zh-CN" altLang="en-US"/>
          </a:p>
        </p:txBody>
      </p:sp>
      <p:sp>
        <p:nvSpPr>
          <p:cNvPr id="1069108" name="Line 52"/>
          <p:cNvSpPr>
            <a:spLocks noChangeShapeType="1"/>
          </p:cNvSpPr>
          <p:nvPr/>
        </p:nvSpPr>
        <p:spPr bwMode="auto">
          <a:xfrm flipH="1">
            <a:off x="395288" y="6096000"/>
            <a:ext cx="4465637" cy="0"/>
          </a:xfrm>
          <a:prstGeom prst="line">
            <a:avLst/>
          </a:prstGeom>
          <a:noFill/>
          <a:ln w="28575">
            <a:solidFill>
              <a:schemeClr val="tx1"/>
            </a:solidFill>
            <a:round/>
            <a:headEnd/>
            <a:tailEnd type="none" w="med" len="lg"/>
          </a:ln>
          <a:effectLst/>
        </p:spPr>
        <p:txBody>
          <a:bodyPr wrap="none" anchor="ctr"/>
          <a:lstStyle/>
          <a:p>
            <a:endParaRPr lang="zh-CN" altLang="en-US"/>
          </a:p>
        </p:txBody>
      </p:sp>
      <p:sp>
        <p:nvSpPr>
          <p:cNvPr id="1069109" name="Line 53"/>
          <p:cNvSpPr>
            <a:spLocks noChangeShapeType="1"/>
          </p:cNvSpPr>
          <p:nvPr/>
        </p:nvSpPr>
        <p:spPr bwMode="auto">
          <a:xfrm flipV="1">
            <a:off x="395288" y="1408113"/>
            <a:ext cx="0" cy="4686300"/>
          </a:xfrm>
          <a:prstGeom prst="line">
            <a:avLst/>
          </a:prstGeom>
          <a:noFill/>
          <a:ln w="28575">
            <a:solidFill>
              <a:schemeClr val="tx1"/>
            </a:solidFill>
            <a:round/>
            <a:headEnd/>
            <a:tailEnd type="none" w="med" len="lg"/>
          </a:ln>
          <a:effectLst/>
        </p:spPr>
        <p:txBody>
          <a:bodyPr wrap="none" anchor="ctr"/>
          <a:lstStyle/>
          <a:p>
            <a:endParaRPr lang="zh-CN" altLang="en-US"/>
          </a:p>
        </p:txBody>
      </p:sp>
      <p:sp>
        <p:nvSpPr>
          <p:cNvPr id="1069110" name="Line 54"/>
          <p:cNvSpPr>
            <a:spLocks noChangeShapeType="1"/>
          </p:cNvSpPr>
          <p:nvPr/>
        </p:nvSpPr>
        <p:spPr bwMode="auto">
          <a:xfrm>
            <a:off x="395288" y="1408113"/>
            <a:ext cx="288925" cy="0"/>
          </a:xfrm>
          <a:prstGeom prst="line">
            <a:avLst/>
          </a:prstGeom>
          <a:noFill/>
          <a:ln w="28575">
            <a:solidFill>
              <a:schemeClr val="tx1"/>
            </a:solidFill>
            <a:round/>
            <a:headEnd/>
            <a:tailEnd type="triangle" w="med" len="lg"/>
          </a:ln>
          <a:effectLst/>
        </p:spPr>
        <p:txBody>
          <a:bodyPr wrap="none" anchor="ctr"/>
          <a:lstStyle/>
          <a:p>
            <a:endParaRPr lang="zh-CN" altLang="en-US"/>
          </a:p>
        </p:txBody>
      </p:sp>
      <p:sp>
        <p:nvSpPr>
          <p:cNvPr id="1069111" name="Line 55"/>
          <p:cNvSpPr>
            <a:spLocks noChangeShapeType="1"/>
          </p:cNvSpPr>
          <p:nvPr/>
        </p:nvSpPr>
        <p:spPr bwMode="auto">
          <a:xfrm flipH="1">
            <a:off x="7308850" y="2998788"/>
            <a:ext cx="1588" cy="1296987"/>
          </a:xfrm>
          <a:prstGeom prst="line">
            <a:avLst/>
          </a:prstGeom>
          <a:noFill/>
          <a:ln w="28575">
            <a:solidFill>
              <a:schemeClr val="tx1"/>
            </a:solidFill>
            <a:round/>
            <a:headEnd/>
            <a:tailEnd type="none" w="med" len="lg"/>
          </a:ln>
          <a:effectLst/>
        </p:spPr>
        <p:txBody>
          <a:bodyPr wrap="none" anchor="ctr"/>
          <a:lstStyle/>
          <a:p>
            <a:endParaRPr lang="zh-CN" altLang="en-US"/>
          </a:p>
        </p:txBody>
      </p:sp>
      <p:sp>
        <p:nvSpPr>
          <p:cNvPr id="1069112" name="Line 56"/>
          <p:cNvSpPr>
            <a:spLocks noChangeShapeType="1"/>
          </p:cNvSpPr>
          <p:nvPr/>
        </p:nvSpPr>
        <p:spPr bwMode="auto">
          <a:xfrm flipH="1">
            <a:off x="4357688" y="4294188"/>
            <a:ext cx="2952750" cy="0"/>
          </a:xfrm>
          <a:prstGeom prst="line">
            <a:avLst/>
          </a:prstGeom>
          <a:noFill/>
          <a:ln w="28575">
            <a:solidFill>
              <a:schemeClr val="tx1"/>
            </a:solidFill>
            <a:round/>
            <a:headEnd/>
            <a:tailEnd type="none" w="med" len="lg"/>
          </a:ln>
          <a:effectLst/>
        </p:spPr>
        <p:txBody>
          <a:bodyPr wrap="none" anchor="ctr"/>
          <a:lstStyle/>
          <a:p>
            <a:endParaRPr lang="zh-CN" altLang="en-US"/>
          </a:p>
        </p:txBody>
      </p:sp>
      <p:sp>
        <p:nvSpPr>
          <p:cNvPr id="1069113" name="Line 57"/>
          <p:cNvSpPr>
            <a:spLocks noChangeShapeType="1"/>
          </p:cNvSpPr>
          <p:nvPr/>
        </p:nvSpPr>
        <p:spPr bwMode="auto">
          <a:xfrm>
            <a:off x="4356100" y="4294188"/>
            <a:ext cx="1588" cy="577850"/>
          </a:xfrm>
          <a:prstGeom prst="line">
            <a:avLst/>
          </a:prstGeom>
          <a:noFill/>
          <a:ln w="28575">
            <a:solidFill>
              <a:schemeClr val="tx1"/>
            </a:solidFill>
            <a:round/>
            <a:headEnd/>
            <a:tailEnd type="triangle" w="med" len="lg"/>
          </a:ln>
          <a:effectLst/>
        </p:spPr>
        <p:txBody>
          <a:bodyPr wrap="none" anchor="ctr"/>
          <a:lstStyle/>
          <a:p>
            <a:endParaRPr lang="zh-CN" altLang="en-US"/>
          </a:p>
        </p:txBody>
      </p:sp>
      <p:sp>
        <p:nvSpPr>
          <p:cNvPr id="1069114" name="AutoShape 58"/>
          <p:cNvSpPr>
            <a:spLocks/>
          </p:cNvSpPr>
          <p:nvPr/>
        </p:nvSpPr>
        <p:spPr bwMode="auto">
          <a:xfrm>
            <a:off x="6157913" y="1485900"/>
            <a:ext cx="215900" cy="792163"/>
          </a:xfrm>
          <a:prstGeom prst="rightBrace">
            <a:avLst>
              <a:gd name="adj1" fmla="val 30576"/>
              <a:gd name="adj2" fmla="val 50000"/>
            </a:avLst>
          </a:prstGeom>
          <a:noFill/>
          <a:ln w="28575">
            <a:solidFill>
              <a:schemeClr val="tx1"/>
            </a:solidFill>
            <a:round/>
            <a:headEnd/>
            <a:tailEnd type="none" w="med" len="lg"/>
          </a:ln>
          <a:effectLst/>
        </p:spPr>
        <p:txBody>
          <a:bodyPr wrap="none" anchor="ctr"/>
          <a:lstStyle/>
          <a:p>
            <a:endParaRPr lang="zh-CN" altLang="en-US"/>
          </a:p>
        </p:txBody>
      </p:sp>
      <p:sp>
        <p:nvSpPr>
          <p:cNvPr id="1069115" name="AutoShape 59"/>
          <p:cNvSpPr>
            <a:spLocks/>
          </p:cNvSpPr>
          <p:nvPr/>
        </p:nvSpPr>
        <p:spPr bwMode="auto">
          <a:xfrm>
            <a:off x="6157913" y="2351088"/>
            <a:ext cx="215900" cy="792162"/>
          </a:xfrm>
          <a:prstGeom prst="rightBrace">
            <a:avLst>
              <a:gd name="adj1" fmla="val 30576"/>
              <a:gd name="adj2" fmla="val 50000"/>
            </a:avLst>
          </a:prstGeom>
          <a:noFill/>
          <a:ln w="28575">
            <a:solidFill>
              <a:schemeClr val="tx1"/>
            </a:solidFill>
            <a:round/>
            <a:headEnd/>
            <a:tailEnd type="none" w="med" len="lg"/>
          </a:ln>
          <a:effectLst/>
        </p:spPr>
        <p:txBody>
          <a:bodyPr wrap="none" anchor="ctr"/>
          <a:lstStyle/>
          <a:p>
            <a:endParaRPr lang="zh-CN" altLang="en-US"/>
          </a:p>
        </p:txBody>
      </p:sp>
      <p:sp>
        <p:nvSpPr>
          <p:cNvPr id="1069116" name="AutoShape 60"/>
          <p:cNvSpPr>
            <a:spLocks noChangeArrowheads="1"/>
          </p:cNvSpPr>
          <p:nvPr/>
        </p:nvSpPr>
        <p:spPr bwMode="auto">
          <a:xfrm>
            <a:off x="6373813" y="1485900"/>
            <a:ext cx="2232025" cy="1655763"/>
          </a:xfrm>
          <a:prstGeom prst="roundRect">
            <a:avLst>
              <a:gd name="adj" fmla="val 16667"/>
            </a:avLst>
          </a:prstGeom>
          <a:noFill/>
          <a:ln w="12700" algn="ctr">
            <a:solidFill>
              <a:srgbClr val="FF6600"/>
            </a:solidFill>
            <a:prstDash val="dash"/>
            <a:round/>
            <a:headEnd/>
            <a:tailEnd type="none" w="med" len="lg"/>
          </a:ln>
          <a:effectLst/>
        </p:spPr>
        <p:txBody>
          <a:bodyPr wrap="none" anchor="ctr"/>
          <a:lstStyle/>
          <a:p>
            <a:endParaRPr lang="zh-CN" altLang="en-US"/>
          </a:p>
        </p:txBody>
      </p:sp>
      <p:sp>
        <p:nvSpPr>
          <p:cNvPr id="1069118" name="Text Box 62"/>
          <p:cNvSpPr txBox="1">
            <a:spLocks noChangeArrowheads="1"/>
          </p:cNvSpPr>
          <p:nvPr/>
        </p:nvSpPr>
        <p:spPr bwMode="auto">
          <a:xfrm>
            <a:off x="2195513" y="1565275"/>
            <a:ext cx="1728787" cy="641350"/>
          </a:xfrm>
          <a:prstGeom prst="rect">
            <a:avLst/>
          </a:prstGeom>
          <a:noFill/>
          <a:ln w="28575" algn="ctr">
            <a:noFill/>
            <a:miter lim="800000"/>
            <a:headEnd/>
            <a:tailEnd type="none" w="med" len="lg"/>
          </a:ln>
          <a:effectLst/>
        </p:spPr>
        <p:txBody>
          <a:bodyPr>
            <a:spAutoFit/>
          </a:bodyPr>
          <a:lstStyle/>
          <a:p>
            <a:pPr algn="l"/>
            <a:r>
              <a:rPr lang="en-US" altLang="zh-CN" sz="1800">
                <a:solidFill>
                  <a:srgbClr val="FF0000"/>
                </a:solidFill>
              </a:rPr>
              <a:t>Flags</a:t>
            </a:r>
            <a:r>
              <a:rPr lang="zh-CN" altLang="en-US" sz="1800">
                <a:solidFill>
                  <a:srgbClr val="FF0000"/>
                </a:solidFill>
              </a:rPr>
              <a:t>、</a:t>
            </a:r>
            <a:r>
              <a:rPr lang="en-US" altLang="zh-CN" sz="1800">
                <a:solidFill>
                  <a:srgbClr val="FF0000"/>
                </a:solidFill>
              </a:rPr>
              <a:t>CS</a:t>
            </a:r>
            <a:r>
              <a:rPr lang="zh-CN" altLang="en-US" sz="1800">
                <a:solidFill>
                  <a:srgbClr val="FF0000"/>
                </a:solidFill>
              </a:rPr>
              <a:t>、</a:t>
            </a:r>
            <a:r>
              <a:rPr lang="en-US" altLang="zh-CN" sz="1800">
                <a:solidFill>
                  <a:srgbClr val="FF0000"/>
                </a:solidFill>
              </a:rPr>
              <a:t>IP</a:t>
            </a:r>
            <a:r>
              <a:rPr lang="zh-CN" altLang="en-US" sz="1800">
                <a:solidFill>
                  <a:srgbClr val="FF0000"/>
                </a:solidFill>
              </a:rPr>
              <a:t>压栈，关中断</a:t>
            </a:r>
          </a:p>
        </p:txBody>
      </p:sp>
      <p:sp>
        <p:nvSpPr>
          <p:cNvPr id="1069119" name="Line 63"/>
          <p:cNvSpPr>
            <a:spLocks noChangeShapeType="1"/>
          </p:cNvSpPr>
          <p:nvPr/>
        </p:nvSpPr>
        <p:spPr bwMode="auto">
          <a:xfrm>
            <a:off x="3421063" y="1127125"/>
            <a:ext cx="0" cy="431800"/>
          </a:xfrm>
          <a:prstGeom prst="line">
            <a:avLst/>
          </a:prstGeom>
          <a:noFill/>
          <a:ln w="28575">
            <a:solidFill>
              <a:schemeClr val="tx1"/>
            </a:solidFill>
            <a:round/>
            <a:headEnd/>
            <a:tailEnd type="triangle" w="med" len="lg"/>
          </a:ln>
          <a:effectLst/>
        </p:spPr>
        <p:txBody>
          <a:bodyPr wrap="none" anchor="ctr"/>
          <a:lstStyle/>
          <a:p>
            <a:endParaRPr lang="zh-CN" altLang="en-US"/>
          </a:p>
        </p:txBody>
      </p:sp>
      <p:sp>
        <p:nvSpPr>
          <p:cNvPr id="1069120" name="Text Box 64"/>
          <p:cNvSpPr txBox="1">
            <a:spLocks noChangeArrowheads="1"/>
          </p:cNvSpPr>
          <p:nvPr/>
        </p:nvSpPr>
        <p:spPr bwMode="auto">
          <a:xfrm>
            <a:off x="6156325" y="115888"/>
            <a:ext cx="2952750" cy="830997"/>
          </a:xfrm>
          <a:prstGeom prst="rect">
            <a:avLst/>
          </a:prstGeom>
          <a:noFill/>
          <a:ln w="28575" algn="ctr">
            <a:noFill/>
            <a:miter lim="800000"/>
            <a:headEnd/>
            <a:tailEnd type="none" w="med" len="lg"/>
          </a:ln>
          <a:effectLst/>
        </p:spPr>
        <p:txBody>
          <a:bodyPr>
            <a:spAutoFit/>
          </a:bodyPr>
          <a:lstStyle/>
          <a:p>
            <a:r>
              <a:rPr lang="en-US" altLang="zh-CN" sz="2400" dirty="0">
                <a:solidFill>
                  <a:schemeClr val="bg2"/>
                </a:solidFill>
              </a:rPr>
              <a:t>x86</a:t>
            </a:r>
            <a:r>
              <a:rPr lang="zh-CN" altLang="en-US" sz="2400" dirty="0">
                <a:solidFill>
                  <a:schemeClr val="bg2"/>
                </a:solidFill>
              </a:rPr>
              <a:t>中断响应过程</a:t>
            </a:r>
            <a:br>
              <a:rPr lang="zh-CN" altLang="en-US" sz="2400" dirty="0">
                <a:solidFill>
                  <a:schemeClr val="bg2"/>
                </a:solidFill>
              </a:rPr>
            </a:br>
            <a:r>
              <a:rPr lang="zh-CN" altLang="en-US" sz="2400" dirty="0">
                <a:solidFill>
                  <a:schemeClr val="bg2"/>
                </a:solidFill>
              </a:rPr>
              <a:t>（以</a:t>
            </a:r>
            <a:r>
              <a:rPr lang="zh-CN" altLang="en-US" sz="2400" dirty="0">
                <a:solidFill>
                  <a:srgbClr val="0000FF"/>
                </a:solidFill>
                <a:ea typeface="黑体" pitchFamily="2" charset="-122"/>
              </a:rPr>
              <a:t>外部中断</a:t>
            </a:r>
            <a:r>
              <a:rPr lang="zh-CN" altLang="en-US" sz="2400" dirty="0">
                <a:solidFill>
                  <a:schemeClr val="bg2"/>
                </a:solidFill>
              </a:rPr>
              <a:t>为例）</a:t>
            </a:r>
          </a:p>
        </p:txBody>
      </p:sp>
      <p:sp>
        <p:nvSpPr>
          <p:cNvPr id="1069121" name="Text Box 65"/>
          <p:cNvSpPr txBox="1">
            <a:spLocks noChangeArrowheads="1"/>
          </p:cNvSpPr>
          <p:nvPr/>
        </p:nvSpPr>
        <p:spPr bwMode="auto">
          <a:xfrm>
            <a:off x="611188" y="908050"/>
            <a:ext cx="1223962" cy="641350"/>
          </a:xfrm>
          <a:prstGeom prst="rect">
            <a:avLst/>
          </a:prstGeom>
          <a:noFill/>
          <a:ln w="28575" algn="ctr">
            <a:noFill/>
            <a:miter lim="800000"/>
            <a:headEnd/>
            <a:tailEnd type="none" w="med" len="lg"/>
          </a:ln>
          <a:effectLst/>
        </p:spPr>
        <p:txBody>
          <a:bodyPr>
            <a:spAutoFit/>
          </a:bodyPr>
          <a:lstStyle/>
          <a:p>
            <a:pPr algn="l">
              <a:spcBef>
                <a:spcPts val="0"/>
              </a:spcBef>
            </a:pPr>
            <a:r>
              <a:rPr lang="en-US" altLang="zh-CN" sz="1800" dirty="0">
                <a:solidFill>
                  <a:srgbClr val="0000FF"/>
                </a:solidFill>
              </a:rPr>
              <a:t>1413:0105</a:t>
            </a:r>
          </a:p>
          <a:p>
            <a:pPr algn="l">
              <a:spcBef>
                <a:spcPts val="0"/>
              </a:spcBef>
            </a:pPr>
            <a:r>
              <a:rPr lang="en-US" altLang="zh-CN" sz="1800" dirty="0">
                <a:solidFill>
                  <a:srgbClr val="0000FF"/>
                </a:solidFill>
              </a:rPr>
              <a:t>1413:0107</a:t>
            </a:r>
          </a:p>
        </p:txBody>
      </p:sp>
      <p:sp>
        <p:nvSpPr>
          <p:cNvPr id="1069122" name="Rectangle 66"/>
          <p:cNvSpPr>
            <a:spLocks noChangeArrowheads="1"/>
          </p:cNvSpPr>
          <p:nvPr/>
        </p:nvSpPr>
        <p:spPr bwMode="auto">
          <a:xfrm>
            <a:off x="1187450" y="2492375"/>
            <a:ext cx="792163" cy="288925"/>
          </a:xfrm>
          <a:prstGeom prst="rect">
            <a:avLst/>
          </a:prstGeom>
          <a:solidFill>
            <a:srgbClr val="FFFF99"/>
          </a:solidFill>
          <a:ln w="19050" algn="ctr">
            <a:solidFill>
              <a:srgbClr val="008000"/>
            </a:solidFill>
            <a:miter lim="800000"/>
            <a:headEnd/>
            <a:tailEnd type="none" w="med" len="lg"/>
          </a:ln>
          <a:effectLst/>
        </p:spPr>
        <p:txBody>
          <a:bodyPr wrap="none" anchor="ctr"/>
          <a:lstStyle/>
          <a:p>
            <a:r>
              <a:rPr lang="en-US" altLang="zh-CN" sz="1800">
                <a:solidFill>
                  <a:srgbClr val="0000FF"/>
                </a:solidFill>
              </a:rPr>
              <a:t>Flags</a:t>
            </a:r>
          </a:p>
        </p:txBody>
      </p:sp>
      <p:sp>
        <p:nvSpPr>
          <p:cNvPr id="1069123" name="Rectangle 67"/>
          <p:cNvSpPr>
            <a:spLocks noChangeArrowheads="1"/>
          </p:cNvSpPr>
          <p:nvPr/>
        </p:nvSpPr>
        <p:spPr bwMode="auto">
          <a:xfrm>
            <a:off x="1187450" y="2205038"/>
            <a:ext cx="792163" cy="288925"/>
          </a:xfrm>
          <a:prstGeom prst="rect">
            <a:avLst/>
          </a:prstGeom>
          <a:solidFill>
            <a:srgbClr val="FFFF99"/>
          </a:solidFill>
          <a:ln w="19050" algn="ctr">
            <a:solidFill>
              <a:srgbClr val="008000"/>
            </a:solidFill>
            <a:miter lim="800000"/>
            <a:headEnd/>
            <a:tailEnd type="none" w="med" len="lg"/>
          </a:ln>
          <a:effectLst/>
        </p:spPr>
        <p:txBody>
          <a:bodyPr wrap="none" anchor="ctr"/>
          <a:lstStyle/>
          <a:p>
            <a:r>
              <a:rPr lang="en-US" altLang="zh-CN" sz="1800">
                <a:solidFill>
                  <a:srgbClr val="0000FF"/>
                </a:solidFill>
              </a:rPr>
              <a:t>1413</a:t>
            </a:r>
          </a:p>
        </p:txBody>
      </p:sp>
      <p:sp>
        <p:nvSpPr>
          <p:cNvPr id="1069124" name="Rectangle 68"/>
          <p:cNvSpPr>
            <a:spLocks noChangeArrowheads="1"/>
          </p:cNvSpPr>
          <p:nvPr/>
        </p:nvSpPr>
        <p:spPr bwMode="auto">
          <a:xfrm>
            <a:off x="1187450" y="1917700"/>
            <a:ext cx="792163" cy="288925"/>
          </a:xfrm>
          <a:prstGeom prst="rect">
            <a:avLst/>
          </a:prstGeom>
          <a:solidFill>
            <a:srgbClr val="FFFF99"/>
          </a:solidFill>
          <a:ln w="19050" algn="ctr">
            <a:solidFill>
              <a:srgbClr val="008000"/>
            </a:solidFill>
            <a:miter lim="800000"/>
            <a:headEnd/>
            <a:tailEnd type="none" w="med" len="lg"/>
          </a:ln>
          <a:effectLst/>
        </p:spPr>
        <p:txBody>
          <a:bodyPr wrap="none" anchor="ctr"/>
          <a:lstStyle/>
          <a:p>
            <a:r>
              <a:rPr lang="en-US" altLang="zh-CN" sz="1800">
                <a:solidFill>
                  <a:srgbClr val="0000FF"/>
                </a:solidFill>
              </a:rPr>
              <a:t>0107</a:t>
            </a:r>
          </a:p>
        </p:txBody>
      </p:sp>
      <p:sp>
        <p:nvSpPr>
          <p:cNvPr id="1069125" name="Line 69"/>
          <p:cNvSpPr>
            <a:spLocks noChangeShapeType="1"/>
          </p:cNvSpPr>
          <p:nvPr/>
        </p:nvSpPr>
        <p:spPr bwMode="auto">
          <a:xfrm>
            <a:off x="1187450" y="1773238"/>
            <a:ext cx="0" cy="1223962"/>
          </a:xfrm>
          <a:prstGeom prst="line">
            <a:avLst/>
          </a:prstGeom>
          <a:noFill/>
          <a:ln w="28575">
            <a:solidFill>
              <a:srgbClr val="008000"/>
            </a:solidFill>
            <a:round/>
            <a:headEnd/>
            <a:tailEnd type="none" w="med" len="lg"/>
          </a:ln>
          <a:effectLst/>
        </p:spPr>
        <p:txBody>
          <a:bodyPr wrap="none" anchor="ctr"/>
          <a:lstStyle/>
          <a:p>
            <a:endParaRPr lang="zh-CN" altLang="en-US"/>
          </a:p>
        </p:txBody>
      </p:sp>
      <p:sp>
        <p:nvSpPr>
          <p:cNvPr id="1069126" name="Line 70"/>
          <p:cNvSpPr>
            <a:spLocks noChangeShapeType="1"/>
          </p:cNvSpPr>
          <p:nvPr/>
        </p:nvSpPr>
        <p:spPr bwMode="auto">
          <a:xfrm>
            <a:off x="1979613" y="1773238"/>
            <a:ext cx="0" cy="1223962"/>
          </a:xfrm>
          <a:prstGeom prst="line">
            <a:avLst/>
          </a:prstGeom>
          <a:noFill/>
          <a:ln w="28575">
            <a:solidFill>
              <a:srgbClr val="008000"/>
            </a:solidFill>
            <a:round/>
            <a:headEnd/>
            <a:tailEnd type="none" w="med" len="lg"/>
          </a:ln>
          <a:effectLst/>
        </p:spPr>
        <p:txBody>
          <a:bodyPr wrap="none" anchor="ctr"/>
          <a:lstStyle/>
          <a:p>
            <a:endParaRPr lang="zh-CN" altLang="en-US"/>
          </a:p>
        </p:txBody>
      </p:sp>
      <p:sp>
        <p:nvSpPr>
          <p:cNvPr id="1069127" name="Text Box 71"/>
          <p:cNvSpPr txBox="1">
            <a:spLocks noChangeArrowheads="1"/>
          </p:cNvSpPr>
          <p:nvPr/>
        </p:nvSpPr>
        <p:spPr bwMode="auto">
          <a:xfrm>
            <a:off x="539750" y="1909763"/>
            <a:ext cx="720725" cy="366712"/>
          </a:xfrm>
          <a:prstGeom prst="rect">
            <a:avLst/>
          </a:prstGeom>
          <a:noFill/>
          <a:ln w="28575" algn="ctr">
            <a:noFill/>
            <a:miter lim="800000"/>
            <a:headEnd/>
            <a:tailEnd type="none" w="med" len="lg"/>
          </a:ln>
          <a:effectLst/>
        </p:spPr>
        <p:txBody>
          <a:bodyPr>
            <a:spAutoFit/>
          </a:bodyPr>
          <a:lstStyle/>
          <a:p>
            <a:pPr algn="l"/>
            <a:r>
              <a:rPr lang="en-US" altLang="zh-CN" sz="1800" dirty="0">
                <a:solidFill>
                  <a:srgbClr val="FF6600"/>
                </a:solidFill>
              </a:rPr>
              <a:t>SP</a:t>
            </a:r>
            <a:r>
              <a:rPr lang="en-US" altLang="zh-CN" sz="1800" dirty="0">
                <a:solidFill>
                  <a:srgbClr val="FF6600"/>
                </a:solidFill>
                <a:latin typeface="+mn-ea"/>
                <a:ea typeface="+mn-ea"/>
              </a:rPr>
              <a:t>→</a:t>
            </a:r>
          </a:p>
        </p:txBody>
      </p:sp>
      <p:sp>
        <p:nvSpPr>
          <p:cNvPr id="1069128" name="Rectangle 72"/>
          <p:cNvSpPr>
            <a:spLocks noChangeArrowheads="1"/>
          </p:cNvSpPr>
          <p:nvPr/>
        </p:nvSpPr>
        <p:spPr bwMode="auto">
          <a:xfrm>
            <a:off x="1187450" y="5516563"/>
            <a:ext cx="792163" cy="288925"/>
          </a:xfrm>
          <a:prstGeom prst="rect">
            <a:avLst/>
          </a:prstGeom>
          <a:solidFill>
            <a:srgbClr val="FFFF99"/>
          </a:solidFill>
          <a:ln w="19050" algn="ctr">
            <a:solidFill>
              <a:srgbClr val="008000"/>
            </a:solidFill>
            <a:miter lim="800000"/>
            <a:headEnd/>
            <a:tailEnd type="none" w="med" len="lg"/>
          </a:ln>
          <a:effectLst/>
        </p:spPr>
        <p:txBody>
          <a:bodyPr wrap="none" anchor="ctr"/>
          <a:lstStyle/>
          <a:p>
            <a:r>
              <a:rPr lang="en-US" altLang="zh-CN" sz="1800">
                <a:solidFill>
                  <a:srgbClr val="0000FF"/>
                </a:solidFill>
              </a:rPr>
              <a:t>Flags</a:t>
            </a:r>
          </a:p>
        </p:txBody>
      </p:sp>
      <p:sp>
        <p:nvSpPr>
          <p:cNvPr id="1069129" name="Rectangle 73"/>
          <p:cNvSpPr>
            <a:spLocks noChangeArrowheads="1"/>
          </p:cNvSpPr>
          <p:nvPr/>
        </p:nvSpPr>
        <p:spPr bwMode="auto">
          <a:xfrm>
            <a:off x="1187450" y="5229225"/>
            <a:ext cx="792163" cy="288925"/>
          </a:xfrm>
          <a:prstGeom prst="rect">
            <a:avLst/>
          </a:prstGeom>
          <a:solidFill>
            <a:srgbClr val="FFFF99"/>
          </a:solidFill>
          <a:ln w="19050" algn="ctr">
            <a:solidFill>
              <a:srgbClr val="008000"/>
            </a:solidFill>
            <a:miter lim="800000"/>
            <a:headEnd/>
            <a:tailEnd type="none" w="med" len="lg"/>
          </a:ln>
          <a:effectLst/>
        </p:spPr>
        <p:txBody>
          <a:bodyPr wrap="none" anchor="ctr"/>
          <a:lstStyle/>
          <a:p>
            <a:r>
              <a:rPr lang="en-US" altLang="zh-CN" sz="1800">
                <a:solidFill>
                  <a:srgbClr val="0000FF"/>
                </a:solidFill>
              </a:rPr>
              <a:t>1413</a:t>
            </a:r>
          </a:p>
        </p:txBody>
      </p:sp>
      <p:sp>
        <p:nvSpPr>
          <p:cNvPr id="1069130" name="Rectangle 74"/>
          <p:cNvSpPr>
            <a:spLocks noChangeArrowheads="1"/>
          </p:cNvSpPr>
          <p:nvPr/>
        </p:nvSpPr>
        <p:spPr bwMode="auto">
          <a:xfrm>
            <a:off x="1187450" y="4941888"/>
            <a:ext cx="792163" cy="288925"/>
          </a:xfrm>
          <a:prstGeom prst="rect">
            <a:avLst/>
          </a:prstGeom>
          <a:solidFill>
            <a:srgbClr val="FFFF99"/>
          </a:solidFill>
          <a:ln w="19050" algn="ctr">
            <a:solidFill>
              <a:srgbClr val="008000"/>
            </a:solidFill>
            <a:miter lim="800000"/>
            <a:headEnd/>
            <a:tailEnd type="none" w="med" len="lg"/>
          </a:ln>
          <a:effectLst/>
        </p:spPr>
        <p:txBody>
          <a:bodyPr wrap="none" anchor="ctr"/>
          <a:lstStyle/>
          <a:p>
            <a:r>
              <a:rPr lang="en-US" altLang="zh-CN" sz="1800">
                <a:solidFill>
                  <a:srgbClr val="0000FF"/>
                </a:solidFill>
              </a:rPr>
              <a:t>0107</a:t>
            </a:r>
          </a:p>
        </p:txBody>
      </p:sp>
      <p:sp>
        <p:nvSpPr>
          <p:cNvPr id="1069131" name="Line 75"/>
          <p:cNvSpPr>
            <a:spLocks noChangeShapeType="1"/>
          </p:cNvSpPr>
          <p:nvPr/>
        </p:nvSpPr>
        <p:spPr bwMode="auto">
          <a:xfrm>
            <a:off x="1187450" y="4797425"/>
            <a:ext cx="0" cy="1223963"/>
          </a:xfrm>
          <a:prstGeom prst="line">
            <a:avLst/>
          </a:prstGeom>
          <a:noFill/>
          <a:ln w="28575">
            <a:solidFill>
              <a:srgbClr val="008000"/>
            </a:solidFill>
            <a:round/>
            <a:headEnd/>
            <a:tailEnd type="none" w="med" len="lg"/>
          </a:ln>
          <a:effectLst/>
        </p:spPr>
        <p:txBody>
          <a:bodyPr wrap="none" anchor="ctr"/>
          <a:lstStyle/>
          <a:p>
            <a:endParaRPr lang="zh-CN" altLang="en-US"/>
          </a:p>
        </p:txBody>
      </p:sp>
      <p:sp>
        <p:nvSpPr>
          <p:cNvPr id="1069132" name="Line 76"/>
          <p:cNvSpPr>
            <a:spLocks noChangeShapeType="1"/>
          </p:cNvSpPr>
          <p:nvPr/>
        </p:nvSpPr>
        <p:spPr bwMode="auto">
          <a:xfrm>
            <a:off x="1979613" y="4797425"/>
            <a:ext cx="0" cy="1223963"/>
          </a:xfrm>
          <a:prstGeom prst="line">
            <a:avLst/>
          </a:prstGeom>
          <a:noFill/>
          <a:ln w="28575">
            <a:solidFill>
              <a:srgbClr val="008000"/>
            </a:solidFill>
            <a:round/>
            <a:headEnd/>
            <a:tailEnd type="none" w="med" len="lg"/>
          </a:ln>
          <a:effectLst/>
        </p:spPr>
        <p:txBody>
          <a:bodyPr wrap="none" anchor="ctr"/>
          <a:lstStyle/>
          <a:p>
            <a:endParaRPr lang="zh-CN" altLang="en-US"/>
          </a:p>
        </p:txBody>
      </p:sp>
      <p:sp>
        <p:nvSpPr>
          <p:cNvPr id="1069133" name="Text Box 77"/>
          <p:cNvSpPr txBox="1">
            <a:spLocks noChangeArrowheads="1"/>
          </p:cNvSpPr>
          <p:nvPr/>
        </p:nvSpPr>
        <p:spPr bwMode="auto">
          <a:xfrm>
            <a:off x="539750" y="5726113"/>
            <a:ext cx="720725" cy="366712"/>
          </a:xfrm>
          <a:prstGeom prst="rect">
            <a:avLst/>
          </a:prstGeom>
          <a:noFill/>
          <a:ln w="28575" algn="ctr">
            <a:noFill/>
            <a:miter lim="800000"/>
            <a:headEnd/>
            <a:tailEnd type="none" w="med" len="lg"/>
          </a:ln>
          <a:effectLst/>
        </p:spPr>
        <p:txBody>
          <a:bodyPr>
            <a:spAutoFit/>
          </a:bodyPr>
          <a:lstStyle/>
          <a:p>
            <a:pPr algn="l"/>
            <a:r>
              <a:rPr lang="en-US" altLang="zh-CN" sz="1800" dirty="0">
                <a:solidFill>
                  <a:srgbClr val="FF6600"/>
                </a:solidFill>
              </a:rPr>
              <a:t>SP</a:t>
            </a:r>
            <a:r>
              <a:rPr lang="en-US" altLang="zh-CN" sz="1800" dirty="0">
                <a:solidFill>
                  <a:srgbClr val="FF6600"/>
                </a:solidFill>
                <a:latin typeface="+mn-ea"/>
                <a:ea typeface="+mn-ea"/>
              </a:rPr>
              <a:t>→</a:t>
            </a:r>
          </a:p>
        </p:txBody>
      </p:sp>
      <p:sp>
        <p:nvSpPr>
          <p:cNvPr id="1069134" name="Text Box 78"/>
          <p:cNvSpPr txBox="1">
            <a:spLocks noChangeArrowheads="1"/>
          </p:cNvSpPr>
          <p:nvPr/>
        </p:nvSpPr>
        <p:spPr bwMode="auto">
          <a:xfrm>
            <a:off x="539750" y="1628775"/>
            <a:ext cx="720725" cy="366713"/>
          </a:xfrm>
          <a:prstGeom prst="rect">
            <a:avLst/>
          </a:prstGeom>
          <a:noFill/>
          <a:ln w="28575" algn="ctr">
            <a:noFill/>
            <a:miter lim="800000"/>
            <a:headEnd/>
            <a:tailEnd type="none" w="med" len="lg"/>
          </a:ln>
          <a:effectLst/>
        </p:spPr>
        <p:txBody>
          <a:bodyPr>
            <a:spAutoFit/>
          </a:bodyPr>
          <a:lstStyle/>
          <a:p>
            <a:pPr algn="l"/>
            <a:r>
              <a:rPr lang="zh-CN" altLang="en-US" sz="1800">
                <a:solidFill>
                  <a:srgbClr val="008000"/>
                </a:solidFill>
              </a:rPr>
              <a:t>堆栈</a:t>
            </a:r>
          </a:p>
        </p:txBody>
      </p:sp>
      <p:sp>
        <p:nvSpPr>
          <p:cNvPr id="1069135" name="Text Box 79"/>
          <p:cNvSpPr txBox="1">
            <a:spLocks noChangeArrowheads="1"/>
          </p:cNvSpPr>
          <p:nvPr/>
        </p:nvSpPr>
        <p:spPr bwMode="auto">
          <a:xfrm>
            <a:off x="539750" y="4718050"/>
            <a:ext cx="720725" cy="366713"/>
          </a:xfrm>
          <a:prstGeom prst="rect">
            <a:avLst/>
          </a:prstGeom>
          <a:noFill/>
          <a:ln w="28575" algn="ctr">
            <a:noFill/>
            <a:miter lim="800000"/>
            <a:headEnd/>
            <a:tailEnd type="none" w="med" len="lg"/>
          </a:ln>
          <a:effectLst/>
        </p:spPr>
        <p:txBody>
          <a:bodyPr>
            <a:spAutoFit/>
          </a:bodyPr>
          <a:lstStyle/>
          <a:p>
            <a:pPr algn="l"/>
            <a:r>
              <a:rPr lang="zh-CN" altLang="en-US" sz="1800">
                <a:solidFill>
                  <a:srgbClr val="008000"/>
                </a:solidFill>
              </a:rPr>
              <a:t>堆栈</a:t>
            </a:r>
          </a:p>
        </p:txBody>
      </p:sp>
      <p:sp>
        <p:nvSpPr>
          <p:cNvPr id="1069136" name="Text Box 80"/>
          <p:cNvSpPr txBox="1">
            <a:spLocks noChangeArrowheads="1"/>
          </p:cNvSpPr>
          <p:nvPr/>
        </p:nvSpPr>
        <p:spPr bwMode="auto">
          <a:xfrm>
            <a:off x="1908175" y="4933950"/>
            <a:ext cx="720725" cy="366713"/>
          </a:xfrm>
          <a:prstGeom prst="rect">
            <a:avLst/>
          </a:prstGeom>
          <a:noFill/>
          <a:ln w="28575" algn="ctr">
            <a:noFill/>
            <a:miter lim="800000"/>
            <a:headEnd/>
            <a:tailEnd type="none" w="med" len="lg"/>
          </a:ln>
          <a:effectLst/>
        </p:spPr>
        <p:txBody>
          <a:bodyPr>
            <a:spAutoFit/>
          </a:bodyPr>
          <a:lstStyle/>
          <a:p>
            <a:pPr algn="l"/>
            <a:r>
              <a:rPr lang="en-US" altLang="zh-CN" sz="1800" dirty="0">
                <a:solidFill>
                  <a:srgbClr val="FF3399"/>
                </a:solidFill>
                <a:latin typeface="+mn-ea"/>
                <a:ea typeface="+mn-ea"/>
              </a:rPr>
              <a:t>→</a:t>
            </a:r>
            <a:r>
              <a:rPr lang="en-US" altLang="zh-CN" sz="1800" dirty="0">
                <a:solidFill>
                  <a:srgbClr val="FF3399"/>
                </a:solidFill>
              </a:rPr>
              <a:t>IP</a:t>
            </a:r>
          </a:p>
        </p:txBody>
      </p:sp>
      <p:sp>
        <p:nvSpPr>
          <p:cNvPr id="1069137" name="Text Box 81"/>
          <p:cNvSpPr txBox="1">
            <a:spLocks noChangeArrowheads="1"/>
          </p:cNvSpPr>
          <p:nvPr/>
        </p:nvSpPr>
        <p:spPr bwMode="auto">
          <a:xfrm>
            <a:off x="1908175" y="5222875"/>
            <a:ext cx="720725" cy="366713"/>
          </a:xfrm>
          <a:prstGeom prst="rect">
            <a:avLst/>
          </a:prstGeom>
          <a:noFill/>
          <a:ln w="28575" algn="ctr">
            <a:noFill/>
            <a:miter lim="800000"/>
            <a:headEnd/>
            <a:tailEnd type="none" w="med" len="lg"/>
          </a:ln>
          <a:effectLst/>
        </p:spPr>
        <p:txBody>
          <a:bodyPr>
            <a:spAutoFit/>
          </a:bodyPr>
          <a:lstStyle/>
          <a:p>
            <a:pPr algn="l"/>
            <a:r>
              <a:rPr lang="en-US" altLang="zh-CN" sz="1800" dirty="0">
                <a:solidFill>
                  <a:srgbClr val="FF3399"/>
                </a:solidFill>
                <a:latin typeface="+mn-ea"/>
                <a:ea typeface="+mn-ea"/>
              </a:rPr>
              <a:t>→</a:t>
            </a:r>
            <a:r>
              <a:rPr lang="en-US" altLang="zh-CN" sz="1800" dirty="0">
                <a:solidFill>
                  <a:srgbClr val="FF3399"/>
                </a:solidFill>
              </a:rPr>
              <a:t>CS</a:t>
            </a:r>
          </a:p>
        </p:txBody>
      </p:sp>
      <p:sp>
        <p:nvSpPr>
          <p:cNvPr id="1069138" name="Text Box 82"/>
          <p:cNvSpPr txBox="1">
            <a:spLocks noChangeArrowheads="1"/>
          </p:cNvSpPr>
          <p:nvPr/>
        </p:nvSpPr>
        <p:spPr bwMode="auto">
          <a:xfrm>
            <a:off x="1908175" y="5510213"/>
            <a:ext cx="1008063" cy="366712"/>
          </a:xfrm>
          <a:prstGeom prst="rect">
            <a:avLst/>
          </a:prstGeom>
          <a:noFill/>
          <a:ln w="28575" algn="ctr">
            <a:noFill/>
            <a:miter lim="800000"/>
            <a:headEnd/>
            <a:tailEnd type="none" w="med" len="lg"/>
          </a:ln>
          <a:effectLst/>
        </p:spPr>
        <p:txBody>
          <a:bodyPr>
            <a:spAutoFit/>
          </a:bodyPr>
          <a:lstStyle/>
          <a:p>
            <a:pPr algn="l"/>
            <a:r>
              <a:rPr lang="en-US" altLang="zh-CN" sz="1800" dirty="0">
                <a:solidFill>
                  <a:srgbClr val="FF3399"/>
                </a:solidFill>
                <a:latin typeface="+mn-ea"/>
                <a:ea typeface="+mn-ea"/>
              </a:rPr>
              <a:t>→</a:t>
            </a:r>
            <a:r>
              <a:rPr lang="en-US" altLang="zh-CN" sz="1800" dirty="0">
                <a:solidFill>
                  <a:srgbClr val="FF3399"/>
                </a:solidFill>
              </a:rPr>
              <a:t>Flags</a:t>
            </a:r>
          </a:p>
        </p:txBody>
      </p:sp>
      <p:sp>
        <p:nvSpPr>
          <p:cNvPr id="1069140" name="Line 84"/>
          <p:cNvSpPr>
            <a:spLocks noChangeShapeType="1"/>
          </p:cNvSpPr>
          <p:nvPr/>
        </p:nvSpPr>
        <p:spPr bwMode="auto">
          <a:xfrm>
            <a:off x="1619250" y="620713"/>
            <a:ext cx="288925" cy="360362"/>
          </a:xfrm>
          <a:prstGeom prst="line">
            <a:avLst/>
          </a:prstGeom>
          <a:noFill/>
          <a:ln w="57150">
            <a:solidFill>
              <a:srgbClr val="FF0000"/>
            </a:solidFill>
            <a:round/>
            <a:headEnd/>
            <a:tailEnd type="triangle" w="med" len="lg"/>
          </a:ln>
          <a:effectLst/>
        </p:spPr>
        <p:txBody>
          <a:bodyPr wrap="none" anchor="ctr"/>
          <a:lstStyle/>
          <a:p>
            <a:endParaRPr lang="zh-CN" altLang="en-US"/>
          </a:p>
        </p:txBody>
      </p:sp>
      <p:sp>
        <p:nvSpPr>
          <p:cNvPr id="1069142" name="Text Box 86"/>
          <p:cNvSpPr txBox="1">
            <a:spLocks noChangeArrowheads="1"/>
          </p:cNvSpPr>
          <p:nvPr/>
        </p:nvSpPr>
        <p:spPr bwMode="auto">
          <a:xfrm>
            <a:off x="2268538" y="2492375"/>
            <a:ext cx="1728787" cy="366713"/>
          </a:xfrm>
          <a:prstGeom prst="rect">
            <a:avLst/>
          </a:prstGeom>
          <a:noFill/>
          <a:ln w="28575" algn="ctr">
            <a:noFill/>
            <a:miter lim="800000"/>
            <a:headEnd/>
            <a:tailEnd type="none" w="med" len="lg"/>
          </a:ln>
          <a:effectLst/>
        </p:spPr>
        <p:txBody>
          <a:bodyPr>
            <a:spAutoFit/>
          </a:bodyPr>
          <a:lstStyle/>
          <a:p>
            <a:pPr algn="l"/>
            <a:r>
              <a:rPr lang="zh-CN" altLang="en-US" sz="1800"/>
              <a:t>第一次 </a:t>
            </a:r>
            <a:r>
              <a:rPr lang="en-US" altLang="zh-CN" sz="1800"/>
              <a:t>INTA</a:t>
            </a:r>
          </a:p>
        </p:txBody>
      </p:sp>
      <p:sp>
        <p:nvSpPr>
          <p:cNvPr id="1069143" name="Text Box 87"/>
          <p:cNvSpPr txBox="1">
            <a:spLocks noChangeArrowheads="1"/>
          </p:cNvSpPr>
          <p:nvPr/>
        </p:nvSpPr>
        <p:spPr bwMode="auto">
          <a:xfrm>
            <a:off x="1908175" y="3148013"/>
            <a:ext cx="2089150" cy="641350"/>
          </a:xfrm>
          <a:prstGeom prst="rect">
            <a:avLst/>
          </a:prstGeom>
          <a:noFill/>
          <a:ln w="28575" algn="ctr">
            <a:noFill/>
            <a:miter lim="800000"/>
            <a:headEnd/>
            <a:tailEnd type="none" w="med" len="lg"/>
          </a:ln>
          <a:effectLst/>
        </p:spPr>
        <p:txBody>
          <a:bodyPr>
            <a:spAutoFit/>
          </a:bodyPr>
          <a:lstStyle/>
          <a:p>
            <a:pPr algn="l"/>
            <a:r>
              <a:rPr lang="zh-CN" altLang="en-US" sz="1800" dirty="0"/>
              <a:t>第二次 </a:t>
            </a:r>
            <a:r>
              <a:rPr lang="en-US" altLang="zh-CN" sz="1800" dirty="0"/>
              <a:t>INTA</a:t>
            </a:r>
            <a:r>
              <a:rPr lang="zh-CN" altLang="en-US" sz="1800" dirty="0"/>
              <a:t>，</a:t>
            </a:r>
            <a:br>
              <a:rPr lang="zh-CN" altLang="en-US" sz="1800" dirty="0"/>
            </a:br>
            <a:r>
              <a:rPr lang="zh-CN" altLang="en-US" sz="1800" dirty="0"/>
              <a:t>取中断向量码</a:t>
            </a:r>
            <a:r>
              <a:rPr lang="en-US" altLang="zh-CN" sz="1800" dirty="0"/>
              <a:t>48H</a:t>
            </a:r>
          </a:p>
        </p:txBody>
      </p:sp>
      <p:sp>
        <p:nvSpPr>
          <p:cNvPr id="1069144" name="Line 88"/>
          <p:cNvSpPr>
            <a:spLocks noChangeShapeType="1"/>
          </p:cNvSpPr>
          <p:nvPr/>
        </p:nvSpPr>
        <p:spPr bwMode="auto">
          <a:xfrm flipH="1">
            <a:off x="3059113" y="2827338"/>
            <a:ext cx="1587" cy="360362"/>
          </a:xfrm>
          <a:prstGeom prst="line">
            <a:avLst/>
          </a:prstGeom>
          <a:noFill/>
          <a:ln w="28575">
            <a:solidFill>
              <a:schemeClr val="tx1"/>
            </a:solidFill>
            <a:round/>
            <a:headEnd/>
            <a:tailEnd type="triangle" w="med" len="lg"/>
          </a:ln>
          <a:effectLst/>
        </p:spPr>
        <p:txBody>
          <a:bodyPr wrap="none" anchor="ctr"/>
          <a:lstStyle/>
          <a:p>
            <a:endParaRPr lang="zh-CN" altLang="en-US"/>
          </a:p>
        </p:txBody>
      </p:sp>
      <p:sp>
        <p:nvSpPr>
          <p:cNvPr id="1069145" name="Line 89"/>
          <p:cNvSpPr>
            <a:spLocks noChangeShapeType="1"/>
          </p:cNvSpPr>
          <p:nvPr/>
        </p:nvSpPr>
        <p:spPr bwMode="auto">
          <a:xfrm flipH="1">
            <a:off x="3060700" y="3775075"/>
            <a:ext cx="0" cy="288925"/>
          </a:xfrm>
          <a:prstGeom prst="line">
            <a:avLst/>
          </a:prstGeom>
          <a:noFill/>
          <a:ln w="28575">
            <a:solidFill>
              <a:schemeClr val="tx1"/>
            </a:solidFill>
            <a:round/>
            <a:headEnd/>
            <a:tailEnd type="triangle" w="med" len="lg"/>
          </a:ln>
          <a:effectLst/>
        </p:spPr>
        <p:txBody>
          <a:bodyPr wrap="none" anchor="ctr"/>
          <a:lstStyle/>
          <a:p>
            <a:endParaRPr lang="zh-CN" altLang="en-US"/>
          </a:p>
        </p:txBody>
      </p:sp>
      <p:sp>
        <p:nvSpPr>
          <p:cNvPr id="1069146" name="Text Box 90"/>
          <p:cNvSpPr txBox="1">
            <a:spLocks noChangeArrowheads="1"/>
          </p:cNvSpPr>
          <p:nvPr/>
        </p:nvSpPr>
        <p:spPr bwMode="auto">
          <a:xfrm>
            <a:off x="2773363" y="2168525"/>
            <a:ext cx="503237" cy="396875"/>
          </a:xfrm>
          <a:prstGeom prst="rect">
            <a:avLst/>
          </a:prstGeom>
          <a:noFill/>
          <a:ln w="28575" algn="ctr">
            <a:noFill/>
            <a:miter lim="800000"/>
            <a:headEnd/>
            <a:tailEnd type="none" w="med" len="lg"/>
          </a:ln>
          <a:effectLst/>
        </p:spPr>
        <p:txBody>
          <a:bodyPr>
            <a:spAutoFit/>
          </a:bodyPr>
          <a:lstStyle/>
          <a:p>
            <a:pPr algn="l"/>
            <a:r>
              <a:rPr lang="en-US" altLang="zh-CN" sz="2000">
                <a:solidFill>
                  <a:srgbClr val="FF0066"/>
                </a:solidFill>
              </a:rPr>
              <a:t>②</a:t>
            </a:r>
          </a:p>
        </p:txBody>
      </p:sp>
      <p:sp>
        <p:nvSpPr>
          <p:cNvPr id="1069147" name="Text Box 91"/>
          <p:cNvSpPr txBox="1">
            <a:spLocks noChangeArrowheads="1"/>
          </p:cNvSpPr>
          <p:nvPr/>
        </p:nvSpPr>
        <p:spPr bwMode="auto">
          <a:xfrm>
            <a:off x="2627313" y="2781300"/>
            <a:ext cx="503237" cy="396875"/>
          </a:xfrm>
          <a:prstGeom prst="rect">
            <a:avLst/>
          </a:prstGeom>
          <a:noFill/>
          <a:ln w="28575" algn="ctr">
            <a:noFill/>
            <a:miter lim="800000"/>
            <a:headEnd/>
            <a:tailEnd type="none" w="med" len="lg"/>
          </a:ln>
          <a:effectLst/>
        </p:spPr>
        <p:txBody>
          <a:bodyPr>
            <a:spAutoFit/>
          </a:bodyPr>
          <a:lstStyle/>
          <a:p>
            <a:pPr algn="l"/>
            <a:r>
              <a:rPr lang="en-US" altLang="zh-CN" sz="2000">
                <a:solidFill>
                  <a:srgbClr val="FF0066"/>
                </a:solidFill>
              </a:rPr>
              <a:t>③</a:t>
            </a:r>
          </a:p>
        </p:txBody>
      </p:sp>
      <p:sp>
        <p:nvSpPr>
          <p:cNvPr id="1069148" name="Text Box 92"/>
          <p:cNvSpPr txBox="1">
            <a:spLocks noChangeArrowheads="1"/>
          </p:cNvSpPr>
          <p:nvPr/>
        </p:nvSpPr>
        <p:spPr bwMode="auto">
          <a:xfrm>
            <a:off x="3060700" y="3703638"/>
            <a:ext cx="503238" cy="396875"/>
          </a:xfrm>
          <a:prstGeom prst="rect">
            <a:avLst/>
          </a:prstGeom>
          <a:noFill/>
          <a:ln w="28575" algn="ctr">
            <a:noFill/>
            <a:miter lim="800000"/>
            <a:headEnd/>
            <a:tailEnd type="none" w="med" len="lg"/>
          </a:ln>
          <a:effectLst/>
        </p:spPr>
        <p:txBody>
          <a:bodyPr>
            <a:spAutoFit/>
          </a:bodyPr>
          <a:lstStyle/>
          <a:p>
            <a:pPr algn="l"/>
            <a:r>
              <a:rPr lang="en-US" altLang="zh-CN" sz="2000">
                <a:solidFill>
                  <a:srgbClr val="FF0066"/>
                </a:solidFill>
              </a:rPr>
              <a:t>④</a:t>
            </a:r>
          </a:p>
        </p:txBody>
      </p:sp>
      <p:sp>
        <p:nvSpPr>
          <p:cNvPr id="1069151" name="Line 95"/>
          <p:cNvSpPr>
            <a:spLocks noChangeShapeType="1"/>
          </p:cNvSpPr>
          <p:nvPr/>
        </p:nvSpPr>
        <p:spPr bwMode="auto">
          <a:xfrm>
            <a:off x="3132138" y="2565400"/>
            <a:ext cx="503237" cy="0"/>
          </a:xfrm>
          <a:prstGeom prst="line">
            <a:avLst/>
          </a:prstGeom>
          <a:noFill/>
          <a:ln w="19050">
            <a:solidFill>
              <a:schemeClr val="tx1"/>
            </a:solidFill>
            <a:round/>
            <a:headEnd/>
            <a:tailEnd type="none" w="med" len="lg"/>
          </a:ln>
          <a:effectLst/>
        </p:spPr>
        <p:txBody>
          <a:bodyPr wrap="none" anchor="ctr"/>
          <a:lstStyle/>
          <a:p>
            <a:endParaRPr lang="zh-CN" altLang="en-US"/>
          </a:p>
        </p:txBody>
      </p:sp>
      <p:sp>
        <p:nvSpPr>
          <p:cNvPr id="1069152" name="Line 96"/>
          <p:cNvSpPr>
            <a:spLocks noChangeShapeType="1"/>
          </p:cNvSpPr>
          <p:nvPr/>
        </p:nvSpPr>
        <p:spPr bwMode="auto">
          <a:xfrm>
            <a:off x="2760663" y="3225800"/>
            <a:ext cx="576262" cy="0"/>
          </a:xfrm>
          <a:prstGeom prst="line">
            <a:avLst/>
          </a:prstGeom>
          <a:noFill/>
          <a:ln w="19050">
            <a:solidFill>
              <a:schemeClr val="tx1"/>
            </a:solidFill>
            <a:round/>
            <a:headEnd/>
            <a:tailEnd type="none" w="med" len="lg"/>
          </a:ln>
          <a:effectLst/>
        </p:spPr>
        <p:txBody>
          <a:bodyPr wrap="none" anchor="ctr"/>
          <a:lstStyle/>
          <a:p>
            <a:endParaRPr lang="zh-CN" altLang="en-US"/>
          </a:p>
        </p:txBody>
      </p:sp>
    </p:spTree>
    <p:extLst>
      <p:ext uri="{BB962C8B-B14F-4D97-AF65-F5344CB8AC3E}">
        <p14:creationId xmlns:p14="http://schemas.microsoft.com/office/powerpoint/2010/main" val="1980248330"/>
      </p:ext>
    </p:extLst>
  </p:cSld>
  <p:clrMapOvr>
    <a:masterClrMapping/>
  </p:clrMapOvr>
  <p:transition spd="med"/>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灯片编号占位符 4"/>
          <p:cNvSpPr>
            <a:spLocks noGrp="1"/>
          </p:cNvSpPr>
          <p:nvPr>
            <p:ph type="sldNum" sz="quarter" idx="11"/>
          </p:nvPr>
        </p:nvSpPr>
        <p:spPr/>
        <p:txBody>
          <a:bodyPr/>
          <a:lstStyle/>
          <a:p>
            <a:fld id="{82C6F273-367D-4773-984D-FF5B0C18CFFD}" type="slidenum">
              <a:rPr lang="zh-CN" altLang="en-US"/>
              <a:pPr/>
              <a:t>68</a:t>
            </a:fld>
            <a:endParaRPr lang="en-US" altLang="zh-CN"/>
          </a:p>
        </p:txBody>
      </p:sp>
      <p:sp>
        <p:nvSpPr>
          <p:cNvPr id="985090" name="Rectangle 2"/>
          <p:cNvSpPr>
            <a:spLocks noGrp="1" noChangeArrowheads="1"/>
          </p:cNvSpPr>
          <p:nvPr>
            <p:ph type="body" idx="1"/>
          </p:nvPr>
        </p:nvSpPr>
        <p:spPr>
          <a:xfrm>
            <a:off x="684213" y="836613"/>
            <a:ext cx="2879725" cy="431800"/>
          </a:xfrm>
        </p:spPr>
        <p:txBody>
          <a:bodyPr/>
          <a:lstStyle/>
          <a:p>
            <a:pPr marL="444500" indent="-444500">
              <a:buSzTx/>
              <a:buFont typeface="Wingdings" pitchFamily="2" charset="2"/>
              <a:buNone/>
            </a:pPr>
            <a:r>
              <a:rPr lang="en-US" altLang="zh-CN" sz="2000" b="1">
                <a:latin typeface="Times New Roman" pitchFamily="18" charset="0"/>
              </a:rPr>
              <a:t>8086</a:t>
            </a:r>
            <a:r>
              <a:rPr lang="zh-CN" altLang="en-US" sz="2000" b="1">
                <a:latin typeface="Times New Roman" pitchFamily="18" charset="0"/>
              </a:rPr>
              <a:t>（</a:t>
            </a:r>
            <a:r>
              <a:rPr lang="en-US" altLang="zh-CN" sz="2000" b="1">
                <a:latin typeface="Times New Roman" pitchFamily="18" charset="0"/>
              </a:rPr>
              <a:t>8088</a:t>
            </a:r>
            <a:r>
              <a:rPr lang="zh-CN" altLang="en-US" sz="2000" b="1">
                <a:latin typeface="Times New Roman" pitchFamily="18" charset="0"/>
              </a:rPr>
              <a:t>）中断系统</a:t>
            </a:r>
            <a:endParaRPr lang="zh-CN" altLang="en-US" sz="2000" b="1">
              <a:solidFill>
                <a:srgbClr val="FF0000"/>
              </a:solidFill>
              <a:latin typeface="Times New Roman" pitchFamily="18" charset="0"/>
            </a:endParaRPr>
          </a:p>
        </p:txBody>
      </p:sp>
      <p:sp>
        <p:nvSpPr>
          <p:cNvPr id="985091" name="Rectangle 3"/>
          <p:cNvSpPr>
            <a:spLocks noGrp="1" noChangeArrowheads="1"/>
          </p:cNvSpPr>
          <p:nvPr>
            <p:ph type="title"/>
          </p:nvPr>
        </p:nvSpPr>
        <p:spPr>
          <a:xfrm>
            <a:off x="611450" y="44530"/>
            <a:ext cx="8064238" cy="574675"/>
          </a:xfrm>
          <a:noFill/>
          <a:ln/>
        </p:spPr>
        <p:txBody>
          <a:bodyPr anchor="t"/>
          <a:lstStyle/>
          <a:p>
            <a:r>
              <a:rPr lang="zh-CN" altLang="en-US" dirty="0">
                <a:ea typeface="黑体" pitchFamily="2" charset="-122"/>
              </a:rPr>
              <a:t>一、</a:t>
            </a:r>
            <a:r>
              <a:rPr lang="en-US" altLang="zh-CN" dirty="0">
                <a:ea typeface="黑体" pitchFamily="2" charset="-122"/>
              </a:rPr>
              <a:t>8086/8088</a:t>
            </a:r>
            <a:r>
              <a:rPr lang="zh-CN" altLang="en-US" dirty="0">
                <a:ea typeface="黑体" pitchFamily="2" charset="-122"/>
              </a:rPr>
              <a:t>中断系统</a:t>
            </a:r>
            <a:endParaRPr lang="zh-CN" altLang="en-US" sz="2800" b="1" dirty="0">
              <a:solidFill>
                <a:srgbClr val="006600"/>
              </a:solidFill>
              <a:ea typeface="黑体" pitchFamily="2" charset="-122"/>
            </a:endParaRPr>
          </a:p>
        </p:txBody>
      </p:sp>
      <p:sp>
        <p:nvSpPr>
          <p:cNvPr id="985092" name="Rectangle 4"/>
          <p:cNvSpPr>
            <a:spLocks noChangeArrowheads="1"/>
          </p:cNvSpPr>
          <p:nvPr/>
        </p:nvSpPr>
        <p:spPr bwMode="auto">
          <a:xfrm>
            <a:off x="323850" y="1196975"/>
            <a:ext cx="8650288" cy="574675"/>
          </a:xfrm>
          <a:prstGeom prst="rect">
            <a:avLst/>
          </a:prstGeom>
          <a:noFill/>
          <a:ln w="9525">
            <a:noFill/>
            <a:miter lim="800000"/>
            <a:headEnd/>
            <a:tailEnd/>
          </a:ln>
          <a:effectLst/>
        </p:spPr>
        <p:txBody>
          <a:bodyPr/>
          <a:lstStyle/>
          <a:p>
            <a:pPr marL="444500" indent="-444500" algn="l">
              <a:spcBef>
                <a:spcPct val="20000"/>
              </a:spcBef>
              <a:buClr>
                <a:schemeClr val="bg2"/>
              </a:buClr>
              <a:buFont typeface="Wingdings" pitchFamily="2" charset="2"/>
              <a:buAutoNum type="arabicPeriod" startAt="3"/>
            </a:pPr>
            <a:r>
              <a:rPr lang="zh-CN" altLang="en-US" sz="2800">
                <a:latin typeface="Arial" charset="0"/>
              </a:rPr>
              <a:t>中断的响应过程</a:t>
            </a:r>
          </a:p>
        </p:txBody>
      </p:sp>
      <p:graphicFrame>
        <p:nvGraphicFramePr>
          <p:cNvPr id="985094" name="Object 6"/>
          <p:cNvGraphicFramePr>
            <a:graphicFrameLocks noChangeAspect="1"/>
          </p:cNvGraphicFramePr>
          <p:nvPr/>
        </p:nvGraphicFramePr>
        <p:xfrm>
          <a:off x="3924300" y="765175"/>
          <a:ext cx="4730750" cy="5851525"/>
        </p:xfrm>
        <a:graphic>
          <a:graphicData uri="http://schemas.openxmlformats.org/presentationml/2006/ole">
            <mc:AlternateContent xmlns:mc="http://schemas.openxmlformats.org/markup-compatibility/2006">
              <mc:Choice xmlns:v="urn:schemas-microsoft-com:vml" Requires="v">
                <p:oleObj spid="_x0000_s23628" name="Visio" r:id="rId3" imgW="4556015" imgH="5635947" progId="Visio.Drawing.11">
                  <p:embed/>
                </p:oleObj>
              </mc:Choice>
              <mc:Fallback>
                <p:oleObj name="Visio" r:id="rId3" imgW="4556015" imgH="5635947"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24300" y="765175"/>
                        <a:ext cx="4730750" cy="5851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0000FF"/>
                            </a:solidFill>
                            <a:miter lim="800000"/>
                            <a:headEnd/>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85095" name="Text Box 7"/>
          <p:cNvSpPr txBox="1">
            <a:spLocks noChangeArrowheads="1"/>
          </p:cNvSpPr>
          <p:nvPr/>
        </p:nvSpPr>
        <p:spPr bwMode="auto">
          <a:xfrm>
            <a:off x="1547813" y="6165850"/>
            <a:ext cx="3097212" cy="457200"/>
          </a:xfrm>
          <a:prstGeom prst="rect">
            <a:avLst/>
          </a:prstGeom>
          <a:noFill/>
          <a:ln w="28575" algn="ctr">
            <a:noFill/>
            <a:miter lim="800000"/>
            <a:headEnd/>
            <a:tailEnd type="none" w="med" len="lg"/>
          </a:ln>
          <a:effectLst/>
        </p:spPr>
        <p:txBody>
          <a:bodyPr>
            <a:spAutoFit/>
          </a:bodyPr>
          <a:lstStyle/>
          <a:p>
            <a:pPr>
              <a:spcBef>
                <a:spcPct val="50000"/>
              </a:spcBef>
            </a:pPr>
            <a:r>
              <a:rPr lang="zh-CN" altLang="en-US" sz="2400"/>
              <a:t>图</a:t>
            </a:r>
            <a:r>
              <a:rPr lang="en-US" altLang="zh-CN" sz="2400"/>
              <a:t>6.23  </a:t>
            </a:r>
            <a:r>
              <a:rPr lang="zh-CN" altLang="en-US" sz="2400"/>
              <a:t>中断响应过程</a:t>
            </a:r>
          </a:p>
        </p:txBody>
      </p:sp>
      <p:sp>
        <p:nvSpPr>
          <p:cNvPr id="985096" name="AutoShape 8"/>
          <p:cNvSpPr>
            <a:spLocks noChangeArrowheads="1"/>
          </p:cNvSpPr>
          <p:nvPr/>
        </p:nvSpPr>
        <p:spPr bwMode="auto">
          <a:xfrm>
            <a:off x="2051050" y="3284538"/>
            <a:ext cx="1801813" cy="576262"/>
          </a:xfrm>
          <a:prstGeom prst="wedgeRoundRectCallout">
            <a:avLst>
              <a:gd name="adj1" fmla="val 124009"/>
              <a:gd name="adj2" fmla="val 27963"/>
              <a:gd name="adj3" fmla="val 16667"/>
            </a:avLst>
          </a:prstGeom>
          <a:solidFill>
            <a:srgbClr val="FFFFCC"/>
          </a:solidFill>
          <a:ln w="28575" algn="ctr">
            <a:solidFill>
              <a:srgbClr val="FF6600"/>
            </a:solidFill>
            <a:miter lim="800000"/>
            <a:headEnd/>
            <a:tailEnd type="none" w="med" len="lg"/>
          </a:ln>
          <a:effectLst/>
        </p:spPr>
        <p:txBody>
          <a:bodyPr/>
          <a:lstStyle/>
          <a:p>
            <a:r>
              <a:rPr lang="zh-CN" altLang="en-US" sz="2400" dirty="0">
                <a:solidFill>
                  <a:srgbClr val="0000FF"/>
                </a:solidFill>
              </a:rPr>
              <a:t>断点保护</a:t>
            </a:r>
          </a:p>
        </p:txBody>
      </p:sp>
      <p:sp>
        <p:nvSpPr>
          <p:cNvPr id="985097" name="AutoShape 9"/>
          <p:cNvSpPr>
            <a:spLocks noChangeArrowheads="1"/>
          </p:cNvSpPr>
          <p:nvPr/>
        </p:nvSpPr>
        <p:spPr bwMode="auto">
          <a:xfrm>
            <a:off x="2843213" y="4221163"/>
            <a:ext cx="1512887" cy="576262"/>
          </a:xfrm>
          <a:prstGeom prst="wedgeRoundRectCallout">
            <a:avLst>
              <a:gd name="adj1" fmla="val 159653"/>
              <a:gd name="adj2" fmla="val 24657"/>
              <a:gd name="adj3" fmla="val 16667"/>
            </a:avLst>
          </a:prstGeom>
          <a:solidFill>
            <a:srgbClr val="FFFFCC"/>
          </a:solidFill>
          <a:ln w="28575" algn="ctr">
            <a:solidFill>
              <a:srgbClr val="FF6600"/>
            </a:solidFill>
            <a:miter lim="800000"/>
            <a:headEnd/>
            <a:tailEnd type="none" w="med" len="lg"/>
          </a:ln>
          <a:effectLst/>
        </p:spPr>
        <p:txBody>
          <a:bodyPr/>
          <a:lstStyle/>
          <a:p>
            <a:r>
              <a:rPr lang="zh-CN" altLang="en-US" sz="2400">
                <a:solidFill>
                  <a:srgbClr val="FF0000"/>
                </a:solidFill>
              </a:rPr>
              <a:t>关中断</a:t>
            </a:r>
          </a:p>
        </p:txBody>
      </p:sp>
      <p:sp>
        <p:nvSpPr>
          <p:cNvPr id="985098" name="AutoShape 10"/>
          <p:cNvSpPr>
            <a:spLocks noChangeArrowheads="1"/>
          </p:cNvSpPr>
          <p:nvPr/>
        </p:nvSpPr>
        <p:spPr bwMode="auto">
          <a:xfrm>
            <a:off x="395288" y="4581525"/>
            <a:ext cx="2160587" cy="576263"/>
          </a:xfrm>
          <a:prstGeom prst="wedgeRoundRectCallout">
            <a:avLst>
              <a:gd name="adj1" fmla="val 184606"/>
              <a:gd name="adj2" fmla="val 94352"/>
              <a:gd name="adj3" fmla="val 16667"/>
            </a:avLst>
          </a:prstGeom>
          <a:solidFill>
            <a:srgbClr val="FFFFCC"/>
          </a:solidFill>
          <a:ln w="28575" algn="ctr">
            <a:solidFill>
              <a:srgbClr val="FF6600"/>
            </a:solidFill>
            <a:miter lim="800000"/>
            <a:headEnd/>
            <a:tailEnd type="none" w="med" len="lg"/>
          </a:ln>
          <a:effectLst/>
        </p:spPr>
        <p:txBody>
          <a:bodyPr/>
          <a:lstStyle/>
          <a:p>
            <a:r>
              <a:rPr lang="en-US" altLang="zh-CN" sz="2400">
                <a:solidFill>
                  <a:srgbClr val="CC0099"/>
                </a:solidFill>
              </a:rPr>
              <a:t>n</a:t>
            </a:r>
            <a:r>
              <a:rPr lang="zh-CN" altLang="en-US" sz="2400">
                <a:solidFill>
                  <a:srgbClr val="CC0099"/>
                </a:solidFill>
              </a:rPr>
              <a:t>：中断向量</a:t>
            </a:r>
          </a:p>
        </p:txBody>
      </p:sp>
      <p:sp>
        <p:nvSpPr>
          <p:cNvPr id="985099" name="AutoShape 11"/>
          <p:cNvSpPr>
            <a:spLocks noChangeArrowheads="1"/>
          </p:cNvSpPr>
          <p:nvPr/>
        </p:nvSpPr>
        <p:spPr bwMode="auto">
          <a:xfrm>
            <a:off x="1547813" y="5373688"/>
            <a:ext cx="2376487" cy="576262"/>
          </a:xfrm>
          <a:prstGeom prst="wedgeRoundRectCallout">
            <a:avLst>
              <a:gd name="adj1" fmla="val 112190"/>
              <a:gd name="adj2" fmla="val -12259"/>
              <a:gd name="adj3" fmla="val 16667"/>
            </a:avLst>
          </a:prstGeom>
          <a:solidFill>
            <a:srgbClr val="FFFFCC"/>
          </a:solidFill>
          <a:ln w="28575" algn="ctr">
            <a:solidFill>
              <a:srgbClr val="FF6600"/>
            </a:solidFill>
            <a:miter lim="800000"/>
            <a:headEnd/>
            <a:tailEnd type="none" w="med" len="lg"/>
          </a:ln>
          <a:effectLst/>
        </p:spPr>
        <p:txBody>
          <a:bodyPr/>
          <a:lstStyle/>
          <a:p>
            <a:r>
              <a:rPr lang="en-US" altLang="zh-CN" sz="2400">
                <a:solidFill>
                  <a:srgbClr val="CC0099"/>
                </a:solidFill>
              </a:rPr>
              <a:t>CS</a:t>
            </a:r>
            <a:r>
              <a:rPr lang="zh-CN" altLang="en-US" sz="2400">
                <a:solidFill>
                  <a:srgbClr val="CC0099"/>
                </a:solidFill>
              </a:rPr>
              <a:t>、</a:t>
            </a:r>
            <a:r>
              <a:rPr lang="en-US" altLang="zh-CN" sz="2400">
                <a:solidFill>
                  <a:srgbClr val="CC0099"/>
                </a:solidFill>
              </a:rPr>
              <a:t>IP</a:t>
            </a:r>
            <a:r>
              <a:rPr lang="zh-CN" altLang="en-US" sz="2400">
                <a:solidFill>
                  <a:srgbClr val="CC0099"/>
                </a:solidFill>
              </a:rPr>
              <a:t>：</a:t>
            </a:r>
            <a:r>
              <a:rPr lang="en-US" altLang="zh-CN" sz="2400">
                <a:solidFill>
                  <a:srgbClr val="CC0099"/>
                </a:solidFill>
              </a:rPr>
              <a:t>16</a:t>
            </a:r>
            <a:r>
              <a:rPr lang="zh-CN" altLang="en-US" sz="2400">
                <a:solidFill>
                  <a:srgbClr val="CC0099"/>
                </a:solidFill>
              </a:rPr>
              <a:t>位</a:t>
            </a:r>
          </a:p>
        </p:txBody>
      </p:sp>
      <p:sp>
        <p:nvSpPr>
          <p:cNvPr id="985100" name="AutoShape 12"/>
          <p:cNvSpPr>
            <a:spLocks/>
          </p:cNvSpPr>
          <p:nvPr/>
        </p:nvSpPr>
        <p:spPr bwMode="auto">
          <a:xfrm>
            <a:off x="8531225" y="1196975"/>
            <a:ext cx="288925" cy="4752975"/>
          </a:xfrm>
          <a:prstGeom prst="rightBracket">
            <a:avLst>
              <a:gd name="adj" fmla="val 98703"/>
            </a:avLst>
          </a:prstGeom>
          <a:noFill/>
          <a:ln w="28575">
            <a:solidFill>
              <a:srgbClr val="FF6600"/>
            </a:solidFill>
            <a:round/>
            <a:headEnd/>
            <a:tailEnd type="none" w="med" len="lg"/>
          </a:ln>
          <a:effectLst/>
        </p:spPr>
        <p:txBody>
          <a:bodyPr anchor="ctr">
            <a:spAutoFit/>
          </a:bodyPr>
          <a:lstStyle/>
          <a:p>
            <a:endParaRPr lang="zh-CN" altLang="en-US"/>
          </a:p>
        </p:txBody>
      </p:sp>
      <p:sp>
        <p:nvSpPr>
          <p:cNvPr id="985101" name="Text Box 13"/>
          <p:cNvSpPr txBox="1">
            <a:spLocks noChangeArrowheads="1"/>
          </p:cNvSpPr>
          <p:nvPr/>
        </p:nvSpPr>
        <p:spPr bwMode="auto">
          <a:xfrm>
            <a:off x="8266152" y="3789363"/>
            <a:ext cx="553998" cy="1511300"/>
          </a:xfrm>
          <a:prstGeom prst="rect">
            <a:avLst/>
          </a:prstGeom>
          <a:noFill/>
          <a:ln w="28575" algn="ctr">
            <a:noFill/>
            <a:miter lim="800000"/>
            <a:headEnd/>
            <a:tailEnd type="none" w="med" len="lg"/>
          </a:ln>
          <a:effectLst/>
        </p:spPr>
        <p:txBody>
          <a:bodyPr vert="eaVert">
            <a:spAutoFit/>
          </a:bodyPr>
          <a:lstStyle/>
          <a:p>
            <a:pPr>
              <a:spcBef>
                <a:spcPct val="50000"/>
              </a:spcBef>
            </a:pPr>
            <a:r>
              <a:rPr lang="zh-CN" altLang="en-US" sz="2400">
                <a:solidFill>
                  <a:srgbClr val="FF6600"/>
                </a:solidFill>
              </a:rPr>
              <a:t>硬件完成</a:t>
            </a:r>
          </a:p>
        </p:txBody>
      </p:sp>
      <p:sp>
        <p:nvSpPr>
          <p:cNvPr id="985102" name="Text Box 14"/>
          <p:cNvSpPr txBox="1">
            <a:spLocks noChangeArrowheads="1"/>
          </p:cNvSpPr>
          <p:nvPr/>
        </p:nvSpPr>
        <p:spPr bwMode="auto">
          <a:xfrm>
            <a:off x="7092950" y="6067425"/>
            <a:ext cx="1584325" cy="457200"/>
          </a:xfrm>
          <a:prstGeom prst="rect">
            <a:avLst/>
          </a:prstGeom>
          <a:noFill/>
          <a:ln w="28575" algn="ctr">
            <a:noFill/>
            <a:miter lim="800000"/>
            <a:headEnd/>
            <a:tailEnd type="none" w="med" len="lg"/>
          </a:ln>
          <a:effectLst/>
        </p:spPr>
        <p:txBody>
          <a:bodyPr>
            <a:spAutoFit/>
          </a:bodyPr>
          <a:lstStyle/>
          <a:p>
            <a:pPr algn="l">
              <a:spcBef>
                <a:spcPct val="50000"/>
              </a:spcBef>
            </a:pPr>
            <a:r>
              <a:rPr lang="zh-CN" altLang="en-US" sz="2400">
                <a:solidFill>
                  <a:srgbClr val="FF6600"/>
                </a:solidFill>
              </a:rPr>
              <a:t>软件完成</a:t>
            </a:r>
          </a:p>
        </p:txBody>
      </p:sp>
    </p:spTree>
    <p:extLst>
      <p:ext uri="{BB962C8B-B14F-4D97-AF65-F5344CB8AC3E}">
        <p14:creationId xmlns:p14="http://schemas.microsoft.com/office/powerpoint/2010/main" val="203952843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8509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8509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8509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8509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8510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8510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9851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5096" grpId="0" animBg="1"/>
      <p:bldP spid="985097" grpId="0" animBg="1"/>
      <p:bldP spid="985098" grpId="0" animBg="1"/>
      <p:bldP spid="985099" grpId="0" animBg="1"/>
      <p:bldP spid="985100" grpId="0" animBg="1"/>
      <p:bldP spid="985101" grpId="0"/>
      <p:bldP spid="985102"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灯片编号占位符 4"/>
          <p:cNvSpPr>
            <a:spLocks noGrp="1"/>
          </p:cNvSpPr>
          <p:nvPr>
            <p:ph type="sldNum" sz="quarter" idx="11"/>
          </p:nvPr>
        </p:nvSpPr>
        <p:spPr/>
        <p:txBody>
          <a:bodyPr/>
          <a:lstStyle/>
          <a:p>
            <a:fld id="{A080BD1C-7DFD-4CDF-8D4E-39BACC76B6F5}" type="slidenum">
              <a:rPr lang="zh-CN" altLang="en-US"/>
              <a:pPr/>
              <a:t>69</a:t>
            </a:fld>
            <a:endParaRPr lang="en-US" altLang="zh-CN"/>
          </a:p>
        </p:txBody>
      </p:sp>
      <p:sp>
        <p:nvSpPr>
          <p:cNvPr id="987138" name="Rectangle 2"/>
          <p:cNvSpPr>
            <a:spLocks noGrp="1" noChangeArrowheads="1"/>
          </p:cNvSpPr>
          <p:nvPr>
            <p:ph type="body" idx="1"/>
          </p:nvPr>
        </p:nvSpPr>
        <p:spPr>
          <a:xfrm>
            <a:off x="971550" y="765175"/>
            <a:ext cx="7777163" cy="576263"/>
          </a:xfrm>
        </p:spPr>
        <p:txBody>
          <a:bodyPr/>
          <a:lstStyle/>
          <a:p>
            <a:pPr marL="444500" indent="-444500">
              <a:buSzTx/>
              <a:buFont typeface="Wingdings" pitchFamily="2" charset="2"/>
              <a:buNone/>
            </a:pPr>
            <a:r>
              <a:rPr lang="en-US" altLang="zh-CN" sz="2800" b="1">
                <a:latin typeface="Times New Roman" pitchFamily="18" charset="0"/>
              </a:rPr>
              <a:t>8086</a:t>
            </a:r>
            <a:r>
              <a:rPr lang="zh-CN" altLang="en-US" sz="2800" b="1">
                <a:latin typeface="Times New Roman" pitchFamily="18" charset="0"/>
              </a:rPr>
              <a:t>（</a:t>
            </a:r>
            <a:r>
              <a:rPr lang="en-US" altLang="zh-CN" sz="2800" b="1">
                <a:latin typeface="Times New Roman" pitchFamily="18" charset="0"/>
              </a:rPr>
              <a:t>8088</a:t>
            </a:r>
            <a:r>
              <a:rPr lang="zh-CN" altLang="en-US" sz="2800" b="1">
                <a:latin typeface="Times New Roman" pitchFamily="18" charset="0"/>
              </a:rPr>
              <a:t>）中断系统</a:t>
            </a:r>
            <a:endParaRPr lang="zh-CN" altLang="en-US" sz="2800" b="1">
              <a:solidFill>
                <a:srgbClr val="FF0000"/>
              </a:solidFill>
              <a:latin typeface="Times New Roman" pitchFamily="18" charset="0"/>
            </a:endParaRPr>
          </a:p>
        </p:txBody>
      </p:sp>
      <p:sp>
        <p:nvSpPr>
          <p:cNvPr id="987139" name="Rectangle 3"/>
          <p:cNvSpPr>
            <a:spLocks noGrp="1" noChangeArrowheads="1"/>
          </p:cNvSpPr>
          <p:nvPr>
            <p:ph type="title"/>
          </p:nvPr>
        </p:nvSpPr>
        <p:spPr>
          <a:xfrm>
            <a:off x="611450" y="44530"/>
            <a:ext cx="8064238" cy="574675"/>
          </a:xfrm>
          <a:noFill/>
          <a:ln/>
        </p:spPr>
        <p:txBody>
          <a:bodyPr anchor="t"/>
          <a:lstStyle/>
          <a:p>
            <a:r>
              <a:rPr lang="zh-CN" altLang="en-US" dirty="0">
                <a:ea typeface="黑体" pitchFamily="2" charset="-122"/>
              </a:rPr>
              <a:t>一、</a:t>
            </a:r>
            <a:r>
              <a:rPr lang="en-US" altLang="zh-CN" dirty="0">
                <a:ea typeface="黑体" pitchFamily="2" charset="-122"/>
              </a:rPr>
              <a:t>8086/8088</a:t>
            </a:r>
            <a:r>
              <a:rPr lang="zh-CN" altLang="en-US" dirty="0">
                <a:ea typeface="黑体" pitchFamily="2" charset="-122"/>
              </a:rPr>
              <a:t>中断系统</a:t>
            </a:r>
            <a:endParaRPr lang="zh-CN" altLang="en-US" sz="2800" b="1" dirty="0">
              <a:solidFill>
                <a:srgbClr val="006600"/>
              </a:solidFill>
              <a:ea typeface="黑体" pitchFamily="2" charset="-122"/>
            </a:endParaRPr>
          </a:p>
        </p:txBody>
      </p:sp>
      <p:sp>
        <p:nvSpPr>
          <p:cNvPr id="987140" name="Rectangle 4"/>
          <p:cNvSpPr>
            <a:spLocks noChangeArrowheads="1"/>
          </p:cNvSpPr>
          <p:nvPr/>
        </p:nvSpPr>
        <p:spPr bwMode="auto">
          <a:xfrm>
            <a:off x="323850" y="1196975"/>
            <a:ext cx="8650288" cy="574675"/>
          </a:xfrm>
          <a:prstGeom prst="rect">
            <a:avLst/>
          </a:prstGeom>
          <a:noFill/>
          <a:ln w="9525">
            <a:noFill/>
            <a:miter lim="800000"/>
            <a:headEnd/>
            <a:tailEnd/>
          </a:ln>
          <a:effectLst/>
        </p:spPr>
        <p:txBody>
          <a:bodyPr/>
          <a:lstStyle/>
          <a:p>
            <a:pPr marL="444500" indent="-444500" algn="l">
              <a:spcBef>
                <a:spcPct val="20000"/>
              </a:spcBef>
              <a:buClr>
                <a:schemeClr val="bg2"/>
              </a:buClr>
              <a:buFont typeface="Wingdings" pitchFamily="2" charset="2"/>
              <a:buAutoNum type="arabicPeriod" startAt="3"/>
            </a:pPr>
            <a:r>
              <a:rPr lang="zh-CN" altLang="en-US" sz="2800">
                <a:latin typeface="Arial" charset="0"/>
              </a:rPr>
              <a:t>中断的响应过程</a:t>
            </a:r>
          </a:p>
        </p:txBody>
      </p:sp>
      <p:sp>
        <p:nvSpPr>
          <p:cNvPr id="987142" name="Rectangle 6"/>
          <p:cNvSpPr>
            <a:spLocks noChangeArrowheads="1"/>
          </p:cNvSpPr>
          <p:nvPr/>
        </p:nvSpPr>
        <p:spPr bwMode="auto">
          <a:xfrm>
            <a:off x="468313" y="1773238"/>
            <a:ext cx="8486775" cy="4464050"/>
          </a:xfrm>
          <a:prstGeom prst="rect">
            <a:avLst/>
          </a:prstGeom>
          <a:noFill/>
          <a:ln w="9525">
            <a:noFill/>
            <a:miter lim="800000"/>
            <a:headEnd/>
            <a:tailEnd/>
          </a:ln>
          <a:effectLst/>
        </p:spPr>
        <p:txBody>
          <a:bodyPr/>
          <a:lstStyle/>
          <a:p>
            <a:pPr marL="352425" indent="-352425" algn="l">
              <a:spcBef>
                <a:spcPct val="20000"/>
              </a:spcBef>
              <a:buClr>
                <a:schemeClr val="bg2"/>
              </a:buClr>
              <a:buSzPct val="75000"/>
              <a:buFont typeface="Wingdings" pitchFamily="2" charset="2"/>
              <a:buChar char="n"/>
            </a:pPr>
            <a:r>
              <a:rPr lang="zh-CN" altLang="en-US" sz="2800"/>
              <a:t>优先级从高到低顺序如下：</a:t>
            </a:r>
          </a:p>
          <a:p>
            <a:pPr marL="979488" lvl="1" indent="-447675" algn="l">
              <a:spcBef>
                <a:spcPct val="20000"/>
              </a:spcBef>
              <a:buClr>
                <a:srgbClr val="006600"/>
              </a:buClr>
              <a:buSzPct val="75000"/>
              <a:buFont typeface="Wingdings" pitchFamily="2" charset="2"/>
              <a:buChar char="l"/>
            </a:pPr>
            <a:r>
              <a:rPr lang="zh-CN" altLang="en-US" sz="2800"/>
              <a:t>内部中断</a:t>
            </a:r>
          </a:p>
          <a:p>
            <a:pPr marL="979488" lvl="1" indent="-447675" algn="l">
              <a:spcBef>
                <a:spcPct val="20000"/>
              </a:spcBef>
              <a:buClr>
                <a:srgbClr val="006600"/>
              </a:buClr>
              <a:buSzPct val="75000"/>
              <a:buFont typeface="Wingdings" pitchFamily="2" charset="2"/>
              <a:buChar char="l"/>
            </a:pPr>
            <a:r>
              <a:rPr lang="en-US" altLang="zh-CN" sz="2800"/>
              <a:t>NMI</a:t>
            </a:r>
          </a:p>
          <a:p>
            <a:pPr marL="979488" lvl="1" indent="-447675" algn="l">
              <a:spcBef>
                <a:spcPct val="20000"/>
              </a:spcBef>
              <a:buClr>
                <a:srgbClr val="006600"/>
              </a:buClr>
              <a:buSzPct val="75000"/>
              <a:buFont typeface="Wingdings" pitchFamily="2" charset="2"/>
              <a:buChar char="l"/>
            </a:pPr>
            <a:r>
              <a:rPr lang="en-US" altLang="zh-CN" sz="2800"/>
              <a:t>INTR</a:t>
            </a:r>
          </a:p>
          <a:p>
            <a:pPr marL="979488" lvl="1" indent="-447675" algn="l">
              <a:spcBef>
                <a:spcPct val="20000"/>
              </a:spcBef>
              <a:buClr>
                <a:srgbClr val="006600"/>
              </a:buClr>
              <a:buSzPct val="75000"/>
              <a:buFont typeface="Wingdings" pitchFamily="2" charset="2"/>
              <a:buChar char="l"/>
            </a:pPr>
            <a:r>
              <a:rPr lang="zh-CN" altLang="en-US" sz="2800"/>
              <a:t>单步中断</a:t>
            </a:r>
          </a:p>
        </p:txBody>
      </p:sp>
      <p:sp>
        <p:nvSpPr>
          <p:cNvPr id="987143" name="AutoShape 7">
            <a:hlinkClick r:id="rId2" action="ppaction://hlinksldjump" highlightClick="1"/>
          </p:cNvPr>
          <p:cNvSpPr>
            <a:spLocks noChangeArrowheads="1"/>
          </p:cNvSpPr>
          <p:nvPr/>
        </p:nvSpPr>
        <p:spPr bwMode="auto">
          <a:xfrm>
            <a:off x="5291138" y="1844675"/>
            <a:ext cx="433387" cy="431800"/>
          </a:xfrm>
          <a:prstGeom prst="actionButtonInformation">
            <a:avLst/>
          </a:prstGeom>
          <a:ln>
            <a:headEnd/>
            <a:tailEnd type="none" w="med" len="lg"/>
          </a:ln>
        </p:spPr>
        <p:style>
          <a:lnRef idx="1">
            <a:schemeClr val="accent6"/>
          </a:lnRef>
          <a:fillRef idx="2">
            <a:schemeClr val="accent6"/>
          </a:fillRef>
          <a:effectRef idx="1">
            <a:schemeClr val="accent6"/>
          </a:effectRef>
          <a:fontRef idx="minor">
            <a:schemeClr val="dk1"/>
          </a:fontRef>
        </p:style>
        <p:txBody>
          <a:bodyPr wrap="none" anchor="ctr">
            <a:spAutoFit/>
          </a:bodyPr>
          <a:lstStyle/>
          <a:p>
            <a:endParaRPr lang="zh-CN" altLang="en-US"/>
          </a:p>
        </p:txBody>
      </p:sp>
    </p:spTree>
    <p:extLst>
      <p:ext uri="{BB962C8B-B14F-4D97-AF65-F5344CB8AC3E}">
        <p14:creationId xmlns:p14="http://schemas.microsoft.com/office/powerpoint/2010/main" val="1407056085"/>
      </p:ext>
    </p:extLst>
  </p:cSld>
  <p:clrMapOvr>
    <a:masterClrMapping/>
  </p:clrMapOvr>
  <p:transition spd="med"/>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4"/>
          <p:cNvSpPr>
            <a:spLocks noGrp="1"/>
          </p:cNvSpPr>
          <p:nvPr>
            <p:ph type="sldNum" sz="quarter" idx="11"/>
          </p:nvPr>
        </p:nvSpPr>
        <p:spPr/>
        <p:txBody>
          <a:bodyPr/>
          <a:lstStyle/>
          <a:p>
            <a:fld id="{C07684E1-B528-4F9C-B7B8-87D3E7EBEC2E}" type="slidenum">
              <a:rPr lang="zh-CN" altLang="en-US"/>
              <a:pPr/>
              <a:t>7</a:t>
            </a:fld>
            <a:endParaRPr lang="en-US" altLang="zh-CN"/>
          </a:p>
        </p:txBody>
      </p:sp>
      <p:sp>
        <p:nvSpPr>
          <p:cNvPr id="738314" name="Rectangle 10"/>
          <p:cNvSpPr>
            <a:spLocks noGrp="1" noChangeArrowheads="1"/>
          </p:cNvSpPr>
          <p:nvPr>
            <p:ph type="title"/>
          </p:nvPr>
        </p:nvSpPr>
        <p:spPr>
          <a:xfrm>
            <a:off x="323850" y="44530"/>
            <a:ext cx="8353425" cy="1008063"/>
          </a:xfrm>
          <a:noFill/>
          <a:ln/>
        </p:spPr>
        <p:txBody>
          <a:bodyPr anchor="t"/>
          <a:lstStyle/>
          <a:p>
            <a:r>
              <a:rPr lang="en-US" altLang="en-US" sz="2800" b="1" dirty="0" smtClean="0">
                <a:solidFill>
                  <a:schemeClr val="bg2"/>
                </a:solidFill>
                <a:ea typeface="黑体" pitchFamily="2" charset="-122"/>
              </a:rPr>
              <a:t>6.1.3  </a:t>
            </a:r>
            <a:r>
              <a:rPr lang="en-US" altLang="en-US" sz="2800" b="1" dirty="0">
                <a:solidFill>
                  <a:schemeClr val="bg2"/>
                </a:solidFill>
                <a:ea typeface="黑体" pitchFamily="2" charset="-122"/>
              </a:rPr>
              <a:t>I/</a:t>
            </a:r>
            <a:r>
              <a:rPr lang="en-US" altLang="en-US" sz="2800" b="1" dirty="0" err="1">
                <a:solidFill>
                  <a:schemeClr val="bg2"/>
                </a:solidFill>
                <a:ea typeface="黑体" pitchFamily="2" charset="-122"/>
              </a:rPr>
              <a:t>O</a:t>
            </a:r>
            <a:r>
              <a:rPr lang="en-US" altLang="en-US" sz="2800" b="1" dirty="0" err="1" smtClean="0">
                <a:solidFill>
                  <a:schemeClr val="bg2"/>
                </a:solidFill>
                <a:ea typeface="黑体" pitchFamily="2" charset="-122"/>
              </a:rPr>
              <a:t>接口</a:t>
            </a:r>
            <a:r>
              <a:rPr lang="zh-CN" altLang="en-US" sz="2800" b="1" dirty="0" smtClean="0">
                <a:solidFill>
                  <a:schemeClr val="bg2"/>
                </a:solidFill>
                <a:ea typeface="黑体" pitchFamily="2" charset="-122"/>
              </a:rPr>
              <a:t>概述</a:t>
            </a:r>
            <a:r>
              <a:rPr lang="zh-CN" altLang="en-US" sz="2800" b="1" dirty="0">
                <a:solidFill>
                  <a:schemeClr val="bg2"/>
                </a:solidFill>
                <a:ea typeface="黑体" pitchFamily="2" charset="-122"/>
              </a:rPr>
              <a:t/>
            </a:r>
            <a:br>
              <a:rPr lang="zh-CN" altLang="en-US" sz="2800" b="1" dirty="0">
                <a:solidFill>
                  <a:schemeClr val="bg2"/>
                </a:solidFill>
                <a:ea typeface="黑体" pitchFamily="2" charset="-122"/>
              </a:rPr>
            </a:br>
            <a:r>
              <a:rPr lang="zh-CN" altLang="en-US" sz="2800" b="1" dirty="0">
                <a:solidFill>
                  <a:schemeClr val="bg2"/>
                </a:solidFill>
                <a:ea typeface="黑体" pitchFamily="2" charset="-122"/>
              </a:rPr>
              <a:t>   </a:t>
            </a:r>
            <a:r>
              <a:rPr lang="zh-CN" altLang="en-US" sz="2800" b="1" dirty="0">
                <a:solidFill>
                  <a:srgbClr val="006600"/>
                </a:solidFill>
                <a:ea typeface="黑体" pitchFamily="2" charset="-122"/>
              </a:rPr>
              <a:t>一、为何引入</a:t>
            </a:r>
            <a:r>
              <a:rPr lang="en-US" altLang="zh-CN" sz="2800" b="1" dirty="0">
                <a:solidFill>
                  <a:srgbClr val="006600"/>
                </a:solidFill>
                <a:ea typeface="黑体" pitchFamily="2" charset="-122"/>
              </a:rPr>
              <a:t>I/O</a:t>
            </a:r>
            <a:r>
              <a:rPr lang="zh-CN" altLang="en-US" sz="2800" b="1" dirty="0">
                <a:solidFill>
                  <a:srgbClr val="006600"/>
                </a:solidFill>
                <a:ea typeface="黑体" pitchFamily="2" charset="-122"/>
              </a:rPr>
              <a:t>接口电路</a:t>
            </a:r>
          </a:p>
        </p:txBody>
      </p:sp>
      <p:sp>
        <p:nvSpPr>
          <p:cNvPr id="738318" name="Rectangle 14"/>
          <p:cNvSpPr>
            <a:spLocks noGrp="1" noChangeArrowheads="1"/>
          </p:cNvSpPr>
          <p:nvPr>
            <p:ph type="body" idx="1"/>
          </p:nvPr>
        </p:nvSpPr>
        <p:spPr>
          <a:xfrm>
            <a:off x="457200" y="1340709"/>
            <a:ext cx="8507413" cy="5183915"/>
          </a:xfrm>
        </p:spPr>
        <p:txBody>
          <a:bodyPr/>
          <a:lstStyle/>
          <a:p>
            <a:pPr marL="444500" indent="-444500"/>
            <a:r>
              <a:rPr lang="en-US" altLang="zh-CN" sz="2800" b="1" smtClean="0">
                <a:solidFill>
                  <a:srgbClr val="CC0000"/>
                </a:solidFill>
                <a:effectLst>
                  <a:outerShdw blurRad="38100" dist="38100" dir="2700000" algn="tl">
                    <a:srgbClr val="000000">
                      <a:alpha val="43137"/>
                    </a:srgbClr>
                  </a:outerShdw>
                </a:effectLst>
                <a:ea typeface="黑体" pitchFamily="49" charset="-122"/>
              </a:rPr>
              <a:t>I/O </a:t>
            </a:r>
            <a:r>
              <a:rPr lang="zh-CN" altLang="en-US" sz="2800" b="1" smtClean="0">
                <a:solidFill>
                  <a:srgbClr val="CC0000"/>
                </a:solidFill>
                <a:effectLst>
                  <a:outerShdw blurRad="38100" dist="38100" dir="2700000" algn="tl">
                    <a:srgbClr val="000000">
                      <a:alpha val="43137"/>
                    </a:srgbClr>
                  </a:outerShdw>
                </a:effectLst>
                <a:ea typeface="黑体" pitchFamily="49" charset="-122"/>
              </a:rPr>
              <a:t>接口</a:t>
            </a:r>
            <a:r>
              <a:rPr lang="zh-CN" altLang="en-US" sz="2800" b="1" dirty="0">
                <a:latin typeface="Times New Roman" pitchFamily="18" charset="0"/>
              </a:rPr>
              <a:t>：把</a:t>
            </a:r>
            <a:r>
              <a:rPr lang="zh-CN" altLang="en-US" sz="2800" b="1" dirty="0">
                <a:solidFill>
                  <a:srgbClr val="FF0000"/>
                </a:solidFill>
                <a:latin typeface="Times New Roman" pitchFamily="18" charset="0"/>
              </a:rPr>
              <a:t>外设</a:t>
            </a:r>
            <a:r>
              <a:rPr lang="zh-CN" altLang="en-US" sz="2800" b="1" dirty="0">
                <a:latin typeface="Times New Roman" pitchFamily="18" charset="0"/>
              </a:rPr>
              <a:t>连接到</a:t>
            </a:r>
            <a:r>
              <a:rPr lang="zh-CN" altLang="en-US" sz="2800" b="1" dirty="0">
                <a:solidFill>
                  <a:srgbClr val="FF0000"/>
                </a:solidFill>
                <a:latin typeface="Times New Roman" pitchFamily="18" charset="0"/>
              </a:rPr>
              <a:t>总线</a:t>
            </a:r>
            <a:r>
              <a:rPr lang="zh-CN" altLang="en-US" sz="2800" b="1" dirty="0">
                <a:latin typeface="Times New Roman" pitchFamily="18" charset="0"/>
              </a:rPr>
              <a:t>上的一组</a:t>
            </a:r>
            <a:r>
              <a:rPr lang="zh-CN" altLang="en-US" sz="2800" b="1" dirty="0">
                <a:solidFill>
                  <a:schemeClr val="bg2">
                    <a:lumMod val="60000"/>
                    <a:lumOff val="40000"/>
                  </a:schemeClr>
                </a:solidFill>
                <a:latin typeface="Times New Roman" pitchFamily="18" charset="0"/>
              </a:rPr>
              <a:t>逻辑电路</a:t>
            </a:r>
            <a:r>
              <a:rPr lang="zh-CN" altLang="en-US" sz="2800" b="1" dirty="0">
                <a:latin typeface="Times New Roman" pitchFamily="18" charset="0"/>
              </a:rPr>
              <a:t>的总称。实现</a:t>
            </a:r>
            <a:r>
              <a:rPr lang="zh-CN" altLang="en-US" sz="2800" b="1" dirty="0">
                <a:solidFill>
                  <a:srgbClr val="CC0066"/>
                </a:solidFill>
                <a:latin typeface="Times New Roman" pitchFamily="18" charset="0"/>
              </a:rPr>
              <a:t>外设</a:t>
            </a:r>
            <a:r>
              <a:rPr lang="zh-CN" altLang="en-US" sz="2800" b="1" dirty="0">
                <a:latin typeface="Times New Roman" pitchFamily="18" charset="0"/>
              </a:rPr>
              <a:t>与</a:t>
            </a:r>
            <a:r>
              <a:rPr lang="zh-CN" altLang="en-US" sz="2800" b="1" dirty="0">
                <a:solidFill>
                  <a:srgbClr val="CC0066"/>
                </a:solidFill>
                <a:latin typeface="Times New Roman" pitchFamily="18" charset="0"/>
              </a:rPr>
              <a:t>主机</a:t>
            </a:r>
            <a:r>
              <a:rPr lang="zh-CN" altLang="en-US" sz="2800" b="1" dirty="0">
                <a:latin typeface="Times New Roman" pitchFamily="18" charset="0"/>
              </a:rPr>
              <a:t>间的信息交换。</a:t>
            </a:r>
          </a:p>
        </p:txBody>
      </p:sp>
      <p:graphicFrame>
        <p:nvGraphicFramePr>
          <p:cNvPr id="738320" name="Object 16"/>
          <p:cNvGraphicFramePr>
            <a:graphicFrameLocks noChangeAspect="1"/>
          </p:cNvGraphicFramePr>
          <p:nvPr/>
        </p:nvGraphicFramePr>
        <p:xfrm>
          <a:off x="682625" y="2909888"/>
          <a:ext cx="7921625" cy="2751137"/>
        </p:xfrm>
        <a:graphic>
          <a:graphicData uri="http://schemas.openxmlformats.org/presentationml/2006/ole">
            <mc:AlternateContent xmlns:mc="http://schemas.openxmlformats.org/markup-compatibility/2006">
              <mc:Choice xmlns:v="urn:schemas-microsoft-com:vml" Requires="v">
                <p:oleObj spid="_x0000_s2130" name="Visio" r:id="rId3" imgW="6896156" imgH="2395998" progId="Visio.Drawing.11">
                  <p:embed/>
                </p:oleObj>
              </mc:Choice>
              <mc:Fallback>
                <p:oleObj name="Visio" r:id="rId3" imgW="6896156" imgH="2395998"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2625" y="2909888"/>
                        <a:ext cx="7921625" cy="2751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0000FF"/>
                            </a:solidFill>
                            <a:miter lim="800000"/>
                            <a:headEnd/>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38321" name="Rectangle 17"/>
          <p:cNvSpPr>
            <a:spLocks noChangeArrowheads="1"/>
          </p:cNvSpPr>
          <p:nvPr/>
        </p:nvSpPr>
        <p:spPr bwMode="auto">
          <a:xfrm>
            <a:off x="466725" y="2636838"/>
            <a:ext cx="6408738" cy="3313112"/>
          </a:xfrm>
          <a:prstGeom prst="rect">
            <a:avLst/>
          </a:prstGeom>
          <a:noFill/>
          <a:ln w="28575" algn="ctr">
            <a:solidFill>
              <a:srgbClr val="0000FF"/>
            </a:solidFill>
            <a:prstDash val="dash"/>
            <a:miter lim="800000"/>
            <a:headEnd/>
            <a:tailEnd type="none" w="med" len="lg"/>
          </a:ln>
          <a:effectLst/>
        </p:spPr>
        <p:txBody>
          <a:bodyPr anchor="ctr">
            <a:spAutoFit/>
          </a:bodyPr>
          <a:lstStyle/>
          <a:p>
            <a:endParaRPr lang="zh-CN" altLang="en-US"/>
          </a:p>
        </p:txBody>
      </p:sp>
    </p:spTree>
    <p:extLst>
      <p:ext uri="{BB962C8B-B14F-4D97-AF65-F5344CB8AC3E}">
        <p14:creationId xmlns:p14="http://schemas.microsoft.com/office/powerpoint/2010/main" val="2987386039"/>
      </p:ext>
    </p:extLst>
  </p:cSld>
  <p:clrMapOvr>
    <a:masterClrMapping/>
  </p:clrMapOvr>
  <p:transition spd="med"/>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060870" name="Text Box 6"/>
          <p:cNvSpPr txBox="1">
            <a:spLocks noChangeArrowheads="1"/>
          </p:cNvSpPr>
          <p:nvPr/>
        </p:nvSpPr>
        <p:spPr bwMode="auto">
          <a:xfrm>
            <a:off x="5435600" y="1341438"/>
            <a:ext cx="3369833" cy="830997"/>
          </a:xfrm>
          <a:prstGeom prst="rect">
            <a:avLst/>
          </a:prstGeom>
          <a:noFill/>
          <a:ln w="9525">
            <a:noFill/>
            <a:miter lim="800000"/>
            <a:headEnd/>
            <a:tailEnd/>
          </a:ln>
          <a:effectLst/>
        </p:spPr>
        <p:txBody>
          <a:bodyPr wrap="none">
            <a:spAutoFit/>
          </a:bodyPr>
          <a:lstStyle/>
          <a:p>
            <a:pPr algn="l">
              <a:buClrTx/>
              <a:buFontTx/>
              <a:buNone/>
            </a:pPr>
            <a:r>
              <a:rPr kumimoji="1" lang="zh-CN" altLang="en-US" sz="2400" dirty="0">
                <a:solidFill>
                  <a:schemeClr val="bg2"/>
                </a:solidFill>
                <a:latin typeface="宋体" pitchFamily="2" charset="-122"/>
              </a:rPr>
              <a:t>中断响应时</a:t>
            </a:r>
            <a:br>
              <a:rPr kumimoji="1" lang="zh-CN" altLang="en-US" sz="2400" dirty="0">
                <a:solidFill>
                  <a:schemeClr val="bg2"/>
                </a:solidFill>
                <a:latin typeface="宋体" pitchFamily="2" charset="-122"/>
              </a:rPr>
            </a:br>
            <a:r>
              <a:rPr kumimoji="1" lang="en-US" altLang="zh-CN" sz="2400" dirty="0">
                <a:solidFill>
                  <a:schemeClr val="bg2"/>
                </a:solidFill>
              </a:rPr>
              <a:t>CPU</a:t>
            </a:r>
            <a:r>
              <a:rPr kumimoji="1" lang="zh-CN" altLang="en-US" sz="2400" dirty="0">
                <a:solidFill>
                  <a:schemeClr val="bg2"/>
                </a:solidFill>
                <a:latin typeface="宋体" pitchFamily="2" charset="-122"/>
              </a:rPr>
              <a:t>查询中断源的顺序</a:t>
            </a:r>
            <a:r>
              <a:rPr kumimoji="1" lang="zh-CN" altLang="en-US" sz="2400" dirty="0">
                <a:solidFill>
                  <a:schemeClr val="bg2"/>
                </a:solidFill>
              </a:rPr>
              <a:t> </a:t>
            </a:r>
          </a:p>
        </p:txBody>
      </p:sp>
      <p:graphicFrame>
        <p:nvGraphicFramePr>
          <p:cNvPr id="1060871" name="Object 7"/>
          <p:cNvGraphicFramePr>
            <a:graphicFrameLocks noChangeAspect="1"/>
          </p:cNvGraphicFramePr>
          <p:nvPr>
            <p:extLst>
              <p:ext uri="{D42A27DB-BD31-4B8C-83A1-F6EECF244321}">
                <p14:modId xmlns:p14="http://schemas.microsoft.com/office/powerpoint/2010/main" val="3809774768"/>
              </p:ext>
            </p:extLst>
          </p:nvPr>
        </p:nvGraphicFramePr>
        <p:xfrm>
          <a:off x="827088" y="103188"/>
          <a:ext cx="6918325" cy="6494462"/>
        </p:xfrm>
        <a:graphic>
          <a:graphicData uri="http://schemas.openxmlformats.org/presentationml/2006/ole">
            <mc:AlternateContent xmlns:mc="http://schemas.openxmlformats.org/markup-compatibility/2006">
              <mc:Choice xmlns:v="urn:schemas-microsoft-com:vml" Requires="v">
                <p:oleObj spid="_x0000_s24651" name="Visio" r:id="rId4" imgW="3409888" imgH="3190860" progId="Visio.Drawing.11">
                  <p:embed/>
                </p:oleObj>
              </mc:Choice>
              <mc:Fallback>
                <p:oleObj name="Visio" r:id="rId4" imgW="3409888" imgH="3190860" progId="Visio.Drawing.11">
                  <p:embed/>
                  <p:pic>
                    <p:nvPicPr>
                      <p:cNvPr id="0" name=""/>
                      <p:cNvPicPr>
                        <a:picLocks noChangeAspect="1" noChangeArrowheads="1"/>
                      </p:cNvPicPr>
                      <p:nvPr/>
                    </p:nvPicPr>
                    <p:blipFill>
                      <a:blip r:embed="rId5"/>
                      <a:srcRect/>
                      <a:stretch>
                        <a:fillRect/>
                      </a:stretch>
                    </p:blipFill>
                    <p:spPr bwMode="auto">
                      <a:xfrm>
                        <a:off x="827088" y="103188"/>
                        <a:ext cx="6918325" cy="64944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60872" name="AutoShape 8">
            <a:hlinkClick r:id="" action="ppaction://hlinkshowjump?jump=lastslideviewed" highlightClick="1"/>
          </p:cNvPr>
          <p:cNvSpPr>
            <a:spLocks noChangeArrowheads="1"/>
          </p:cNvSpPr>
          <p:nvPr/>
        </p:nvSpPr>
        <p:spPr bwMode="auto">
          <a:xfrm>
            <a:off x="8388350" y="333375"/>
            <a:ext cx="431800" cy="431800"/>
          </a:xfrm>
          <a:prstGeom prst="actionButtonReturn">
            <a:avLst/>
          </a:prstGeom>
          <a:ln>
            <a:headEnd/>
            <a:tailEnd type="none" w="med" len="lg"/>
          </a:ln>
        </p:spPr>
        <p:style>
          <a:lnRef idx="1">
            <a:schemeClr val="accent6"/>
          </a:lnRef>
          <a:fillRef idx="2">
            <a:schemeClr val="accent6"/>
          </a:fillRef>
          <a:effectRef idx="1">
            <a:schemeClr val="accent6"/>
          </a:effectRef>
          <a:fontRef idx="minor">
            <a:schemeClr val="dk1"/>
          </a:fontRef>
        </p:style>
        <p:txBody>
          <a:bodyPr wrap="none" anchor="ctr">
            <a:spAutoFit/>
          </a:bodyPr>
          <a:lstStyle/>
          <a:p>
            <a:endParaRPr lang="zh-CN" altLang="en-US"/>
          </a:p>
        </p:txBody>
      </p:sp>
    </p:spTree>
    <p:extLst>
      <p:ext uri="{BB962C8B-B14F-4D97-AF65-F5344CB8AC3E}">
        <p14:creationId xmlns:p14="http://schemas.microsoft.com/office/powerpoint/2010/main" val="304398775"/>
      </p:ext>
    </p:extLst>
  </p:cSld>
  <p:clrMapOvr>
    <a:masterClrMapping/>
  </p:clrMapOvr>
  <p:transition spd="med"/>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灯片编号占位符 4"/>
          <p:cNvSpPr>
            <a:spLocks noGrp="1"/>
          </p:cNvSpPr>
          <p:nvPr>
            <p:ph type="sldNum" sz="quarter" idx="11"/>
          </p:nvPr>
        </p:nvSpPr>
        <p:spPr/>
        <p:txBody>
          <a:bodyPr/>
          <a:lstStyle/>
          <a:p>
            <a:fld id="{A080BD1C-7DFD-4CDF-8D4E-39BACC76B6F5}" type="slidenum">
              <a:rPr lang="zh-CN" altLang="en-US"/>
              <a:pPr/>
              <a:t>71</a:t>
            </a:fld>
            <a:endParaRPr lang="en-US" altLang="zh-CN"/>
          </a:p>
        </p:txBody>
      </p:sp>
      <p:sp>
        <p:nvSpPr>
          <p:cNvPr id="987139" name="Rectangle 3"/>
          <p:cNvSpPr>
            <a:spLocks noGrp="1" noChangeArrowheads="1"/>
          </p:cNvSpPr>
          <p:nvPr>
            <p:ph type="title"/>
          </p:nvPr>
        </p:nvSpPr>
        <p:spPr>
          <a:xfrm>
            <a:off x="611450" y="44530"/>
            <a:ext cx="8064238" cy="574675"/>
          </a:xfrm>
          <a:noFill/>
          <a:ln/>
        </p:spPr>
        <p:txBody>
          <a:bodyPr anchor="t"/>
          <a:lstStyle/>
          <a:p>
            <a:r>
              <a:rPr lang="zh-CN" altLang="en-US" dirty="0">
                <a:ea typeface="黑体" pitchFamily="2" charset="-122"/>
              </a:rPr>
              <a:t>一、</a:t>
            </a:r>
            <a:r>
              <a:rPr lang="en-US" altLang="zh-CN" dirty="0">
                <a:ea typeface="黑体" pitchFamily="2" charset="-122"/>
              </a:rPr>
              <a:t>8086/8088</a:t>
            </a:r>
            <a:r>
              <a:rPr lang="zh-CN" altLang="en-US" dirty="0">
                <a:ea typeface="黑体" pitchFamily="2" charset="-122"/>
              </a:rPr>
              <a:t>中断系统</a:t>
            </a:r>
            <a:endParaRPr lang="zh-CN" altLang="en-US" sz="2800" b="1" dirty="0">
              <a:solidFill>
                <a:srgbClr val="006600"/>
              </a:solidFill>
              <a:ea typeface="黑体" pitchFamily="2" charset="-122"/>
            </a:endParaRPr>
          </a:p>
        </p:txBody>
      </p:sp>
      <p:sp>
        <p:nvSpPr>
          <p:cNvPr id="987140" name="Rectangle 4"/>
          <p:cNvSpPr>
            <a:spLocks noChangeArrowheads="1"/>
          </p:cNvSpPr>
          <p:nvPr/>
        </p:nvSpPr>
        <p:spPr bwMode="auto">
          <a:xfrm>
            <a:off x="467870" y="838045"/>
            <a:ext cx="8424730" cy="574675"/>
          </a:xfrm>
          <a:prstGeom prst="rect">
            <a:avLst/>
          </a:prstGeom>
          <a:noFill/>
          <a:ln w="9525">
            <a:noFill/>
            <a:miter lim="800000"/>
            <a:headEnd/>
            <a:tailEnd/>
          </a:ln>
          <a:effectLst/>
        </p:spPr>
        <p:txBody>
          <a:bodyPr/>
          <a:lstStyle/>
          <a:p>
            <a:pPr marL="444500" indent="-444500" algn="l">
              <a:spcBef>
                <a:spcPct val="20000"/>
              </a:spcBef>
              <a:buClr>
                <a:schemeClr val="bg2"/>
              </a:buClr>
            </a:pPr>
            <a:r>
              <a:rPr lang="zh-CN" altLang="en-US" sz="2800" smtClean="0">
                <a:latin typeface="Arial" charset="0"/>
              </a:rPr>
              <a:t>总结：</a:t>
            </a:r>
            <a:r>
              <a:rPr lang="zh-CN" altLang="en-US" sz="2800" smtClean="0">
                <a:solidFill>
                  <a:srgbClr val="CC0000"/>
                </a:solidFill>
                <a:effectLst>
                  <a:outerShdw blurRad="38100" dist="38100" dir="2700000" algn="tl">
                    <a:srgbClr val="000000">
                      <a:alpha val="43137"/>
                    </a:srgbClr>
                  </a:outerShdw>
                </a:effectLst>
                <a:latin typeface="黑体" pitchFamily="49" charset="-122"/>
                <a:ea typeface="黑体" pitchFamily="49" charset="-122"/>
              </a:rPr>
              <a:t>中断的过程</a:t>
            </a:r>
            <a:endParaRPr lang="zh-CN" altLang="en-US" sz="2800">
              <a:solidFill>
                <a:srgbClr val="CC0000"/>
              </a:solidFill>
              <a:effectLst>
                <a:outerShdw blurRad="38100" dist="38100" dir="2700000" algn="tl">
                  <a:srgbClr val="000000">
                    <a:alpha val="43137"/>
                  </a:srgbClr>
                </a:outerShdw>
              </a:effectLst>
              <a:latin typeface="黑体" pitchFamily="49" charset="-122"/>
              <a:ea typeface="黑体" pitchFamily="49" charset="-122"/>
            </a:endParaRPr>
          </a:p>
        </p:txBody>
      </p:sp>
      <p:sp>
        <p:nvSpPr>
          <p:cNvPr id="987142" name="Rectangle 6"/>
          <p:cNvSpPr>
            <a:spLocks noChangeArrowheads="1"/>
          </p:cNvSpPr>
          <p:nvPr/>
        </p:nvSpPr>
        <p:spPr bwMode="auto">
          <a:xfrm>
            <a:off x="540323" y="1412720"/>
            <a:ext cx="8208257" cy="3672510"/>
          </a:xfrm>
          <a:prstGeom prst="rect">
            <a:avLst/>
          </a:prstGeom>
          <a:noFill/>
          <a:ln w="9525">
            <a:noFill/>
            <a:miter lim="800000"/>
            <a:headEnd/>
            <a:tailEnd/>
          </a:ln>
          <a:effectLst/>
        </p:spPr>
        <p:txBody>
          <a:bodyPr/>
          <a:lstStyle/>
          <a:p>
            <a:pPr marL="163513" indent="-358775" algn="l">
              <a:spcBef>
                <a:spcPts val="300"/>
              </a:spcBef>
              <a:buClr>
                <a:srgbClr val="FF6600"/>
              </a:buClr>
              <a:buSzPct val="65000"/>
              <a:buFont typeface="Wingdings" pitchFamily="2" charset="2"/>
              <a:buChar char="p"/>
            </a:pPr>
            <a:r>
              <a:rPr lang="zh-CN" altLang="en-US" sz="2800" kern="0" smtClean="0">
                <a:solidFill>
                  <a:srgbClr val="000000"/>
                </a:solidFill>
                <a:latin typeface="Times New Roman"/>
                <a:ea typeface="宋体"/>
              </a:rPr>
              <a:t>中断请求：由中断源发出</a:t>
            </a:r>
            <a:endParaRPr lang="en-US" altLang="zh-CN" sz="2800" kern="0" smtClean="0">
              <a:solidFill>
                <a:srgbClr val="000000"/>
              </a:solidFill>
              <a:latin typeface="Times New Roman"/>
              <a:ea typeface="宋体"/>
            </a:endParaRPr>
          </a:p>
          <a:p>
            <a:pPr marL="163513" indent="-358775" algn="l">
              <a:spcBef>
                <a:spcPts val="300"/>
              </a:spcBef>
              <a:buClr>
                <a:srgbClr val="FF6600"/>
              </a:buClr>
              <a:buSzPct val="65000"/>
              <a:buFont typeface="Wingdings" pitchFamily="2" charset="2"/>
              <a:buChar char="p"/>
            </a:pPr>
            <a:r>
              <a:rPr lang="zh-CN" altLang="en-US" sz="2800" kern="0" smtClean="0">
                <a:solidFill>
                  <a:srgbClr val="000000"/>
                </a:solidFill>
                <a:latin typeface="Times New Roman"/>
                <a:ea typeface="宋体"/>
              </a:rPr>
              <a:t>中断响应：每条指令执行阶段结束前，未屏蔽</a:t>
            </a:r>
            <a:endParaRPr lang="en-US" altLang="zh-CN" sz="2800" kern="0" smtClean="0">
              <a:solidFill>
                <a:srgbClr val="000000"/>
              </a:solidFill>
              <a:latin typeface="Times New Roman"/>
              <a:ea typeface="宋体"/>
            </a:endParaRPr>
          </a:p>
          <a:p>
            <a:pPr marL="720725" lvl="1" indent="-365125" algn="l">
              <a:spcBef>
                <a:spcPts val="300"/>
              </a:spcBef>
              <a:buClr>
                <a:srgbClr val="FF0066"/>
              </a:buClr>
              <a:buSzPct val="75000"/>
              <a:buFont typeface="Wingdings" pitchFamily="2" charset="2"/>
              <a:buChar char="u"/>
            </a:pPr>
            <a:r>
              <a:rPr lang="zh-CN" altLang="en-US" sz="2800" kern="0" smtClean="0">
                <a:solidFill>
                  <a:srgbClr val="000000"/>
                </a:solidFill>
                <a:latin typeface="Times New Roman"/>
                <a:ea typeface="楷体_GB2312" pitchFamily="49" charset="-122"/>
              </a:rPr>
              <a:t>断点保护（硬件完成）</a:t>
            </a:r>
            <a:endParaRPr lang="en-US" altLang="zh-CN" sz="2800" kern="0" smtClean="0">
              <a:solidFill>
                <a:srgbClr val="000000"/>
              </a:solidFill>
              <a:latin typeface="Times New Roman"/>
              <a:ea typeface="楷体_GB2312" pitchFamily="49" charset="-122"/>
            </a:endParaRPr>
          </a:p>
          <a:p>
            <a:pPr marL="720725" lvl="1" indent="-365125" algn="l">
              <a:spcBef>
                <a:spcPts val="300"/>
              </a:spcBef>
              <a:buClr>
                <a:srgbClr val="FF0066"/>
              </a:buClr>
              <a:buSzPct val="75000"/>
              <a:buFont typeface="Wingdings" pitchFamily="2" charset="2"/>
              <a:buChar char="u"/>
            </a:pPr>
            <a:r>
              <a:rPr lang="zh-CN" altLang="en-US" sz="2800" kern="0" smtClean="0">
                <a:solidFill>
                  <a:srgbClr val="000000"/>
                </a:solidFill>
                <a:latin typeface="Times New Roman"/>
                <a:ea typeface="楷体_GB2312" pitchFamily="49" charset="-122"/>
              </a:rPr>
              <a:t>中断判优</a:t>
            </a:r>
            <a:r>
              <a:rPr lang="en-US" altLang="zh-CN" sz="2800" kern="0" smtClean="0">
                <a:solidFill>
                  <a:srgbClr val="000000"/>
                </a:solidFill>
                <a:latin typeface="Times New Roman"/>
                <a:ea typeface="楷体_GB2312" pitchFamily="49" charset="-122"/>
              </a:rPr>
              <a:t/>
            </a:r>
            <a:br>
              <a:rPr lang="en-US" altLang="zh-CN" sz="2800" kern="0" smtClean="0">
                <a:solidFill>
                  <a:srgbClr val="000000"/>
                </a:solidFill>
                <a:latin typeface="Times New Roman"/>
                <a:ea typeface="楷体_GB2312" pitchFamily="49" charset="-122"/>
              </a:rPr>
            </a:br>
            <a:r>
              <a:rPr lang="zh-CN" altLang="en-US" sz="2800" kern="0" smtClean="0">
                <a:solidFill>
                  <a:srgbClr val="000000"/>
                </a:solidFill>
                <a:latin typeface="Times New Roman"/>
                <a:ea typeface="楷体_GB2312" pitchFamily="49" charset="-122"/>
              </a:rPr>
              <a:t>中断源识别</a:t>
            </a:r>
            <a:r>
              <a:rPr lang="en-US" altLang="zh-CN" sz="2800" kern="0" smtClean="0">
                <a:solidFill>
                  <a:srgbClr val="000000"/>
                </a:solidFill>
                <a:latin typeface="Times New Roman"/>
                <a:ea typeface="楷体_GB2312" pitchFamily="49" charset="-122"/>
              </a:rPr>
              <a:t/>
            </a:r>
            <a:br>
              <a:rPr lang="en-US" altLang="zh-CN" sz="2800" kern="0" smtClean="0">
                <a:solidFill>
                  <a:srgbClr val="000000"/>
                </a:solidFill>
                <a:latin typeface="Times New Roman"/>
                <a:ea typeface="楷体_GB2312" pitchFamily="49" charset="-122"/>
              </a:rPr>
            </a:br>
            <a:r>
              <a:rPr lang="zh-CN" altLang="en-US" sz="2800" kern="0" smtClean="0">
                <a:solidFill>
                  <a:srgbClr val="000000"/>
                </a:solidFill>
                <a:latin typeface="Times New Roman"/>
                <a:ea typeface="楷体_GB2312" pitchFamily="49" charset="-122"/>
              </a:rPr>
              <a:t>获得中断服务程序首地址</a:t>
            </a:r>
            <a:endParaRPr lang="en-US" altLang="zh-CN" sz="2800" kern="0" smtClean="0">
              <a:solidFill>
                <a:srgbClr val="000000"/>
              </a:solidFill>
              <a:latin typeface="Times New Roman"/>
              <a:ea typeface="楷体_GB2312" pitchFamily="49" charset="-122"/>
            </a:endParaRPr>
          </a:p>
          <a:p>
            <a:pPr marL="163513" indent="-358775" algn="l">
              <a:spcBef>
                <a:spcPts val="300"/>
              </a:spcBef>
              <a:buClr>
                <a:srgbClr val="FF6600"/>
              </a:buClr>
              <a:buSzPct val="65000"/>
              <a:buFont typeface="Wingdings" pitchFamily="2" charset="2"/>
              <a:buChar char="p"/>
            </a:pPr>
            <a:r>
              <a:rPr lang="zh-CN" altLang="en-US" sz="2800" kern="0" smtClean="0">
                <a:solidFill>
                  <a:srgbClr val="000000"/>
                </a:solidFill>
                <a:latin typeface="Times New Roman"/>
                <a:ea typeface="宋体"/>
              </a:rPr>
              <a:t>中断处理</a:t>
            </a:r>
          </a:p>
        </p:txBody>
      </p:sp>
      <p:sp>
        <p:nvSpPr>
          <p:cNvPr id="10" name="TextBox 9"/>
          <p:cNvSpPr txBox="1"/>
          <p:nvPr/>
        </p:nvSpPr>
        <p:spPr>
          <a:xfrm>
            <a:off x="5562154" y="2474872"/>
            <a:ext cx="2970396" cy="1685077"/>
          </a:xfrm>
          <a:prstGeom prst="rect">
            <a:avLst/>
          </a:prstGeom>
          <a:noFill/>
        </p:spPr>
        <p:txBody>
          <a:bodyPr wrap="square" rtlCol="0">
            <a:spAutoFit/>
          </a:bodyPr>
          <a:lstStyle/>
          <a:p>
            <a:pPr algn="l">
              <a:spcBef>
                <a:spcPts val="300"/>
              </a:spcBef>
            </a:pPr>
            <a:r>
              <a:rPr lang="en-US" altLang="zh-CN" sz="2400" smtClean="0">
                <a:solidFill>
                  <a:srgbClr val="0000FF"/>
                </a:solidFill>
              </a:rPr>
              <a:t>PUSH  PSW</a:t>
            </a:r>
          </a:p>
          <a:p>
            <a:pPr algn="l">
              <a:spcBef>
                <a:spcPts val="300"/>
              </a:spcBef>
            </a:pPr>
            <a:r>
              <a:rPr lang="zh-CN" altLang="en-US" sz="2400" smtClean="0">
                <a:solidFill>
                  <a:srgbClr val="0000FF"/>
                </a:solidFill>
              </a:rPr>
              <a:t>关中断</a:t>
            </a:r>
            <a:r>
              <a:rPr lang="en-US" altLang="zh-CN" sz="2400" smtClean="0">
                <a:solidFill>
                  <a:srgbClr val="0000FF"/>
                </a:solidFill>
              </a:rPr>
              <a:t>: IF=0; TF=0</a:t>
            </a:r>
          </a:p>
          <a:p>
            <a:pPr algn="l">
              <a:spcBef>
                <a:spcPts val="300"/>
              </a:spcBef>
            </a:pPr>
            <a:r>
              <a:rPr lang="en-US" altLang="zh-CN" sz="2400" smtClean="0">
                <a:solidFill>
                  <a:srgbClr val="0000FF"/>
                </a:solidFill>
              </a:rPr>
              <a:t>PUSH  CS</a:t>
            </a:r>
          </a:p>
          <a:p>
            <a:pPr algn="l">
              <a:spcBef>
                <a:spcPts val="300"/>
              </a:spcBef>
            </a:pPr>
            <a:r>
              <a:rPr lang="en-US" altLang="zh-CN" sz="2400" smtClean="0">
                <a:solidFill>
                  <a:srgbClr val="0000FF"/>
                </a:solidFill>
              </a:rPr>
              <a:t>PUSH  IP</a:t>
            </a:r>
            <a:endParaRPr lang="zh-CN" altLang="en-US" sz="2400">
              <a:solidFill>
                <a:srgbClr val="0000FF"/>
              </a:solidFill>
            </a:endParaRPr>
          </a:p>
        </p:txBody>
      </p:sp>
      <p:sp>
        <p:nvSpPr>
          <p:cNvPr id="11" name="左大括号 10"/>
          <p:cNvSpPr/>
          <p:nvPr/>
        </p:nvSpPr>
        <p:spPr bwMode="auto">
          <a:xfrm>
            <a:off x="5382130" y="2564884"/>
            <a:ext cx="180024" cy="1530204"/>
          </a:xfrm>
          <a:prstGeom prst="leftBrace">
            <a:avLst>
              <a:gd name="adj1" fmla="val 44917"/>
              <a:gd name="adj2" fmla="val 29607"/>
            </a:avLst>
          </a:prstGeom>
          <a:noFill/>
          <a:ln w="28575" cap="flat" cmpd="sng" algn="ctr">
            <a:solidFill>
              <a:srgbClr val="0000FF"/>
            </a:solidFill>
            <a:prstDash val="solid"/>
            <a:round/>
            <a:headEnd type="none" w="med" len="med"/>
            <a:tailEnd type="none" w="med" len="med"/>
          </a:ln>
          <a:effectLst/>
        </p:spPr>
        <p:txBody>
          <a:bodyPr rtlCol="0" anchor="ctr"/>
          <a:lstStyle/>
          <a:p>
            <a:pPr algn="ctr"/>
            <a:endParaRPr lang="zh-CN" altLang="en-US"/>
          </a:p>
        </p:txBody>
      </p:sp>
      <p:cxnSp>
        <p:nvCxnSpPr>
          <p:cNvPr id="12" name="直接连接符 11"/>
          <p:cNvCxnSpPr/>
          <p:nvPr/>
        </p:nvCxnSpPr>
        <p:spPr bwMode="auto">
          <a:xfrm>
            <a:off x="2771782" y="2744908"/>
            <a:ext cx="540072" cy="270036"/>
          </a:xfrm>
          <a:prstGeom prst="line">
            <a:avLst/>
          </a:prstGeom>
          <a:noFill/>
          <a:ln w="28575" cap="flat" cmpd="sng" algn="ctr">
            <a:solidFill>
              <a:srgbClr val="0000FF"/>
            </a:solidFill>
            <a:prstDash val="solid"/>
            <a:round/>
            <a:headEnd type="none" w="med" len="med"/>
            <a:tailEnd type="none" w="med" len="med"/>
          </a:ln>
          <a:effectLst/>
        </p:spPr>
      </p:cxnSp>
      <p:cxnSp>
        <p:nvCxnSpPr>
          <p:cNvPr id="13" name="直接箭头连接符 12"/>
          <p:cNvCxnSpPr/>
          <p:nvPr/>
        </p:nvCxnSpPr>
        <p:spPr bwMode="auto">
          <a:xfrm>
            <a:off x="3311854" y="3016532"/>
            <a:ext cx="2070276" cy="1588"/>
          </a:xfrm>
          <a:prstGeom prst="straightConnector1">
            <a:avLst/>
          </a:prstGeom>
          <a:noFill/>
          <a:ln w="28575" cap="flat" cmpd="sng" algn="ctr">
            <a:solidFill>
              <a:srgbClr val="0000FF"/>
            </a:solidFill>
            <a:prstDash val="solid"/>
            <a:round/>
            <a:headEnd type="none" w="med" len="med"/>
            <a:tailEnd type="triangle" w="med" len="lg"/>
          </a:ln>
          <a:effectLst/>
        </p:spPr>
      </p:cxnSp>
      <p:sp>
        <p:nvSpPr>
          <p:cNvPr id="14" name="TextBox 13"/>
          <p:cNvSpPr txBox="1"/>
          <p:nvPr/>
        </p:nvSpPr>
        <p:spPr>
          <a:xfrm>
            <a:off x="3491878" y="4185100"/>
            <a:ext cx="2250300" cy="2308324"/>
          </a:xfrm>
          <a:prstGeom prst="rect">
            <a:avLst/>
          </a:prstGeom>
          <a:noFill/>
        </p:spPr>
        <p:txBody>
          <a:bodyPr wrap="square" rtlCol="0">
            <a:spAutoFit/>
          </a:bodyPr>
          <a:lstStyle/>
          <a:p>
            <a:pPr algn="l">
              <a:spcBef>
                <a:spcPts val="0"/>
              </a:spcBef>
            </a:pPr>
            <a:r>
              <a:rPr lang="en-US" altLang="zh-CN" sz="2400" smtClean="0">
                <a:solidFill>
                  <a:srgbClr val="0000FF"/>
                </a:solidFill>
              </a:rPr>
              <a:t>PUSH  regs</a:t>
            </a:r>
          </a:p>
          <a:p>
            <a:pPr algn="l">
              <a:spcBef>
                <a:spcPts val="0"/>
              </a:spcBef>
            </a:pPr>
            <a:r>
              <a:rPr lang="en-US" altLang="zh-CN" sz="2400" smtClean="0">
                <a:solidFill>
                  <a:srgbClr val="0000FF"/>
                </a:solidFill>
              </a:rPr>
              <a:t>STI </a:t>
            </a:r>
            <a:r>
              <a:rPr lang="zh-CN" altLang="en-US" sz="2400" smtClean="0">
                <a:solidFill>
                  <a:srgbClr val="0000FF"/>
                </a:solidFill>
              </a:rPr>
              <a:t>（选）</a:t>
            </a:r>
            <a:endParaRPr lang="en-US" altLang="zh-CN" sz="2400" smtClean="0">
              <a:solidFill>
                <a:srgbClr val="0000FF"/>
              </a:solidFill>
            </a:endParaRPr>
          </a:p>
          <a:p>
            <a:pPr algn="l">
              <a:spcBef>
                <a:spcPts val="0"/>
              </a:spcBef>
            </a:pPr>
            <a:r>
              <a:rPr lang="zh-CN" altLang="en-US" sz="2400" smtClean="0">
                <a:solidFill>
                  <a:srgbClr val="0000FF"/>
                </a:solidFill>
              </a:rPr>
              <a:t>中断处理</a:t>
            </a:r>
            <a:endParaRPr lang="en-US" altLang="zh-CN" sz="2400" smtClean="0">
              <a:solidFill>
                <a:srgbClr val="0000FF"/>
              </a:solidFill>
            </a:endParaRPr>
          </a:p>
          <a:p>
            <a:pPr algn="l">
              <a:spcBef>
                <a:spcPts val="0"/>
              </a:spcBef>
            </a:pPr>
            <a:r>
              <a:rPr lang="en-US" altLang="zh-CN" sz="2400" smtClean="0">
                <a:solidFill>
                  <a:srgbClr val="0000FF"/>
                </a:solidFill>
              </a:rPr>
              <a:t>CLI </a:t>
            </a:r>
            <a:r>
              <a:rPr lang="zh-CN" altLang="en-US" sz="2400" smtClean="0">
                <a:solidFill>
                  <a:srgbClr val="0000FF"/>
                </a:solidFill>
              </a:rPr>
              <a:t>（选）</a:t>
            </a:r>
            <a:endParaRPr lang="en-US" altLang="zh-CN" sz="2400" smtClean="0">
              <a:solidFill>
                <a:srgbClr val="0000FF"/>
              </a:solidFill>
            </a:endParaRPr>
          </a:p>
          <a:p>
            <a:pPr algn="l">
              <a:spcBef>
                <a:spcPts val="0"/>
              </a:spcBef>
            </a:pPr>
            <a:r>
              <a:rPr lang="en-US" altLang="zh-CN" sz="2400" smtClean="0">
                <a:solidFill>
                  <a:srgbClr val="0000FF"/>
                </a:solidFill>
              </a:rPr>
              <a:t>POP  regs</a:t>
            </a:r>
          </a:p>
          <a:p>
            <a:pPr algn="l">
              <a:spcBef>
                <a:spcPts val="0"/>
              </a:spcBef>
            </a:pPr>
            <a:r>
              <a:rPr lang="en-US" altLang="zh-CN" sz="2400" smtClean="0">
                <a:solidFill>
                  <a:srgbClr val="0000FF"/>
                </a:solidFill>
              </a:rPr>
              <a:t>IRET</a:t>
            </a:r>
            <a:endParaRPr lang="zh-CN" altLang="en-US" sz="2400">
              <a:solidFill>
                <a:srgbClr val="0000FF"/>
              </a:solidFill>
            </a:endParaRPr>
          </a:p>
        </p:txBody>
      </p:sp>
      <p:sp>
        <p:nvSpPr>
          <p:cNvPr id="15" name="左大括号 14"/>
          <p:cNvSpPr/>
          <p:nvPr/>
        </p:nvSpPr>
        <p:spPr bwMode="auto">
          <a:xfrm>
            <a:off x="3221842" y="4275112"/>
            <a:ext cx="270036" cy="2070276"/>
          </a:xfrm>
          <a:prstGeom prst="leftBrace">
            <a:avLst>
              <a:gd name="adj1" fmla="val 44917"/>
              <a:gd name="adj2" fmla="val 29607"/>
            </a:avLst>
          </a:prstGeom>
          <a:noFill/>
          <a:ln w="28575" cap="flat" cmpd="sng" algn="ctr">
            <a:solidFill>
              <a:srgbClr val="0000FF"/>
            </a:solidFill>
            <a:prstDash val="solid"/>
            <a:round/>
            <a:headEnd type="none" w="med" len="med"/>
            <a:tailEnd type="none" w="med" len="med"/>
          </a:ln>
          <a:effectLst/>
        </p:spPr>
        <p:txBody>
          <a:bodyPr rtlCol="0" anchor="ctr"/>
          <a:lstStyle/>
          <a:p>
            <a:pPr algn="ctr"/>
            <a:endParaRPr lang="zh-CN" altLang="en-US"/>
          </a:p>
        </p:txBody>
      </p:sp>
      <p:cxnSp>
        <p:nvCxnSpPr>
          <p:cNvPr id="16" name="直接箭头连接符 15"/>
          <p:cNvCxnSpPr/>
          <p:nvPr/>
        </p:nvCxnSpPr>
        <p:spPr bwMode="auto">
          <a:xfrm>
            <a:off x="2321722" y="4905196"/>
            <a:ext cx="900120" cy="1588"/>
          </a:xfrm>
          <a:prstGeom prst="straightConnector1">
            <a:avLst/>
          </a:prstGeom>
          <a:noFill/>
          <a:ln w="28575" cap="flat" cmpd="sng" algn="ctr">
            <a:solidFill>
              <a:srgbClr val="0000FF"/>
            </a:solidFill>
            <a:prstDash val="solid"/>
            <a:round/>
            <a:headEnd type="none" w="med" len="med"/>
            <a:tailEnd type="triangle" w="med" len="lg"/>
          </a:ln>
          <a:effectLst/>
        </p:spPr>
      </p:cxnSp>
      <p:cxnSp>
        <p:nvCxnSpPr>
          <p:cNvPr id="17" name="直接连接符 16"/>
          <p:cNvCxnSpPr/>
          <p:nvPr/>
        </p:nvCxnSpPr>
        <p:spPr bwMode="auto">
          <a:xfrm rot="16200000" flipH="1">
            <a:off x="2051686" y="4635160"/>
            <a:ext cx="270036" cy="270036"/>
          </a:xfrm>
          <a:prstGeom prst="line">
            <a:avLst/>
          </a:prstGeom>
          <a:noFill/>
          <a:ln w="28575" cap="flat" cmpd="sng" algn="ctr">
            <a:solidFill>
              <a:srgbClr val="0000FF"/>
            </a:solidFill>
            <a:prstDash val="solid"/>
            <a:round/>
            <a:headEnd type="none" w="med" len="med"/>
            <a:tailEnd type="none" w="med" len="med"/>
          </a:ln>
          <a:effectLst/>
        </p:spPr>
      </p:cxnSp>
      <p:cxnSp>
        <p:nvCxnSpPr>
          <p:cNvPr id="18" name="直接连接符 17"/>
          <p:cNvCxnSpPr/>
          <p:nvPr/>
        </p:nvCxnSpPr>
        <p:spPr bwMode="auto">
          <a:xfrm>
            <a:off x="1061554" y="4635160"/>
            <a:ext cx="1350180" cy="0"/>
          </a:xfrm>
          <a:prstGeom prst="line">
            <a:avLst/>
          </a:prstGeom>
          <a:noFill/>
          <a:ln w="28575" cap="flat" cmpd="sng" algn="ctr">
            <a:solidFill>
              <a:srgbClr val="0000FF"/>
            </a:solidFill>
            <a:prstDash val="solid"/>
            <a:round/>
            <a:headEnd type="none" w="med" len="med"/>
            <a:tailEnd type="none" w="med" len="med"/>
          </a:ln>
          <a:effectLst/>
        </p:spPr>
      </p:cxnSp>
    </p:spTree>
    <p:extLst>
      <p:ext uri="{BB962C8B-B14F-4D97-AF65-F5344CB8AC3E}">
        <p14:creationId xmlns:p14="http://schemas.microsoft.com/office/powerpoint/2010/main" val="1146131368"/>
      </p:ext>
    </p:extLst>
  </p:cSld>
  <p:clrMapOvr>
    <a:masterClrMapping/>
  </p:clrMapOvr>
  <p:transition spd="med"/>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1"/>
          </p:nvPr>
        </p:nvSpPr>
        <p:spPr/>
        <p:txBody>
          <a:bodyPr/>
          <a:lstStyle/>
          <a:p>
            <a:fld id="{CDFF3CBB-27B0-407C-ACB2-4BE00F4B2498}" type="slidenum">
              <a:rPr lang="zh-CN" altLang="en-US"/>
              <a:pPr/>
              <a:t>72</a:t>
            </a:fld>
            <a:endParaRPr lang="en-US" altLang="zh-CN"/>
          </a:p>
        </p:txBody>
      </p:sp>
      <p:sp>
        <p:nvSpPr>
          <p:cNvPr id="1002498" name="Rectangle 2"/>
          <p:cNvSpPr>
            <a:spLocks noGrp="1" noChangeArrowheads="1"/>
          </p:cNvSpPr>
          <p:nvPr>
            <p:ph type="title"/>
          </p:nvPr>
        </p:nvSpPr>
        <p:spPr>
          <a:xfrm>
            <a:off x="611450" y="44530"/>
            <a:ext cx="8064238" cy="574675"/>
          </a:xfrm>
          <a:noFill/>
          <a:ln/>
        </p:spPr>
        <p:txBody>
          <a:bodyPr anchor="t"/>
          <a:lstStyle/>
          <a:p>
            <a:r>
              <a:rPr lang="zh-CN" altLang="en-US" sz="2800" b="1" dirty="0" smtClean="0">
                <a:ea typeface="黑体" pitchFamily="2" charset="-122"/>
              </a:rPr>
              <a:t>二、可编程中断</a:t>
            </a:r>
            <a:r>
              <a:rPr lang="zh-CN" altLang="en-US" sz="2800" b="1" dirty="0">
                <a:ea typeface="黑体" pitchFamily="2" charset="-122"/>
              </a:rPr>
              <a:t>控制器</a:t>
            </a:r>
            <a:r>
              <a:rPr lang="en-US" altLang="zh-CN" sz="2800" b="1" dirty="0">
                <a:ea typeface="黑体" pitchFamily="2" charset="-122"/>
              </a:rPr>
              <a:t>8259</a:t>
            </a:r>
          </a:p>
        </p:txBody>
      </p:sp>
      <p:sp>
        <p:nvSpPr>
          <p:cNvPr id="1002499" name="Rectangle 3"/>
          <p:cNvSpPr>
            <a:spLocks noGrp="1" noChangeArrowheads="1"/>
          </p:cNvSpPr>
          <p:nvPr>
            <p:ph type="body" idx="1"/>
          </p:nvPr>
        </p:nvSpPr>
        <p:spPr>
          <a:xfrm>
            <a:off x="457200" y="1412875"/>
            <a:ext cx="8507413" cy="5184775"/>
          </a:xfrm>
        </p:spPr>
        <p:txBody>
          <a:bodyPr/>
          <a:lstStyle/>
          <a:p>
            <a:pPr marL="352425" indent="-352425"/>
            <a:r>
              <a:rPr lang="en-US" altLang="zh-CN" sz="2800" b="1"/>
              <a:t>PIC</a:t>
            </a:r>
            <a:r>
              <a:rPr lang="zh-CN" altLang="en-US" sz="2800" b="1"/>
              <a:t>，</a:t>
            </a:r>
            <a:r>
              <a:rPr lang="en-US" altLang="zh-CN" sz="2800" b="1">
                <a:solidFill>
                  <a:srgbClr val="FF0000"/>
                </a:solidFill>
              </a:rPr>
              <a:t>P</a:t>
            </a:r>
            <a:r>
              <a:rPr lang="en-US" altLang="zh-CN" sz="2800" b="1"/>
              <a:t>rogrammable </a:t>
            </a:r>
            <a:r>
              <a:rPr lang="en-US" altLang="zh-CN" sz="2800" b="1">
                <a:solidFill>
                  <a:srgbClr val="FF0000"/>
                </a:solidFill>
              </a:rPr>
              <a:t>I</a:t>
            </a:r>
            <a:r>
              <a:rPr lang="en-US" altLang="zh-CN" sz="2800" b="1"/>
              <a:t>nterrupt </a:t>
            </a:r>
            <a:r>
              <a:rPr lang="en-US" altLang="zh-CN" sz="2800" b="1">
                <a:solidFill>
                  <a:srgbClr val="FF0000"/>
                </a:solidFill>
              </a:rPr>
              <a:t>C</a:t>
            </a:r>
            <a:r>
              <a:rPr lang="en-US" altLang="zh-CN" sz="2800" b="1"/>
              <a:t>ontroller</a:t>
            </a:r>
          </a:p>
          <a:p>
            <a:pPr marL="352425" indent="-352425"/>
            <a:r>
              <a:rPr lang="zh-CN" altLang="en-US" sz="2800" b="1"/>
              <a:t>可对</a:t>
            </a:r>
            <a:r>
              <a:rPr lang="en-US" altLang="zh-CN" sz="2800" b="1"/>
              <a:t>8</a:t>
            </a:r>
            <a:r>
              <a:rPr lang="zh-CN" altLang="en-US" sz="2800" b="1"/>
              <a:t>个中断源实现优先级控制 </a:t>
            </a:r>
          </a:p>
          <a:p>
            <a:pPr marL="352425" indent="-352425"/>
            <a:r>
              <a:rPr lang="zh-CN" altLang="en-US" sz="2800" b="1"/>
              <a:t>可扩展至对</a:t>
            </a:r>
            <a:r>
              <a:rPr lang="en-US" altLang="zh-CN" sz="2800" b="1"/>
              <a:t>64</a:t>
            </a:r>
            <a:r>
              <a:rPr lang="zh-CN" altLang="en-US" sz="2800" b="1"/>
              <a:t>个中断源实现优先级控制 </a:t>
            </a:r>
          </a:p>
          <a:p>
            <a:pPr marL="352425" indent="-352425"/>
            <a:r>
              <a:rPr lang="zh-CN" altLang="en-US" sz="2800" b="1"/>
              <a:t>可编程设置不同工作方式</a:t>
            </a:r>
          </a:p>
          <a:p>
            <a:pPr marL="352425" indent="-352425"/>
            <a:r>
              <a:rPr lang="zh-CN" altLang="en-US" sz="2800" b="1"/>
              <a:t>根据中断源向</a:t>
            </a:r>
            <a:r>
              <a:rPr lang="en-US" altLang="zh-CN" sz="2800" b="1"/>
              <a:t>x86</a:t>
            </a:r>
            <a:r>
              <a:rPr lang="zh-CN" altLang="en-US" sz="2800" b="1"/>
              <a:t>提供不同中断类型码</a:t>
            </a:r>
          </a:p>
        </p:txBody>
      </p:sp>
    </p:spTree>
    <p:extLst>
      <p:ext uri="{BB962C8B-B14F-4D97-AF65-F5344CB8AC3E}">
        <p14:creationId xmlns:p14="http://schemas.microsoft.com/office/powerpoint/2010/main" val="1435820232"/>
      </p:ext>
    </p:extLst>
  </p:cSld>
  <p:clrMapOvr>
    <a:masterClrMapping/>
  </p:clrMapOvr>
  <p:transition spd="med"/>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灯片编号占位符 4"/>
          <p:cNvSpPr>
            <a:spLocks noGrp="1"/>
          </p:cNvSpPr>
          <p:nvPr>
            <p:ph type="sldNum" sz="quarter" idx="11"/>
          </p:nvPr>
        </p:nvSpPr>
        <p:spPr/>
        <p:txBody>
          <a:bodyPr/>
          <a:lstStyle/>
          <a:p>
            <a:fld id="{162400CD-CA79-41AF-BF80-5B415CBB01C0}" type="slidenum">
              <a:rPr lang="zh-CN" altLang="en-US"/>
              <a:pPr/>
              <a:t>73</a:t>
            </a:fld>
            <a:endParaRPr lang="en-US" altLang="zh-CN"/>
          </a:p>
        </p:txBody>
      </p:sp>
      <p:sp>
        <p:nvSpPr>
          <p:cNvPr id="990211" name="Rectangle 3"/>
          <p:cNvSpPr>
            <a:spLocks noGrp="1" noChangeArrowheads="1"/>
          </p:cNvSpPr>
          <p:nvPr>
            <p:ph type="title"/>
          </p:nvPr>
        </p:nvSpPr>
        <p:spPr>
          <a:xfrm>
            <a:off x="611450" y="44530"/>
            <a:ext cx="8064238" cy="574675"/>
          </a:xfrm>
          <a:noFill/>
          <a:ln/>
        </p:spPr>
        <p:txBody>
          <a:bodyPr anchor="t"/>
          <a:lstStyle/>
          <a:p>
            <a:r>
              <a:rPr lang="zh-CN" altLang="en-US" dirty="0">
                <a:ea typeface="黑体" pitchFamily="2" charset="-122"/>
              </a:rPr>
              <a:t>二、可编程中断控制器</a:t>
            </a:r>
            <a:r>
              <a:rPr lang="en-US" altLang="zh-CN" dirty="0">
                <a:ea typeface="黑体" pitchFamily="2" charset="-122"/>
              </a:rPr>
              <a:t>8259</a:t>
            </a:r>
            <a:endParaRPr lang="en-US" altLang="zh-CN" sz="2800" b="1" dirty="0">
              <a:solidFill>
                <a:srgbClr val="006600"/>
              </a:solidFill>
              <a:ea typeface="黑体" pitchFamily="2" charset="-122"/>
            </a:endParaRPr>
          </a:p>
        </p:txBody>
      </p:sp>
      <p:sp>
        <p:nvSpPr>
          <p:cNvPr id="990213" name="Rectangle 5"/>
          <p:cNvSpPr>
            <a:spLocks noGrp="1" noChangeArrowheads="1"/>
          </p:cNvSpPr>
          <p:nvPr>
            <p:ph type="body" idx="1"/>
          </p:nvPr>
        </p:nvSpPr>
        <p:spPr>
          <a:xfrm>
            <a:off x="457200" y="5733947"/>
            <a:ext cx="8507413" cy="647700"/>
          </a:xfrm>
        </p:spPr>
        <p:txBody>
          <a:bodyPr/>
          <a:lstStyle/>
          <a:p>
            <a:r>
              <a:rPr lang="zh-CN" altLang="en-US" sz="2800" b="1"/>
              <a:t>工作过程：</a:t>
            </a:r>
            <a:r>
              <a:rPr lang="en-US" altLang="zh-CN" sz="2800" b="1"/>
              <a:t>P268</a:t>
            </a:r>
            <a:r>
              <a:rPr lang="zh-CN" altLang="en-US" sz="2800" b="1"/>
              <a:t>，① ～ ⑨</a:t>
            </a:r>
          </a:p>
        </p:txBody>
      </p:sp>
      <p:sp>
        <p:nvSpPr>
          <p:cNvPr id="990214" name="Rectangle 6"/>
          <p:cNvSpPr>
            <a:spLocks noChangeArrowheads="1"/>
          </p:cNvSpPr>
          <p:nvPr/>
        </p:nvSpPr>
        <p:spPr bwMode="auto">
          <a:xfrm>
            <a:off x="395288" y="620610"/>
            <a:ext cx="8507412" cy="503237"/>
          </a:xfrm>
          <a:prstGeom prst="rect">
            <a:avLst/>
          </a:prstGeom>
          <a:noFill/>
          <a:ln w="9525">
            <a:noFill/>
            <a:miter lim="800000"/>
            <a:headEnd/>
            <a:tailEnd/>
          </a:ln>
          <a:effectLst/>
        </p:spPr>
        <p:txBody>
          <a:bodyPr/>
          <a:lstStyle/>
          <a:p>
            <a:pPr algn="l">
              <a:spcBef>
                <a:spcPct val="20000"/>
              </a:spcBef>
              <a:buClr>
                <a:schemeClr val="bg2"/>
              </a:buClr>
              <a:buSzPct val="75000"/>
            </a:pPr>
            <a:r>
              <a:rPr lang="en-US" altLang="zh-CN" sz="2800">
                <a:solidFill>
                  <a:schemeClr val="bg2"/>
                </a:solidFill>
                <a:latin typeface="Arial" charset="0"/>
              </a:rPr>
              <a:t>1.</a:t>
            </a:r>
            <a:r>
              <a:rPr lang="en-US" altLang="zh-CN" sz="2800">
                <a:latin typeface="Arial" charset="0"/>
              </a:rPr>
              <a:t>  8259</a:t>
            </a:r>
            <a:r>
              <a:rPr lang="zh-CN" altLang="en-US" sz="2800">
                <a:latin typeface="Arial" charset="0"/>
              </a:rPr>
              <a:t>内部结构</a:t>
            </a:r>
          </a:p>
        </p:txBody>
      </p:sp>
      <p:graphicFrame>
        <p:nvGraphicFramePr>
          <p:cNvPr id="990215" name="Object 7"/>
          <p:cNvGraphicFramePr>
            <a:graphicFrameLocks noChangeAspect="1"/>
          </p:cNvGraphicFramePr>
          <p:nvPr>
            <p:extLst>
              <p:ext uri="{D42A27DB-BD31-4B8C-83A1-F6EECF244321}">
                <p14:modId xmlns:p14="http://schemas.microsoft.com/office/powerpoint/2010/main" val="2173948613"/>
              </p:ext>
            </p:extLst>
          </p:nvPr>
        </p:nvGraphicFramePr>
        <p:xfrm>
          <a:off x="107950" y="1104797"/>
          <a:ext cx="8856663" cy="4484688"/>
        </p:xfrm>
        <a:graphic>
          <a:graphicData uri="http://schemas.openxmlformats.org/presentationml/2006/ole">
            <mc:AlternateContent xmlns:mc="http://schemas.openxmlformats.org/markup-compatibility/2006">
              <mc:Choice xmlns:v="urn:schemas-microsoft-com:vml" Requires="v">
                <p:oleObj spid="_x0000_s25676" name="Image" r:id="rId3" imgW="17133061" imgH="8679184" progId="">
                  <p:embed/>
                </p:oleObj>
              </mc:Choice>
              <mc:Fallback>
                <p:oleObj name="Image" r:id="rId3" imgW="17133061" imgH="8679184"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950" y="1104797"/>
                        <a:ext cx="8856663" cy="4484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0000FF"/>
                            </a:solidFill>
                            <a:miter lim="800000"/>
                            <a:headEnd/>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90216" name="Text Box 8"/>
          <p:cNvSpPr txBox="1">
            <a:spLocks noChangeArrowheads="1"/>
          </p:cNvSpPr>
          <p:nvPr/>
        </p:nvSpPr>
        <p:spPr bwMode="auto">
          <a:xfrm>
            <a:off x="5715008" y="5229122"/>
            <a:ext cx="3178167" cy="1200329"/>
          </a:xfrm>
          <a:prstGeom prst="rect">
            <a:avLst/>
          </a:prstGeom>
          <a:noFill/>
          <a:ln w="28575" algn="ctr">
            <a:noFill/>
            <a:miter lim="800000"/>
            <a:headEnd/>
            <a:tailEnd type="none" w="med" len="lg"/>
          </a:ln>
          <a:effectLst/>
        </p:spPr>
        <p:txBody>
          <a:bodyPr wrap="square">
            <a:spAutoFit/>
          </a:bodyPr>
          <a:lstStyle/>
          <a:p>
            <a:pPr marL="342900" indent="-342900" algn="l">
              <a:spcBef>
                <a:spcPts val="0"/>
              </a:spcBef>
              <a:buClr>
                <a:srgbClr val="008000"/>
              </a:buClr>
              <a:buFont typeface="+mj-ea"/>
              <a:buAutoNum type="circleNumDbPlain"/>
            </a:pPr>
            <a:r>
              <a:rPr lang="zh-CN" altLang="en-US" sz="1800" dirty="0">
                <a:solidFill>
                  <a:srgbClr val="FF0066"/>
                </a:solidFill>
              </a:rPr>
              <a:t>同时到来的、未屏蔽</a:t>
            </a:r>
            <a:r>
              <a:rPr lang="zh-CN" altLang="en-US" sz="1800" dirty="0" smtClean="0">
                <a:solidFill>
                  <a:srgbClr val="FF0066"/>
                </a:solidFill>
              </a:rPr>
              <a:t>的、优先级最高的；</a:t>
            </a:r>
            <a:endParaRPr lang="en-US" altLang="zh-CN" sz="1800" dirty="0" smtClean="0">
              <a:solidFill>
                <a:srgbClr val="FF0066"/>
              </a:solidFill>
            </a:endParaRPr>
          </a:p>
          <a:p>
            <a:pPr marL="342900" indent="-342900" algn="l">
              <a:spcBef>
                <a:spcPts val="0"/>
              </a:spcBef>
              <a:buClr>
                <a:srgbClr val="008000"/>
              </a:buClr>
              <a:buFont typeface="+mj-ea"/>
              <a:buAutoNum type="circleNumDbPlain"/>
            </a:pPr>
            <a:r>
              <a:rPr lang="zh-CN" altLang="en-US" sz="1800" dirty="0" smtClean="0">
                <a:solidFill>
                  <a:srgbClr val="FF0066"/>
                </a:solidFill>
              </a:rPr>
              <a:t>优先级</a:t>
            </a:r>
            <a:r>
              <a:rPr lang="zh-CN" altLang="en-US" sz="1800" dirty="0">
                <a:solidFill>
                  <a:srgbClr val="FF0066"/>
                </a:solidFill>
              </a:rPr>
              <a:t>高于正在被服务的中断</a:t>
            </a:r>
            <a:r>
              <a:rPr lang="zh-CN" altLang="en-US" sz="1800" dirty="0" smtClean="0">
                <a:solidFill>
                  <a:srgbClr val="FF0066"/>
                </a:solidFill>
              </a:rPr>
              <a:t>源。</a:t>
            </a:r>
            <a:endParaRPr lang="zh-CN" altLang="en-US" sz="1800" dirty="0">
              <a:solidFill>
                <a:srgbClr val="FF0066"/>
              </a:solidFill>
            </a:endParaRPr>
          </a:p>
        </p:txBody>
      </p:sp>
      <p:sp>
        <p:nvSpPr>
          <p:cNvPr id="990219" name="Freeform 11"/>
          <p:cNvSpPr>
            <a:spLocks/>
          </p:cNvSpPr>
          <p:nvPr/>
        </p:nvSpPr>
        <p:spPr bwMode="auto">
          <a:xfrm>
            <a:off x="6443663" y="3933722"/>
            <a:ext cx="1008062" cy="1366838"/>
          </a:xfrm>
          <a:custGeom>
            <a:avLst/>
            <a:gdLst/>
            <a:ahLst/>
            <a:cxnLst>
              <a:cxn ang="0">
                <a:pos x="0" y="0"/>
              </a:cxn>
              <a:cxn ang="0">
                <a:pos x="454" y="362"/>
              </a:cxn>
              <a:cxn ang="0">
                <a:pos x="635" y="861"/>
              </a:cxn>
            </a:cxnLst>
            <a:rect l="0" t="0" r="r" b="b"/>
            <a:pathLst>
              <a:path w="635" h="861">
                <a:moveTo>
                  <a:pt x="0" y="0"/>
                </a:moveTo>
                <a:cubicBezTo>
                  <a:pt x="174" y="109"/>
                  <a:pt x="348" y="218"/>
                  <a:pt x="454" y="362"/>
                </a:cubicBezTo>
                <a:cubicBezTo>
                  <a:pt x="560" y="506"/>
                  <a:pt x="597" y="683"/>
                  <a:pt x="635" y="861"/>
                </a:cubicBezTo>
              </a:path>
            </a:pathLst>
          </a:custGeom>
          <a:noFill/>
          <a:ln w="28575" cap="flat" cmpd="sng">
            <a:solidFill>
              <a:srgbClr val="FF0066"/>
            </a:solidFill>
            <a:prstDash val="solid"/>
            <a:round/>
            <a:headEnd type="triangle" w="med" len="lg"/>
            <a:tailEnd type="none" w="med" len="lg"/>
          </a:ln>
          <a:effectLst/>
        </p:spPr>
        <p:txBody>
          <a:bodyPr anchor="ctr">
            <a:spAutoFit/>
          </a:bodyPr>
          <a:lstStyle/>
          <a:p>
            <a:endParaRPr lang="zh-CN" altLang="en-US"/>
          </a:p>
        </p:txBody>
      </p:sp>
      <p:sp>
        <p:nvSpPr>
          <p:cNvPr id="990221" name="Freeform 13"/>
          <p:cNvSpPr>
            <a:spLocks/>
          </p:cNvSpPr>
          <p:nvPr/>
        </p:nvSpPr>
        <p:spPr bwMode="auto">
          <a:xfrm>
            <a:off x="4643438" y="1412772"/>
            <a:ext cx="288925" cy="1871663"/>
          </a:xfrm>
          <a:custGeom>
            <a:avLst/>
            <a:gdLst/>
            <a:ahLst/>
            <a:cxnLst>
              <a:cxn ang="0">
                <a:pos x="182" y="0"/>
              </a:cxn>
              <a:cxn ang="0">
                <a:pos x="136" y="862"/>
              </a:cxn>
              <a:cxn ang="0">
                <a:pos x="0" y="1179"/>
              </a:cxn>
            </a:cxnLst>
            <a:rect l="0" t="0" r="r" b="b"/>
            <a:pathLst>
              <a:path w="182" h="1179">
                <a:moveTo>
                  <a:pt x="182" y="0"/>
                </a:moveTo>
                <a:cubicBezTo>
                  <a:pt x="174" y="333"/>
                  <a:pt x="166" y="666"/>
                  <a:pt x="136" y="862"/>
                </a:cubicBezTo>
                <a:cubicBezTo>
                  <a:pt x="106" y="1058"/>
                  <a:pt x="53" y="1118"/>
                  <a:pt x="0" y="1179"/>
                </a:cubicBezTo>
              </a:path>
            </a:pathLst>
          </a:custGeom>
          <a:noFill/>
          <a:ln w="28575" cap="flat" cmpd="sng">
            <a:solidFill>
              <a:srgbClr val="0000FF"/>
            </a:solidFill>
            <a:prstDash val="solid"/>
            <a:round/>
            <a:headEnd type="none" w="med" len="med"/>
            <a:tailEnd type="triangle" w="med" len="lg"/>
          </a:ln>
          <a:effectLst/>
        </p:spPr>
        <p:txBody>
          <a:bodyPr anchor="ctr">
            <a:spAutoFit/>
          </a:bodyPr>
          <a:lstStyle/>
          <a:p>
            <a:endParaRPr lang="zh-CN" altLang="en-US"/>
          </a:p>
        </p:txBody>
      </p:sp>
      <p:sp>
        <p:nvSpPr>
          <p:cNvPr id="990222" name="Freeform 14"/>
          <p:cNvSpPr>
            <a:spLocks/>
          </p:cNvSpPr>
          <p:nvPr/>
        </p:nvSpPr>
        <p:spPr bwMode="auto">
          <a:xfrm>
            <a:off x="4932363" y="1628672"/>
            <a:ext cx="2663825" cy="1512888"/>
          </a:xfrm>
          <a:custGeom>
            <a:avLst/>
            <a:gdLst/>
            <a:ahLst/>
            <a:cxnLst>
              <a:cxn ang="0">
                <a:pos x="0" y="0"/>
              </a:cxn>
              <a:cxn ang="0">
                <a:pos x="91" y="499"/>
              </a:cxn>
              <a:cxn ang="0">
                <a:pos x="544" y="680"/>
              </a:cxn>
              <a:cxn ang="0">
                <a:pos x="1270" y="726"/>
              </a:cxn>
              <a:cxn ang="0">
                <a:pos x="1678" y="953"/>
              </a:cxn>
            </a:cxnLst>
            <a:rect l="0" t="0" r="r" b="b"/>
            <a:pathLst>
              <a:path w="1678" h="953">
                <a:moveTo>
                  <a:pt x="0" y="0"/>
                </a:moveTo>
                <a:cubicBezTo>
                  <a:pt x="0" y="193"/>
                  <a:pt x="0" y="386"/>
                  <a:pt x="91" y="499"/>
                </a:cubicBezTo>
                <a:cubicBezTo>
                  <a:pt x="182" y="612"/>
                  <a:pt x="348" y="642"/>
                  <a:pt x="544" y="680"/>
                </a:cubicBezTo>
                <a:cubicBezTo>
                  <a:pt x="740" y="718"/>
                  <a:pt x="1081" y="680"/>
                  <a:pt x="1270" y="726"/>
                </a:cubicBezTo>
                <a:cubicBezTo>
                  <a:pt x="1459" y="772"/>
                  <a:pt x="1568" y="862"/>
                  <a:pt x="1678" y="953"/>
                </a:cubicBezTo>
              </a:path>
            </a:pathLst>
          </a:custGeom>
          <a:noFill/>
          <a:ln w="28575" cap="flat" cmpd="sng">
            <a:solidFill>
              <a:srgbClr val="0000FF"/>
            </a:solidFill>
            <a:prstDash val="solid"/>
            <a:round/>
            <a:headEnd type="none" w="med" len="med"/>
            <a:tailEnd type="triangle" w="med" len="lg"/>
          </a:ln>
          <a:effectLst/>
        </p:spPr>
        <p:txBody>
          <a:bodyPr anchor="ctr">
            <a:spAutoFit/>
          </a:bodyPr>
          <a:lstStyle/>
          <a:p>
            <a:endParaRPr lang="zh-CN" altLang="en-US"/>
          </a:p>
        </p:txBody>
      </p:sp>
      <p:sp>
        <p:nvSpPr>
          <p:cNvPr id="990223" name="Freeform 15"/>
          <p:cNvSpPr>
            <a:spLocks/>
          </p:cNvSpPr>
          <p:nvPr/>
        </p:nvSpPr>
        <p:spPr bwMode="auto">
          <a:xfrm>
            <a:off x="6300788" y="1341335"/>
            <a:ext cx="1030287" cy="1800225"/>
          </a:xfrm>
          <a:custGeom>
            <a:avLst/>
            <a:gdLst/>
            <a:ahLst/>
            <a:cxnLst>
              <a:cxn ang="0">
                <a:pos x="0" y="1134"/>
              </a:cxn>
              <a:cxn ang="0">
                <a:pos x="45" y="680"/>
              </a:cxn>
              <a:cxn ang="0">
                <a:pos x="272" y="499"/>
              </a:cxn>
              <a:cxn ang="0">
                <a:pos x="589" y="408"/>
              </a:cxn>
              <a:cxn ang="0">
                <a:pos x="635" y="0"/>
              </a:cxn>
            </a:cxnLst>
            <a:rect l="0" t="0" r="r" b="b"/>
            <a:pathLst>
              <a:path w="649" h="1134">
                <a:moveTo>
                  <a:pt x="0" y="1134"/>
                </a:moveTo>
                <a:cubicBezTo>
                  <a:pt x="0" y="960"/>
                  <a:pt x="0" y="786"/>
                  <a:pt x="45" y="680"/>
                </a:cubicBezTo>
                <a:cubicBezTo>
                  <a:pt x="90" y="574"/>
                  <a:pt x="181" y="544"/>
                  <a:pt x="272" y="499"/>
                </a:cubicBezTo>
                <a:cubicBezTo>
                  <a:pt x="363" y="454"/>
                  <a:pt x="529" y="491"/>
                  <a:pt x="589" y="408"/>
                </a:cubicBezTo>
                <a:cubicBezTo>
                  <a:pt x="649" y="325"/>
                  <a:pt x="642" y="162"/>
                  <a:pt x="635" y="0"/>
                </a:cubicBezTo>
              </a:path>
            </a:pathLst>
          </a:custGeom>
          <a:noFill/>
          <a:ln w="28575" cap="flat" cmpd="sng">
            <a:solidFill>
              <a:srgbClr val="FF6600"/>
            </a:solidFill>
            <a:prstDash val="solid"/>
            <a:round/>
            <a:headEnd type="none" w="med" len="med"/>
            <a:tailEnd type="triangle" w="med" len="lg"/>
          </a:ln>
          <a:effectLst/>
        </p:spPr>
        <p:txBody>
          <a:bodyPr anchor="ctr">
            <a:spAutoFit/>
          </a:bodyPr>
          <a:lstStyle/>
          <a:p>
            <a:endParaRPr lang="zh-CN" altLang="en-US"/>
          </a:p>
        </p:txBody>
      </p:sp>
      <p:sp>
        <p:nvSpPr>
          <p:cNvPr id="990224" name="Text Box 16"/>
          <p:cNvSpPr txBox="1">
            <a:spLocks noChangeArrowheads="1"/>
          </p:cNvSpPr>
          <p:nvPr/>
        </p:nvSpPr>
        <p:spPr bwMode="auto">
          <a:xfrm>
            <a:off x="4643438" y="3043135"/>
            <a:ext cx="433387" cy="457200"/>
          </a:xfrm>
          <a:prstGeom prst="rect">
            <a:avLst/>
          </a:prstGeom>
          <a:noFill/>
          <a:ln w="28575" algn="ctr">
            <a:noFill/>
            <a:miter lim="800000"/>
            <a:headEnd/>
            <a:tailEnd type="none" w="med" len="lg"/>
          </a:ln>
          <a:effectLst/>
        </p:spPr>
        <p:txBody>
          <a:bodyPr>
            <a:spAutoFit/>
          </a:bodyPr>
          <a:lstStyle/>
          <a:p>
            <a:pPr>
              <a:spcBef>
                <a:spcPct val="50000"/>
              </a:spcBef>
            </a:pPr>
            <a:r>
              <a:rPr lang="en-US" altLang="zh-CN">
                <a:solidFill>
                  <a:srgbClr val="0000FF"/>
                </a:solidFill>
                <a:latin typeface="黑体" pitchFamily="2" charset="-122"/>
                <a:ea typeface="黑体" pitchFamily="2" charset="-122"/>
              </a:rPr>
              <a:t>1</a:t>
            </a:r>
          </a:p>
        </p:txBody>
      </p:sp>
      <p:sp>
        <p:nvSpPr>
          <p:cNvPr id="990225" name="Text Box 17"/>
          <p:cNvSpPr txBox="1">
            <a:spLocks noChangeArrowheads="1"/>
          </p:cNvSpPr>
          <p:nvPr/>
        </p:nvSpPr>
        <p:spPr bwMode="auto">
          <a:xfrm>
            <a:off x="7524750" y="2900260"/>
            <a:ext cx="433388" cy="457200"/>
          </a:xfrm>
          <a:prstGeom prst="rect">
            <a:avLst/>
          </a:prstGeom>
          <a:noFill/>
          <a:ln w="28575" algn="ctr">
            <a:noFill/>
            <a:miter lim="800000"/>
            <a:headEnd/>
            <a:tailEnd type="none" w="med" len="lg"/>
          </a:ln>
          <a:effectLst/>
        </p:spPr>
        <p:txBody>
          <a:bodyPr>
            <a:spAutoFit/>
          </a:bodyPr>
          <a:lstStyle/>
          <a:p>
            <a:pPr>
              <a:spcBef>
                <a:spcPct val="50000"/>
              </a:spcBef>
            </a:pPr>
            <a:r>
              <a:rPr lang="en-US" altLang="zh-CN">
                <a:solidFill>
                  <a:srgbClr val="0000FF"/>
                </a:solidFill>
                <a:latin typeface="黑体" pitchFamily="2" charset="-122"/>
                <a:ea typeface="黑体" pitchFamily="2" charset="-122"/>
              </a:rPr>
              <a:t>0</a:t>
            </a:r>
          </a:p>
        </p:txBody>
      </p:sp>
      <p:sp>
        <p:nvSpPr>
          <p:cNvPr id="990226" name="AutoShape 18">
            <a:hlinkClick r:id="rId5" action="ppaction://hlinksldjump" highlightClick="1"/>
          </p:cNvPr>
          <p:cNvSpPr>
            <a:spLocks noChangeArrowheads="1"/>
          </p:cNvSpPr>
          <p:nvPr/>
        </p:nvSpPr>
        <p:spPr bwMode="auto">
          <a:xfrm>
            <a:off x="5148263" y="4005160"/>
            <a:ext cx="360362" cy="360362"/>
          </a:xfrm>
          <a:prstGeom prst="actionButtonInformation">
            <a:avLst/>
          </a:prstGeom>
          <a:ln>
            <a:headEnd/>
            <a:tailEnd type="none" w="med" len="lg"/>
          </a:ln>
        </p:spPr>
        <p:style>
          <a:lnRef idx="1">
            <a:schemeClr val="accent6"/>
          </a:lnRef>
          <a:fillRef idx="2">
            <a:schemeClr val="accent6"/>
          </a:fillRef>
          <a:effectRef idx="1">
            <a:schemeClr val="accent6"/>
          </a:effectRef>
          <a:fontRef idx="minor">
            <a:schemeClr val="dk1"/>
          </a:fontRef>
        </p:style>
        <p:txBody>
          <a:bodyPr wrap="none" anchor="ctr">
            <a:spAutoFit/>
          </a:bodyPr>
          <a:lstStyle/>
          <a:p>
            <a:endParaRPr lang="zh-CN" altLang="en-US"/>
          </a:p>
        </p:txBody>
      </p:sp>
    </p:spTree>
    <p:extLst>
      <p:ext uri="{BB962C8B-B14F-4D97-AF65-F5344CB8AC3E}">
        <p14:creationId xmlns:p14="http://schemas.microsoft.com/office/powerpoint/2010/main" val="100228835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90216"/>
                                        </p:tgtEl>
                                        <p:attrNameLst>
                                          <p:attrName>style.visibility</p:attrName>
                                        </p:attrNameLst>
                                      </p:cBhvr>
                                      <p:to>
                                        <p:strVal val="visible"/>
                                      </p:to>
                                    </p:set>
                                  </p:childTnLst>
                                  <p:subTnLst>
                                    <p:set>
                                      <p:cBhvr override="childStyle">
                                        <p:cTn dur="1" fill="hold" display="0" masterRel="nextClick" afterEffect="1"/>
                                        <p:tgtEl>
                                          <p:spTgt spid="990216"/>
                                        </p:tgtEl>
                                        <p:attrNameLst>
                                          <p:attrName>style.visibility</p:attrName>
                                        </p:attrNameLst>
                                      </p:cBhvr>
                                      <p:to>
                                        <p:strVal val="hidden"/>
                                      </p:to>
                                    </p:set>
                                  </p:subTnLst>
                                </p:cTn>
                              </p:par>
                              <p:par>
                                <p:cTn id="7" presetID="18" presetClass="entr" presetSubtype="9" fill="hold" grpId="0" nodeType="withEffect">
                                  <p:stCondLst>
                                    <p:cond delay="0"/>
                                  </p:stCondLst>
                                  <p:childTnLst>
                                    <p:set>
                                      <p:cBhvr>
                                        <p:cTn id="8" dur="1" fill="hold">
                                          <p:stCondLst>
                                            <p:cond delay="0"/>
                                          </p:stCondLst>
                                        </p:cTn>
                                        <p:tgtEl>
                                          <p:spTgt spid="990219"/>
                                        </p:tgtEl>
                                        <p:attrNameLst>
                                          <p:attrName>style.visibility</p:attrName>
                                        </p:attrNameLst>
                                      </p:cBhvr>
                                      <p:to>
                                        <p:strVal val="visible"/>
                                      </p:to>
                                    </p:set>
                                    <p:animEffect transition="in" filter="strips(upLeft)">
                                      <p:cBhvr>
                                        <p:cTn id="9" dur="500"/>
                                        <p:tgtEl>
                                          <p:spTgt spid="990219"/>
                                        </p:tgtEl>
                                      </p:cBhvr>
                                    </p:animEffect>
                                  </p:childTnLst>
                                  <p:subTnLst>
                                    <p:set>
                                      <p:cBhvr override="childStyle">
                                        <p:cTn dur="1" fill="hold" display="0" masterRel="nextClick" afterEffect="1"/>
                                        <p:tgtEl>
                                          <p:spTgt spid="990219"/>
                                        </p:tgtEl>
                                        <p:attrNameLst>
                                          <p:attrName>style.visibility</p:attrName>
                                        </p:attrNameLst>
                                      </p:cBhvr>
                                      <p:to>
                                        <p:strVal val="hidden"/>
                                      </p:to>
                                    </p:set>
                                  </p:subTnLst>
                                </p:cTn>
                              </p:par>
                            </p:childTnLst>
                          </p:cTn>
                        </p:par>
                      </p:childTnLst>
                    </p:cTn>
                  </p:par>
                  <p:par>
                    <p:cTn id="10" fill="hold">
                      <p:stCondLst>
                        <p:cond delay="indefinite"/>
                      </p:stCondLst>
                      <p:childTnLst>
                        <p:par>
                          <p:cTn id="11" fill="hold">
                            <p:stCondLst>
                              <p:cond delay="0"/>
                            </p:stCondLst>
                            <p:childTnLst>
                              <p:par>
                                <p:cTn id="12" presetID="18" presetClass="entr" presetSubtype="3" fill="hold" grpId="0" nodeType="clickEffect">
                                  <p:stCondLst>
                                    <p:cond delay="0"/>
                                  </p:stCondLst>
                                  <p:childTnLst>
                                    <p:set>
                                      <p:cBhvr>
                                        <p:cTn id="13" dur="1" fill="hold">
                                          <p:stCondLst>
                                            <p:cond delay="0"/>
                                          </p:stCondLst>
                                        </p:cTn>
                                        <p:tgtEl>
                                          <p:spTgt spid="990223"/>
                                        </p:tgtEl>
                                        <p:attrNameLst>
                                          <p:attrName>style.visibility</p:attrName>
                                        </p:attrNameLst>
                                      </p:cBhvr>
                                      <p:to>
                                        <p:strVal val="visible"/>
                                      </p:to>
                                    </p:set>
                                    <p:animEffect transition="in" filter="strips(upRight)">
                                      <p:cBhvr>
                                        <p:cTn id="14" dur="500"/>
                                        <p:tgtEl>
                                          <p:spTgt spid="990223"/>
                                        </p:tgtEl>
                                      </p:cBhvr>
                                    </p:animEffect>
                                  </p:childTnLst>
                                  <p:subTnLst>
                                    <p:set>
                                      <p:cBhvr override="childStyle">
                                        <p:cTn dur="1" fill="hold" display="0" masterRel="nextClick" afterEffect="1"/>
                                        <p:tgtEl>
                                          <p:spTgt spid="990223"/>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18" presetClass="entr" presetSubtype="12" fill="hold" grpId="0" nodeType="clickEffect">
                                  <p:stCondLst>
                                    <p:cond delay="0"/>
                                  </p:stCondLst>
                                  <p:childTnLst>
                                    <p:set>
                                      <p:cBhvr>
                                        <p:cTn id="18" dur="1" fill="hold">
                                          <p:stCondLst>
                                            <p:cond delay="0"/>
                                          </p:stCondLst>
                                        </p:cTn>
                                        <p:tgtEl>
                                          <p:spTgt spid="990221"/>
                                        </p:tgtEl>
                                        <p:attrNameLst>
                                          <p:attrName>style.visibility</p:attrName>
                                        </p:attrNameLst>
                                      </p:cBhvr>
                                      <p:to>
                                        <p:strVal val="visible"/>
                                      </p:to>
                                    </p:set>
                                    <p:animEffect transition="in" filter="strips(downLeft)">
                                      <p:cBhvr>
                                        <p:cTn id="19" dur="500"/>
                                        <p:tgtEl>
                                          <p:spTgt spid="990221"/>
                                        </p:tgtEl>
                                      </p:cBhvr>
                                    </p:animEffect>
                                  </p:childTnLst>
                                  <p:subTnLst>
                                    <p:set>
                                      <p:cBhvr override="childStyle">
                                        <p:cTn dur="1" fill="hold" display="0" masterRel="nextClick" afterEffect="1"/>
                                        <p:tgtEl>
                                          <p:spTgt spid="990221"/>
                                        </p:tgtEl>
                                        <p:attrNameLst>
                                          <p:attrName>style.visibility</p:attrName>
                                        </p:attrNameLst>
                                      </p:cBhvr>
                                      <p:to>
                                        <p:strVal val="hidden"/>
                                      </p:to>
                                    </p:set>
                                  </p:subTnLst>
                                </p:cTn>
                              </p:par>
                              <p:par>
                                <p:cTn id="20" presetID="1" presetClass="entr" presetSubtype="0" fill="hold" grpId="0" nodeType="withEffect">
                                  <p:stCondLst>
                                    <p:cond delay="0"/>
                                  </p:stCondLst>
                                  <p:childTnLst>
                                    <p:set>
                                      <p:cBhvr>
                                        <p:cTn id="21" dur="1" fill="hold">
                                          <p:stCondLst>
                                            <p:cond delay="0"/>
                                          </p:stCondLst>
                                        </p:cTn>
                                        <p:tgtEl>
                                          <p:spTgt spid="990224"/>
                                        </p:tgtEl>
                                        <p:attrNameLst>
                                          <p:attrName>style.visibility</p:attrName>
                                        </p:attrNameLst>
                                      </p:cBhvr>
                                      <p:to>
                                        <p:strVal val="visible"/>
                                      </p:to>
                                    </p:set>
                                  </p:childTnLst>
                                  <p:subTnLst>
                                    <p:set>
                                      <p:cBhvr override="childStyle">
                                        <p:cTn dur="1" fill="hold" display="0" masterRel="nextClick" afterEffect="1"/>
                                        <p:tgtEl>
                                          <p:spTgt spid="990224"/>
                                        </p:tgtEl>
                                        <p:attrNameLst>
                                          <p:attrName>style.visibility</p:attrName>
                                        </p:attrNameLst>
                                      </p:cBhvr>
                                      <p:to>
                                        <p:strVal val="hidden"/>
                                      </p:to>
                                    </p:set>
                                  </p:subTnLst>
                                </p:cTn>
                              </p:par>
                              <p:par>
                                <p:cTn id="22" presetID="18" presetClass="entr" presetSubtype="6" fill="hold" grpId="0" nodeType="withEffect">
                                  <p:stCondLst>
                                    <p:cond delay="0"/>
                                  </p:stCondLst>
                                  <p:childTnLst>
                                    <p:set>
                                      <p:cBhvr>
                                        <p:cTn id="23" dur="1" fill="hold">
                                          <p:stCondLst>
                                            <p:cond delay="0"/>
                                          </p:stCondLst>
                                        </p:cTn>
                                        <p:tgtEl>
                                          <p:spTgt spid="990222"/>
                                        </p:tgtEl>
                                        <p:attrNameLst>
                                          <p:attrName>style.visibility</p:attrName>
                                        </p:attrNameLst>
                                      </p:cBhvr>
                                      <p:to>
                                        <p:strVal val="visible"/>
                                      </p:to>
                                    </p:set>
                                    <p:animEffect transition="in" filter="strips(downRight)">
                                      <p:cBhvr>
                                        <p:cTn id="24" dur="500"/>
                                        <p:tgtEl>
                                          <p:spTgt spid="990222"/>
                                        </p:tgtEl>
                                      </p:cBhvr>
                                    </p:animEffect>
                                  </p:childTnLst>
                                  <p:subTnLst>
                                    <p:set>
                                      <p:cBhvr override="childStyle">
                                        <p:cTn dur="1" fill="hold" display="0" masterRel="nextClick" afterEffect="1"/>
                                        <p:tgtEl>
                                          <p:spTgt spid="990222"/>
                                        </p:tgtEl>
                                        <p:attrNameLst>
                                          <p:attrName>style.visibility</p:attrName>
                                        </p:attrNameLst>
                                      </p:cBhvr>
                                      <p:to>
                                        <p:strVal val="hidden"/>
                                      </p:to>
                                    </p:set>
                                  </p:subTnLst>
                                </p:cTn>
                              </p:par>
                              <p:par>
                                <p:cTn id="25" presetID="1" presetClass="entr" presetSubtype="0" fill="hold" grpId="0" nodeType="withEffect">
                                  <p:stCondLst>
                                    <p:cond delay="0"/>
                                  </p:stCondLst>
                                  <p:childTnLst>
                                    <p:set>
                                      <p:cBhvr>
                                        <p:cTn id="26" dur="1" fill="hold">
                                          <p:stCondLst>
                                            <p:cond delay="0"/>
                                          </p:stCondLst>
                                        </p:cTn>
                                        <p:tgtEl>
                                          <p:spTgt spid="990225"/>
                                        </p:tgtEl>
                                        <p:attrNameLst>
                                          <p:attrName>style.visibility</p:attrName>
                                        </p:attrNameLst>
                                      </p:cBhvr>
                                      <p:to>
                                        <p:strVal val="visible"/>
                                      </p:to>
                                    </p:set>
                                  </p:childTnLst>
                                  <p:subTnLst>
                                    <p:set>
                                      <p:cBhvr override="childStyle">
                                        <p:cTn dur="1" fill="hold" display="0" masterRel="nextClick" afterEffect="1"/>
                                        <p:tgtEl>
                                          <p:spTgt spid="990225"/>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0216" grpId="0"/>
      <p:bldP spid="990219" grpId="0" animBg="1"/>
      <p:bldP spid="990221" grpId="0" animBg="1"/>
      <p:bldP spid="990222" grpId="0" animBg="1"/>
      <p:bldP spid="990223" grpId="0" animBg="1"/>
      <p:bldP spid="990224" grpId="0"/>
      <p:bldP spid="990225" grpId="0"/>
    </p:bldLst>
  </p:timing>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灯片编号占位符 4"/>
          <p:cNvSpPr>
            <a:spLocks noGrp="1"/>
          </p:cNvSpPr>
          <p:nvPr>
            <p:ph type="sldNum" sz="quarter" idx="11"/>
          </p:nvPr>
        </p:nvSpPr>
        <p:spPr/>
        <p:txBody>
          <a:bodyPr/>
          <a:lstStyle/>
          <a:p>
            <a:fld id="{8C5E7EB0-3213-4E58-A978-CD09661830D2}" type="slidenum">
              <a:rPr lang="zh-CN" altLang="en-US"/>
              <a:pPr/>
              <a:t>74</a:t>
            </a:fld>
            <a:endParaRPr lang="en-US" altLang="zh-CN"/>
          </a:p>
        </p:txBody>
      </p:sp>
      <p:sp>
        <p:nvSpPr>
          <p:cNvPr id="1003522" name="Rectangle 2"/>
          <p:cNvSpPr>
            <a:spLocks noGrp="1" noChangeArrowheads="1"/>
          </p:cNvSpPr>
          <p:nvPr>
            <p:ph type="title"/>
          </p:nvPr>
        </p:nvSpPr>
        <p:spPr>
          <a:xfrm>
            <a:off x="611450" y="44530"/>
            <a:ext cx="8064238" cy="574675"/>
          </a:xfrm>
          <a:noFill/>
          <a:ln/>
        </p:spPr>
        <p:txBody>
          <a:bodyPr anchor="t"/>
          <a:lstStyle/>
          <a:p>
            <a:r>
              <a:rPr lang="zh-CN" altLang="en-US" dirty="0">
                <a:ea typeface="黑体" pitchFamily="2" charset="-122"/>
              </a:rPr>
              <a:t>二、可编程中断控制器</a:t>
            </a:r>
            <a:r>
              <a:rPr lang="en-US" altLang="zh-CN" dirty="0">
                <a:ea typeface="黑体" pitchFamily="2" charset="-122"/>
              </a:rPr>
              <a:t>8259</a:t>
            </a:r>
            <a:endParaRPr lang="en-US" altLang="zh-CN" sz="2800" b="1" dirty="0">
              <a:solidFill>
                <a:srgbClr val="006600"/>
              </a:solidFill>
              <a:ea typeface="黑体" pitchFamily="2" charset="-122"/>
            </a:endParaRPr>
          </a:p>
        </p:txBody>
      </p:sp>
      <p:sp>
        <p:nvSpPr>
          <p:cNvPr id="1003524" name="Rectangle 4"/>
          <p:cNvSpPr>
            <a:spLocks noChangeArrowheads="1"/>
          </p:cNvSpPr>
          <p:nvPr/>
        </p:nvSpPr>
        <p:spPr bwMode="auto">
          <a:xfrm>
            <a:off x="395288" y="836613"/>
            <a:ext cx="8507412" cy="503237"/>
          </a:xfrm>
          <a:prstGeom prst="rect">
            <a:avLst/>
          </a:prstGeom>
          <a:noFill/>
          <a:ln w="9525">
            <a:noFill/>
            <a:miter lim="800000"/>
            <a:headEnd/>
            <a:tailEnd/>
          </a:ln>
          <a:effectLst/>
        </p:spPr>
        <p:txBody>
          <a:bodyPr/>
          <a:lstStyle/>
          <a:p>
            <a:pPr algn="l">
              <a:spcBef>
                <a:spcPct val="20000"/>
              </a:spcBef>
              <a:buClr>
                <a:schemeClr val="bg2"/>
              </a:buClr>
              <a:buSzPct val="75000"/>
            </a:pPr>
            <a:r>
              <a:rPr lang="en-US" altLang="zh-CN" sz="2800">
                <a:solidFill>
                  <a:schemeClr val="bg2"/>
                </a:solidFill>
                <a:latin typeface="Arial" charset="0"/>
              </a:rPr>
              <a:t>1.</a:t>
            </a:r>
            <a:r>
              <a:rPr lang="en-US" altLang="zh-CN" sz="2800">
                <a:latin typeface="Arial" charset="0"/>
              </a:rPr>
              <a:t>  8259</a:t>
            </a:r>
            <a:r>
              <a:rPr lang="zh-CN" altLang="en-US" sz="2800">
                <a:latin typeface="Arial" charset="0"/>
              </a:rPr>
              <a:t>内部结构</a:t>
            </a:r>
          </a:p>
        </p:txBody>
      </p:sp>
      <p:sp>
        <p:nvSpPr>
          <p:cNvPr id="1003528" name="Rectangle 8"/>
          <p:cNvSpPr>
            <a:spLocks noChangeArrowheads="1"/>
          </p:cNvSpPr>
          <p:nvPr/>
        </p:nvSpPr>
        <p:spPr bwMode="auto">
          <a:xfrm>
            <a:off x="468313" y="1484313"/>
            <a:ext cx="8496300" cy="5184775"/>
          </a:xfrm>
          <a:prstGeom prst="rect">
            <a:avLst/>
          </a:prstGeom>
          <a:noFill/>
          <a:ln w="9525">
            <a:noFill/>
            <a:miter lim="800000"/>
            <a:headEnd/>
            <a:tailEnd/>
          </a:ln>
          <a:effectLst/>
        </p:spPr>
        <p:txBody>
          <a:bodyPr/>
          <a:lstStyle/>
          <a:p>
            <a:pPr marL="342900" indent="-342900" algn="l">
              <a:spcBef>
                <a:spcPct val="20000"/>
              </a:spcBef>
              <a:buClr>
                <a:schemeClr val="bg2"/>
              </a:buClr>
              <a:buSzPct val="75000"/>
              <a:buFont typeface="Wingdings" pitchFamily="2" charset="2"/>
              <a:buChar char="n"/>
            </a:pPr>
            <a:r>
              <a:rPr lang="zh-CN" altLang="en-GB" sz="2800" dirty="0"/>
              <a:t>中断请求寄存器</a:t>
            </a:r>
            <a:r>
              <a:rPr lang="en-GB" altLang="zh-CN" sz="2800" dirty="0">
                <a:solidFill>
                  <a:srgbClr val="FF0000"/>
                </a:solidFill>
              </a:rPr>
              <a:t>IRR</a:t>
            </a:r>
            <a:r>
              <a:rPr lang="en-GB" altLang="zh-CN" sz="2800" dirty="0"/>
              <a:t/>
            </a:r>
            <a:br>
              <a:rPr lang="en-GB" altLang="zh-CN" sz="2800" dirty="0"/>
            </a:br>
            <a:r>
              <a:rPr lang="zh-CN" altLang="en-GB" sz="2400" dirty="0">
                <a:solidFill>
                  <a:srgbClr val="0000FF"/>
                </a:solidFill>
              </a:rPr>
              <a:t>保存从</a:t>
            </a:r>
            <a:r>
              <a:rPr lang="en-GB" altLang="zh-CN" sz="2400" dirty="0">
                <a:solidFill>
                  <a:srgbClr val="0000FF"/>
                </a:solidFill>
              </a:rPr>
              <a:t>IR0</a:t>
            </a:r>
            <a:r>
              <a:rPr lang="zh-CN" altLang="en-GB" sz="2400" dirty="0">
                <a:solidFill>
                  <a:srgbClr val="0000FF"/>
                </a:solidFill>
              </a:rPr>
              <a:t>～</a:t>
            </a:r>
            <a:r>
              <a:rPr lang="en-GB" altLang="zh-CN" sz="2400" dirty="0">
                <a:solidFill>
                  <a:srgbClr val="0000FF"/>
                </a:solidFill>
              </a:rPr>
              <a:t>IR7</a:t>
            </a:r>
            <a:r>
              <a:rPr lang="zh-CN" altLang="en-GB" sz="2400" dirty="0">
                <a:solidFill>
                  <a:srgbClr val="0000FF"/>
                </a:solidFill>
              </a:rPr>
              <a:t>来的中断请求信号，某位</a:t>
            </a:r>
            <a:r>
              <a:rPr lang="en-GB" altLang="zh-CN" sz="2400" dirty="0">
                <a:solidFill>
                  <a:srgbClr val="0000FF"/>
                </a:solidFill>
              </a:rPr>
              <a:t>=1</a:t>
            </a:r>
            <a:r>
              <a:rPr lang="zh-CN" altLang="en-GB" sz="2400" dirty="0">
                <a:solidFill>
                  <a:srgbClr val="0000FF"/>
                </a:solidFill>
              </a:rPr>
              <a:t>表示对应的</a:t>
            </a:r>
            <a:r>
              <a:rPr lang="en-GB" altLang="zh-CN" sz="2400" dirty="0" err="1">
                <a:solidFill>
                  <a:srgbClr val="0000FF"/>
                </a:solidFill>
              </a:rPr>
              <a:t>IR</a:t>
            </a:r>
            <a:r>
              <a:rPr lang="en-GB" altLang="zh-CN" sz="2400" i="1" baseline="-25000" dirty="0" err="1">
                <a:solidFill>
                  <a:srgbClr val="0000FF"/>
                </a:solidFill>
              </a:rPr>
              <a:t>i</a:t>
            </a:r>
            <a:r>
              <a:rPr lang="zh-CN" altLang="en-GB" sz="2400" dirty="0">
                <a:solidFill>
                  <a:srgbClr val="0000FF"/>
                </a:solidFill>
              </a:rPr>
              <a:t>有中断请求</a:t>
            </a:r>
            <a:r>
              <a:rPr lang="zh-CN" altLang="en-US" sz="2400" b="0" dirty="0">
                <a:solidFill>
                  <a:srgbClr val="0000FF"/>
                </a:solidFill>
              </a:rPr>
              <a:t> </a:t>
            </a:r>
            <a:endParaRPr lang="zh-CN" altLang="en-GB" sz="2400" b="0" dirty="0">
              <a:solidFill>
                <a:srgbClr val="0000FF"/>
              </a:solidFill>
            </a:endParaRPr>
          </a:p>
          <a:p>
            <a:pPr marL="342900" indent="-342900" algn="l">
              <a:spcBef>
                <a:spcPct val="20000"/>
              </a:spcBef>
              <a:buClr>
                <a:schemeClr val="bg2"/>
              </a:buClr>
              <a:buSzPct val="75000"/>
              <a:buFont typeface="Wingdings" pitchFamily="2" charset="2"/>
              <a:buChar char="n"/>
            </a:pPr>
            <a:r>
              <a:rPr lang="zh-CN" altLang="en-GB" sz="2800" dirty="0"/>
              <a:t>中断服务寄存器</a:t>
            </a:r>
            <a:r>
              <a:rPr lang="en-GB" altLang="zh-CN" sz="2800" dirty="0">
                <a:solidFill>
                  <a:srgbClr val="FF0000"/>
                </a:solidFill>
              </a:rPr>
              <a:t>ISR</a:t>
            </a:r>
            <a:r>
              <a:rPr lang="en-GB" altLang="zh-CN" sz="2800" dirty="0"/>
              <a:t/>
            </a:r>
            <a:br>
              <a:rPr lang="en-GB" altLang="zh-CN" sz="2800" dirty="0"/>
            </a:br>
            <a:r>
              <a:rPr lang="zh-CN" altLang="en-GB" sz="2400" dirty="0">
                <a:solidFill>
                  <a:srgbClr val="0000FF"/>
                </a:solidFill>
              </a:rPr>
              <a:t>保存所有正在服务的中断源，某位</a:t>
            </a:r>
            <a:r>
              <a:rPr lang="en-GB" altLang="zh-CN" sz="2400" dirty="0">
                <a:solidFill>
                  <a:srgbClr val="0000FF"/>
                </a:solidFill>
              </a:rPr>
              <a:t>=1</a:t>
            </a:r>
            <a:r>
              <a:rPr lang="zh-CN" altLang="en-GB" sz="2400" dirty="0">
                <a:solidFill>
                  <a:srgbClr val="0000FF"/>
                </a:solidFill>
              </a:rPr>
              <a:t>表示对应的</a:t>
            </a:r>
            <a:r>
              <a:rPr lang="en-GB" altLang="zh-CN" sz="2400" dirty="0" err="1">
                <a:solidFill>
                  <a:srgbClr val="0000FF"/>
                </a:solidFill>
              </a:rPr>
              <a:t>IR</a:t>
            </a:r>
            <a:r>
              <a:rPr lang="en-GB" altLang="zh-CN" sz="2400" i="1" baseline="-25000" dirty="0" err="1">
                <a:solidFill>
                  <a:srgbClr val="0000FF"/>
                </a:solidFill>
              </a:rPr>
              <a:t>i</a:t>
            </a:r>
            <a:r>
              <a:rPr lang="zh-CN" altLang="en-GB" sz="2400" dirty="0">
                <a:solidFill>
                  <a:srgbClr val="0000FF"/>
                </a:solidFill>
              </a:rPr>
              <a:t>中断正在被服务</a:t>
            </a:r>
            <a:r>
              <a:rPr lang="zh-CN" altLang="en-US" sz="2400" b="0" dirty="0">
                <a:solidFill>
                  <a:srgbClr val="0000FF"/>
                </a:solidFill>
              </a:rPr>
              <a:t> </a:t>
            </a:r>
          </a:p>
          <a:p>
            <a:pPr marL="342900" indent="-342900" algn="l">
              <a:spcBef>
                <a:spcPct val="20000"/>
              </a:spcBef>
              <a:buClr>
                <a:schemeClr val="bg2"/>
              </a:buClr>
              <a:buSzPct val="75000"/>
              <a:buFont typeface="Wingdings" pitchFamily="2" charset="2"/>
              <a:buChar char="n"/>
            </a:pPr>
            <a:r>
              <a:rPr lang="zh-CN" altLang="en-GB" sz="2800" dirty="0"/>
              <a:t>中断屏蔽寄存器</a:t>
            </a:r>
            <a:r>
              <a:rPr lang="en-GB" altLang="zh-CN" sz="2800" dirty="0">
                <a:solidFill>
                  <a:srgbClr val="FF0000"/>
                </a:solidFill>
              </a:rPr>
              <a:t>IMR</a:t>
            </a:r>
            <a:r>
              <a:rPr lang="en-GB" altLang="zh-CN" sz="2800" dirty="0"/>
              <a:t/>
            </a:r>
            <a:br>
              <a:rPr lang="en-GB" altLang="zh-CN" sz="2800" dirty="0"/>
            </a:br>
            <a:r>
              <a:rPr lang="zh-CN" altLang="en-GB" sz="2400" dirty="0">
                <a:solidFill>
                  <a:srgbClr val="0000FF"/>
                </a:solidFill>
              </a:rPr>
              <a:t>存放中断屏蔽字，某位</a:t>
            </a:r>
            <a:r>
              <a:rPr lang="en-GB" altLang="zh-CN" sz="2400" dirty="0">
                <a:solidFill>
                  <a:srgbClr val="0000FF"/>
                </a:solidFill>
              </a:rPr>
              <a:t>=1</a:t>
            </a:r>
            <a:r>
              <a:rPr lang="zh-CN" altLang="en-GB" sz="2400" dirty="0">
                <a:solidFill>
                  <a:srgbClr val="0000FF"/>
                </a:solidFill>
              </a:rPr>
              <a:t>表示对应的</a:t>
            </a:r>
            <a:r>
              <a:rPr lang="en-GB" altLang="zh-CN" sz="2400" dirty="0" err="1">
                <a:solidFill>
                  <a:srgbClr val="0000FF"/>
                </a:solidFill>
              </a:rPr>
              <a:t>IR</a:t>
            </a:r>
            <a:r>
              <a:rPr lang="en-GB" altLang="zh-CN" sz="2400" i="1" baseline="-25000" dirty="0" err="1">
                <a:solidFill>
                  <a:srgbClr val="0000FF"/>
                </a:solidFill>
              </a:rPr>
              <a:t>i</a:t>
            </a:r>
            <a:r>
              <a:rPr lang="en-GB" altLang="zh-CN" sz="2400" i="1" dirty="0">
                <a:solidFill>
                  <a:srgbClr val="0000FF"/>
                </a:solidFill>
              </a:rPr>
              <a:t> </a:t>
            </a:r>
            <a:r>
              <a:rPr lang="zh-CN" altLang="en-GB" sz="2400" dirty="0">
                <a:solidFill>
                  <a:srgbClr val="0000FF"/>
                </a:solidFill>
              </a:rPr>
              <a:t>输入被屏蔽</a:t>
            </a:r>
            <a:r>
              <a:rPr lang="zh-CN" altLang="en-US" sz="2400" b="0" dirty="0">
                <a:solidFill>
                  <a:srgbClr val="0000FF"/>
                </a:solidFill>
              </a:rPr>
              <a:t>  </a:t>
            </a:r>
            <a:endParaRPr lang="en-GB" altLang="zh-CN" sz="2400" b="0" dirty="0">
              <a:solidFill>
                <a:srgbClr val="0000FF"/>
              </a:solidFill>
            </a:endParaRPr>
          </a:p>
          <a:p>
            <a:pPr marL="342900" indent="-342900" algn="l">
              <a:spcBef>
                <a:spcPct val="20000"/>
              </a:spcBef>
              <a:buClr>
                <a:schemeClr val="bg2"/>
              </a:buClr>
              <a:buSzPct val="75000"/>
              <a:buFont typeface="Wingdings" pitchFamily="2" charset="2"/>
              <a:buChar char="n"/>
            </a:pPr>
            <a:r>
              <a:rPr lang="zh-CN" altLang="en-GB" sz="2800" dirty="0"/>
              <a:t>中断优先权判别电路</a:t>
            </a:r>
            <a:br>
              <a:rPr lang="zh-CN" altLang="en-GB" sz="2800" dirty="0"/>
            </a:br>
            <a:r>
              <a:rPr lang="zh-CN" altLang="en-US" sz="2400" dirty="0">
                <a:solidFill>
                  <a:srgbClr val="0000FF"/>
                </a:solidFill>
              </a:rPr>
              <a:t>确定是否向</a:t>
            </a:r>
            <a:r>
              <a:rPr lang="en-US" altLang="zh-CN" sz="2400" dirty="0">
                <a:solidFill>
                  <a:srgbClr val="0000FF"/>
                </a:solidFill>
              </a:rPr>
              <a:t>CPU</a:t>
            </a:r>
            <a:r>
              <a:rPr lang="zh-CN" altLang="en-US" sz="2400" dirty="0">
                <a:solidFill>
                  <a:srgbClr val="0000FF"/>
                </a:solidFill>
              </a:rPr>
              <a:t>发出中断请求，中断响应时确定</a:t>
            </a:r>
            <a:r>
              <a:rPr lang="en-US" altLang="zh-CN" sz="2400" dirty="0">
                <a:solidFill>
                  <a:srgbClr val="0000FF"/>
                </a:solidFill>
              </a:rPr>
              <a:t>ISR</a:t>
            </a:r>
            <a:r>
              <a:rPr lang="zh-CN" altLang="en-US" sz="2400" dirty="0">
                <a:solidFill>
                  <a:srgbClr val="0000FF"/>
                </a:solidFill>
              </a:rPr>
              <a:t>的哪位应置位及把相应中断的类型码放到数据总线上</a:t>
            </a:r>
            <a:r>
              <a:rPr lang="en-US" altLang="zh-CN" sz="2400" b="0" dirty="0">
                <a:solidFill>
                  <a:srgbClr val="0000FF"/>
                </a:solidFill>
              </a:rPr>
              <a:t>  </a:t>
            </a:r>
          </a:p>
        </p:txBody>
      </p:sp>
      <p:sp>
        <p:nvSpPr>
          <p:cNvPr id="1003530" name="AutoShape 10">
            <a:hlinkClick r:id="" action="ppaction://hlinkshowjump?jump=lastslideviewed" highlightClick="1"/>
          </p:cNvPr>
          <p:cNvSpPr>
            <a:spLocks noChangeArrowheads="1"/>
          </p:cNvSpPr>
          <p:nvPr/>
        </p:nvSpPr>
        <p:spPr bwMode="auto">
          <a:xfrm>
            <a:off x="8172450" y="549275"/>
            <a:ext cx="431800" cy="431800"/>
          </a:xfrm>
          <a:prstGeom prst="actionButtonReturn">
            <a:avLst/>
          </a:prstGeom>
          <a:ln>
            <a:headEnd/>
            <a:tailEnd type="none" w="med" len="lg"/>
          </a:ln>
        </p:spPr>
        <p:style>
          <a:lnRef idx="1">
            <a:schemeClr val="accent6"/>
          </a:lnRef>
          <a:fillRef idx="2">
            <a:schemeClr val="accent6"/>
          </a:fillRef>
          <a:effectRef idx="1">
            <a:schemeClr val="accent6"/>
          </a:effectRef>
          <a:fontRef idx="minor">
            <a:schemeClr val="dk1"/>
          </a:fontRef>
        </p:style>
        <p:txBody>
          <a:bodyPr wrap="none" anchor="ctr">
            <a:spAutoFit/>
          </a:bodyPr>
          <a:lstStyle/>
          <a:p>
            <a:endParaRPr lang="zh-CN" altLang="en-US"/>
          </a:p>
        </p:txBody>
      </p:sp>
    </p:spTree>
    <p:extLst>
      <p:ext uri="{BB962C8B-B14F-4D97-AF65-F5344CB8AC3E}">
        <p14:creationId xmlns:p14="http://schemas.microsoft.com/office/powerpoint/2010/main" val="1067633586"/>
      </p:ext>
    </p:extLst>
  </p:cSld>
  <p:clrMapOvr>
    <a:masterClrMapping/>
  </p:clrMapOvr>
  <p:transition spd="med"/>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灯片编号占位符 4"/>
          <p:cNvSpPr>
            <a:spLocks noGrp="1"/>
          </p:cNvSpPr>
          <p:nvPr>
            <p:ph type="sldNum" sz="quarter" idx="11"/>
          </p:nvPr>
        </p:nvSpPr>
        <p:spPr/>
        <p:txBody>
          <a:bodyPr/>
          <a:lstStyle/>
          <a:p>
            <a:fld id="{5020007F-8A3E-4588-AB61-AA2337215A97}" type="slidenum">
              <a:rPr lang="zh-CN" altLang="en-US"/>
              <a:pPr/>
              <a:t>75</a:t>
            </a:fld>
            <a:endParaRPr lang="en-US" altLang="zh-CN"/>
          </a:p>
        </p:txBody>
      </p:sp>
      <p:sp>
        <p:nvSpPr>
          <p:cNvPr id="994306" name="Rectangle 2"/>
          <p:cNvSpPr>
            <a:spLocks noGrp="1" noChangeArrowheads="1"/>
          </p:cNvSpPr>
          <p:nvPr>
            <p:ph type="title"/>
          </p:nvPr>
        </p:nvSpPr>
        <p:spPr>
          <a:xfrm>
            <a:off x="611450" y="44530"/>
            <a:ext cx="8064238" cy="574675"/>
          </a:xfrm>
          <a:noFill/>
          <a:ln/>
        </p:spPr>
        <p:txBody>
          <a:bodyPr anchor="t"/>
          <a:lstStyle/>
          <a:p>
            <a:r>
              <a:rPr lang="zh-CN" altLang="en-US" dirty="0">
                <a:ea typeface="黑体" pitchFamily="2" charset="-122"/>
              </a:rPr>
              <a:t>二、可编程中断控制器</a:t>
            </a:r>
            <a:r>
              <a:rPr lang="en-US" altLang="zh-CN" dirty="0">
                <a:ea typeface="黑体" pitchFamily="2" charset="-122"/>
              </a:rPr>
              <a:t>8259</a:t>
            </a:r>
            <a:endParaRPr lang="en-US" altLang="zh-CN" sz="2800" b="1" dirty="0">
              <a:solidFill>
                <a:srgbClr val="006600"/>
              </a:solidFill>
              <a:ea typeface="黑体" pitchFamily="2" charset="-122"/>
            </a:endParaRPr>
          </a:p>
        </p:txBody>
      </p:sp>
      <p:sp>
        <p:nvSpPr>
          <p:cNvPr id="994307" name="Rectangle 3"/>
          <p:cNvSpPr>
            <a:spLocks noGrp="1" noChangeArrowheads="1"/>
          </p:cNvSpPr>
          <p:nvPr>
            <p:ph type="body" idx="1"/>
          </p:nvPr>
        </p:nvSpPr>
        <p:spPr>
          <a:xfrm>
            <a:off x="457200" y="5949950"/>
            <a:ext cx="8507413" cy="647700"/>
          </a:xfrm>
        </p:spPr>
        <p:txBody>
          <a:bodyPr/>
          <a:lstStyle/>
          <a:p>
            <a:endParaRPr lang="zh-CN" altLang="en-US" sz="2800" b="1"/>
          </a:p>
        </p:txBody>
      </p:sp>
      <p:sp>
        <p:nvSpPr>
          <p:cNvPr id="994308" name="Rectangle 4"/>
          <p:cNvSpPr>
            <a:spLocks noChangeArrowheads="1"/>
          </p:cNvSpPr>
          <p:nvPr/>
        </p:nvSpPr>
        <p:spPr bwMode="auto">
          <a:xfrm>
            <a:off x="395288" y="836613"/>
            <a:ext cx="8507412" cy="503237"/>
          </a:xfrm>
          <a:prstGeom prst="rect">
            <a:avLst/>
          </a:prstGeom>
          <a:noFill/>
          <a:ln w="9525">
            <a:noFill/>
            <a:miter lim="800000"/>
            <a:headEnd/>
            <a:tailEnd/>
          </a:ln>
          <a:effectLst/>
        </p:spPr>
        <p:txBody>
          <a:bodyPr/>
          <a:lstStyle/>
          <a:p>
            <a:pPr algn="l">
              <a:spcBef>
                <a:spcPct val="20000"/>
              </a:spcBef>
              <a:buClr>
                <a:schemeClr val="bg2"/>
              </a:buClr>
              <a:buSzPct val="75000"/>
            </a:pPr>
            <a:r>
              <a:rPr lang="en-US" altLang="zh-CN" sz="2800" dirty="0">
                <a:solidFill>
                  <a:schemeClr val="bg2"/>
                </a:solidFill>
                <a:latin typeface="Arial" charset="0"/>
              </a:rPr>
              <a:t>2.</a:t>
            </a:r>
            <a:r>
              <a:rPr lang="en-US" altLang="zh-CN" sz="2800" dirty="0">
                <a:latin typeface="Arial" charset="0"/>
              </a:rPr>
              <a:t>  8259</a:t>
            </a:r>
            <a:r>
              <a:rPr lang="zh-CN" altLang="en-US" sz="2800" dirty="0">
                <a:latin typeface="Arial" charset="0"/>
              </a:rPr>
              <a:t>引脚功能</a:t>
            </a:r>
          </a:p>
        </p:txBody>
      </p:sp>
      <p:graphicFrame>
        <p:nvGraphicFramePr>
          <p:cNvPr id="994312" name="Object 8"/>
          <p:cNvGraphicFramePr>
            <a:graphicFrameLocks noChangeAspect="1"/>
          </p:cNvGraphicFramePr>
          <p:nvPr/>
        </p:nvGraphicFramePr>
        <p:xfrm>
          <a:off x="4140200" y="1052513"/>
          <a:ext cx="4064000" cy="5040312"/>
        </p:xfrm>
        <a:graphic>
          <a:graphicData uri="http://schemas.openxmlformats.org/presentationml/2006/ole">
            <mc:AlternateContent xmlns:mc="http://schemas.openxmlformats.org/markup-compatibility/2006">
              <mc:Choice xmlns:v="urn:schemas-microsoft-com:vml" Requires="v">
                <p:oleObj spid="_x0000_s26700" name="Image" r:id="rId3" imgW="6191020" imgH="7680000" progId="">
                  <p:embed/>
                </p:oleObj>
              </mc:Choice>
              <mc:Fallback>
                <p:oleObj name="Image" r:id="rId3" imgW="6191020" imgH="7680000"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40200" y="1052513"/>
                        <a:ext cx="4064000" cy="5040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0000FF"/>
                            </a:solidFill>
                            <a:miter lim="800000"/>
                            <a:headEnd/>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94316" name="AutoShape 12"/>
          <p:cNvSpPr>
            <a:spLocks noChangeArrowheads="1"/>
          </p:cNvSpPr>
          <p:nvPr/>
        </p:nvSpPr>
        <p:spPr bwMode="auto">
          <a:xfrm>
            <a:off x="4356100" y="1123950"/>
            <a:ext cx="503238" cy="1081088"/>
          </a:xfrm>
          <a:prstGeom prst="roundRect">
            <a:avLst>
              <a:gd name="adj" fmla="val 39227"/>
            </a:avLst>
          </a:prstGeom>
          <a:noFill/>
          <a:ln w="28575" algn="ctr">
            <a:solidFill>
              <a:srgbClr val="006600"/>
            </a:solidFill>
            <a:round/>
            <a:headEnd/>
            <a:tailEnd type="none" w="med" len="lg"/>
          </a:ln>
          <a:effectLst/>
        </p:spPr>
        <p:txBody>
          <a:bodyPr anchor="ctr">
            <a:spAutoFit/>
          </a:bodyPr>
          <a:lstStyle/>
          <a:p>
            <a:endParaRPr lang="zh-CN" altLang="en-US"/>
          </a:p>
        </p:txBody>
      </p:sp>
      <p:sp>
        <p:nvSpPr>
          <p:cNvPr id="994317" name="AutoShape 13"/>
          <p:cNvSpPr>
            <a:spLocks noChangeArrowheads="1"/>
          </p:cNvSpPr>
          <p:nvPr/>
        </p:nvSpPr>
        <p:spPr bwMode="auto">
          <a:xfrm>
            <a:off x="4140200" y="4868863"/>
            <a:ext cx="719138" cy="720725"/>
          </a:xfrm>
          <a:prstGeom prst="roundRect">
            <a:avLst>
              <a:gd name="adj" fmla="val 31861"/>
            </a:avLst>
          </a:prstGeom>
          <a:noFill/>
          <a:ln w="28575" algn="ctr">
            <a:solidFill>
              <a:srgbClr val="FF6600"/>
            </a:solidFill>
            <a:round/>
            <a:headEnd/>
            <a:tailEnd type="none" w="med" len="lg"/>
          </a:ln>
          <a:effectLst/>
        </p:spPr>
        <p:txBody>
          <a:bodyPr anchor="ctr">
            <a:spAutoFit/>
          </a:bodyPr>
          <a:lstStyle/>
          <a:p>
            <a:endParaRPr lang="zh-CN" altLang="en-US"/>
          </a:p>
        </p:txBody>
      </p:sp>
      <p:sp>
        <p:nvSpPr>
          <p:cNvPr id="994318" name="AutoShape 14"/>
          <p:cNvSpPr>
            <a:spLocks noChangeArrowheads="1"/>
          </p:cNvSpPr>
          <p:nvPr/>
        </p:nvSpPr>
        <p:spPr bwMode="auto">
          <a:xfrm>
            <a:off x="7451725" y="5589588"/>
            <a:ext cx="865188" cy="360362"/>
          </a:xfrm>
          <a:prstGeom prst="roundRect">
            <a:avLst>
              <a:gd name="adj" fmla="val 31861"/>
            </a:avLst>
          </a:prstGeom>
          <a:noFill/>
          <a:ln w="28575" algn="ctr">
            <a:solidFill>
              <a:srgbClr val="FF6600"/>
            </a:solidFill>
            <a:round/>
            <a:headEnd/>
            <a:tailEnd type="none" w="med" len="lg"/>
          </a:ln>
          <a:effectLst/>
        </p:spPr>
        <p:txBody>
          <a:bodyPr anchor="ctr">
            <a:spAutoFit/>
          </a:bodyPr>
          <a:lstStyle/>
          <a:p>
            <a:endParaRPr lang="zh-CN" altLang="en-US"/>
          </a:p>
        </p:txBody>
      </p:sp>
      <p:sp>
        <p:nvSpPr>
          <p:cNvPr id="994320" name="Freeform 16"/>
          <p:cNvSpPr>
            <a:spLocks/>
          </p:cNvSpPr>
          <p:nvPr/>
        </p:nvSpPr>
        <p:spPr bwMode="auto">
          <a:xfrm>
            <a:off x="4859338" y="5229225"/>
            <a:ext cx="2592387" cy="576263"/>
          </a:xfrm>
          <a:custGeom>
            <a:avLst/>
            <a:gdLst/>
            <a:ahLst/>
            <a:cxnLst>
              <a:cxn ang="0">
                <a:pos x="0" y="0"/>
              </a:cxn>
              <a:cxn ang="0">
                <a:pos x="590" y="91"/>
              </a:cxn>
              <a:cxn ang="0">
                <a:pos x="998" y="272"/>
              </a:cxn>
              <a:cxn ang="0">
                <a:pos x="1633" y="363"/>
              </a:cxn>
            </a:cxnLst>
            <a:rect l="0" t="0" r="r" b="b"/>
            <a:pathLst>
              <a:path w="1633" h="363">
                <a:moveTo>
                  <a:pt x="0" y="0"/>
                </a:moveTo>
                <a:cubicBezTo>
                  <a:pt x="212" y="23"/>
                  <a:pt x="424" y="46"/>
                  <a:pt x="590" y="91"/>
                </a:cubicBezTo>
                <a:cubicBezTo>
                  <a:pt x="756" y="136"/>
                  <a:pt x="824" y="227"/>
                  <a:pt x="998" y="272"/>
                </a:cubicBezTo>
                <a:cubicBezTo>
                  <a:pt x="1172" y="317"/>
                  <a:pt x="1402" y="340"/>
                  <a:pt x="1633" y="363"/>
                </a:cubicBezTo>
              </a:path>
            </a:pathLst>
          </a:custGeom>
          <a:noFill/>
          <a:ln w="28575" cap="flat" cmpd="sng">
            <a:solidFill>
              <a:srgbClr val="FF6600"/>
            </a:solidFill>
            <a:prstDash val="solid"/>
            <a:round/>
            <a:headEnd type="none" w="med" len="med"/>
            <a:tailEnd type="none" w="med" len="lg"/>
          </a:ln>
          <a:effectLst/>
        </p:spPr>
        <p:txBody>
          <a:bodyPr anchor="ctr">
            <a:spAutoFit/>
          </a:bodyPr>
          <a:lstStyle/>
          <a:p>
            <a:endParaRPr lang="zh-CN" altLang="en-US"/>
          </a:p>
        </p:txBody>
      </p:sp>
      <p:sp>
        <p:nvSpPr>
          <p:cNvPr id="994321" name="AutoShape 17"/>
          <p:cNvSpPr>
            <a:spLocks noChangeArrowheads="1"/>
          </p:cNvSpPr>
          <p:nvPr/>
        </p:nvSpPr>
        <p:spPr bwMode="auto">
          <a:xfrm>
            <a:off x="7451725" y="4941888"/>
            <a:ext cx="576263" cy="287337"/>
          </a:xfrm>
          <a:prstGeom prst="roundRect">
            <a:avLst>
              <a:gd name="adj" fmla="val 50000"/>
            </a:avLst>
          </a:prstGeom>
          <a:noFill/>
          <a:ln w="28575" algn="ctr">
            <a:solidFill>
              <a:srgbClr val="FF0000"/>
            </a:solidFill>
            <a:round/>
            <a:headEnd/>
            <a:tailEnd type="none" w="med" len="lg"/>
          </a:ln>
          <a:effectLst/>
        </p:spPr>
        <p:txBody>
          <a:bodyPr anchor="ctr">
            <a:spAutoFit/>
          </a:bodyPr>
          <a:lstStyle/>
          <a:p>
            <a:endParaRPr lang="zh-CN" altLang="en-US"/>
          </a:p>
        </p:txBody>
      </p:sp>
      <p:sp>
        <p:nvSpPr>
          <p:cNvPr id="994323" name="Freeform 19"/>
          <p:cNvSpPr>
            <a:spLocks/>
          </p:cNvSpPr>
          <p:nvPr/>
        </p:nvSpPr>
        <p:spPr bwMode="auto">
          <a:xfrm>
            <a:off x="6588125" y="1989138"/>
            <a:ext cx="863600" cy="3095625"/>
          </a:xfrm>
          <a:custGeom>
            <a:avLst/>
            <a:gdLst/>
            <a:ahLst/>
            <a:cxnLst>
              <a:cxn ang="0">
                <a:pos x="786" y="0"/>
              </a:cxn>
              <a:cxn ang="0">
                <a:pos x="151" y="272"/>
              </a:cxn>
              <a:cxn ang="0">
                <a:pos x="106" y="1542"/>
              </a:cxn>
              <a:cxn ang="0">
                <a:pos x="786" y="1950"/>
              </a:cxn>
            </a:cxnLst>
            <a:rect l="0" t="0" r="r" b="b"/>
            <a:pathLst>
              <a:path w="786" h="1950">
                <a:moveTo>
                  <a:pt x="786" y="0"/>
                </a:moveTo>
                <a:cubicBezTo>
                  <a:pt x="525" y="7"/>
                  <a:pt x="264" y="15"/>
                  <a:pt x="151" y="272"/>
                </a:cubicBezTo>
                <a:cubicBezTo>
                  <a:pt x="38" y="529"/>
                  <a:pt x="0" y="1262"/>
                  <a:pt x="106" y="1542"/>
                </a:cubicBezTo>
                <a:cubicBezTo>
                  <a:pt x="212" y="1822"/>
                  <a:pt x="499" y="1886"/>
                  <a:pt x="786" y="1950"/>
                </a:cubicBezTo>
              </a:path>
            </a:pathLst>
          </a:custGeom>
          <a:noFill/>
          <a:ln w="28575" cap="flat" cmpd="sng">
            <a:solidFill>
              <a:srgbClr val="FF0000"/>
            </a:solidFill>
            <a:prstDash val="solid"/>
            <a:round/>
            <a:headEnd type="none" w="med" len="med"/>
            <a:tailEnd type="none" w="med" len="lg"/>
          </a:ln>
          <a:effectLst/>
        </p:spPr>
        <p:txBody>
          <a:bodyPr anchor="ctr">
            <a:spAutoFit/>
          </a:bodyPr>
          <a:lstStyle/>
          <a:p>
            <a:endParaRPr lang="zh-CN" altLang="en-US"/>
          </a:p>
        </p:txBody>
      </p:sp>
      <p:sp>
        <p:nvSpPr>
          <p:cNvPr id="994324" name="AutoShape 20"/>
          <p:cNvSpPr>
            <a:spLocks noChangeArrowheads="1"/>
          </p:cNvSpPr>
          <p:nvPr/>
        </p:nvSpPr>
        <p:spPr bwMode="auto">
          <a:xfrm>
            <a:off x="7524750" y="1557338"/>
            <a:ext cx="503238" cy="287337"/>
          </a:xfrm>
          <a:prstGeom prst="roundRect">
            <a:avLst>
              <a:gd name="adj" fmla="val 39227"/>
            </a:avLst>
          </a:prstGeom>
          <a:noFill/>
          <a:ln w="28575" algn="ctr">
            <a:solidFill>
              <a:srgbClr val="006600"/>
            </a:solidFill>
            <a:round/>
            <a:headEnd/>
            <a:tailEnd type="none" w="med" len="lg"/>
          </a:ln>
          <a:effectLst/>
        </p:spPr>
        <p:txBody>
          <a:bodyPr anchor="ctr">
            <a:spAutoFit/>
          </a:bodyPr>
          <a:lstStyle/>
          <a:p>
            <a:endParaRPr lang="zh-CN" altLang="en-US"/>
          </a:p>
        </p:txBody>
      </p:sp>
      <p:sp>
        <p:nvSpPr>
          <p:cNvPr id="994326" name="Freeform 22"/>
          <p:cNvSpPr>
            <a:spLocks/>
          </p:cNvSpPr>
          <p:nvPr/>
        </p:nvSpPr>
        <p:spPr bwMode="auto">
          <a:xfrm>
            <a:off x="4859338" y="1676400"/>
            <a:ext cx="2665412" cy="192088"/>
          </a:xfrm>
          <a:custGeom>
            <a:avLst/>
            <a:gdLst/>
            <a:ahLst/>
            <a:cxnLst>
              <a:cxn ang="0">
                <a:pos x="0" y="106"/>
              </a:cxn>
              <a:cxn ang="0">
                <a:pos x="817" y="106"/>
              </a:cxn>
              <a:cxn ang="0">
                <a:pos x="1180" y="15"/>
              </a:cxn>
              <a:cxn ang="0">
                <a:pos x="1679" y="15"/>
              </a:cxn>
            </a:cxnLst>
            <a:rect l="0" t="0" r="r" b="b"/>
            <a:pathLst>
              <a:path w="1679" h="121">
                <a:moveTo>
                  <a:pt x="0" y="106"/>
                </a:moveTo>
                <a:cubicBezTo>
                  <a:pt x="310" y="113"/>
                  <a:pt x="620" y="121"/>
                  <a:pt x="817" y="106"/>
                </a:cubicBezTo>
                <a:cubicBezTo>
                  <a:pt x="1014" y="91"/>
                  <a:pt x="1036" y="30"/>
                  <a:pt x="1180" y="15"/>
                </a:cubicBezTo>
                <a:cubicBezTo>
                  <a:pt x="1324" y="0"/>
                  <a:pt x="1501" y="7"/>
                  <a:pt x="1679" y="15"/>
                </a:cubicBezTo>
              </a:path>
            </a:pathLst>
          </a:custGeom>
          <a:noFill/>
          <a:ln w="28575" cap="flat" cmpd="sng">
            <a:solidFill>
              <a:srgbClr val="006600"/>
            </a:solidFill>
            <a:prstDash val="solid"/>
            <a:round/>
            <a:headEnd type="none" w="med" len="med"/>
            <a:tailEnd type="none" w="med" len="lg"/>
          </a:ln>
          <a:effectLst/>
        </p:spPr>
        <p:txBody>
          <a:bodyPr anchor="ctr">
            <a:spAutoFit/>
          </a:bodyPr>
          <a:lstStyle/>
          <a:p>
            <a:endParaRPr lang="zh-CN" altLang="en-US"/>
          </a:p>
        </p:txBody>
      </p:sp>
      <p:sp>
        <p:nvSpPr>
          <p:cNvPr id="994328" name="AutoShape 24"/>
          <p:cNvSpPr>
            <a:spLocks noChangeArrowheads="1"/>
          </p:cNvSpPr>
          <p:nvPr/>
        </p:nvSpPr>
        <p:spPr bwMode="auto">
          <a:xfrm>
            <a:off x="4356100" y="2276475"/>
            <a:ext cx="503238" cy="2592388"/>
          </a:xfrm>
          <a:prstGeom prst="roundRect">
            <a:avLst>
              <a:gd name="adj" fmla="val 39227"/>
            </a:avLst>
          </a:prstGeom>
          <a:noFill/>
          <a:ln w="28575" algn="ctr">
            <a:solidFill>
              <a:srgbClr val="0000FF"/>
            </a:solidFill>
            <a:round/>
            <a:headEnd/>
            <a:tailEnd type="none" w="med" len="lg"/>
          </a:ln>
          <a:effectLst/>
        </p:spPr>
        <p:txBody>
          <a:bodyPr anchor="ctr">
            <a:spAutoFit/>
          </a:bodyPr>
          <a:lstStyle/>
          <a:p>
            <a:endParaRPr lang="zh-CN" altLang="en-US"/>
          </a:p>
        </p:txBody>
      </p:sp>
      <p:sp>
        <p:nvSpPr>
          <p:cNvPr id="994329" name="AutoShape 25"/>
          <p:cNvSpPr>
            <a:spLocks noChangeArrowheads="1"/>
          </p:cNvSpPr>
          <p:nvPr/>
        </p:nvSpPr>
        <p:spPr bwMode="auto">
          <a:xfrm>
            <a:off x="7524750" y="2205038"/>
            <a:ext cx="503238" cy="2663825"/>
          </a:xfrm>
          <a:prstGeom prst="roundRect">
            <a:avLst>
              <a:gd name="adj" fmla="val 39227"/>
            </a:avLst>
          </a:prstGeom>
          <a:noFill/>
          <a:ln w="28575" algn="ctr">
            <a:solidFill>
              <a:srgbClr val="6600CC"/>
            </a:solidFill>
            <a:round/>
            <a:headEnd/>
            <a:tailEnd type="none" w="med" len="lg"/>
          </a:ln>
          <a:effectLst/>
        </p:spPr>
        <p:txBody>
          <a:bodyPr anchor="ctr">
            <a:spAutoFit/>
          </a:bodyPr>
          <a:lstStyle/>
          <a:p>
            <a:endParaRPr lang="zh-CN" altLang="en-US"/>
          </a:p>
        </p:txBody>
      </p:sp>
      <p:sp>
        <p:nvSpPr>
          <p:cNvPr id="994322" name="AutoShape 18"/>
          <p:cNvSpPr>
            <a:spLocks noChangeArrowheads="1"/>
          </p:cNvSpPr>
          <p:nvPr/>
        </p:nvSpPr>
        <p:spPr bwMode="auto">
          <a:xfrm>
            <a:off x="7451725" y="1844675"/>
            <a:ext cx="720725" cy="360363"/>
          </a:xfrm>
          <a:prstGeom prst="roundRect">
            <a:avLst>
              <a:gd name="adj" fmla="val 50000"/>
            </a:avLst>
          </a:prstGeom>
          <a:noFill/>
          <a:ln w="28575" algn="ctr">
            <a:solidFill>
              <a:srgbClr val="FF0000"/>
            </a:solidFill>
            <a:round/>
            <a:headEnd/>
            <a:tailEnd type="none" w="med" len="lg"/>
          </a:ln>
          <a:effectLst/>
        </p:spPr>
        <p:txBody>
          <a:bodyPr anchor="ctr">
            <a:spAutoFit/>
          </a:bodyPr>
          <a:lstStyle/>
          <a:p>
            <a:endParaRPr lang="zh-CN" altLang="en-US"/>
          </a:p>
        </p:txBody>
      </p:sp>
      <p:sp>
        <p:nvSpPr>
          <p:cNvPr id="994330" name="AutoShape 26"/>
          <p:cNvSpPr>
            <a:spLocks noChangeArrowheads="1"/>
          </p:cNvSpPr>
          <p:nvPr/>
        </p:nvSpPr>
        <p:spPr bwMode="auto">
          <a:xfrm>
            <a:off x="250825" y="2636838"/>
            <a:ext cx="3241675" cy="1008062"/>
          </a:xfrm>
          <a:prstGeom prst="wedgeRoundRectCallout">
            <a:avLst>
              <a:gd name="adj1" fmla="val 73750"/>
              <a:gd name="adj2" fmla="val 79292"/>
              <a:gd name="adj3" fmla="val 16667"/>
            </a:avLst>
          </a:prstGeom>
          <a:solidFill>
            <a:srgbClr val="FFFF99"/>
          </a:solidFill>
          <a:ln w="28575" algn="ctr">
            <a:solidFill>
              <a:srgbClr val="CC0099"/>
            </a:solidFill>
            <a:miter lim="800000"/>
            <a:headEnd/>
            <a:tailEnd type="none" w="med" len="lg"/>
          </a:ln>
          <a:effectLst/>
        </p:spPr>
        <p:txBody>
          <a:bodyPr/>
          <a:lstStyle/>
          <a:p>
            <a:pPr algn="l"/>
            <a:r>
              <a:rPr lang="zh-CN" altLang="en-US" sz="2400">
                <a:solidFill>
                  <a:srgbClr val="CC0000"/>
                </a:solidFill>
              </a:rPr>
              <a:t>数据总线</a:t>
            </a:r>
            <a:r>
              <a:rPr lang="zh-CN" altLang="en-US" sz="2400"/>
              <a:t>：控制字、状态字、中断向量</a:t>
            </a:r>
          </a:p>
        </p:txBody>
      </p:sp>
      <p:sp>
        <p:nvSpPr>
          <p:cNvPr id="994331" name="AutoShape 27"/>
          <p:cNvSpPr>
            <a:spLocks noChangeArrowheads="1"/>
          </p:cNvSpPr>
          <p:nvPr/>
        </p:nvSpPr>
        <p:spPr bwMode="auto">
          <a:xfrm>
            <a:off x="1619250" y="4868863"/>
            <a:ext cx="1655763" cy="576262"/>
          </a:xfrm>
          <a:prstGeom prst="wedgeRoundRectCallout">
            <a:avLst>
              <a:gd name="adj1" fmla="val 98417"/>
              <a:gd name="adj2" fmla="val 35398"/>
              <a:gd name="adj3" fmla="val 16667"/>
            </a:avLst>
          </a:prstGeom>
          <a:solidFill>
            <a:srgbClr val="FFFF99"/>
          </a:solidFill>
          <a:ln w="28575" algn="ctr">
            <a:solidFill>
              <a:srgbClr val="CC0099"/>
            </a:solidFill>
            <a:miter lim="800000"/>
            <a:headEnd/>
            <a:tailEnd type="none" w="med" len="lg"/>
          </a:ln>
          <a:effectLst/>
        </p:spPr>
        <p:txBody>
          <a:bodyPr/>
          <a:lstStyle/>
          <a:p>
            <a:pPr algn="l"/>
            <a:r>
              <a:rPr lang="zh-CN" altLang="en-US" sz="2400">
                <a:solidFill>
                  <a:srgbClr val="CC0000"/>
                </a:solidFill>
              </a:rPr>
              <a:t>级联地址</a:t>
            </a:r>
            <a:endParaRPr lang="zh-CN" altLang="en-US" sz="2400"/>
          </a:p>
        </p:txBody>
      </p:sp>
      <p:sp>
        <p:nvSpPr>
          <p:cNvPr id="994332" name="AutoShape 28"/>
          <p:cNvSpPr>
            <a:spLocks noChangeArrowheads="1"/>
          </p:cNvSpPr>
          <p:nvPr/>
        </p:nvSpPr>
        <p:spPr bwMode="auto">
          <a:xfrm>
            <a:off x="179388" y="1484313"/>
            <a:ext cx="3311525" cy="576262"/>
          </a:xfrm>
          <a:prstGeom prst="wedgeRoundRectCallout">
            <a:avLst>
              <a:gd name="adj1" fmla="val 72389"/>
              <a:gd name="adj2" fmla="val 28236"/>
              <a:gd name="adj3" fmla="val 16667"/>
            </a:avLst>
          </a:prstGeom>
          <a:solidFill>
            <a:srgbClr val="FFFF99"/>
          </a:solidFill>
          <a:ln w="28575" algn="ctr">
            <a:solidFill>
              <a:srgbClr val="CC0099"/>
            </a:solidFill>
            <a:miter lim="800000"/>
            <a:headEnd/>
            <a:tailEnd type="none" w="med" len="lg"/>
          </a:ln>
          <a:effectLst/>
        </p:spPr>
        <p:txBody>
          <a:bodyPr/>
          <a:lstStyle/>
          <a:p>
            <a:pPr algn="l"/>
            <a:r>
              <a:rPr lang="zh-CN" altLang="en-US" sz="2400" dirty="0">
                <a:solidFill>
                  <a:srgbClr val="CC0000"/>
                </a:solidFill>
              </a:rPr>
              <a:t>读、写、片选、地址</a:t>
            </a:r>
            <a:endParaRPr lang="zh-CN" altLang="en-US" sz="2400" dirty="0"/>
          </a:p>
        </p:txBody>
      </p:sp>
      <p:sp>
        <p:nvSpPr>
          <p:cNvPr id="994333" name="Text Box 29"/>
          <p:cNvSpPr txBox="1">
            <a:spLocks noChangeArrowheads="1"/>
          </p:cNvSpPr>
          <p:nvPr/>
        </p:nvSpPr>
        <p:spPr bwMode="auto">
          <a:xfrm>
            <a:off x="6151602" y="2493963"/>
            <a:ext cx="553998" cy="2303462"/>
          </a:xfrm>
          <a:prstGeom prst="rect">
            <a:avLst/>
          </a:prstGeom>
          <a:noFill/>
          <a:ln w="28575" algn="ctr">
            <a:noFill/>
            <a:miter lim="800000"/>
            <a:headEnd/>
            <a:tailEnd type="none" w="med" len="lg"/>
          </a:ln>
          <a:effectLst/>
        </p:spPr>
        <p:txBody>
          <a:bodyPr vert="eaVert">
            <a:spAutoFit/>
          </a:bodyPr>
          <a:lstStyle/>
          <a:p>
            <a:pPr>
              <a:spcBef>
                <a:spcPct val="50000"/>
              </a:spcBef>
            </a:pPr>
            <a:r>
              <a:rPr lang="zh-CN" altLang="en-US" sz="2400">
                <a:solidFill>
                  <a:srgbClr val="FF0000"/>
                </a:solidFill>
              </a:rPr>
              <a:t>中断请求及响应</a:t>
            </a:r>
          </a:p>
        </p:txBody>
      </p:sp>
      <p:sp>
        <p:nvSpPr>
          <p:cNvPr id="994334" name="Text Box 30"/>
          <p:cNvSpPr txBox="1">
            <a:spLocks noChangeArrowheads="1"/>
          </p:cNvSpPr>
          <p:nvPr/>
        </p:nvSpPr>
        <p:spPr bwMode="auto">
          <a:xfrm>
            <a:off x="8023265" y="2132013"/>
            <a:ext cx="553998" cy="2881312"/>
          </a:xfrm>
          <a:prstGeom prst="rect">
            <a:avLst/>
          </a:prstGeom>
          <a:noFill/>
          <a:ln w="28575" algn="ctr">
            <a:noFill/>
            <a:miter lim="800000"/>
            <a:headEnd/>
            <a:tailEnd type="none" w="med" len="lg"/>
          </a:ln>
          <a:effectLst/>
        </p:spPr>
        <p:txBody>
          <a:bodyPr vert="eaVert">
            <a:spAutoFit/>
          </a:bodyPr>
          <a:lstStyle/>
          <a:p>
            <a:pPr>
              <a:spcBef>
                <a:spcPct val="50000"/>
              </a:spcBef>
            </a:pPr>
            <a:r>
              <a:rPr lang="zh-CN" altLang="en-US" sz="2400">
                <a:solidFill>
                  <a:srgbClr val="6600CC"/>
                </a:solidFill>
              </a:rPr>
              <a:t>中断源中断请求输入</a:t>
            </a:r>
          </a:p>
        </p:txBody>
      </p:sp>
      <p:sp>
        <p:nvSpPr>
          <p:cNvPr id="994335" name="AutoShape 31"/>
          <p:cNvSpPr>
            <a:spLocks noChangeArrowheads="1"/>
          </p:cNvSpPr>
          <p:nvPr/>
        </p:nvSpPr>
        <p:spPr bwMode="auto">
          <a:xfrm>
            <a:off x="7451725" y="5262563"/>
            <a:ext cx="865188" cy="287337"/>
          </a:xfrm>
          <a:prstGeom prst="roundRect">
            <a:avLst>
              <a:gd name="adj" fmla="val 50000"/>
            </a:avLst>
          </a:prstGeom>
          <a:noFill/>
          <a:ln w="28575" algn="ctr">
            <a:solidFill>
              <a:srgbClr val="00CCFF"/>
            </a:solidFill>
            <a:round/>
            <a:headEnd/>
            <a:tailEnd type="none" w="med" len="lg"/>
          </a:ln>
          <a:effectLst/>
        </p:spPr>
        <p:txBody>
          <a:bodyPr anchor="ctr">
            <a:spAutoFit/>
          </a:bodyPr>
          <a:lstStyle/>
          <a:p>
            <a:endParaRPr lang="zh-CN" altLang="en-US"/>
          </a:p>
        </p:txBody>
      </p:sp>
      <p:sp>
        <p:nvSpPr>
          <p:cNvPr id="994336" name="Text Box 32"/>
          <p:cNvSpPr txBox="1">
            <a:spLocks noChangeArrowheads="1"/>
          </p:cNvSpPr>
          <p:nvPr/>
        </p:nvSpPr>
        <p:spPr bwMode="auto">
          <a:xfrm rot="1044625">
            <a:off x="5437188" y="4941888"/>
            <a:ext cx="1871662" cy="457200"/>
          </a:xfrm>
          <a:prstGeom prst="rect">
            <a:avLst/>
          </a:prstGeom>
          <a:noFill/>
          <a:ln w="28575" algn="ctr">
            <a:noFill/>
            <a:miter lim="800000"/>
            <a:headEnd/>
            <a:tailEnd type="none" w="med" len="lg"/>
          </a:ln>
          <a:effectLst/>
        </p:spPr>
        <p:txBody>
          <a:bodyPr>
            <a:spAutoFit/>
          </a:bodyPr>
          <a:lstStyle/>
          <a:p>
            <a:pPr>
              <a:spcBef>
                <a:spcPct val="50000"/>
              </a:spcBef>
            </a:pPr>
            <a:r>
              <a:rPr lang="zh-CN" altLang="en-US" sz="2400">
                <a:solidFill>
                  <a:srgbClr val="0066FF"/>
                </a:solidFill>
              </a:rPr>
              <a:t>级联：主</a:t>
            </a:r>
            <a:r>
              <a:rPr lang="en-US" altLang="zh-CN" sz="2400">
                <a:solidFill>
                  <a:srgbClr val="0066FF"/>
                </a:solidFill>
              </a:rPr>
              <a:t>/</a:t>
            </a:r>
            <a:r>
              <a:rPr lang="zh-CN" altLang="en-US" sz="2400">
                <a:solidFill>
                  <a:srgbClr val="0066FF"/>
                </a:solidFill>
              </a:rPr>
              <a:t>从</a:t>
            </a:r>
          </a:p>
        </p:txBody>
      </p:sp>
    </p:spTree>
    <p:extLst>
      <p:ext uri="{BB962C8B-B14F-4D97-AF65-F5344CB8AC3E}">
        <p14:creationId xmlns:p14="http://schemas.microsoft.com/office/powerpoint/2010/main" val="213566344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943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9431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9431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9432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9432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9432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9432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9432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9432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9432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9432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9433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99433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99433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99433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994333"/>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994336"/>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9943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4316" grpId="0" animBg="1"/>
      <p:bldP spid="994317" grpId="0" animBg="1"/>
      <p:bldP spid="994318" grpId="0" animBg="1"/>
      <p:bldP spid="994320" grpId="0" animBg="1"/>
      <p:bldP spid="994321" grpId="0" animBg="1"/>
      <p:bldP spid="994323" grpId="0" animBg="1"/>
      <p:bldP spid="994324" grpId="0" animBg="1"/>
      <p:bldP spid="994326" grpId="0" animBg="1"/>
      <p:bldP spid="994328" grpId="0" animBg="1"/>
      <p:bldP spid="994329" grpId="0" animBg="1"/>
      <p:bldP spid="994322" grpId="0" animBg="1"/>
      <p:bldP spid="994330" grpId="0" animBg="1"/>
      <p:bldP spid="994331" grpId="0" animBg="1"/>
      <p:bldP spid="994332" grpId="0" animBg="1"/>
      <p:bldP spid="994333" grpId="0"/>
      <p:bldP spid="994334" grpId="0"/>
      <p:bldP spid="994335" grpId="0" animBg="1"/>
      <p:bldP spid="994336"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95335" name="Object 7"/>
          <p:cNvGraphicFramePr>
            <a:graphicFrameLocks noChangeAspect="1"/>
          </p:cNvGraphicFramePr>
          <p:nvPr/>
        </p:nvGraphicFramePr>
        <p:xfrm>
          <a:off x="179388" y="125413"/>
          <a:ext cx="8785225" cy="6616700"/>
        </p:xfrm>
        <a:graphic>
          <a:graphicData uri="http://schemas.openxmlformats.org/presentationml/2006/ole">
            <mc:AlternateContent xmlns:mc="http://schemas.openxmlformats.org/markup-compatibility/2006">
              <mc:Choice xmlns:v="urn:schemas-microsoft-com:vml" Requires="v">
                <p:oleObj spid="_x0000_s27722" name="Image" r:id="rId3" imgW="20336327" imgH="15320816" progId="">
                  <p:embed/>
                </p:oleObj>
              </mc:Choice>
              <mc:Fallback>
                <p:oleObj name="Image" r:id="rId3" imgW="20336327" imgH="15320816"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9388" y="125413"/>
                        <a:ext cx="8785225" cy="6616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0000FF"/>
                            </a:solidFill>
                            <a:miter lim="800000"/>
                            <a:headEnd/>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353328754"/>
      </p:ext>
    </p:extLst>
  </p:cSld>
  <p:clrMapOvr>
    <a:masterClrMapping/>
  </p:clrMapOvr>
  <p:transition spd="med"/>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灯片编号占位符 4"/>
          <p:cNvSpPr>
            <a:spLocks noGrp="1"/>
          </p:cNvSpPr>
          <p:nvPr>
            <p:ph type="sldNum" sz="quarter" idx="11"/>
          </p:nvPr>
        </p:nvSpPr>
        <p:spPr/>
        <p:txBody>
          <a:bodyPr/>
          <a:lstStyle/>
          <a:p>
            <a:fld id="{D0AA366A-AF86-4E69-A4AD-85548537747D}" type="slidenum">
              <a:rPr lang="zh-CN" altLang="en-US"/>
              <a:pPr/>
              <a:t>77</a:t>
            </a:fld>
            <a:endParaRPr lang="en-US" altLang="zh-CN"/>
          </a:p>
        </p:txBody>
      </p:sp>
      <p:sp>
        <p:nvSpPr>
          <p:cNvPr id="996354" name="Rectangle 2"/>
          <p:cNvSpPr>
            <a:spLocks noGrp="1" noChangeArrowheads="1"/>
          </p:cNvSpPr>
          <p:nvPr>
            <p:ph type="title"/>
          </p:nvPr>
        </p:nvSpPr>
        <p:spPr>
          <a:xfrm>
            <a:off x="611188" y="44530"/>
            <a:ext cx="8064500" cy="574675"/>
          </a:xfrm>
          <a:noFill/>
          <a:ln/>
        </p:spPr>
        <p:txBody>
          <a:bodyPr anchor="t"/>
          <a:lstStyle/>
          <a:p>
            <a:r>
              <a:rPr lang="zh-CN" altLang="en-US" dirty="0">
                <a:ea typeface="黑体" pitchFamily="2" charset="-122"/>
              </a:rPr>
              <a:t>二、可编程中断控制器</a:t>
            </a:r>
            <a:r>
              <a:rPr lang="en-US" altLang="zh-CN" dirty="0">
                <a:ea typeface="黑体" pitchFamily="2" charset="-122"/>
              </a:rPr>
              <a:t>8259</a:t>
            </a:r>
            <a:endParaRPr lang="en-US" altLang="zh-CN" sz="2800" b="1" dirty="0">
              <a:solidFill>
                <a:srgbClr val="006600"/>
              </a:solidFill>
              <a:ea typeface="黑体" pitchFamily="2" charset="-122"/>
            </a:endParaRPr>
          </a:p>
        </p:txBody>
      </p:sp>
      <p:sp>
        <p:nvSpPr>
          <p:cNvPr id="996355" name="Rectangle 3"/>
          <p:cNvSpPr>
            <a:spLocks noGrp="1" noChangeArrowheads="1"/>
          </p:cNvSpPr>
          <p:nvPr>
            <p:ph type="body" idx="1"/>
          </p:nvPr>
        </p:nvSpPr>
        <p:spPr>
          <a:xfrm>
            <a:off x="457200" y="1412875"/>
            <a:ext cx="8507413" cy="5184775"/>
          </a:xfrm>
        </p:spPr>
        <p:txBody>
          <a:bodyPr/>
          <a:lstStyle/>
          <a:p>
            <a:r>
              <a:rPr lang="zh-CN" altLang="en-US" sz="2800" b="1"/>
              <a:t>中断结束方式</a:t>
            </a:r>
          </a:p>
          <a:p>
            <a:pPr lvl="1">
              <a:buClr>
                <a:srgbClr val="008000"/>
              </a:buClr>
              <a:buSzPct val="75000"/>
              <a:buFont typeface="Wingdings" pitchFamily="2" charset="2"/>
              <a:buChar char="l"/>
            </a:pPr>
            <a:r>
              <a:rPr lang="zh-CN" altLang="en-US" b="1"/>
              <a:t>非自动：在中断处理程序中提供</a:t>
            </a:r>
            <a:r>
              <a:rPr lang="en-US" altLang="zh-CN" b="1">
                <a:solidFill>
                  <a:srgbClr val="CC0000"/>
                </a:solidFill>
              </a:rPr>
              <a:t>EOI</a:t>
            </a:r>
            <a:r>
              <a:rPr lang="zh-CN" altLang="en-US" b="1">
                <a:solidFill>
                  <a:srgbClr val="CC0000"/>
                </a:solidFill>
              </a:rPr>
              <a:t>命令</a:t>
            </a:r>
          </a:p>
          <a:p>
            <a:pPr lvl="1">
              <a:buClr>
                <a:srgbClr val="008000"/>
              </a:buClr>
              <a:buSzPct val="75000"/>
              <a:buFont typeface="Wingdings" pitchFamily="2" charset="2"/>
              <a:buChar char="l"/>
            </a:pPr>
            <a:r>
              <a:rPr lang="zh-CN" altLang="en-US" b="1"/>
              <a:t>自动：无需</a:t>
            </a:r>
            <a:r>
              <a:rPr lang="en-US" altLang="zh-CN" b="1"/>
              <a:t>EOI</a:t>
            </a:r>
            <a:r>
              <a:rPr lang="zh-CN" altLang="en-US" b="1"/>
              <a:t>命令，第</a:t>
            </a:r>
            <a:r>
              <a:rPr lang="en-US" altLang="zh-CN" b="1"/>
              <a:t>2</a:t>
            </a:r>
            <a:r>
              <a:rPr lang="zh-CN" altLang="en-US" b="1"/>
              <a:t>个</a:t>
            </a:r>
            <a:r>
              <a:rPr lang="en-US" altLang="zh-CN" b="1"/>
              <a:t>INTA</a:t>
            </a:r>
            <a:r>
              <a:rPr lang="zh-CN" altLang="en-US" b="1"/>
              <a:t>后沿</a:t>
            </a:r>
          </a:p>
          <a:p>
            <a:r>
              <a:rPr lang="zh-CN" altLang="en-US" sz="2800" b="1">
                <a:solidFill>
                  <a:srgbClr val="0000FF"/>
                </a:solidFill>
              </a:rPr>
              <a:t>缓冲方式：非缓冲、缓冲</a:t>
            </a:r>
          </a:p>
          <a:p>
            <a:r>
              <a:rPr lang="zh-CN" altLang="en-US" sz="2800" b="1"/>
              <a:t>嵌套方式</a:t>
            </a:r>
          </a:p>
          <a:p>
            <a:pPr lvl="1">
              <a:buClr>
                <a:srgbClr val="008000"/>
              </a:buClr>
              <a:buSzPct val="75000"/>
              <a:buFont typeface="Wingdings" pitchFamily="2" charset="2"/>
              <a:buChar char="l"/>
            </a:pPr>
            <a:r>
              <a:rPr lang="zh-CN" altLang="en-US" b="1"/>
              <a:t>一般嵌套：</a:t>
            </a:r>
            <a:r>
              <a:rPr lang="zh-CN" altLang="en-US" b="1">
                <a:solidFill>
                  <a:srgbClr val="FF0000"/>
                </a:solidFill>
              </a:rPr>
              <a:t>单片</a:t>
            </a:r>
            <a:r>
              <a:rPr lang="zh-CN" altLang="en-US" b="1"/>
              <a:t>使用；级联方式</a:t>
            </a:r>
            <a:r>
              <a:rPr lang="zh-CN" altLang="en-US" b="1">
                <a:solidFill>
                  <a:srgbClr val="FF0000"/>
                </a:solidFill>
              </a:rPr>
              <a:t>从属</a:t>
            </a:r>
          </a:p>
          <a:p>
            <a:pPr lvl="1">
              <a:buClr>
                <a:srgbClr val="008000"/>
              </a:buClr>
              <a:buSzPct val="75000"/>
              <a:buFont typeface="Wingdings" pitchFamily="2" charset="2"/>
              <a:buChar char="l"/>
            </a:pPr>
            <a:r>
              <a:rPr lang="zh-CN" altLang="en-US" b="1"/>
              <a:t>特殊全嵌套：级联方式</a:t>
            </a:r>
            <a:r>
              <a:rPr lang="zh-CN" altLang="en-US" b="1">
                <a:solidFill>
                  <a:srgbClr val="FF0000"/>
                </a:solidFill>
              </a:rPr>
              <a:t>主</a:t>
            </a:r>
            <a:r>
              <a:rPr lang="zh-CN" altLang="en-US" b="1"/>
              <a:t>控制器</a:t>
            </a:r>
          </a:p>
          <a:p>
            <a:r>
              <a:rPr lang="zh-CN" altLang="en-US" sz="2800" b="1">
                <a:solidFill>
                  <a:srgbClr val="0000FF"/>
                </a:solidFill>
              </a:rPr>
              <a:t>屏蔽方式：一般屏蔽、特殊屏蔽</a:t>
            </a:r>
          </a:p>
          <a:p>
            <a:r>
              <a:rPr lang="zh-CN" altLang="en-US" sz="2800" b="1"/>
              <a:t>优先级规定：固定优先级、</a:t>
            </a:r>
            <a:r>
              <a:rPr lang="zh-CN" altLang="en-US" sz="2800" b="1">
                <a:solidFill>
                  <a:srgbClr val="006600"/>
                </a:solidFill>
              </a:rPr>
              <a:t>循环优先级</a:t>
            </a:r>
          </a:p>
        </p:txBody>
      </p:sp>
      <p:sp>
        <p:nvSpPr>
          <p:cNvPr id="996356" name="Rectangle 4"/>
          <p:cNvSpPr>
            <a:spLocks noChangeArrowheads="1"/>
          </p:cNvSpPr>
          <p:nvPr/>
        </p:nvSpPr>
        <p:spPr bwMode="auto">
          <a:xfrm>
            <a:off x="395288" y="836613"/>
            <a:ext cx="8507412" cy="503237"/>
          </a:xfrm>
          <a:prstGeom prst="rect">
            <a:avLst/>
          </a:prstGeom>
          <a:noFill/>
          <a:ln w="9525">
            <a:noFill/>
            <a:miter lim="800000"/>
            <a:headEnd/>
            <a:tailEnd/>
          </a:ln>
          <a:effectLst/>
        </p:spPr>
        <p:txBody>
          <a:bodyPr/>
          <a:lstStyle/>
          <a:p>
            <a:pPr algn="l">
              <a:spcBef>
                <a:spcPct val="20000"/>
              </a:spcBef>
              <a:buClr>
                <a:schemeClr val="bg2"/>
              </a:buClr>
              <a:buSzPct val="75000"/>
            </a:pPr>
            <a:r>
              <a:rPr lang="en-US" altLang="zh-CN" sz="2800">
                <a:solidFill>
                  <a:schemeClr val="bg2"/>
                </a:solidFill>
                <a:latin typeface="Arial" charset="0"/>
              </a:rPr>
              <a:t>3.</a:t>
            </a:r>
            <a:r>
              <a:rPr lang="en-US" altLang="zh-CN" sz="2800">
                <a:latin typeface="Arial" charset="0"/>
              </a:rPr>
              <a:t>  8259</a:t>
            </a:r>
            <a:r>
              <a:rPr lang="zh-CN" altLang="en-US" sz="2800">
                <a:latin typeface="Arial" charset="0"/>
              </a:rPr>
              <a:t>工作方式</a:t>
            </a:r>
          </a:p>
        </p:txBody>
      </p:sp>
      <p:sp>
        <p:nvSpPr>
          <p:cNvPr id="996359" name="Line 7"/>
          <p:cNvSpPr>
            <a:spLocks noChangeShapeType="1"/>
          </p:cNvSpPr>
          <p:nvPr/>
        </p:nvSpPr>
        <p:spPr bwMode="auto">
          <a:xfrm>
            <a:off x="5580140" y="2492375"/>
            <a:ext cx="865188" cy="0"/>
          </a:xfrm>
          <a:prstGeom prst="line">
            <a:avLst/>
          </a:prstGeom>
          <a:noFill/>
          <a:ln w="38100">
            <a:solidFill>
              <a:schemeClr val="tx1"/>
            </a:solidFill>
            <a:round/>
            <a:headEnd/>
            <a:tailEnd type="none" w="med" len="lg"/>
          </a:ln>
          <a:effectLst/>
        </p:spPr>
        <p:txBody>
          <a:bodyPr anchor="ctr">
            <a:spAutoFit/>
          </a:bodyPr>
          <a:lstStyle/>
          <a:p>
            <a:endParaRPr lang="zh-CN" altLang="en-US"/>
          </a:p>
        </p:txBody>
      </p:sp>
      <p:sp>
        <p:nvSpPr>
          <p:cNvPr id="996360" name="Text Box 8"/>
          <p:cNvSpPr txBox="1">
            <a:spLocks noChangeArrowheads="1"/>
          </p:cNvSpPr>
          <p:nvPr/>
        </p:nvSpPr>
        <p:spPr bwMode="auto">
          <a:xfrm>
            <a:off x="7812088" y="1700213"/>
            <a:ext cx="1008062" cy="946150"/>
          </a:xfrm>
          <a:prstGeom prst="rect">
            <a:avLst/>
          </a:prstGeom>
          <a:noFill/>
          <a:ln w="28575" algn="ctr">
            <a:noFill/>
            <a:miter lim="800000"/>
            <a:headEnd/>
            <a:tailEnd type="none" w="med" len="lg"/>
          </a:ln>
          <a:effectLst/>
        </p:spPr>
        <p:txBody>
          <a:bodyPr>
            <a:spAutoFit/>
          </a:bodyPr>
          <a:lstStyle/>
          <a:p>
            <a:pPr algn="l">
              <a:spcBef>
                <a:spcPts val="0"/>
              </a:spcBef>
            </a:pPr>
            <a:r>
              <a:rPr lang="zh-CN" altLang="en-US" sz="2800" dirty="0">
                <a:solidFill>
                  <a:srgbClr val="CC0000"/>
                </a:solidFill>
              </a:rPr>
              <a:t>一般</a:t>
            </a:r>
          </a:p>
          <a:p>
            <a:pPr algn="l">
              <a:spcBef>
                <a:spcPts val="0"/>
              </a:spcBef>
            </a:pPr>
            <a:r>
              <a:rPr lang="zh-CN" altLang="en-US" sz="2800" dirty="0">
                <a:solidFill>
                  <a:srgbClr val="CC0000"/>
                </a:solidFill>
              </a:rPr>
              <a:t>特殊</a:t>
            </a:r>
          </a:p>
        </p:txBody>
      </p:sp>
      <p:sp>
        <p:nvSpPr>
          <p:cNvPr id="996361" name="AutoShape 9"/>
          <p:cNvSpPr>
            <a:spLocks/>
          </p:cNvSpPr>
          <p:nvPr/>
        </p:nvSpPr>
        <p:spPr bwMode="auto">
          <a:xfrm>
            <a:off x="7667625" y="1792288"/>
            <a:ext cx="212725" cy="844550"/>
          </a:xfrm>
          <a:prstGeom prst="leftBrace">
            <a:avLst>
              <a:gd name="adj1" fmla="val 33085"/>
              <a:gd name="adj2" fmla="val 50000"/>
            </a:avLst>
          </a:prstGeom>
          <a:noFill/>
          <a:ln w="28575">
            <a:solidFill>
              <a:srgbClr val="0000FF"/>
            </a:solidFill>
            <a:round/>
            <a:headEnd/>
            <a:tailEnd type="none" w="med" len="lg"/>
          </a:ln>
          <a:effectLst/>
        </p:spPr>
        <p:txBody>
          <a:bodyPr anchor="ctr"/>
          <a:lstStyle/>
          <a:p>
            <a:endParaRPr lang="zh-CN" altLang="en-US"/>
          </a:p>
        </p:txBody>
      </p:sp>
      <p:sp>
        <p:nvSpPr>
          <p:cNvPr id="996362" name="Text Box 10"/>
          <p:cNvSpPr txBox="1">
            <a:spLocks noChangeArrowheads="1"/>
          </p:cNvSpPr>
          <p:nvPr/>
        </p:nvSpPr>
        <p:spPr bwMode="auto">
          <a:xfrm>
            <a:off x="7164388" y="5300663"/>
            <a:ext cx="1008062" cy="946150"/>
          </a:xfrm>
          <a:prstGeom prst="rect">
            <a:avLst/>
          </a:prstGeom>
          <a:noFill/>
          <a:ln w="28575" algn="ctr">
            <a:noFill/>
            <a:miter lim="800000"/>
            <a:headEnd/>
            <a:tailEnd type="none" w="med" len="lg"/>
          </a:ln>
          <a:effectLst/>
        </p:spPr>
        <p:txBody>
          <a:bodyPr>
            <a:spAutoFit/>
          </a:bodyPr>
          <a:lstStyle/>
          <a:p>
            <a:pPr algn="l">
              <a:spcBef>
                <a:spcPts val="0"/>
              </a:spcBef>
            </a:pPr>
            <a:r>
              <a:rPr lang="zh-CN" altLang="en-US" sz="2800" dirty="0">
                <a:solidFill>
                  <a:srgbClr val="006600"/>
                </a:solidFill>
              </a:rPr>
              <a:t>自动</a:t>
            </a:r>
          </a:p>
          <a:p>
            <a:pPr algn="l">
              <a:spcBef>
                <a:spcPts val="0"/>
              </a:spcBef>
            </a:pPr>
            <a:r>
              <a:rPr lang="zh-CN" altLang="en-US" sz="2800" dirty="0">
                <a:solidFill>
                  <a:srgbClr val="006600"/>
                </a:solidFill>
              </a:rPr>
              <a:t>指定</a:t>
            </a:r>
          </a:p>
        </p:txBody>
      </p:sp>
      <p:sp>
        <p:nvSpPr>
          <p:cNvPr id="996363" name="AutoShape 11"/>
          <p:cNvSpPr>
            <a:spLocks/>
          </p:cNvSpPr>
          <p:nvPr/>
        </p:nvSpPr>
        <p:spPr bwMode="auto">
          <a:xfrm>
            <a:off x="7019925" y="5392738"/>
            <a:ext cx="212725" cy="844550"/>
          </a:xfrm>
          <a:prstGeom prst="leftBrace">
            <a:avLst>
              <a:gd name="adj1" fmla="val 33085"/>
              <a:gd name="adj2" fmla="val 50000"/>
            </a:avLst>
          </a:prstGeom>
          <a:noFill/>
          <a:ln w="28575">
            <a:solidFill>
              <a:srgbClr val="0000FF"/>
            </a:solidFill>
            <a:round/>
            <a:headEnd/>
            <a:tailEnd type="none" w="med" len="lg"/>
          </a:ln>
          <a:effectLst/>
        </p:spPr>
        <p:txBody>
          <a:bodyPr anchor="ctr"/>
          <a:lstStyle/>
          <a:p>
            <a:endParaRPr lang="zh-CN" altLang="en-US"/>
          </a:p>
        </p:txBody>
      </p:sp>
      <p:sp>
        <p:nvSpPr>
          <p:cNvPr id="996364" name="AutoShape 12"/>
          <p:cNvSpPr>
            <a:spLocks/>
          </p:cNvSpPr>
          <p:nvPr/>
        </p:nvSpPr>
        <p:spPr bwMode="auto">
          <a:xfrm>
            <a:off x="322263" y="1484313"/>
            <a:ext cx="288925" cy="4752975"/>
          </a:xfrm>
          <a:prstGeom prst="leftBracket">
            <a:avLst>
              <a:gd name="adj" fmla="val 95200"/>
            </a:avLst>
          </a:prstGeom>
          <a:noFill/>
          <a:ln w="28575">
            <a:solidFill>
              <a:srgbClr val="0000FF"/>
            </a:solidFill>
            <a:round/>
            <a:headEnd/>
            <a:tailEnd type="none" w="med" len="lg"/>
          </a:ln>
          <a:effectLst/>
        </p:spPr>
        <p:txBody>
          <a:bodyPr anchor="ctr">
            <a:spAutoFit/>
          </a:bodyPr>
          <a:lstStyle/>
          <a:p>
            <a:endParaRPr lang="zh-CN" altLang="en-US"/>
          </a:p>
        </p:txBody>
      </p:sp>
    </p:spTree>
    <p:extLst>
      <p:ext uri="{BB962C8B-B14F-4D97-AF65-F5344CB8AC3E}">
        <p14:creationId xmlns:p14="http://schemas.microsoft.com/office/powerpoint/2010/main" val="2444545900"/>
      </p:ext>
    </p:extLst>
  </p:cSld>
  <p:clrMapOvr>
    <a:masterClrMapping/>
  </p:clrMapOvr>
  <p:transition spd="med"/>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灯片编号占位符 4"/>
          <p:cNvSpPr>
            <a:spLocks noGrp="1"/>
          </p:cNvSpPr>
          <p:nvPr>
            <p:ph type="sldNum" sz="quarter" idx="11"/>
          </p:nvPr>
        </p:nvSpPr>
        <p:spPr/>
        <p:txBody>
          <a:bodyPr/>
          <a:lstStyle/>
          <a:p>
            <a:fld id="{D0AA366A-AF86-4E69-A4AD-85548537747D}" type="slidenum">
              <a:rPr lang="zh-CN" altLang="en-US"/>
              <a:pPr/>
              <a:t>78</a:t>
            </a:fld>
            <a:endParaRPr lang="en-US" altLang="zh-CN"/>
          </a:p>
        </p:txBody>
      </p:sp>
      <p:sp>
        <p:nvSpPr>
          <p:cNvPr id="13" name="内容占位符 12"/>
          <p:cNvSpPr>
            <a:spLocks noGrp="1"/>
          </p:cNvSpPr>
          <p:nvPr>
            <p:ph idx="1"/>
          </p:nvPr>
        </p:nvSpPr>
        <p:spPr>
          <a:xfrm>
            <a:off x="467430" y="1708360"/>
            <a:ext cx="4392610" cy="511670"/>
          </a:xfrm>
        </p:spPr>
        <p:txBody>
          <a:bodyPr/>
          <a:lstStyle/>
          <a:p>
            <a:pPr marL="0" indent="0">
              <a:buNone/>
            </a:pPr>
            <a:r>
              <a:rPr lang="zh-CN" altLang="en-US" sz="2800" b="1" smtClean="0">
                <a:solidFill>
                  <a:srgbClr val="0000FF"/>
                </a:solidFill>
              </a:rPr>
              <a:t>中断嵌套需要优先级吗？</a:t>
            </a:r>
            <a:endParaRPr lang="zh-CN" altLang="en-US" sz="2800" b="1">
              <a:solidFill>
                <a:srgbClr val="0000FF"/>
              </a:solidFill>
            </a:endParaRPr>
          </a:p>
        </p:txBody>
      </p:sp>
      <p:cxnSp>
        <p:nvCxnSpPr>
          <p:cNvPr id="15" name="直接箭头连接符 14"/>
          <p:cNvCxnSpPr/>
          <p:nvPr/>
        </p:nvCxnSpPr>
        <p:spPr bwMode="auto">
          <a:xfrm rot="10800000" flipV="1">
            <a:off x="1979640" y="2212430"/>
            <a:ext cx="1296180" cy="504070"/>
          </a:xfrm>
          <a:prstGeom prst="straightConnector1">
            <a:avLst/>
          </a:prstGeom>
          <a:solidFill>
            <a:schemeClr val="accent1"/>
          </a:solidFill>
          <a:ln w="28575" cap="flat" cmpd="sng" algn="ctr">
            <a:solidFill>
              <a:schemeClr val="tx1"/>
            </a:solidFill>
            <a:prstDash val="solid"/>
            <a:round/>
            <a:headEnd type="none" w="med" len="med"/>
            <a:tailEnd type="triangle" w="med" len="lg"/>
          </a:ln>
          <a:effectLst/>
        </p:spPr>
      </p:cxnSp>
      <p:sp>
        <p:nvSpPr>
          <p:cNvPr id="16" name="内容占位符 12"/>
          <p:cNvSpPr txBox="1">
            <a:spLocks/>
          </p:cNvSpPr>
          <p:nvPr/>
        </p:nvSpPr>
        <p:spPr bwMode="auto">
          <a:xfrm>
            <a:off x="1979640" y="2132820"/>
            <a:ext cx="432060" cy="51167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defRPr/>
            </a:pPr>
            <a:r>
              <a:rPr kumimoji="0" lang="zh-CN" altLang="en-US" sz="2800" b="1" i="0" u="none" strike="noStrike" kern="0" cap="none" spc="0" normalizeH="0" baseline="0" noProof="0" smtClean="0">
                <a:ln>
                  <a:noFill/>
                </a:ln>
                <a:solidFill>
                  <a:srgbClr val="FF0000"/>
                </a:solidFill>
                <a:effectLst/>
                <a:uLnTx/>
                <a:uFillTx/>
                <a:latin typeface="+mn-lt"/>
                <a:ea typeface="+mn-ea"/>
                <a:cs typeface="+mn-cs"/>
              </a:rPr>
              <a:t>是</a:t>
            </a:r>
            <a:endParaRPr kumimoji="0" lang="zh-CN" altLang="en-US" sz="2800" b="1" i="0" u="none" strike="noStrike" kern="0" cap="none" spc="0" normalizeH="0" baseline="0" noProof="0">
              <a:ln>
                <a:noFill/>
              </a:ln>
              <a:solidFill>
                <a:srgbClr val="FF0000"/>
              </a:solidFill>
              <a:effectLst/>
              <a:uLnTx/>
              <a:uFillTx/>
              <a:latin typeface="+mn-lt"/>
              <a:ea typeface="+mn-ea"/>
              <a:cs typeface="+mn-cs"/>
            </a:endParaRPr>
          </a:p>
        </p:txBody>
      </p:sp>
      <p:cxnSp>
        <p:nvCxnSpPr>
          <p:cNvPr id="17" name="直接箭头连接符 16"/>
          <p:cNvCxnSpPr/>
          <p:nvPr/>
        </p:nvCxnSpPr>
        <p:spPr bwMode="auto">
          <a:xfrm rot="10800000" flipH="1" flipV="1">
            <a:off x="3635870" y="2212430"/>
            <a:ext cx="1296180" cy="504070"/>
          </a:xfrm>
          <a:prstGeom prst="straightConnector1">
            <a:avLst/>
          </a:prstGeom>
          <a:solidFill>
            <a:schemeClr val="accent1"/>
          </a:solidFill>
          <a:ln w="28575" cap="flat" cmpd="sng" algn="ctr">
            <a:solidFill>
              <a:schemeClr val="tx1"/>
            </a:solidFill>
            <a:prstDash val="solid"/>
            <a:round/>
            <a:headEnd type="none" w="med" len="med"/>
            <a:tailEnd type="triangle" w="med" len="lg"/>
          </a:ln>
          <a:effectLst/>
        </p:spPr>
      </p:cxnSp>
      <p:sp>
        <p:nvSpPr>
          <p:cNvPr id="18" name="内容占位符 12"/>
          <p:cNvSpPr txBox="1">
            <a:spLocks/>
          </p:cNvSpPr>
          <p:nvPr/>
        </p:nvSpPr>
        <p:spPr bwMode="auto">
          <a:xfrm>
            <a:off x="4499990" y="2140420"/>
            <a:ext cx="432060" cy="51167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defRPr/>
            </a:pPr>
            <a:r>
              <a:rPr kumimoji="0" lang="zh-CN" altLang="en-US" sz="2800" b="1" i="0" u="none" strike="noStrike" kern="0" cap="none" spc="0" normalizeH="0" baseline="0" noProof="0" smtClean="0">
                <a:ln>
                  <a:noFill/>
                </a:ln>
                <a:solidFill>
                  <a:srgbClr val="FF0000"/>
                </a:solidFill>
                <a:effectLst/>
                <a:uLnTx/>
                <a:uFillTx/>
                <a:latin typeface="+mn-lt"/>
                <a:ea typeface="+mn-ea"/>
                <a:cs typeface="+mn-cs"/>
              </a:rPr>
              <a:t>否</a:t>
            </a:r>
            <a:endParaRPr kumimoji="0" lang="zh-CN" altLang="en-US" sz="2800" b="1" i="0" u="none" strike="noStrike" kern="0" cap="none" spc="0" normalizeH="0" baseline="0" noProof="0">
              <a:ln>
                <a:noFill/>
              </a:ln>
              <a:solidFill>
                <a:srgbClr val="FF0000"/>
              </a:solidFill>
              <a:effectLst/>
              <a:uLnTx/>
              <a:uFillTx/>
              <a:latin typeface="+mn-lt"/>
              <a:ea typeface="+mn-ea"/>
              <a:cs typeface="+mn-cs"/>
            </a:endParaRPr>
          </a:p>
        </p:txBody>
      </p:sp>
      <p:sp>
        <p:nvSpPr>
          <p:cNvPr id="19" name="内容占位符 12"/>
          <p:cNvSpPr txBox="1">
            <a:spLocks/>
          </p:cNvSpPr>
          <p:nvPr/>
        </p:nvSpPr>
        <p:spPr bwMode="auto">
          <a:xfrm>
            <a:off x="323410" y="2644490"/>
            <a:ext cx="2808390" cy="51167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defRPr/>
            </a:pPr>
            <a:r>
              <a:rPr kumimoji="0" lang="zh-CN" altLang="en-US" sz="2800" b="1" i="0" u="none" strike="noStrike" kern="0" cap="none" spc="0" normalizeH="0" baseline="0" noProof="0" smtClean="0">
                <a:ln>
                  <a:noFill/>
                </a:ln>
                <a:solidFill>
                  <a:schemeClr val="tx1"/>
                </a:solidFill>
                <a:effectLst/>
                <a:uLnTx/>
                <a:uFillTx/>
                <a:latin typeface="+mn-lt"/>
                <a:ea typeface="+mn-ea"/>
                <a:cs typeface="+mn-cs"/>
              </a:rPr>
              <a:t>一般屏蔽方式</a:t>
            </a:r>
            <a:endParaRPr kumimoji="0" lang="zh-CN" altLang="en-US" sz="2800" b="1" i="0" u="none" strike="noStrike" kern="0" cap="none" spc="0" normalizeH="0" baseline="0" noProof="0">
              <a:ln>
                <a:noFill/>
              </a:ln>
              <a:solidFill>
                <a:schemeClr val="tx1"/>
              </a:solidFill>
              <a:effectLst/>
              <a:uLnTx/>
              <a:uFillTx/>
              <a:latin typeface="+mn-lt"/>
              <a:ea typeface="+mn-ea"/>
              <a:cs typeface="+mn-cs"/>
            </a:endParaRPr>
          </a:p>
        </p:txBody>
      </p:sp>
      <p:sp>
        <p:nvSpPr>
          <p:cNvPr id="20" name="内容占位符 12"/>
          <p:cNvSpPr txBox="1">
            <a:spLocks/>
          </p:cNvSpPr>
          <p:nvPr/>
        </p:nvSpPr>
        <p:spPr bwMode="auto">
          <a:xfrm>
            <a:off x="3419840" y="2716500"/>
            <a:ext cx="2808390" cy="51167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spcBef>
                <a:spcPct val="20000"/>
              </a:spcBef>
              <a:buClr>
                <a:schemeClr val="bg2"/>
              </a:buClr>
              <a:buSzPct val="75000"/>
            </a:pPr>
            <a:r>
              <a:rPr lang="zh-CN" altLang="en-US" sz="2800" kern="0" smtClean="0"/>
              <a:t>特殊</a:t>
            </a:r>
            <a:r>
              <a:rPr kumimoji="0" lang="zh-CN" altLang="en-US" sz="2800" b="1" i="0" u="none" strike="noStrike" kern="0" cap="none" spc="0" normalizeH="0" baseline="0" noProof="0" smtClean="0">
                <a:ln>
                  <a:noFill/>
                </a:ln>
                <a:solidFill>
                  <a:schemeClr val="tx1"/>
                </a:solidFill>
                <a:effectLst/>
                <a:uLnTx/>
                <a:uFillTx/>
                <a:latin typeface="+mn-lt"/>
                <a:ea typeface="+mn-ea"/>
                <a:cs typeface="+mn-cs"/>
              </a:rPr>
              <a:t>屏蔽方式</a:t>
            </a:r>
            <a:endParaRPr kumimoji="0" lang="zh-CN" altLang="en-US" sz="2800" b="1" i="0" u="none" strike="noStrike" kern="0" cap="none" spc="0" normalizeH="0" baseline="0" noProof="0">
              <a:ln>
                <a:noFill/>
              </a:ln>
              <a:solidFill>
                <a:schemeClr val="tx1"/>
              </a:solidFill>
              <a:effectLst/>
              <a:uLnTx/>
              <a:uFillTx/>
              <a:latin typeface="+mn-lt"/>
              <a:ea typeface="+mn-ea"/>
              <a:cs typeface="+mn-cs"/>
            </a:endParaRPr>
          </a:p>
        </p:txBody>
      </p:sp>
      <p:sp>
        <p:nvSpPr>
          <p:cNvPr id="24" name="左大括号 23"/>
          <p:cNvSpPr/>
          <p:nvPr/>
        </p:nvSpPr>
        <p:spPr bwMode="auto">
          <a:xfrm>
            <a:off x="539440" y="4476876"/>
            <a:ext cx="216030" cy="936130"/>
          </a:xfrm>
          <a:prstGeom prst="leftBrace">
            <a:avLst>
              <a:gd name="adj1" fmla="val 52935"/>
              <a:gd name="adj2" fmla="val 50000"/>
            </a:avLst>
          </a:prstGeom>
          <a:noFill/>
          <a:ln w="2857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0000FF"/>
              </a:buClr>
              <a:buSzTx/>
              <a:buFont typeface="Wingdings" pitchFamily="2" charset="2"/>
              <a:buNone/>
              <a:tabLst/>
            </a:pPr>
            <a:endParaRPr kumimoji="0" lang="zh-CN" altLang="en-US" sz="2400" b="1" i="0" u="none" strike="noStrike" cap="none" normalizeH="0" baseline="0" smtClean="0">
              <a:ln>
                <a:noFill/>
              </a:ln>
              <a:solidFill>
                <a:schemeClr val="tx1"/>
              </a:solidFill>
              <a:effectLst/>
              <a:latin typeface="Times New Roman" pitchFamily="18" charset="0"/>
              <a:ea typeface="宋体" pitchFamily="2" charset="-122"/>
            </a:endParaRPr>
          </a:p>
        </p:txBody>
      </p:sp>
      <p:sp>
        <p:nvSpPr>
          <p:cNvPr id="25" name="内容占位符 12"/>
          <p:cNvSpPr txBox="1">
            <a:spLocks/>
          </p:cNvSpPr>
          <p:nvPr/>
        </p:nvSpPr>
        <p:spPr bwMode="auto">
          <a:xfrm>
            <a:off x="683460" y="4437140"/>
            <a:ext cx="2376330" cy="100814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lgn="l">
              <a:spcBef>
                <a:spcPts val="300"/>
              </a:spcBef>
              <a:buClr>
                <a:schemeClr val="bg2"/>
              </a:buClr>
              <a:buSzPct val="75000"/>
            </a:pPr>
            <a:r>
              <a:rPr lang="zh-CN" altLang="en-US" sz="2800" kern="0" smtClean="0">
                <a:latin typeface="+mn-lt"/>
                <a:ea typeface="+mn-ea"/>
              </a:rPr>
              <a:t>固定优先级</a:t>
            </a:r>
            <a:endParaRPr lang="en-US" altLang="zh-CN" sz="2800" kern="0" smtClean="0">
              <a:latin typeface="+mn-lt"/>
              <a:ea typeface="+mn-ea"/>
            </a:endParaRPr>
          </a:p>
          <a:p>
            <a:pPr lvl="0" algn="l">
              <a:spcBef>
                <a:spcPts val="300"/>
              </a:spcBef>
              <a:buClr>
                <a:schemeClr val="bg2"/>
              </a:buClr>
              <a:buSzPct val="75000"/>
            </a:pPr>
            <a:r>
              <a:rPr lang="zh-CN" altLang="en-US" sz="2800" kern="0" smtClean="0">
                <a:latin typeface="+mn-lt"/>
                <a:ea typeface="+mn-ea"/>
              </a:rPr>
              <a:t>循环优先级</a:t>
            </a:r>
            <a:endParaRPr kumimoji="0" lang="zh-CN" altLang="en-US" sz="2800" b="1" i="0" u="none" strike="noStrike" kern="0" cap="none" spc="0" normalizeH="0" baseline="0" noProof="0">
              <a:ln>
                <a:noFill/>
              </a:ln>
              <a:solidFill>
                <a:schemeClr val="tx1"/>
              </a:solidFill>
              <a:effectLst/>
              <a:uLnTx/>
              <a:uFillTx/>
              <a:latin typeface="+mn-lt"/>
              <a:ea typeface="+mn-ea"/>
              <a:cs typeface="+mn-cs"/>
            </a:endParaRPr>
          </a:p>
        </p:txBody>
      </p:sp>
      <p:sp>
        <p:nvSpPr>
          <p:cNvPr id="26" name="内容占位符 12"/>
          <p:cNvSpPr txBox="1">
            <a:spLocks/>
          </p:cNvSpPr>
          <p:nvPr/>
        </p:nvSpPr>
        <p:spPr bwMode="auto">
          <a:xfrm>
            <a:off x="611450" y="5797730"/>
            <a:ext cx="3600500" cy="51167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defRPr/>
            </a:pPr>
            <a:r>
              <a:rPr kumimoji="0" lang="zh-CN" altLang="en-US" sz="2800" b="1" i="0" u="none" strike="noStrike" kern="0" cap="none" spc="0" normalizeH="0" baseline="0" noProof="0" smtClean="0">
                <a:ln>
                  <a:noFill/>
                </a:ln>
                <a:solidFill>
                  <a:srgbClr val="0000FF"/>
                </a:solidFill>
                <a:effectLst/>
                <a:uLnTx/>
                <a:uFillTx/>
                <a:latin typeface="+mn-lt"/>
                <a:ea typeface="+mn-ea"/>
                <a:cs typeface="+mn-cs"/>
              </a:rPr>
              <a:t>是否需要多片级联？</a:t>
            </a:r>
            <a:endParaRPr kumimoji="0" lang="zh-CN" altLang="en-US" sz="2800" b="1" i="0" u="none" strike="noStrike" kern="0" cap="none" spc="0" normalizeH="0" baseline="0" noProof="0">
              <a:ln>
                <a:noFill/>
              </a:ln>
              <a:solidFill>
                <a:srgbClr val="0000FF"/>
              </a:solidFill>
              <a:effectLst/>
              <a:uLnTx/>
              <a:uFillTx/>
              <a:latin typeface="+mn-lt"/>
              <a:ea typeface="+mn-ea"/>
              <a:cs typeface="+mn-cs"/>
            </a:endParaRPr>
          </a:p>
        </p:txBody>
      </p:sp>
      <p:cxnSp>
        <p:nvCxnSpPr>
          <p:cNvPr id="28" name="直接连接符 27"/>
          <p:cNvCxnSpPr/>
          <p:nvPr/>
        </p:nvCxnSpPr>
        <p:spPr bwMode="auto">
          <a:xfrm>
            <a:off x="3851900" y="6165380"/>
            <a:ext cx="936130" cy="216030"/>
          </a:xfrm>
          <a:prstGeom prst="line">
            <a:avLst/>
          </a:prstGeom>
          <a:solidFill>
            <a:schemeClr val="accent1"/>
          </a:solidFill>
          <a:ln w="28575" cap="flat" cmpd="sng" algn="ctr">
            <a:solidFill>
              <a:schemeClr val="tx1"/>
            </a:solidFill>
            <a:prstDash val="solid"/>
            <a:round/>
            <a:headEnd type="none" w="med" len="med"/>
            <a:tailEnd type="triangle" w="med" len="lg"/>
          </a:ln>
          <a:effectLst/>
        </p:spPr>
      </p:cxnSp>
      <p:cxnSp>
        <p:nvCxnSpPr>
          <p:cNvPr id="30" name="直接连接符 29"/>
          <p:cNvCxnSpPr/>
          <p:nvPr/>
        </p:nvCxnSpPr>
        <p:spPr bwMode="auto">
          <a:xfrm flipV="1">
            <a:off x="3851900" y="5733320"/>
            <a:ext cx="864120" cy="216030"/>
          </a:xfrm>
          <a:prstGeom prst="line">
            <a:avLst/>
          </a:prstGeom>
          <a:solidFill>
            <a:schemeClr val="accent1"/>
          </a:solidFill>
          <a:ln w="28575" cap="flat" cmpd="sng" algn="ctr">
            <a:solidFill>
              <a:schemeClr val="tx1"/>
            </a:solidFill>
            <a:prstDash val="solid"/>
            <a:round/>
            <a:headEnd type="none" w="med" len="med"/>
            <a:tailEnd type="triangle" w="med" len="lg"/>
          </a:ln>
          <a:effectLst/>
        </p:spPr>
      </p:cxnSp>
      <p:sp>
        <p:nvSpPr>
          <p:cNvPr id="31" name="内容占位符 12"/>
          <p:cNvSpPr txBox="1">
            <a:spLocks/>
          </p:cNvSpPr>
          <p:nvPr/>
        </p:nvSpPr>
        <p:spPr bwMode="auto">
          <a:xfrm>
            <a:off x="3923910" y="5437680"/>
            <a:ext cx="432060" cy="51167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defRPr/>
            </a:pPr>
            <a:r>
              <a:rPr kumimoji="0" lang="zh-CN" altLang="en-US" sz="2800" b="1" i="0" u="none" strike="noStrike" kern="0" cap="none" spc="0" normalizeH="0" baseline="0" noProof="0" smtClean="0">
                <a:ln>
                  <a:noFill/>
                </a:ln>
                <a:solidFill>
                  <a:srgbClr val="FF0000"/>
                </a:solidFill>
                <a:effectLst/>
                <a:uLnTx/>
                <a:uFillTx/>
                <a:latin typeface="+mn-lt"/>
                <a:ea typeface="+mn-ea"/>
                <a:cs typeface="+mn-cs"/>
              </a:rPr>
              <a:t>是</a:t>
            </a:r>
            <a:endParaRPr kumimoji="0" lang="zh-CN" altLang="en-US" sz="2800" b="1" i="0" u="none" strike="noStrike" kern="0" cap="none" spc="0" normalizeH="0" baseline="0" noProof="0">
              <a:ln>
                <a:noFill/>
              </a:ln>
              <a:solidFill>
                <a:srgbClr val="FF0000"/>
              </a:solidFill>
              <a:effectLst/>
              <a:uLnTx/>
              <a:uFillTx/>
              <a:latin typeface="+mn-lt"/>
              <a:ea typeface="+mn-ea"/>
              <a:cs typeface="+mn-cs"/>
            </a:endParaRPr>
          </a:p>
        </p:txBody>
      </p:sp>
      <p:sp>
        <p:nvSpPr>
          <p:cNvPr id="32" name="内容占位符 12"/>
          <p:cNvSpPr txBox="1">
            <a:spLocks/>
          </p:cNvSpPr>
          <p:nvPr/>
        </p:nvSpPr>
        <p:spPr bwMode="auto">
          <a:xfrm>
            <a:off x="3923910" y="6165380"/>
            <a:ext cx="432060" cy="51167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defRPr/>
            </a:pPr>
            <a:r>
              <a:rPr kumimoji="0" lang="zh-CN" altLang="en-US" sz="2800" b="1" i="0" u="none" strike="noStrike" kern="0" cap="none" spc="0" normalizeH="0" baseline="0" noProof="0" smtClean="0">
                <a:ln>
                  <a:noFill/>
                </a:ln>
                <a:solidFill>
                  <a:srgbClr val="FF0000"/>
                </a:solidFill>
                <a:effectLst/>
                <a:uLnTx/>
                <a:uFillTx/>
                <a:latin typeface="+mn-lt"/>
                <a:ea typeface="+mn-ea"/>
                <a:cs typeface="+mn-cs"/>
              </a:rPr>
              <a:t>否</a:t>
            </a:r>
            <a:endParaRPr kumimoji="0" lang="zh-CN" altLang="en-US" sz="2800" b="1" i="0" u="none" strike="noStrike" kern="0" cap="none" spc="0" normalizeH="0" baseline="0" noProof="0">
              <a:ln>
                <a:noFill/>
              </a:ln>
              <a:solidFill>
                <a:srgbClr val="FF0000"/>
              </a:solidFill>
              <a:effectLst/>
              <a:uLnTx/>
              <a:uFillTx/>
              <a:latin typeface="+mn-lt"/>
              <a:ea typeface="+mn-ea"/>
              <a:cs typeface="+mn-cs"/>
            </a:endParaRPr>
          </a:p>
        </p:txBody>
      </p:sp>
      <p:sp>
        <p:nvSpPr>
          <p:cNvPr id="33" name="左大括号 32"/>
          <p:cNvSpPr/>
          <p:nvPr/>
        </p:nvSpPr>
        <p:spPr bwMode="auto">
          <a:xfrm>
            <a:off x="4788030" y="5229250"/>
            <a:ext cx="288040" cy="864120"/>
          </a:xfrm>
          <a:prstGeom prst="leftBrace">
            <a:avLst>
              <a:gd name="adj1" fmla="val 38212"/>
              <a:gd name="adj2" fmla="val 50000"/>
            </a:avLst>
          </a:prstGeom>
          <a:noFill/>
          <a:ln w="2857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0000FF"/>
              </a:buClr>
              <a:buSzTx/>
              <a:buFont typeface="Wingdings" pitchFamily="2" charset="2"/>
              <a:buNone/>
              <a:tabLst/>
            </a:pPr>
            <a:endParaRPr kumimoji="0" lang="zh-CN" altLang="en-US" sz="2400" b="1" i="0" u="none" strike="noStrike" cap="none" normalizeH="0" baseline="0" smtClean="0">
              <a:ln>
                <a:noFill/>
              </a:ln>
              <a:solidFill>
                <a:schemeClr val="tx1"/>
              </a:solidFill>
              <a:effectLst/>
              <a:latin typeface="Times New Roman" pitchFamily="18" charset="0"/>
              <a:ea typeface="宋体" pitchFamily="2" charset="-122"/>
            </a:endParaRPr>
          </a:p>
        </p:txBody>
      </p:sp>
      <p:sp>
        <p:nvSpPr>
          <p:cNvPr id="34" name="内容占位符 12"/>
          <p:cNvSpPr txBox="1">
            <a:spLocks/>
          </p:cNvSpPr>
          <p:nvPr/>
        </p:nvSpPr>
        <p:spPr bwMode="auto">
          <a:xfrm>
            <a:off x="5004060" y="5157240"/>
            <a:ext cx="3384470" cy="100814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lgn="l">
              <a:spcBef>
                <a:spcPts val="300"/>
              </a:spcBef>
              <a:buClr>
                <a:schemeClr val="bg2"/>
              </a:buClr>
              <a:buSzPct val="75000"/>
            </a:pPr>
            <a:r>
              <a:rPr kumimoji="0" lang="zh-CN" altLang="en-US" sz="2800" b="1" i="0" u="none" strike="noStrike" kern="0" cap="none" spc="0" normalizeH="0" baseline="0" noProof="0" smtClean="0">
                <a:ln>
                  <a:noFill/>
                </a:ln>
                <a:solidFill>
                  <a:schemeClr val="tx1"/>
                </a:solidFill>
                <a:effectLst/>
                <a:uLnTx/>
                <a:uFillTx/>
                <a:latin typeface="+mn-lt"/>
                <a:ea typeface="+mn-ea"/>
                <a:cs typeface="+mn-cs"/>
              </a:rPr>
              <a:t>主片：</a:t>
            </a:r>
            <a:r>
              <a:rPr lang="zh-CN" altLang="en-US" sz="2800" smtClean="0"/>
              <a:t>特殊全嵌套</a:t>
            </a:r>
            <a:endParaRPr kumimoji="0" lang="en-US" altLang="zh-CN" sz="2800" b="1" i="0" u="none" strike="noStrike" kern="0" cap="none" spc="0" normalizeH="0" baseline="0" noProof="0" smtClean="0">
              <a:ln>
                <a:noFill/>
              </a:ln>
              <a:solidFill>
                <a:schemeClr val="tx1"/>
              </a:solidFill>
              <a:effectLst/>
              <a:uLnTx/>
              <a:uFillTx/>
              <a:latin typeface="+mn-lt"/>
              <a:ea typeface="+mn-ea"/>
              <a:cs typeface="+mn-cs"/>
            </a:endParaRPr>
          </a:p>
          <a:p>
            <a:pPr lvl="0" algn="l">
              <a:spcBef>
                <a:spcPts val="300"/>
              </a:spcBef>
              <a:buClr>
                <a:schemeClr val="bg2"/>
              </a:buClr>
              <a:buSzPct val="75000"/>
            </a:pPr>
            <a:r>
              <a:rPr lang="zh-CN" altLang="en-US" sz="2800" kern="0" smtClean="0">
                <a:latin typeface="+mn-lt"/>
                <a:ea typeface="+mn-ea"/>
              </a:rPr>
              <a:t>从片：</a:t>
            </a:r>
            <a:r>
              <a:rPr lang="zh-CN" altLang="en-US" sz="2800" smtClean="0"/>
              <a:t>一般嵌套</a:t>
            </a:r>
            <a:endParaRPr kumimoji="0" lang="zh-CN" altLang="en-US" sz="2800" b="1" i="0" u="none" strike="noStrike" kern="0" cap="none" spc="0" normalizeH="0" baseline="0" noProof="0">
              <a:ln>
                <a:noFill/>
              </a:ln>
              <a:solidFill>
                <a:schemeClr val="tx1"/>
              </a:solidFill>
              <a:effectLst/>
              <a:uLnTx/>
              <a:uFillTx/>
              <a:latin typeface="+mn-lt"/>
              <a:ea typeface="+mn-ea"/>
              <a:cs typeface="+mn-cs"/>
            </a:endParaRPr>
          </a:p>
        </p:txBody>
      </p:sp>
      <p:sp>
        <p:nvSpPr>
          <p:cNvPr id="35" name="内容占位符 12"/>
          <p:cNvSpPr txBox="1">
            <a:spLocks/>
          </p:cNvSpPr>
          <p:nvPr/>
        </p:nvSpPr>
        <p:spPr bwMode="auto">
          <a:xfrm>
            <a:off x="4860040" y="6165380"/>
            <a:ext cx="2088290" cy="57608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lgn="l">
              <a:spcBef>
                <a:spcPct val="20000"/>
              </a:spcBef>
              <a:buClr>
                <a:schemeClr val="bg2"/>
              </a:buClr>
              <a:buSzPct val="75000"/>
            </a:pPr>
            <a:r>
              <a:rPr lang="zh-CN" altLang="en-US" sz="2800" smtClean="0"/>
              <a:t>一般嵌套</a:t>
            </a:r>
            <a:endParaRPr kumimoji="0" lang="zh-CN" altLang="en-US" sz="2800" b="1" i="0" u="none" strike="noStrike" kern="0" cap="none" spc="0" normalizeH="0" baseline="0" noProof="0">
              <a:ln>
                <a:noFill/>
              </a:ln>
              <a:solidFill>
                <a:schemeClr val="tx1"/>
              </a:solidFill>
              <a:effectLst/>
              <a:uLnTx/>
              <a:uFillTx/>
              <a:latin typeface="+mn-lt"/>
              <a:ea typeface="+mn-ea"/>
              <a:cs typeface="+mn-cs"/>
            </a:endParaRPr>
          </a:p>
        </p:txBody>
      </p:sp>
      <p:sp>
        <p:nvSpPr>
          <p:cNvPr id="36" name="内容占位符 12"/>
          <p:cNvSpPr txBox="1">
            <a:spLocks/>
          </p:cNvSpPr>
          <p:nvPr/>
        </p:nvSpPr>
        <p:spPr bwMode="auto">
          <a:xfrm>
            <a:off x="467430" y="412180"/>
            <a:ext cx="4176580" cy="51167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defRPr/>
            </a:pPr>
            <a:r>
              <a:rPr kumimoji="0" lang="zh-CN" altLang="en-US" sz="2800" b="1" i="0" u="none" strike="noStrike" kern="0" cap="none" spc="0" normalizeH="0" baseline="0" noProof="0" smtClean="0">
                <a:ln>
                  <a:noFill/>
                </a:ln>
                <a:solidFill>
                  <a:srgbClr val="0000FF"/>
                </a:solidFill>
                <a:effectLst/>
                <a:uLnTx/>
                <a:uFillTx/>
                <a:latin typeface="+mn-lt"/>
                <a:ea typeface="+mn-ea"/>
                <a:cs typeface="+mn-cs"/>
              </a:rPr>
              <a:t>数据总线要加驱动吗？</a:t>
            </a:r>
            <a:endParaRPr kumimoji="0" lang="zh-CN" altLang="en-US" sz="2800" b="1" i="0" u="none" strike="noStrike" kern="0" cap="none" spc="0" normalizeH="0" baseline="0" noProof="0">
              <a:ln>
                <a:noFill/>
              </a:ln>
              <a:solidFill>
                <a:srgbClr val="0000FF"/>
              </a:solidFill>
              <a:effectLst/>
              <a:uLnTx/>
              <a:uFillTx/>
              <a:latin typeface="+mn-lt"/>
              <a:ea typeface="+mn-ea"/>
              <a:cs typeface="+mn-cs"/>
            </a:endParaRPr>
          </a:p>
        </p:txBody>
      </p:sp>
      <p:cxnSp>
        <p:nvCxnSpPr>
          <p:cNvPr id="38" name="直接连接符 37"/>
          <p:cNvCxnSpPr/>
          <p:nvPr/>
        </p:nvCxnSpPr>
        <p:spPr bwMode="auto">
          <a:xfrm>
            <a:off x="4139940" y="772230"/>
            <a:ext cx="1872260" cy="144020"/>
          </a:xfrm>
          <a:prstGeom prst="line">
            <a:avLst/>
          </a:prstGeom>
          <a:solidFill>
            <a:schemeClr val="accent1"/>
          </a:solidFill>
          <a:ln w="28575" cap="flat" cmpd="sng" algn="ctr">
            <a:solidFill>
              <a:schemeClr val="tx1"/>
            </a:solidFill>
            <a:prstDash val="solid"/>
            <a:round/>
            <a:headEnd type="none" w="med" len="med"/>
            <a:tailEnd type="triangle" w="med" len="lg"/>
          </a:ln>
          <a:effectLst/>
        </p:spPr>
      </p:cxnSp>
      <p:cxnSp>
        <p:nvCxnSpPr>
          <p:cNvPr id="39" name="直接连接符 38"/>
          <p:cNvCxnSpPr/>
          <p:nvPr/>
        </p:nvCxnSpPr>
        <p:spPr bwMode="auto">
          <a:xfrm flipV="1">
            <a:off x="4139940" y="484190"/>
            <a:ext cx="1872260" cy="144020"/>
          </a:xfrm>
          <a:prstGeom prst="line">
            <a:avLst/>
          </a:prstGeom>
          <a:solidFill>
            <a:schemeClr val="accent1"/>
          </a:solidFill>
          <a:ln w="28575" cap="flat" cmpd="sng" algn="ctr">
            <a:solidFill>
              <a:schemeClr val="tx1"/>
            </a:solidFill>
            <a:prstDash val="solid"/>
            <a:round/>
            <a:headEnd type="none" w="med" len="med"/>
            <a:tailEnd type="triangle" w="med" len="lg"/>
          </a:ln>
          <a:effectLst/>
        </p:spPr>
      </p:cxnSp>
      <p:sp>
        <p:nvSpPr>
          <p:cNvPr id="40" name="内容占位符 12"/>
          <p:cNvSpPr txBox="1">
            <a:spLocks/>
          </p:cNvSpPr>
          <p:nvPr/>
        </p:nvSpPr>
        <p:spPr bwMode="auto">
          <a:xfrm>
            <a:off x="4572000" y="116540"/>
            <a:ext cx="432060" cy="51167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defRPr/>
            </a:pPr>
            <a:r>
              <a:rPr kumimoji="0" lang="zh-CN" altLang="en-US" sz="2800" b="1" i="0" u="none" strike="noStrike" kern="0" cap="none" spc="0" normalizeH="0" baseline="0" noProof="0" smtClean="0">
                <a:ln>
                  <a:noFill/>
                </a:ln>
                <a:solidFill>
                  <a:srgbClr val="FF0000"/>
                </a:solidFill>
                <a:effectLst/>
                <a:uLnTx/>
                <a:uFillTx/>
                <a:latin typeface="+mn-lt"/>
                <a:ea typeface="+mn-ea"/>
                <a:cs typeface="+mn-cs"/>
              </a:rPr>
              <a:t>是</a:t>
            </a:r>
            <a:endParaRPr kumimoji="0" lang="zh-CN" altLang="en-US" sz="2800" b="1" i="0" u="none" strike="noStrike" kern="0" cap="none" spc="0" normalizeH="0" baseline="0" noProof="0">
              <a:ln>
                <a:noFill/>
              </a:ln>
              <a:solidFill>
                <a:srgbClr val="FF0000"/>
              </a:solidFill>
              <a:effectLst/>
              <a:uLnTx/>
              <a:uFillTx/>
              <a:latin typeface="+mn-lt"/>
              <a:ea typeface="+mn-ea"/>
              <a:cs typeface="+mn-cs"/>
            </a:endParaRPr>
          </a:p>
        </p:txBody>
      </p:sp>
      <p:sp>
        <p:nvSpPr>
          <p:cNvPr id="41" name="内容占位符 12"/>
          <p:cNvSpPr txBox="1">
            <a:spLocks/>
          </p:cNvSpPr>
          <p:nvPr/>
        </p:nvSpPr>
        <p:spPr bwMode="auto">
          <a:xfrm>
            <a:off x="4572000" y="764630"/>
            <a:ext cx="432060" cy="51167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defRPr/>
            </a:pPr>
            <a:r>
              <a:rPr kumimoji="0" lang="zh-CN" altLang="en-US" sz="2800" b="1" i="0" u="none" strike="noStrike" kern="0" cap="none" spc="0" normalizeH="0" baseline="0" noProof="0" smtClean="0">
                <a:ln>
                  <a:noFill/>
                </a:ln>
                <a:solidFill>
                  <a:srgbClr val="FF0000"/>
                </a:solidFill>
                <a:effectLst/>
                <a:uLnTx/>
                <a:uFillTx/>
                <a:latin typeface="+mn-lt"/>
                <a:ea typeface="+mn-ea"/>
                <a:cs typeface="+mn-cs"/>
              </a:rPr>
              <a:t>否</a:t>
            </a:r>
            <a:endParaRPr kumimoji="0" lang="zh-CN" altLang="en-US" sz="2800" b="1" i="0" u="none" strike="noStrike" kern="0" cap="none" spc="0" normalizeH="0" baseline="0" noProof="0">
              <a:ln>
                <a:noFill/>
              </a:ln>
              <a:solidFill>
                <a:srgbClr val="FF0000"/>
              </a:solidFill>
              <a:effectLst/>
              <a:uLnTx/>
              <a:uFillTx/>
              <a:latin typeface="+mn-lt"/>
              <a:ea typeface="+mn-ea"/>
              <a:cs typeface="+mn-cs"/>
            </a:endParaRPr>
          </a:p>
        </p:txBody>
      </p:sp>
      <p:sp>
        <p:nvSpPr>
          <p:cNvPr id="45" name="内容占位符 12"/>
          <p:cNvSpPr txBox="1">
            <a:spLocks/>
          </p:cNvSpPr>
          <p:nvPr/>
        </p:nvSpPr>
        <p:spPr bwMode="auto">
          <a:xfrm>
            <a:off x="5940190" y="196150"/>
            <a:ext cx="2520350" cy="51167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lgn="l">
              <a:spcBef>
                <a:spcPct val="20000"/>
              </a:spcBef>
              <a:buClr>
                <a:schemeClr val="bg2"/>
              </a:buClr>
              <a:buSzPct val="75000"/>
            </a:pPr>
            <a:r>
              <a:rPr lang="zh-CN" altLang="en-US" sz="2800" kern="0" smtClean="0"/>
              <a:t>缓冲方式</a:t>
            </a:r>
            <a:endParaRPr kumimoji="0" lang="zh-CN" altLang="en-US" sz="2800" b="1" i="0" u="none" strike="noStrike" kern="0" cap="none" spc="0" normalizeH="0" baseline="0" noProof="0">
              <a:ln>
                <a:noFill/>
              </a:ln>
              <a:solidFill>
                <a:schemeClr val="tx1"/>
              </a:solidFill>
              <a:effectLst/>
              <a:uLnTx/>
              <a:uFillTx/>
              <a:latin typeface="+mn-lt"/>
              <a:ea typeface="+mn-ea"/>
              <a:cs typeface="+mn-cs"/>
            </a:endParaRPr>
          </a:p>
        </p:txBody>
      </p:sp>
      <p:sp>
        <p:nvSpPr>
          <p:cNvPr id="46" name="内容占位符 12"/>
          <p:cNvSpPr txBox="1">
            <a:spLocks/>
          </p:cNvSpPr>
          <p:nvPr/>
        </p:nvSpPr>
        <p:spPr bwMode="auto">
          <a:xfrm>
            <a:off x="5940190" y="628210"/>
            <a:ext cx="2520350" cy="51167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lgn="l">
              <a:spcBef>
                <a:spcPct val="20000"/>
              </a:spcBef>
              <a:buClr>
                <a:schemeClr val="bg2"/>
              </a:buClr>
              <a:buSzPct val="75000"/>
            </a:pPr>
            <a:r>
              <a:rPr lang="zh-CN" altLang="en-US" sz="2800" kern="0" smtClean="0"/>
              <a:t>非缓冲方式</a:t>
            </a:r>
            <a:endParaRPr kumimoji="0" lang="zh-CN" altLang="en-US" sz="2800" b="1" i="0" u="none" strike="noStrike" kern="0" cap="none" spc="0" normalizeH="0" baseline="0" noProof="0">
              <a:ln>
                <a:noFill/>
              </a:ln>
              <a:solidFill>
                <a:schemeClr val="tx1"/>
              </a:solidFill>
              <a:effectLst/>
              <a:uLnTx/>
              <a:uFillTx/>
              <a:latin typeface="+mn-lt"/>
              <a:ea typeface="+mn-ea"/>
              <a:cs typeface="+mn-cs"/>
            </a:endParaRPr>
          </a:p>
        </p:txBody>
      </p:sp>
      <p:sp>
        <p:nvSpPr>
          <p:cNvPr id="52" name="内容占位符 12"/>
          <p:cNvSpPr txBox="1">
            <a:spLocks/>
          </p:cNvSpPr>
          <p:nvPr/>
        </p:nvSpPr>
        <p:spPr bwMode="auto">
          <a:xfrm>
            <a:off x="467430" y="988260"/>
            <a:ext cx="4176580" cy="51167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defRPr/>
            </a:pPr>
            <a:r>
              <a:rPr kumimoji="0" lang="zh-CN" altLang="en-US" sz="2800" b="1" i="0" u="none" strike="noStrike" kern="0" cap="none" spc="0" normalizeH="0" baseline="0" noProof="0" smtClean="0">
                <a:ln>
                  <a:noFill/>
                </a:ln>
                <a:solidFill>
                  <a:srgbClr val="0000FF"/>
                </a:solidFill>
                <a:effectLst/>
                <a:uLnTx/>
                <a:uFillTx/>
                <a:latin typeface="+mn-lt"/>
                <a:ea typeface="+mn-ea"/>
                <a:cs typeface="+mn-cs"/>
              </a:rPr>
              <a:t>中断允许嵌套吗？</a:t>
            </a:r>
            <a:endParaRPr kumimoji="0" lang="zh-CN" altLang="en-US" sz="2800" b="1" i="0" u="none" strike="noStrike" kern="0" cap="none" spc="0" normalizeH="0" baseline="0" noProof="0">
              <a:ln>
                <a:noFill/>
              </a:ln>
              <a:solidFill>
                <a:srgbClr val="0000FF"/>
              </a:solidFill>
              <a:effectLst/>
              <a:uLnTx/>
              <a:uFillTx/>
              <a:latin typeface="+mn-lt"/>
              <a:ea typeface="+mn-ea"/>
              <a:cs typeface="+mn-cs"/>
            </a:endParaRPr>
          </a:p>
        </p:txBody>
      </p:sp>
      <p:cxnSp>
        <p:nvCxnSpPr>
          <p:cNvPr id="53" name="直接连接符 52"/>
          <p:cNvCxnSpPr/>
          <p:nvPr/>
        </p:nvCxnSpPr>
        <p:spPr bwMode="auto">
          <a:xfrm rot="16200000" flipH="1">
            <a:off x="3167805" y="1528335"/>
            <a:ext cx="432060" cy="72010"/>
          </a:xfrm>
          <a:prstGeom prst="line">
            <a:avLst/>
          </a:prstGeom>
          <a:solidFill>
            <a:schemeClr val="accent1"/>
          </a:solidFill>
          <a:ln w="28575" cap="flat" cmpd="sng" algn="ctr">
            <a:solidFill>
              <a:schemeClr val="tx1"/>
            </a:solidFill>
            <a:prstDash val="solid"/>
            <a:round/>
            <a:headEnd type="none" w="med" len="med"/>
            <a:tailEnd type="triangle" w="med" len="lg"/>
          </a:ln>
          <a:effectLst/>
        </p:spPr>
      </p:cxnSp>
      <p:sp>
        <p:nvSpPr>
          <p:cNvPr id="55" name="内容占位符 12"/>
          <p:cNvSpPr txBox="1">
            <a:spLocks/>
          </p:cNvSpPr>
          <p:nvPr/>
        </p:nvSpPr>
        <p:spPr bwMode="auto">
          <a:xfrm>
            <a:off x="2987780" y="1340710"/>
            <a:ext cx="432060" cy="51167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defRPr/>
            </a:pPr>
            <a:r>
              <a:rPr kumimoji="0" lang="zh-CN" altLang="en-US" sz="2800" b="1" i="0" u="none" strike="noStrike" kern="0" cap="none" spc="0" normalizeH="0" baseline="0" noProof="0" smtClean="0">
                <a:ln>
                  <a:noFill/>
                </a:ln>
                <a:solidFill>
                  <a:srgbClr val="FF0000"/>
                </a:solidFill>
                <a:effectLst/>
                <a:uLnTx/>
                <a:uFillTx/>
                <a:latin typeface="+mn-lt"/>
                <a:ea typeface="+mn-ea"/>
                <a:cs typeface="+mn-cs"/>
              </a:rPr>
              <a:t>是</a:t>
            </a:r>
            <a:endParaRPr kumimoji="0" lang="zh-CN" altLang="en-US" sz="2800" b="1" i="0" u="none" strike="noStrike" kern="0" cap="none" spc="0" normalizeH="0" baseline="0" noProof="0">
              <a:ln>
                <a:noFill/>
              </a:ln>
              <a:solidFill>
                <a:srgbClr val="FF0000"/>
              </a:solidFill>
              <a:effectLst/>
              <a:uLnTx/>
              <a:uFillTx/>
              <a:latin typeface="+mn-lt"/>
              <a:ea typeface="+mn-ea"/>
              <a:cs typeface="+mn-cs"/>
            </a:endParaRPr>
          </a:p>
        </p:txBody>
      </p:sp>
      <p:cxnSp>
        <p:nvCxnSpPr>
          <p:cNvPr id="56" name="直接连接符 55"/>
          <p:cNvCxnSpPr/>
          <p:nvPr/>
        </p:nvCxnSpPr>
        <p:spPr bwMode="auto">
          <a:xfrm>
            <a:off x="3347830" y="1204290"/>
            <a:ext cx="2664370" cy="432060"/>
          </a:xfrm>
          <a:prstGeom prst="line">
            <a:avLst/>
          </a:prstGeom>
          <a:solidFill>
            <a:schemeClr val="accent1"/>
          </a:solidFill>
          <a:ln w="28575" cap="flat" cmpd="sng" algn="ctr">
            <a:solidFill>
              <a:schemeClr val="tx1"/>
            </a:solidFill>
            <a:prstDash val="solid"/>
            <a:round/>
            <a:headEnd type="none" w="med" len="med"/>
            <a:tailEnd type="triangle" w="med" len="lg"/>
          </a:ln>
          <a:effectLst/>
        </p:spPr>
      </p:cxnSp>
      <p:sp>
        <p:nvSpPr>
          <p:cNvPr id="58" name="内容占位符 12"/>
          <p:cNvSpPr txBox="1">
            <a:spLocks/>
          </p:cNvSpPr>
          <p:nvPr/>
        </p:nvSpPr>
        <p:spPr bwMode="auto">
          <a:xfrm>
            <a:off x="3923910" y="908650"/>
            <a:ext cx="432060" cy="51167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defRPr/>
            </a:pPr>
            <a:r>
              <a:rPr kumimoji="0" lang="zh-CN" altLang="en-US" sz="2800" b="1" i="0" u="none" strike="noStrike" kern="0" cap="none" spc="0" normalizeH="0" baseline="0" noProof="0" smtClean="0">
                <a:ln>
                  <a:noFill/>
                </a:ln>
                <a:solidFill>
                  <a:srgbClr val="FF0000"/>
                </a:solidFill>
                <a:effectLst/>
                <a:uLnTx/>
                <a:uFillTx/>
                <a:latin typeface="+mn-lt"/>
                <a:ea typeface="+mn-ea"/>
                <a:cs typeface="+mn-cs"/>
              </a:rPr>
              <a:t>否</a:t>
            </a:r>
            <a:endParaRPr kumimoji="0" lang="zh-CN" altLang="en-US" sz="2800" b="1" i="0" u="none" strike="noStrike" kern="0" cap="none" spc="0" normalizeH="0" baseline="0" noProof="0">
              <a:ln>
                <a:noFill/>
              </a:ln>
              <a:solidFill>
                <a:srgbClr val="FF0000"/>
              </a:solidFill>
              <a:effectLst/>
              <a:uLnTx/>
              <a:uFillTx/>
              <a:latin typeface="+mn-lt"/>
              <a:ea typeface="+mn-ea"/>
              <a:cs typeface="+mn-cs"/>
            </a:endParaRPr>
          </a:p>
        </p:txBody>
      </p:sp>
      <p:sp>
        <p:nvSpPr>
          <p:cNvPr id="59" name="内容占位符 12"/>
          <p:cNvSpPr txBox="1">
            <a:spLocks/>
          </p:cNvSpPr>
          <p:nvPr/>
        </p:nvSpPr>
        <p:spPr bwMode="auto">
          <a:xfrm>
            <a:off x="6012200" y="1348310"/>
            <a:ext cx="2808390" cy="1008140"/>
          </a:xfrm>
          <a:prstGeom prst="rect">
            <a:avLst/>
          </a:prstGeom>
          <a:noFill/>
          <a:ln w="19050">
            <a:noFill/>
            <a:miter lim="800000"/>
            <a:headEnd/>
            <a:tailEnd/>
          </a:ln>
          <a:effectLst/>
        </p:spPr>
        <p:txBody>
          <a:bodyPr vert="horz" wrap="square" lIns="91440" tIns="45720" rIns="91440" bIns="45720" numCol="1" anchor="t" anchorCtr="0" compatLnSpc="1">
            <a:prstTxWarp prst="textNoShape">
              <a:avLst/>
            </a:prstTxWarp>
          </a:bodyPr>
          <a:lstStyle/>
          <a:p>
            <a:pPr lvl="0" algn="l">
              <a:spcBef>
                <a:spcPct val="20000"/>
              </a:spcBef>
              <a:buClr>
                <a:schemeClr val="bg2"/>
              </a:buClr>
              <a:buSzPct val="75000"/>
            </a:pPr>
            <a:r>
              <a:rPr lang="zh-CN" altLang="en-US" sz="2800" smtClean="0">
                <a:solidFill>
                  <a:srgbClr val="008000"/>
                </a:solidFill>
              </a:rPr>
              <a:t>中断结束方式：</a:t>
            </a:r>
            <a:r>
              <a:rPr lang="en-US" altLang="zh-CN" sz="2800" smtClean="0">
                <a:solidFill>
                  <a:srgbClr val="008000"/>
                </a:solidFill>
              </a:rPr>
              <a:t/>
            </a:r>
            <a:br>
              <a:rPr lang="en-US" altLang="zh-CN" sz="2800" smtClean="0">
                <a:solidFill>
                  <a:srgbClr val="008000"/>
                </a:solidFill>
              </a:rPr>
            </a:br>
            <a:r>
              <a:rPr lang="zh-CN" altLang="en-US" sz="2800" smtClean="0">
                <a:solidFill>
                  <a:srgbClr val="008000"/>
                </a:solidFill>
              </a:rPr>
              <a:t>自动</a:t>
            </a:r>
            <a:r>
              <a:rPr lang="en-US" altLang="zh-CN" sz="2800" smtClean="0">
                <a:solidFill>
                  <a:srgbClr val="008000"/>
                </a:solidFill>
              </a:rPr>
              <a:t>EOI</a:t>
            </a:r>
            <a:endParaRPr kumimoji="0" lang="zh-CN" altLang="en-US" sz="2800" b="1" i="0" u="none" strike="noStrike" kern="0" cap="none" spc="0" normalizeH="0" baseline="0" noProof="0">
              <a:ln>
                <a:noFill/>
              </a:ln>
              <a:solidFill>
                <a:srgbClr val="008000"/>
              </a:solidFill>
              <a:effectLst/>
              <a:uLnTx/>
              <a:uFillTx/>
              <a:latin typeface="+mn-lt"/>
              <a:ea typeface="+mn-ea"/>
              <a:cs typeface="+mn-cs"/>
            </a:endParaRPr>
          </a:p>
        </p:txBody>
      </p:sp>
      <p:cxnSp>
        <p:nvCxnSpPr>
          <p:cNvPr id="61" name="直接连接符 60"/>
          <p:cNvCxnSpPr/>
          <p:nvPr/>
        </p:nvCxnSpPr>
        <p:spPr bwMode="auto">
          <a:xfrm>
            <a:off x="5940190" y="3004540"/>
            <a:ext cx="360050" cy="0"/>
          </a:xfrm>
          <a:prstGeom prst="line">
            <a:avLst/>
          </a:prstGeom>
          <a:solidFill>
            <a:schemeClr val="accent1"/>
          </a:solidFill>
          <a:ln w="28575" cap="flat" cmpd="sng" algn="ctr">
            <a:solidFill>
              <a:schemeClr val="tx1"/>
            </a:solidFill>
            <a:prstDash val="solid"/>
            <a:round/>
            <a:headEnd type="none" w="med" len="med"/>
            <a:tailEnd type="triangle" w="med" len="lg"/>
          </a:ln>
          <a:effectLst/>
        </p:spPr>
      </p:cxnSp>
      <p:sp>
        <p:nvSpPr>
          <p:cNvPr id="62" name="内容占位符 12"/>
          <p:cNvSpPr txBox="1">
            <a:spLocks/>
          </p:cNvSpPr>
          <p:nvPr/>
        </p:nvSpPr>
        <p:spPr bwMode="auto">
          <a:xfrm>
            <a:off x="6300240" y="2572480"/>
            <a:ext cx="2773020" cy="1008140"/>
          </a:xfrm>
          <a:prstGeom prst="rect">
            <a:avLst/>
          </a:prstGeom>
          <a:noFill/>
          <a:ln w="19050">
            <a:noFill/>
            <a:miter lim="800000"/>
            <a:headEnd/>
            <a:tailEnd/>
          </a:ln>
          <a:effectLst/>
        </p:spPr>
        <p:txBody>
          <a:bodyPr vert="horz" wrap="square" lIns="91440" tIns="45720" rIns="91440" bIns="45720" numCol="1" anchor="t" anchorCtr="0" compatLnSpc="1">
            <a:prstTxWarp prst="textNoShape">
              <a:avLst/>
            </a:prstTxWarp>
          </a:bodyPr>
          <a:lstStyle/>
          <a:p>
            <a:pPr algn="l">
              <a:spcBef>
                <a:spcPct val="20000"/>
              </a:spcBef>
              <a:buClr>
                <a:schemeClr val="bg2"/>
              </a:buClr>
              <a:buSzPct val="75000"/>
            </a:pPr>
            <a:r>
              <a:rPr lang="zh-CN" altLang="en-US" sz="2800" smtClean="0">
                <a:solidFill>
                  <a:srgbClr val="008000"/>
                </a:solidFill>
              </a:rPr>
              <a:t>中断结束方式：</a:t>
            </a:r>
            <a:r>
              <a:rPr lang="en-US" altLang="zh-CN" sz="2800" smtClean="0">
                <a:solidFill>
                  <a:srgbClr val="008000"/>
                </a:solidFill>
              </a:rPr>
              <a:t/>
            </a:r>
            <a:br>
              <a:rPr lang="en-US" altLang="zh-CN" sz="2800" smtClean="0">
                <a:solidFill>
                  <a:srgbClr val="008000"/>
                </a:solidFill>
              </a:rPr>
            </a:br>
            <a:r>
              <a:rPr lang="zh-CN" altLang="en-US" sz="2800" smtClean="0">
                <a:solidFill>
                  <a:srgbClr val="008000"/>
                </a:solidFill>
              </a:rPr>
              <a:t>特殊</a:t>
            </a:r>
            <a:r>
              <a:rPr lang="en-US" altLang="zh-CN" sz="2800" smtClean="0">
                <a:solidFill>
                  <a:srgbClr val="008000"/>
                </a:solidFill>
              </a:rPr>
              <a:t>/</a:t>
            </a:r>
            <a:r>
              <a:rPr lang="zh-CN" altLang="en-US" sz="2800" smtClean="0">
                <a:solidFill>
                  <a:srgbClr val="008000"/>
                </a:solidFill>
              </a:rPr>
              <a:t>指定</a:t>
            </a:r>
            <a:r>
              <a:rPr lang="en-US" altLang="zh-CN" sz="2800" smtClean="0">
                <a:solidFill>
                  <a:srgbClr val="008000"/>
                </a:solidFill>
              </a:rPr>
              <a:t>EOI</a:t>
            </a:r>
            <a:endParaRPr lang="zh-CN" altLang="en-US" sz="2800" smtClean="0">
              <a:solidFill>
                <a:srgbClr val="008000"/>
              </a:solidFill>
            </a:endParaRPr>
          </a:p>
        </p:txBody>
      </p:sp>
      <p:sp>
        <p:nvSpPr>
          <p:cNvPr id="63" name="内容占位符 12"/>
          <p:cNvSpPr txBox="1">
            <a:spLocks/>
          </p:cNvSpPr>
          <p:nvPr/>
        </p:nvSpPr>
        <p:spPr bwMode="auto">
          <a:xfrm>
            <a:off x="539440" y="3356990"/>
            <a:ext cx="3096430" cy="936130"/>
          </a:xfrm>
          <a:prstGeom prst="rect">
            <a:avLst/>
          </a:prstGeom>
          <a:noFill/>
          <a:ln w="19050">
            <a:noFill/>
            <a:miter lim="800000"/>
            <a:headEnd/>
            <a:tailEnd/>
          </a:ln>
          <a:effectLst/>
        </p:spPr>
        <p:txBody>
          <a:bodyPr vert="horz" wrap="square" lIns="91440" tIns="45720" rIns="91440" bIns="45720" numCol="1" anchor="t" anchorCtr="0" compatLnSpc="1">
            <a:prstTxWarp prst="textNoShape">
              <a:avLst/>
            </a:prstTxWarp>
          </a:bodyPr>
          <a:lstStyle/>
          <a:p>
            <a:pPr algn="l">
              <a:spcBef>
                <a:spcPct val="20000"/>
              </a:spcBef>
              <a:buClr>
                <a:schemeClr val="bg2"/>
              </a:buClr>
              <a:buSzPct val="75000"/>
            </a:pPr>
            <a:r>
              <a:rPr lang="zh-CN" altLang="en-US" sz="2800" smtClean="0">
                <a:solidFill>
                  <a:srgbClr val="008000"/>
                </a:solidFill>
              </a:rPr>
              <a:t>中断结束方式：</a:t>
            </a:r>
            <a:r>
              <a:rPr lang="en-US" altLang="zh-CN" sz="2800" smtClean="0">
                <a:solidFill>
                  <a:srgbClr val="008000"/>
                </a:solidFill>
              </a:rPr>
              <a:t/>
            </a:r>
            <a:br>
              <a:rPr lang="en-US" altLang="zh-CN" sz="2800" smtClean="0">
                <a:solidFill>
                  <a:srgbClr val="008000"/>
                </a:solidFill>
              </a:rPr>
            </a:br>
            <a:r>
              <a:rPr lang="zh-CN" altLang="en-GB" sz="2800" smtClean="0">
                <a:solidFill>
                  <a:srgbClr val="008000"/>
                </a:solidFill>
              </a:rPr>
              <a:t>一般</a:t>
            </a:r>
            <a:r>
              <a:rPr lang="en-GB" altLang="zh-CN" sz="2800" smtClean="0">
                <a:solidFill>
                  <a:srgbClr val="008000"/>
                </a:solidFill>
              </a:rPr>
              <a:t>/</a:t>
            </a:r>
            <a:r>
              <a:rPr lang="zh-CN" altLang="en-GB" sz="2800" smtClean="0">
                <a:solidFill>
                  <a:srgbClr val="008000"/>
                </a:solidFill>
              </a:rPr>
              <a:t>非指定</a:t>
            </a:r>
            <a:r>
              <a:rPr lang="en-GB" altLang="zh-CN" sz="2800" smtClean="0">
                <a:solidFill>
                  <a:srgbClr val="008000"/>
                </a:solidFill>
              </a:rPr>
              <a:t>EOI</a:t>
            </a:r>
            <a:endParaRPr lang="zh-CN" altLang="en-US" sz="2800" smtClean="0">
              <a:solidFill>
                <a:srgbClr val="008000"/>
              </a:solidFill>
            </a:endParaRPr>
          </a:p>
        </p:txBody>
      </p:sp>
      <p:cxnSp>
        <p:nvCxnSpPr>
          <p:cNvPr id="65" name="直接连接符 64"/>
          <p:cNvCxnSpPr/>
          <p:nvPr/>
        </p:nvCxnSpPr>
        <p:spPr bwMode="auto">
          <a:xfrm rot="5400000">
            <a:off x="1619590" y="4365130"/>
            <a:ext cx="288040" cy="0"/>
          </a:xfrm>
          <a:prstGeom prst="line">
            <a:avLst/>
          </a:prstGeom>
          <a:solidFill>
            <a:schemeClr val="accent1"/>
          </a:solidFill>
          <a:ln w="28575" cap="flat" cmpd="sng" algn="ctr">
            <a:solidFill>
              <a:schemeClr val="tx1"/>
            </a:solidFill>
            <a:prstDash val="solid"/>
            <a:round/>
            <a:headEnd type="none" w="med" len="med"/>
            <a:tailEnd type="triangle" w="med" len="lg"/>
          </a:ln>
          <a:effectLst/>
        </p:spPr>
      </p:cxnSp>
      <p:cxnSp>
        <p:nvCxnSpPr>
          <p:cNvPr id="22" name="直接连接符 21"/>
          <p:cNvCxnSpPr/>
          <p:nvPr/>
        </p:nvCxnSpPr>
        <p:spPr bwMode="auto">
          <a:xfrm rot="5400000">
            <a:off x="1619590" y="3292580"/>
            <a:ext cx="288040" cy="0"/>
          </a:xfrm>
          <a:prstGeom prst="line">
            <a:avLst/>
          </a:prstGeom>
          <a:solidFill>
            <a:schemeClr val="accent1"/>
          </a:solidFill>
          <a:ln w="28575" cap="flat" cmpd="sng" algn="ctr">
            <a:solidFill>
              <a:schemeClr val="tx1"/>
            </a:solidFill>
            <a:prstDash val="solid"/>
            <a:round/>
            <a:headEnd type="none" w="med" len="med"/>
            <a:tailEnd type="triangle" w="med" len="lg"/>
          </a:ln>
          <a:effectLst/>
        </p:spPr>
      </p:cxnSp>
      <p:sp>
        <p:nvSpPr>
          <p:cNvPr id="70" name="内容占位符 12"/>
          <p:cNvSpPr txBox="1">
            <a:spLocks/>
          </p:cNvSpPr>
          <p:nvPr/>
        </p:nvSpPr>
        <p:spPr bwMode="auto">
          <a:xfrm>
            <a:off x="3419840" y="4149100"/>
            <a:ext cx="2880400" cy="93613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lgn="l">
              <a:spcBef>
                <a:spcPts val="0"/>
              </a:spcBef>
              <a:buClr>
                <a:schemeClr val="bg2"/>
              </a:buClr>
              <a:buSzPct val="75000"/>
            </a:pPr>
            <a:r>
              <a:rPr lang="zh-CN" altLang="en-US" sz="2800" kern="0" smtClean="0"/>
              <a:t>自动循环优先级</a:t>
            </a:r>
            <a:endParaRPr lang="en-US" altLang="zh-CN" sz="2800" kern="0" smtClean="0"/>
          </a:p>
          <a:p>
            <a:pPr lvl="0" algn="l">
              <a:spcBef>
                <a:spcPts val="0"/>
              </a:spcBef>
              <a:buClr>
                <a:schemeClr val="bg2"/>
              </a:buClr>
              <a:buSzPct val="75000"/>
            </a:pPr>
            <a:r>
              <a:rPr lang="zh-CN" altLang="en-US" sz="2800" kern="0" smtClean="0"/>
              <a:t>指定循环优先级</a:t>
            </a:r>
            <a:endParaRPr lang="zh-CN" altLang="en-US" sz="2800" kern="0"/>
          </a:p>
        </p:txBody>
      </p:sp>
      <p:cxnSp>
        <p:nvCxnSpPr>
          <p:cNvPr id="72" name="直接连接符 71"/>
          <p:cNvCxnSpPr/>
          <p:nvPr/>
        </p:nvCxnSpPr>
        <p:spPr bwMode="auto">
          <a:xfrm flipV="1">
            <a:off x="2627730" y="4437140"/>
            <a:ext cx="864120" cy="648090"/>
          </a:xfrm>
          <a:prstGeom prst="line">
            <a:avLst/>
          </a:prstGeom>
          <a:solidFill>
            <a:schemeClr val="accent1"/>
          </a:solidFill>
          <a:ln w="28575" cap="flat" cmpd="sng" algn="ctr">
            <a:solidFill>
              <a:schemeClr val="tx1"/>
            </a:solidFill>
            <a:prstDash val="solid"/>
            <a:round/>
            <a:headEnd type="none" w="med" len="med"/>
            <a:tailEnd type="triangle" w="med" len="lg"/>
          </a:ln>
          <a:effectLst/>
        </p:spPr>
      </p:cxnSp>
      <p:cxnSp>
        <p:nvCxnSpPr>
          <p:cNvPr id="75" name="直接连接符 74"/>
          <p:cNvCxnSpPr/>
          <p:nvPr/>
        </p:nvCxnSpPr>
        <p:spPr bwMode="auto">
          <a:xfrm flipV="1">
            <a:off x="2627730" y="4869200"/>
            <a:ext cx="864120" cy="360050"/>
          </a:xfrm>
          <a:prstGeom prst="line">
            <a:avLst/>
          </a:prstGeom>
          <a:solidFill>
            <a:schemeClr val="accent1"/>
          </a:solidFill>
          <a:ln w="28575" cap="flat" cmpd="sng" algn="ctr">
            <a:solidFill>
              <a:schemeClr val="tx1"/>
            </a:solidFill>
            <a:prstDash val="solid"/>
            <a:round/>
            <a:headEnd type="none" w="med" len="med"/>
            <a:tailEnd type="triangle" w="med" len="lg"/>
          </a:ln>
          <a:effectLst/>
        </p:spPr>
      </p:cxnSp>
      <p:grpSp>
        <p:nvGrpSpPr>
          <p:cNvPr id="79" name="组合 78"/>
          <p:cNvGrpSpPr/>
          <p:nvPr/>
        </p:nvGrpSpPr>
        <p:grpSpPr>
          <a:xfrm>
            <a:off x="6444260" y="3501010"/>
            <a:ext cx="2592360" cy="1728240"/>
            <a:chOff x="6444260" y="3501010"/>
            <a:chExt cx="2592360" cy="1728240"/>
          </a:xfrm>
        </p:grpSpPr>
        <p:sp>
          <p:nvSpPr>
            <p:cNvPr id="77" name="爆炸形 2 76"/>
            <p:cNvSpPr/>
            <p:nvPr/>
          </p:nvSpPr>
          <p:spPr bwMode="auto">
            <a:xfrm rot="1089357">
              <a:off x="6444260" y="3501010"/>
              <a:ext cx="2592360" cy="1728240"/>
            </a:xfrm>
            <a:prstGeom prst="irregularSeal2">
              <a:avLst/>
            </a:prstGeom>
            <a:solidFill>
              <a:srgbClr val="FFFF00"/>
            </a:solidFill>
            <a:ln w="28575" cap="flat" cmpd="sng" algn="ctr">
              <a:solidFill>
                <a:srgbClr val="FF6600"/>
              </a:solidFill>
              <a:prstDash val="solid"/>
              <a:round/>
              <a:headEnd type="none" w="med" len="med"/>
              <a:tailEnd type="triangle" w="med" len="lg"/>
            </a:ln>
            <a:effectLst/>
          </p:spPr>
          <p:txBody>
            <a:bodyPr vert="horz" wrap="none" lIns="91440" tIns="45720" rIns="91440" bIns="45720" numCol="1" rtlCol="0" anchor="ctr" anchorCtr="0" compatLnSpc="1">
              <a:prstTxWarp prst="textNoShape">
                <a:avLst/>
              </a:prstTxWarp>
            </a:bodyPr>
            <a:lstStyle/>
            <a:p>
              <a:r>
                <a:rPr lang="en-US" altLang="zh-CN" sz="2800" smtClean="0">
                  <a:solidFill>
                    <a:srgbClr val="000000"/>
                  </a:solidFill>
                  <a:latin typeface="Arial" charset="0"/>
                </a:rPr>
                <a:t> </a:t>
              </a:r>
              <a:endParaRPr kumimoji="0" lang="zh-CN" altLang="en-US" sz="2400" b="1" i="0" u="none" strike="noStrike" cap="none" normalizeH="0" baseline="0" smtClean="0">
                <a:ln>
                  <a:noFill/>
                </a:ln>
                <a:solidFill>
                  <a:srgbClr val="C00000"/>
                </a:solidFill>
                <a:effectLst>
                  <a:outerShdw blurRad="38100" dist="38100" dir="2700000" algn="tl">
                    <a:srgbClr val="000000">
                      <a:alpha val="43137"/>
                    </a:srgbClr>
                  </a:outerShdw>
                </a:effectLst>
                <a:cs typeface="Times New Roman" pitchFamily="18" charset="0"/>
              </a:endParaRPr>
            </a:p>
          </p:txBody>
        </p:sp>
        <p:sp>
          <p:nvSpPr>
            <p:cNvPr id="78" name="内容占位符 12"/>
            <p:cNvSpPr txBox="1">
              <a:spLocks/>
            </p:cNvSpPr>
            <p:nvPr/>
          </p:nvSpPr>
          <p:spPr bwMode="auto">
            <a:xfrm>
              <a:off x="6588280" y="3861060"/>
              <a:ext cx="1944270" cy="100814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r>
                <a:rPr lang="en-US" altLang="zh-CN" sz="2800" smtClean="0">
                  <a:solidFill>
                    <a:srgbClr val="C00000"/>
                  </a:solidFill>
                  <a:effectLst>
                    <a:outerShdw blurRad="38100" dist="38100" dir="2700000" algn="tl">
                      <a:srgbClr val="000000">
                        <a:alpha val="43137"/>
                      </a:srgbClr>
                    </a:outerShdw>
                  </a:effectLst>
                  <a:cs typeface="Times New Roman" pitchFamily="18" charset="0"/>
                </a:rPr>
                <a:t>8259</a:t>
              </a:r>
              <a:br>
                <a:rPr lang="en-US" altLang="zh-CN" sz="2800" smtClean="0">
                  <a:solidFill>
                    <a:srgbClr val="C00000"/>
                  </a:solidFill>
                  <a:effectLst>
                    <a:outerShdw blurRad="38100" dist="38100" dir="2700000" algn="tl">
                      <a:srgbClr val="000000">
                        <a:alpha val="43137"/>
                      </a:srgbClr>
                    </a:outerShdw>
                  </a:effectLst>
                  <a:cs typeface="Times New Roman" pitchFamily="18" charset="0"/>
                </a:rPr>
              </a:br>
              <a:r>
                <a:rPr lang="zh-CN" altLang="en-US" sz="2800" smtClean="0">
                  <a:solidFill>
                    <a:srgbClr val="C00000"/>
                  </a:solidFill>
                  <a:effectLst>
                    <a:outerShdw blurRad="38100" dist="38100" dir="2700000" algn="tl">
                      <a:srgbClr val="000000">
                        <a:alpha val="43137"/>
                      </a:srgbClr>
                    </a:outerShdw>
                  </a:effectLst>
                  <a:cs typeface="Times New Roman" pitchFamily="18" charset="0"/>
                </a:rPr>
                <a:t>工作方式</a:t>
              </a:r>
              <a:endParaRPr lang="zh-CN" altLang="en-US" smtClean="0">
                <a:solidFill>
                  <a:srgbClr val="C00000"/>
                </a:solidFill>
                <a:effectLst>
                  <a:outerShdw blurRad="38100" dist="38100" dir="2700000" algn="tl">
                    <a:srgbClr val="000000">
                      <a:alpha val="43137"/>
                    </a:srgbClr>
                  </a:outerShdw>
                </a:effectLst>
                <a:cs typeface="Times New Roman" pitchFamily="18" charset="0"/>
              </a:endParaRPr>
            </a:p>
          </p:txBody>
        </p:sp>
      </p:grpSp>
      <p:sp>
        <p:nvSpPr>
          <p:cNvPr id="80" name="动作按钮: 信息 79">
            <a:hlinkClick r:id="rId2" action="ppaction://hlinksldjump" highlightClick="1"/>
          </p:cNvPr>
          <p:cNvSpPr/>
          <p:nvPr/>
        </p:nvSpPr>
        <p:spPr bwMode="auto">
          <a:xfrm>
            <a:off x="8028480" y="5229250"/>
            <a:ext cx="360050" cy="360050"/>
          </a:xfrm>
          <a:prstGeom prst="actionButtonInformation">
            <a:avLst/>
          </a:prstGeom>
          <a:ln>
            <a:headEnd type="none" w="med" len="med"/>
            <a:tailEnd type="triangle" w="med" len="lg"/>
          </a:ln>
        </p:spPr>
        <p:style>
          <a:lnRef idx="1">
            <a:schemeClr val="accent6"/>
          </a:lnRef>
          <a:fillRef idx="2">
            <a:schemeClr val="accent6"/>
          </a:fillRef>
          <a:effectRef idx="1">
            <a:schemeClr val="accent6"/>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0000FF"/>
              </a:buClr>
              <a:buSzTx/>
              <a:buFont typeface="Wingdings" pitchFamily="2" charset="2"/>
              <a:buNone/>
              <a:tabLst/>
            </a:pPr>
            <a:endParaRPr kumimoji="0" lang="zh-CN" altLang="en-US" sz="2400" b="1" i="0" u="none" strike="noStrike" cap="none" normalizeH="0" baseline="0" smtClean="0">
              <a:ln>
                <a:noFill/>
              </a:ln>
              <a:solidFill>
                <a:schemeClr val="tx1"/>
              </a:solidFill>
              <a:effectLst/>
              <a:latin typeface="Times New Roman" pitchFamily="18" charset="0"/>
              <a:ea typeface="宋体" pitchFamily="2" charset="-122"/>
            </a:endParaRPr>
          </a:p>
        </p:txBody>
      </p:sp>
      <p:sp>
        <p:nvSpPr>
          <p:cNvPr id="81" name="动作按钮: 信息 80">
            <a:hlinkClick r:id="rId3" action="ppaction://hlinksldjump" highlightClick="1"/>
          </p:cNvPr>
          <p:cNvSpPr/>
          <p:nvPr/>
        </p:nvSpPr>
        <p:spPr bwMode="auto">
          <a:xfrm>
            <a:off x="7812450" y="2060810"/>
            <a:ext cx="360050" cy="360050"/>
          </a:xfrm>
          <a:prstGeom prst="actionButtonInformation">
            <a:avLst/>
          </a:prstGeom>
          <a:ln>
            <a:headEnd type="none" w="med" len="med"/>
            <a:tailEnd type="triangle" w="med" len="lg"/>
          </a:ln>
        </p:spPr>
        <p:style>
          <a:lnRef idx="1">
            <a:schemeClr val="accent6"/>
          </a:lnRef>
          <a:fillRef idx="2">
            <a:schemeClr val="accent6"/>
          </a:fillRef>
          <a:effectRef idx="1">
            <a:schemeClr val="accent6"/>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0000FF"/>
              </a:buClr>
              <a:buSzTx/>
              <a:buFont typeface="Wingdings" pitchFamily="2" charset="2"/>
              <a:buNone/>
              <a:tabLst/>
            </a:pPr>
            <a:endParaRPr kumimoji="0" lang="zh-CN" altLang="en-US" sz="2400" b="1" i="0" u="none" strike="noStrike" cap="none" normalizeH="0" baseline="0" smtClean="0">
              <a:ln>
                <a:noFill/>
              </a:ln>
              <a:solidFill>
                <a:schemeClr val="tx1"/>
              </a:solidFill>
              <a:effectLst/>
              <a:latin typeface="Times New Roman" pitchFamily="18" charset="0"/>
              <a:ea typeface="宋体" pitchFamily="2" charset="-122"/>
            </a:endParaRPr>
          </a:p>
        </p:txBody>
      </p:sp>
      <p:sp>
        <p:nvSpPr>
          <p:cNvPr id="82" name="动作按钮: 信息 81">
            <a:hlinkClick r:id="rId4" action="ppaction://hlinksldjump" highlightClick="1"/>
          </p:cNvPr>
          <p:cNvSpPr/>
          <p:nvPr/>
        </p:nvSpPr>
        <p:spPr bwMode="auto">
          <a:xfrm>
            <a:off x="3131800" y="5085230"/>
            <a:ext cx="360050" cy="360050"/>
          </a:xfrm>
          <a:prstGeom prst="actionButtonInformation">
            <a:avLst/>
          </a:prstGeom>
          <a:ln>
            <a:headEnd type="none" w="med" len="med"/>
            <a:tailEnd type="triangle" w="med" len="lg"/>
          </a:ln>
        </p:spPr>
        <p:style>
          <a:lnRef idx="1">
            <a:schemeClr val="accent6"/>
          </a:lnRef>
          <a:fillRef idx="2">
            <a:schemeClr val="accent6"/>
          </a:fillRef>
          <a:effectRef idx="1">
            <a:schemeClr val="accent6"/>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0000FF"/>
              </a:buClr>
              <a:buSzTx/>
              <a:buFont typeface="Wingdings" pitchFamily="2" charset="2"/>
              <a:buNone/>
              <a:tabLst/>
            </a:pPr>
            <a:endParaRPr kumimoji="0" lang="zh-CN" altLang="en-US" sz="2400" b="1" i="0" u="none" strike="noStrike" cap="none" normalizeH="0" baseline="0" smtClean="0">
              <a:ln>
                <a:noFill/>
              </a:ln>
              <a:solidFill>
                <a:schemeClr val="tx1"/>
              </a:solidFill>
              <a:effectLst/>
              <a:latin typeface="Times New Roman" pitchFamily="18" charset="0"/>
              <a:ea typeface="宋体" pitchFamily="2" charset="-122"/>
            </a:endParaRPr>
          </a:p>
        </p:txBody>
      </p:sp>
      <p:sp>
        <p:nvSpPr>
          <p:cNvPr id="83" name="动作按钮: 前进或下一项 82">
            <a:hlinkClick r:id="rId5" action="ppaction://hlinksldjump" highlightClick="1"/>
          </p:cNvPr>
          <p:cNvSpPr/>
          <p:nvPr/>
        </p:nvSpPr>
        <p:spPr bwMode="auto">
          <a:xfrm>
            <a:off x="8028480" y="5949350"/>
            <a:ext cx="576080" cy="360050"/>
          </a:xfrm>
          <a:prstGeom prst="actionButtonForwardNext">
            <a:avLst/>
          </a:prstGeom>
          <a:ln>
            <a:headEnd type="none" w="med" len="med"/>
            <a:tailEnd type="triangle" w="med" len="lg"/>
          </a:ln>
        </p:spPr>
        <p:style>
          <a:lnRef idx="1">
            <a:schemeClr val="accent6"/>
          </a:lnRef>
          <a:fillRef idx="2">
            <a:schemeClr val="accent6"/>
          </a:fillRef>
          <a:effectRef idx="1">
            <a:schemeClr val="accent6"/>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0000FF"/>
              </a:buClr>
              <a:buSzTx/>
              <a:buFont typeface="Wingdings" pitchFamily="2" charset="2"/>
              <a:buNone/>
              <a:tabLst/>
            </a:pPr>
            <a:endParaRPr kumimoji="0" lang="zh-CN" altLang="en-US" sz="2400" b="1" i="0" u="none" strike="noStrike" cap="none" normalizeH="0" baseline="0" smtClean="0">
              <a:ln>
                <a:noFill/>
              </a:ln>
              <a:solidFill>
                <a:schemeClr val="tx1"/>
              </a:solidFill>
              <a:effectLst/>
              <a:latin typeface="Times New Roman" pitchFamily="18" charset="0"/>
              <a:ea typeface="宋体" pitchFamily="2" charset="-122"/>
            </a:endParaRPr>
          </a:p>
        </p:txBody>
      </p:sp>
    </p:spTree>
    <p:extLst>
      <p:ext uri="{BB962C8B-B14F-4D97-AF65-F5344CB8AC3E}">
        <p14:creationId xmlns:p14="http://schemas.microsoft.com/office/powerpoint/2010/main" val="2751797937"/>
      </p:ext>
    </p:extLst>
  </p:cSld>
  <p:clrMapOvr>
    <a:masterClrMapping/>
  </p:clrMapOvr>
  <p:transition spd="med"/>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4"/>
          <p:cNvSpPr>
            <a:spLocks noGrp="1"/>
          </p:cNvSpPr>
          <p:nvPr>
            <p:ph type="sldNum" sz="quarter" idx="11"/>
          </p:nvPr>
        </p:nvSpPr>
        <p:spPr/>
        <p:txBody>
          <a:bodyPr/>
          <a:lstStyle/>
          <a:p>
            <a:fld id="{4D62CEA6-6426-466D-8981-08E425B7A11B}" type="slidenum">
              <a:rPr lang="zh-CN" altLang="en-US"/>
              <a:pPr/>
              <a:t>79</a:t>
            </a:fld>
            <a:endParaRPr lang="en-US" altLang="zh-CN"/>
          </a:p>
        </p:txBody>
      </p:sp>
      <p:sp>
        <p:nvSpPr>
          <p:cNvPr id="1009666" name="Rectangle 2"/>
          <p:cNvSpPr>
            <a:spLocks noGrp="1" noChangeArrowheads="1"/>
          </p:cNvSpPr>
          <p:nvPr>
            <p:ph type="title"/>
          </p:nvPr>
        </p:nvSpPr>
        <p:spPr>
          <a:xfrm>
            <a:off x="611450" y="44530"/>
            <a:ext cx="8064238" cy="574675"/>
          </a:xfrm>
          <a:noFill/>
          <a:ln/>
        </p:spPr>
        <p:txBody>
          <a:bodyPr anchor="t"/>
          <a:lstStyle/>
          <a:p>
            <a:r>
              <a:rPr lang="zh-CN" altLang="en-US" dirty="0">
                <a:ea typeface="黑体" pitchFamily="2" charset="-122"/>
              </a:rPr>
              <a:t>二、可编程中断控制器</a:t>
            </a:r>
            <a:r>
              <a:rPr lang="en-US" altLang="zh-CN" dirty="0">
                <a:ea typeface="黑体" pitchFamily="2" charset="-122"/>
              </a:rPr>
              <a:t>8259</a:t>
            </a:r>
            <a:endParaRPr lang="en-US" altLang="zh-CN" sz="2800" b="1" dirty="0">
              <a:solidFill>
                <a:srgbClr val="006600"/>
              </a:solidFill>
              <a:ea typeface="黑体" pitchFamily="2" charset="-122"/>
            </a:endParaRPr>
          </a:p>
        </p:txBody>
      </p:sp>
      <p:sp>
        <p:nvSpPr>
          <p:cNvPr id="1009667" name="Rectangle 3"/>
          <p:cNvSpPr>
            <a:spLocks noChangeArrowheads="1"/>
          </p:cNvSpPr>
          <p:nvPr/>
        </p:nvSpPr>
        <p:spPr bwMode="auto">
          <a:xfrm>
            <a:off x="395288" y="836613"/>
            <a:ext cx="8507412" cy="503237"/>
          </a:xfrm>
          <a:prstGeom prst="rect">
            <a:avLst/>
          </a:prstGeom>
          <a:noFill/>
          <a:ln w="9525">
            <a:noFill/>
            <a:miter lim="800000"/>
            <a:headEnd/>
            <a:tailEnd/>
          </a:ln>
          <a:effectLst/>
        </p:spPr>
        <p:txBody>
          <a:bodyPr/>
          <a:lstStyle/>
          <a:p>
            <a:pPr algn="l">
              <a:spcBef>
                <a:spcPct val="20000"/>
              </a:spcBef>
              <a:buClr>
                <a:schemeClr val="bg2"/>
              </a:buClr>
              <a:buSzPct val="75000"/>
            </a:pPr>
            <a:r>
              <a:rPr lang="en-US" altLang="zh-CN" sz="2800">
                <a:solidFill>
                  <a:schemeClr val="bg2"/>
                </a:solidFill>
                <a:latin typeface="Arial" charset="0"/>
              </a:rPr>
              <a:t>3.</a:t>
            </a:r>
            <a:r>
              <a:rPr lang="en-US" altLang="zh-CN" sz="2800">
                <a:latin typeface="Arial" charset="0"/>
              </a:rPr>
              <a:t>  8259</a:t>
            </a:r>
            <a:r>
              <a:rPr lang="zh-CN" altLang="en-US" sz="2800">
                <a:latin typeface="Arial" charset="0"/>
              </a:rPr>
              <a:t>工作方式 </a:t>
            </a:r>
            <a:r>
              <a:rPr lang="zh-CN" altLang="en-US" sz="2800">
                <a:solidFill>
                  <a:srgbClr val="0000FF"/>
                </a:solidFill>
                <a:latin typeface="Arial" charset="0"/>
              </a:rPr>
              <a:t>－ 嵌套方式</a:t>
            </a:r>
          </a:p>
        </p:txBody>
      </p:sp>
      <p:sp>
        <p:nvSpPr>
          <p:cNvPr id="1009668" name="Rectangle 4"/>
          <p:cNvSpPr>
            <a:spLocks noGrp="1" noChangeArrowheads="1"/>
          </p:cNvSpPr>
          <p:nvPr>
            <p:ph type="body" idx="1"/>
          </p:nvPr>
        </p:nvSpPr>
        <p:spPr>
          <a:xfrm>
            <a:off x="468313" y="1484313"/>
            <a:ext cx="8496300" cy="4968875"/>
          </a:xfrm>
          <a:noFill/>
          <a:ln/>
        </p:spPr>
        <p:txBody>
          <a:bodyPr/>
          <a:lstStyle/>
          <a:p>
            <a:pPr marL="352425" indent="-352425">
              <a:lnSpc>
                <a:spcPct val="90000"/>
              </a:lnSpc>
              <a:buFont typeface="Wingdings" pitchFamily="2" charset="2"/>
              <a:buChar char="u"/>
            </a:pPr>
            <a:r>
              <a:rPr lang="zh-CN" altLang="en-GB" sz="2800" b="1"/>
              <a:t>在中断处理过程中允许被更高优先级的事件所中断称为中断嵌套。</a:t>
            </a:r>
            <a:r>
              <a:rPr lang="en-GB" altLang="zh-CN" sz="2800" b="1"/>
              <a:t>8259A</a:t>
            </a:r>
            <a:r>
              <a:rPr lang="zh-CN" altLang="en-GB" sz="2800" b="1"/>
              <a:t>有两种中断嵌套方式：</a:t>
            </a:r>
          </a:p>
          <a:p>
            <a:pPr marL="901700" lvl="1" indent="-369888">
              <a:lnSpc>
                <a:spcPct val="90000"/>
              </a:lnSpc>
              <a:buClr>
                <a:srgbClr val="006600"/>
              </a:buClr>
              <a:buSzPct val="75000"/>
              <a:buFont typeface="Wingdings" pitchFamily="2" charset="2"/>
              <a:buChar char="l"/>
            </a:pPr>
            <a:r>
              <a:rPr lang="zh-CN" altLang="en-GB" b="1"/>
              <a:t>一般嵌套方式（默认方式）</a:t>
            </a:r>
            <a:r>
              <a:rPr lang="zh-CN" altLang="en-US"/>
              <a:t> </a:t>
            </a:r>
          </a:p>
          <a:p>
            <a:pPr marL="901700" lvl="1" indent="-369888">
              <a:lnSpc>
                <a:spcPct val="90000"/>
              </a:lnSpc>
              <a:buFont typeface="Wingdings" pitchFamily="2" charset="2"/>
              <a:buNone/>
            </a:pPr>
            <a:r>
              <a:rPr lang="zh-CN" altLang="en-GB"/>
              <a:t>	</a:t>
            </a:r>
            <a:r>
              <a:rPr lang="zh-CN" altLang="en-GB" b="1">
                <a:solidFill>
                  <a:srgbClr val="0000FF"/>
                </a:solidFill>
              </a:rPr>
              <a:t>一中断正被处理时，只有</a:t>
            </a:r>
            <a:r>
              <a:rPr lang="zh-CN" altLang="en-GB" b="1">
                <a:solidFill>
                  <a:srgbClr val="CC0000"/>
                </a:solidFill>
              </a:rPr>
              <a:t>更高优先级</a:t>
            </a:r>
            <a:r>
              <a:rPr lang="zh-CN" altLang="en-GB" b="1">
                <a:solidFill>
                  <a:srgbClr val="0000FF"/>
                </a:solidFill>
              </a:rPr>
              <a:t>的事件可以打断当前的中断处理过程而被服务。</a:t>
            </a:r>
          </a:p>
          <a:p>
            <a:pPr marL="901700" lvl="1" indent="-369888">
              <a:lnSpc>
                <a:spcPct val="90000"/>
              </a:lnSpc>
              <a:buClr>
                <a:srgbClr val="006600"/>
              </a:buClr>
              <a:buSzPct val="75000"/>
              <a:buFont typeface="Wingdings" pitchFamily="2" charset="2"/>
              <a:buChar char="l"/>
            </a:pPr>
            <a:r>
              <a:rPr lang="zh-CN" altLang="en-GB" b="1"/>
              <a:t>特殊全嵌套方式</a:t>
            </a:r>
            <a:r>
              <a:rPr lang="zh-CN" altLang="en-US" b="1"/>
              <a:t> </a:t>
            </a:r>
          </a:p>
          <a:p>
            <a:pPr marL="901700" lvl="1" indent="-369888">
              <a:lnSpc>
                <a:spcPct val="90000"/>
              </a:lnSpc>
              <a:buFont typeface="Wingdings" pitchFamily="2" charset="2"/>
              <a:buNone/>
            </a:pPr>
            <a:r>
              <a:rPr lang="zh-CN" altLang="en-GB"/>
              <a:t>	</a:t>
            </a:r>
            <a:r>
              <a:rPr lang="zh-CN" altLang="en-GB" b="1">
                <a:solidFill>
                  <a:srgbClr val="0000FF"/>
                </a:solidFill>
              </a:rPr>
              <a:t>一中断正被处理时，允许</a:t>
            </a:r>
            <a:r>
              <a:rPr lang="zh-CN" altLang="en-GB" sz="3200" b="1">
                <a:solidFill>
                  <a:srgbClr val="CC0000"/>
                </a:solidFill>
                <a:ea typeface="黑体" pitchFamily="2" charset="-122"/>
              </a:rPr>
              <a:t>同级</a:t>
            </a:r>
            <a:r>
              <a:rPr lang="zh-CN" altLang="en-GB" b="1">
                <a:solidFill>
                  <a:srgbClr val="0000FF"/>
                </a:solidFill>
              </a:rPr>
              <a:t>或</a:t>
            </a:r>
            <a:r>
              <a:rPr lang="zh-CN" altLang="en-GB" b="1">
                <a:solidFill>
                  <a:srgbClr val="CC0000"/>
                </a:solidFill>
              </a:rPr>
              <a:t>更高优先级</a:t>
            </a:r>
            <a:r>
              <a:rPr lang="zh-CN" altLang="en-GB" b="1">
                <a:solidFill>
                  <a:srgbClr val="0000FF"/>
                </a:solidFill>
              </a:rPr>
              <a:t>的事件可以打断当前的中断处理过程而被服务。</a:t>
            </a:r>
          </a:p>
          <a:p>
            <a:pPr marL="901700" lvl="1" indent="-369888">
              <a:lnSpc>
                <a:spcPct val="90000"/>
              </a:lnSpc>
              <a:buFont typeface="Wingdings" pitchFamily="2" charset="2"/>
              <a:buNone/>
            </a:pPr>
            <a:r>
              <a:rPr lang="zh-CN" altLang="en-GB" b="1">
                <a:solidFill>
                  <a:srgbClr val="008000"/>
                </a:solidFill>
              </a:rPr>
              <a:t>注：特殊全嵌套仅用于多个</a:t>
            </a:r>
            <a:r>
              <a:rPr lang="en-GB" altLang="zh-CN" b="1">
                <a:solidFill>
                  <a:srgbClr val="008000"/>
                </a:solidFill>
              </a:rPr>
              <a:t>8259A</a:t>
            </a:r>
            <a:r>
              <a:rPr lang="zh-CN" altLang="en-GB" b="1">
                <a:solidFill>
                  <a:srgbClr val="008000"/>
                </a:solidFill>
              </a:rPr>
              <a:t>级连时的</a:t>
            </a:r>
            <a:r>
              <a:rPr lang="zh-CN" altLang="en-GB" sz="3200" b="1">
                <a:solidFill>
                  <a:srgbClr val="CC0000"/>
                </a:solidFill>
                <a:ea typeface="黑体" pitchFamily="2" charset="-122"/>
              </a:rPr>
              <a:t>主</a:t>
            </a:r>
            <a:r>
              <a:rPr lang="en-GB" altLang="zh-CN" b="1">
                <a:solidFill>
                  <a:srgbClr val="008000"/>
                </a:solidFill>
              </a:rPr>
              <a:t>8259A</a:t>
            </a:r>
            <a:r>
              <a:rPr lang="zh-CN" altLang="en-GB" b="1">
                <a:solidFill>
                  <a:srgbClr val="008000"/>
                </a:solidFill>
              </a:rPr>
              <a:t>，而不能用于</a:t>
            </a:r>
            <a:r>
              <a:rPr lang="zh-CN" altLang="en-GB" b="1">
                <a:solidFill>
                  <a:srgbClr val="CC0000"/>
                </a:solidFill>
              </a:rPr>
              <a:t>从属</a:t>
            </a:r>
            <a:r>
              <a:rPr lang="en-GB" altLang="zh-CN" b="1">
                <a:solidFill>
                  <a:srgbClr val="008000"/>
                </a:solidFill>
              </a:rPr>
              <a:t>8259A</a:t>
            </a:r>
            <a:r>
              <a:rPr lang="zh-CN" altLang="en-GB" b="1">
                <a:solidFill>
                  <a:srgbClr val="008000"/>
                </a:solidFill>
              </a:rPr>
              <a:t>或单</a:t>
            </a:r>
            <a:r>
              <a:rPr lang="en-GB" altLang="zh-CN" b="1">
                <a:solidFill>
                  <a:srgbClr val="008000"/>
                </a:solidFill>
              </a:rPr>
              <a:t>8259A</a:t>
            </a:r>
            <a:r>
              <a:rPr lang="zh-CN" altLang="en-GB" b="1">
                <a:solidFill>
                  <a:srgbClr val="008000"/>
                </a:solidFill>
              </a:rPr>
              <a:t>系统。</a:t>
            </a:r>
            <a:endParaRPr lang="zh-CN" altLang="en-US" b="1">
              <a:solidFill>
                <a:srgbClr val="008000"/>
              </a:solidFill>
            </a:endParaRPr>
          </a:p>
        </p:txBody>
      </p:sp>
    </p:spTree>
    <p:extLst>
      <p:ext uri="{BB962C8B-B14F-4D97-AF65-F5344CB8AC3E}">
        <p14:creationId xmlns:p14="http://schemas.microsoft.com/office/powerpoint/2010/main" val="3313947813"/>
      </p:ext>
    </p:extLst>
  </p:cSld>
  <p:clrMapOvr>
    <a:masterClrMapping/>
  </p:clrMapOvr>
  <p:transition spd="med"/>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1"/>
          </p:nvPr>
        </p:nvSpPr>
        <p:spPr/>
        <p:txBody>
          <a:bodyPr/>
          <a:lstStyle/>
          <a:p>
            <a:fld id="{D2BDDA57-399D-4B7A-8878-D1015F7B57D6}" type="slidenum">
              <a:rPr lang="zh-CN" altLang="en-US"/>
              <a:pPr/>
              <a:t>8</a:t>
            </a:fld>
            <a:endParaRPr lang="en-US" altLang="zh-CN"/>
          </a:p>
        </p:txBody>
      </p:sp>
      <p:sp>
        <p:nvSpPr>
          <p:cNvPr id="1065986" name="Rectangle 2"/>
          <p:cNvSpPr>
            <a:spLocks noGrp="1" noChangeArrowheads="1"/>
          </p:cNvSpPr>
          <p:nvPr>
            <p:ph type="title"/>
          </p:nvPr>
        </p:nvSpPr>
        <p:spPr>
          <a:xfrm>
            <a:off x="323850" y="44530"/>
            <a:ext cx="8208963" cy="955675"/>
          </a:xfrm>
        </p:spPr>
        <p:txBody>
          <a:bodyPr/>
          <a:lstStyle/>
          <a:p>
            <a:r>
              <a:rPr lang="en-US" altLang="en-US" dirty="0">
                <a:ea typeface="黑体" pitchFamily="2" charset="-122"/>
              </a:rPr>
              <a:t>6.1.3  I/</a:t>
            </a:r>
            <a:r>
              <a:rPr lang="en-US" altLang="en-US" dirty="0" err="1">
                <a:ea typeface="黑体" pitchFamily="2" charset="-122"/>
              </a:rPr>
              <a:t>O接口</a:t>
            </a:r>
            <a:r>
              <a:rPr lang="zh-CN" altLang="en-US" dirty="0">
                <a:ea typeface="黑体" pitchFamily="2" charset="-122"/>
              </a:rPr>
              <a:t>概述</a:t>
            </a:r>
            <a:r>
              <a:rPr lang="zh-CN" altLang="en-US" sz="3200" b="1" dirty="0" smtClean="0">
                <a:solidFill>
                  <a:schemeClr val="bg2"/>
                </a:solidFill>
                <a:ea typeface="黑体" pitchFamily="2" charset="-122"/>
              </a:rPr>
              <a:t/>
            </a:r>
            <a:br>
              <a:rPr lang="zh-CN" altLang="en-US" sz="3200" b="1" dirty="0" smtClean="0">
                <a:solidFill>
                  <a:schemeClr val="bg2"/>
                </a:solidFill>
                <a:ea typeface="黑体" pitchFamily="2" charset="-122"/>
              </a:rPr>
            </a:br>
            <a:r>
              <a:rPr lang="zh-CN" altLang="en-US" sz="2800" b="1" dirty="0" smtClean="0">
                <a:solidFill>
                  <a:schemeClr val="bg2"/>
                </a:solidFill>
                <a:ea typeface="黑体" pitchFamily="2" charset="-122"/>
              </a:rPr>
              <a:t>   </a:t>
            </a:r>
            <a:r>
              <a:rPr lang="zh-CN" altLang="en-US" sz="2800" b="1" dirty="0" smtClean="0">
                <a:solidFill>
                  <a:srgbClr val="006600"/>
                </a:solidFill>
                <a:ea typeface="黑体" pitchFamily="2" charset="-122"/>
              </a:rPr>
              <a:t>二</a:t>
            </a:r>
            <a:r>
              <a:rPr lang="zh-CN" altLang="en-US" sz="2800" b="1" dirty="0">
                <a:solidFill>
                  <a:srgbClr val="006600"/>
                </a:solidFill>
                <a:ea typeface="黑体" pitchFamily="2" charset="-122"/>
              </a:rPr>
              <a:t>、</a:t>
            </a:r>
            <a:r>
              <a:rPr lang="en-US" altLang="zh-CN" sz="2800" b="1" dirty="0">
                <a:solidFill>
                  <a:srgbClr val="006600"/>
                </a:solidFill>
                <a:ea typeface="黑体" pitchFamily="2" charset="-122"/>
              </a:rPr>
              <a:t>I/O</a:t>
            </a:r>
            <a:r>
              <a:rPr lang="zh-CN" altLang="en-US" sz="2800" b="1" dirty="0">
                <a:solidFill>
                  <a:srgbClr val="006600"/>
                </a:solidFill>
                <a:ea typeface="黑体" pitchFamily="2" charset="-122"/>
              </a:rPr>
              <a:t>接口电路能做什么？</a:t>
            </a:r>
          </a:p>
        </p:txBody>
      </p:sp>
      <p:sp>
        <p:nvSpPr>
          <p:cNvPr id="1065987" name="Rectangle 3"/>
          <p:cNvSpPr>
            <a:spLocks noGrp="1" noChangeArrowheads="1"/>
          </p:cNvSpPr>
          <p:nvPr>
            <p:ph type="body" idx="1"/>
          </p:nvPr>
        </p:nvSpPr>
        <p:spPr>
          <a:xfrm>
            <a:off x="251397" y="1268700"/>
            <a:ext cx="8785223" cy="5328378"/>
          </a:xfrm>
        </p:spPr>
        <p:txBody>
          <a:bodyPr/>
          <a:lstStyle/>
          <a:p>
            <a:pPr>
              <a:spcBef>
                <a:spcPts val="300"/>
              </a:spcBef>
            </a:pPr>
            <a:r>
              <a:rPr lang="zh-CN" altLang="en-US" sz="2800" b="1">
                <a:latin typeface="Times New Roman" pitchFamily="18" charset="0"/>
              </a:rPr>
              <a:t>提供</a:t>
            </a:r>
            <a:r>
              <a:rPr lang="zh-CN" altLang="en-US" sz="2800" b="1">
                <a:solidFill>
                  <a:srgbClr val="CC0000"/>
                </a:solidFill>
                <a:latin typeface="Times New Roman" pitchFamily="18" charset="0"/>
              </a:rPr>
              <a:t>信息传递</a:t>
            </a:r>
            <a:r>
              <a:rPr lang="zh-CN" altLang="en-US" sz="2800" b="1">
                <a:latin typeface="Times New Roman" pitchFamily="18" charset="0"/>
              </a:rPr>
              <a:t>通道 </a:t>
            </a:r>
            <a:r>
              <a:rPr lang="en-US" altLang="zh-CN" sz="2800" b="1">
                <a:latin typeface="Times New Roman" pitchFamily="18" charset="0"/>
              </a:rPr>
              <a:t>—— </a:t>
            </a:r>
            <a:r>
              <a:rPr lang="zh-CN" altLang="en-US" sz="2800" b="1">
                <a:latin typeface="Times New Roman" pitchFamily="18" charset="0"/>
              </a:rPr>
              <a:t>利用接口中的</a:t>
            </a:r>
            <a:r>
              <a:rPr lang="zh-CN" altLang="en-US" sz="2800" b="1">
                <a:solidFill>
                  <a:srgbClr val="0000FF"/>
                </a:solidFill>
                <a:latin typeface="Times New Roman" pitchFamily="18" charset="0"/>
              </a:rPr>
              <a:t>寄存器</a:t>
            </a:r>
            <a:r>
              <a:rPr lang="zh-CN" altLang="en-US" sz="2800" b="1">
                <a:latin typeface="Times New Roman" pitchFamily="18" charset="0"/>
              </a:rPr>
              <a:t>实现，通常将某个</a:t>
            </a:r>
            <a:r>
              <a:rPr lang="zh-CN" altLang="en-US" sz="2800" b="1">
                <a:solidFill>
                  <a:srgbClr val="0000FF"/>
                </a:solidFill>
                <a:latin typeface="Times New Roman" pitchFamily="18" charset="0"/>
              </a:rPr>
              <a:t>端口地址</a:t>
            </a:r>
            <a:r>
              <a:rPr lang="zh-CN" altLang="en-US" sz="2800" b="1">
                <a:latin typeface="Times New Roman" pitchFamily="18" charset="0"/>
              </a:rPr>
              <a:t>分配给这个寄存器。</a:t>
            </a:r>
          </a:p>
          <a:p>
            <a:pPr>
              <a:spcBef>
                <a:spcPts val="300"/>
              </a:spcBef>
            </a:pPr>
            <a:r>
              <a:rPr lang="zh-CN" altLang="en-US" sz="2800" b="1">
                <a:latin typeface="Times New Roman" pitchFamily="18" charset="0"/>
              </a:rPr>
              <a:t>进行</a:t>
            </a:r>
            <a:r>
              <a:rPr lang="zh-CN" altLang="en-US" sz="2800" b="1">
                <a:solidFill>
                  <a:srgbClr val="CC0000"/>
                </a:solidFill>
                <a:latin typeface="Times New Roman" pitchFamily="18" charset="0"/>
              </a:rPr>
              <a:t>数据格式</a:t>
            </a:r>
            <a:r>
              <a:rPr lang="zh-CN" altLang="en-US" sz="2800" b="1">
                <a:latin typeface="Times New Roman" pitchFamily="18" charset="0"/>
              </a:rPr>
              <a:t>转换。</a:t>
            </a:r>
          </a:p>
          <a:p>
            <a:pPr lvl="1">
              <a:spcBef>
                <a:spcPts val="300"/>
              </a:spcBef>
              <a:buClr>
                <a:srgbClr val="008000"/>
              </a:buClr>
              <a:buSzPct val="75000"/>
              <a:buFont typeface="Wingdings" pitchFamily="2" charset="2"/>
              <a:buChar char="l"/>
            </a:pPr>
            <a:r>
              <a:rPr lang="zh-CN" altLang="en-US" b="1" smtClean="0">
                <a:latin typeface="Times New Roman" pitchFamily="18" charset="0"/>
              </a:rPr>
              <a:t>信号形式：</a:t>
            </a:r>
            <a:r>
              <a:rPr lang="en-US" altLang="zh-CN" b="1" smtClean="0">
                <a:latin typeface="Times New Roman" pitchFamily="18" charset="0"/>
              </a:rPr>
              <a:t>A/D</a:t>
            </a:r>
            <a:r>
              <a:rPr lang="zh-CN" altLang="en-US" b="1" smtClean="0">
                <a:latin typeface="Times New Roman" pitchFamily="18" charset="0"/>
              </a:rPr>
              <a:t>、</a:t>
            </a:r>
            <a:r>
              <a:rPr lang="en-US" altLang="zh-CN" b="1" smtClean="0">
                <a:latin typeface="Times New Roman" pitchFamily="18" charset="0"/>
              </a:rPr>
              <a:t>D/A</a:t>
            </a:r>
            <a:r>
              <a:rPr lang="zh-CN" altLang="en-US" b="1" smtClean="0">
                <a:latin typeface="Times New Roman" pitchFamily="18" charset="0"/>
              </a:rPr>
              <a:t>转换</a:t>
            </a:r>
            <a:endParaRPr lang="zh-CN" altLang="en-US" b="1">
              <a:latin typeface="Times New Roman" pitchFamily="18" charset="0"/>
            </a:endParaRPr>
          </a:p>
          <a:p>
            <a:pPr lvl="1">
              <a:spcBef>
                <a:spcPts val="300"/>
              </a:spcBef>
              <a:buClr>
                <a:srgbClr val="008000"/>
              </a:buClr>
              <a:buSzPct val="75000"/>
              <a:buFont typeface="Wingdings" pitchFamily="2" charset="2"/>
              <a:buChar char="l"/>
            </a:pPr>
            <a:r>
              <a:rPr lang="zh-CN" altLang="en-US" b="1">
                <a:latin typeface="Times New Roman" pitchFamily="18" charset="0"/>
              </a:rPr>
              <a:t>串并转换</a:t>
            </a:r>
          </a:p>
          <a:p>
            <a:pPr lvl="1">
              <a:spcBef>
                <a:spcPts val="300"/>
              </a:spcBef>
              <a:buClr>
                <a:srgbClr val="008000"/>
              </a:buClr>
              <a:buSzPct val="75000"/>
              <a:buFont typeface="Wingdings" pitchFamily="2" charset="2"/>
              <a:buChar char="l"/>
            </a:pPr>
            <a:r>
              <a:rPr lang="zh-CN" altLang="en-US" b="1" smtClean="0">
                <a:latin typeface="Times New Roman" pitchFamily="18" charset="0"/>
              </a:rPr>
              <a:t>信息格式：字节流、块、数据包、帧</a:t>
            </a:r>
            <a:endParaRPr lang="zh-CN" altLang="en-US" b="1">
              <a:latin typeface="Times New Roman" pitchFamily="18" charset="0"/>
            </a:endParaRPr>
          </a:p>
          <a:p>
            <a:pPr>
              <a:spcBef>
                <a:spcPts val="300"/>
              </a:spcBef>
            </a:pPr>
            <a:r>
              <a:rPr lang="en-US" altLang="zh-CN" sz="2800" b="1" smtClean="0">
                <a:latin typeface="Times New Roman" pitchFamily="18" charset="0"/>
              </a:rPr>
              <a:t>CPU</a:t>
            </a:r>
            <a:r>
              <a:rPr lang="zh-CN" altLang="en-US" sz="2800" b="1" smtClean="0">
                <a:latin typeface="Times New Roman" pitchFamily="18" charset="0"/>
              </a:rPr>
              <a:t>与外设</a:t>
            </a:r>
            <a:r>
              <a:rPr lang="zh-CN" altLang="en-US" sz="2800" b="1" smtClean="0">
                <a:solidFill>
                  <a:srgbClr val="CC0000"/>
                </a:solidFill>
                <a:latin typeface="Times New Roman" pitchFamily="18" charset="0"/>
              </a:rPr>
              <a:t>速度</a:t>
            </a:r>
            <a:r>
              <a:rPr lang="zh-CN" altLang="en-US" sz="2800" b="1">
                <a:latin typeface="Times New Roman" pitchFamily="18" charset="0"/>
              </a:rPr>
              <a:t>匹配 </a:t>
            </a:r>
            <a:r>
              <a:rPr lang="en-US" altLang="zh-CN" sz="2800" b="1">
                <a:latin typeface="Times New Roman" pitchFamily="18" charset="0"/>
              </a:rPr>
              <a:t>—— </a:t>
            </a:r>
            <a:r>
              <a:rPr lang="zh-CN" altLang="en-US" sz="2800" b="1" smtClean="0">
                <a:latin typeface="Times New Roman" pitchFamily="18" charset="0"/>
              </a:rPr>
              <a:t>缓冲器、握手信号</a:t>
            </a:r>
            <a:endParaRPr lang="zh-CN" altLang="en-US" sz="2800" b="1">
              <a:latin typeface="Times New Roman" pitchFamily="18" charset="0"/>
            </a:endParaRPr>
          </a:p>
          <a:p>
            <a:pPr>
              <a:spcBef>
                <a:spcPts val="300"/>
              </a:spcBef>
            </a:pPr>
            <a:r>
              <a:rPr lang="zh-CN" altLang="en-US" sz="2800" b="1">
                <a:solidFill>
                  <a:srgbClr val="CC0000"/>
                </a:solidFill>
                <a:latin typeface="Times New Roman" pitchFamily="18" charset="0"/>
              </a:rPr>
              <a:t>负载</a:t>
            </a:r>
            <a:r>
              <a:rPr lang="zh-CN" altLang="en-US" sz="2800" b="1" smtClean="0">
                <a:latin typeface="Times New Roman" pitchFamily="18" charset="0"/>
              </a:rPr>
              <a:t>匹配：</a:t>
            </a:r>
            <a:r>
              <a:rPr lang="zh-CN" altLang="en-US" sz="2800" b="1" smtClean="0">
                <a:solidFill>
                  <a:srgbClr val="CC0000"/>
                </a:solidFill>
                <a:latin typeface="Times New Roman" pitchFamily="18" charset="0"/>
              </a:rPr>
              <a:t>信号电平</a:t>
            </a:r>
            <a:r>
              <a:rPr lang="zh-CN" altLang="en-US" sz="2800" b="1" smtClean="0">
                <a:latin typeface="Times New Roman" pitchFamily="18" charset="0"/>
              </a:rPr>
              <a:t>和</a:t>
            </a:r>
            <a:r>
              <a:rPr lang="zh-CN" altLang="en-US" sz="2800" b="1" smtClean="0">
                <a:solidFill>
                  <a:srgbClr val="CC0000"/>
                </a:solidFill>
                <a:latin typeface="Times New Roman" pitchFamily="18" charset="0"/>
              </a:rPr>
              <a:t>驱动</a:t>
            </a:r>
            <a:r>
              <a:rPr lang="zh-CN" altLang="en-US" sz="2800" b="1" smtClean="0">
                <a:latin typeface="Times New Roman" pitchFamily="18" charset="0"/>
              </a:rPr>
              <a:t>能力</a:t>
            </a:r>
            <a:r>
              <a:rPr lang="en-US" altLang="zh-CN" sz="2800" b="1" smtClean="0">
                <a:latin typeface="+mn-ea"/>
              </a:rPr>
              <a:t>(</a:t>
            </a:r>
            <a:r>
              <a:rPr lang="zh-CN" altLang="en-US" sz="2800" b="1" smtClean="0">
                <a:latin typeface="Times New Roman" pitchFamily="18" charset="0"/>
              </a:rPr>
              <a:t>电平转换、驱动</a:t>
            </a:r>
            <a:r>
              <a:rPr lang="en-US" altLang="zh-CN" sz="2800" b="1" smtClean="0">
                <a:latin typeface="+mn-ea"/>
              </a:rPr>
              <a:t>)</a:t>
            </a:r>
            <a:endParaRPr lang="zh-CN" altLang="en-US" sz="2800" b="1">
              <a:latin typeface="+mn-ea"/>
            </a:endParaRPr>
          </a:p>
          <a:p>
            <a:pPr marL="342900" lvl="1" indent="-342900">
              <a:spcBef>
                <a:spcPts val="300"/>
              </a:spcBef>
              <a:buClr>
                <a:schemeClr val="bg2"/>
              </a:buClr>
              <a:buSzPct val="75000"/>
              <a:buFont typeface="Wingdings" pitchFamily="2" charset="2"/>
              <a:buChar char="n"/>
            </a:pPr>
            <a:r>
              <a:rPr lang="zh-CN" altLang="en-US" b="1" smtClean="0">
                <a:solidFill>
                  <a:srgbClr val="CC0066"/>
                </a:solidFill>
                <a:latin typeface="Times New Roman" pitchFamily="18" charset="0"/>
              </a:rPr>
              <a:t>时序</a:t>
            </a:r>
            <a:r>
              <a:rPr lang="zh-CN" altLang="en-US" b="1" smtClean="0">
                <a:latin typeface="Times New Roman" pitchFamily="18" charset="0"/>
              </a:rPr>
              <a:t>匹配</a:t>
            </a:r>
            <a:r>
              <a:rPr lang="en-US" altLang="zh-CN" b="1" smtClean="0">
                <a:latin typeface="+mn-ea"/>
              </a:rPr>
              <a:t>(</a:t>
            </a:r>
            <a:r>
              <a:rPr lang="zh-CN" altLang="en-US" b="1" smtClean="0">
                <a:latin typeface="Times New Roman" pitchFamily="18" charset="0"/>
              </a:rPr>
              <a:t>定时关系</a:t>
            </a:r>
            <a:r>
              <a:rPr lang="en-US" altLang="zh-CN" b="1" smtClean="0">
                <a:latin typeface="+mn-ea"/>
              </a:rPr>
              <a:t>)</a:t>
            </a:r>
            <a:r>
              <a:rPr lang="zh-CN" altLang="en-US" b="1" smtClean="0">
                <a:latin typeface="Times New Roman" pitchFamily="18" charset="0"/>
              </a:rPr>
              <a:t>。</a:t>
            </a:r>
          </a:p>
          <a:p>
            <a:pPr marL="342900" lvl="1" indent="-342900">
              <a:spcBef>
                <a:spcPts val="300"/>
              </a:spcBef>
              <a:buClr>
                <a:schemeClr val="bg2"/>
              </a:buClr>
              <a:buSzPct val="75000"/>
              <a:buFont typeface="Wingdings" pitchFamily="2" charset="2"/>
              <a:buChar char="n"/>
            </a:pPr>
            <a:r>
              <a:rPr lang="zh-CN" altLang="en-US" b="1" smtClean="0">
                <a:solidFill>
                  <a:srgbClr val="CC0066"/>
                </a:solidFill>
                <a:latin typeface="Times New Roman" pitchFamily="18" charset="0"/>
              </a:rPr>
              <a:t>总线隔离</a:t>
            </a:r>
            <a:r>
              <a:rPr lang="en-US" altLang="zh-CN" b="1" smtClean="0">
                <a:latin typeface="+mn-ea"/>
              </a:rPr>
              <a:t>(</a:t>
            </a:r>
            <a:r>
              <a:rPr lang="zh-CN" altLang="en-US" b="1" smtClean="0">
                <a:latin typeface="Times New Roman" pitchFamily="18" charset="0"/>
              </a:rPr>
              <a:t>三态门</a:t>
            </a:r>
            <a:r>
              <a:rPr lang="en-US" altLang="zh-CN" b="1" smtClean="0">
                <a:latin typeface="+mn-ea"/>
              </a:rPr>
              <a:t>)</a:t>
            </a:r>
            <a:r>
              <a:rPr lang="zh-CN" altLang="en-US" b="1" smtClean="0">
                <a:latin typeface="Times New Roman" pitchFamily="18" charset="0"/>
              </a:rPr>
              <a:t>－ 选中与总线连接</a:t>
            </a:r>
            <a:r>
              <a:rPr lang="en-US" altLang="zh-CN" b="1" smtClean="0">
                <a:latin typeface="Times New Roman" pitchFamily="18" charset="0"/>
              </a:rPr>
              <a:t>; </a:t>
            </a:r>
            <a:r>
              <a:rPr lang="zh-CN" altLang="en-US" b="1" smtClean="0">
                <a:latin typeface="Times New Roman" pitchFamily="18" charset="0"/>
              </a:rPr>
              <a:t>未选中隔离。</a:t>
            </a:r>
            <a:endParaRPr lang="en-US" altLang="zh-CN" b="1" smtClean="0">
              <a:latin typeface="Times New Roman" pitchFamily="18" charset="0"/>
            </a:endParaRPr>
          </a:p>
          <a:p>
            <a:pPr marL="342900" lvl="1" indent="-342900">
              <a:spcBef>
                <a:spcPts val="300"/>
              </a:spcBef>
              <a:buClr>
                <a:schemeClr val="bg2"/>
              </a:buClr>
              <a:buSzPct val="75000"/>
              <a:buFont typeface="Wingdings" pitchFamily="2" charset="2"/>
              <a:buChar char="n"/>
            </a:pPr>
            <a:r>
              <a:rPr lang="zh-CN" altLang="en-US" b="1" smtClean="0">
                <a:latin typeface="Times New Roman" pitchFamily="18" charset="0"/>
              </a:rPr>
              <a:t>提供</a:t>
            </a:r>
            <a:r>
              <a:rPr lang="zh-CN" altLang="en-US" b="1" smtClean="0">
                <a:solidFill>
                  <a:srgbClr val="CC0000"/>
                </a:solidFill>
                <a:latin typeface="Times New Roman" pitchFamily="18" charset="0"/>
              </a:rPr>
              <a:t>中断</a:t>
            </a:r>
            <a:r>
              <a:rPr lang="zh-CN" altLang="en-US" b="1" smtClean="0">
                <a:latin typeface="Times New Roman" pitchFamily="18" charset="0"/>
              </a:rPr>
              <a:t>、</a:t>
            </a:r>
            <a:r>
              <a:rPr lang="en-US" altLang="zh-CN" b="1" smtClean="0">
                <a:solidFill>
                  <a:srgbClr val="CC0000"/>
                </a:solidFill>
                <a:latin typeface="Times New Roman" pitchFamily="18" charset="0"/>
              </a:rPr>
              <a:t>DMA</a:t>
            </a:r>
            <a:r>
              <a:rPr lang="zh-CN" altLang="en-US" b="1" smtClean="0">
                <a:latin typeface="Times New Roman" pitchFamily="18" charset="0"/>
              </a:rPr>
              <a:t>能力</a:t>
            </a:r>
            <a:endParaRPr lang="en-US" altLang="zh-CN" b="1" smtClean="0">
              <a:latin typeface="Times New Roman" pitchFamily="18" charset="0"/>
            </a:endParaRPr>
          </a:p>
        </p:txBody>
      </p:sp>
    </p:spTree>
    <p:extLst>
      <p:ext uri="{BB962C8B-B14F-4D97-AF65-F5344CB8AC3E}">
        <p14:creationId xmlns:p14="http://schemas.microsoft.com/office/powerpoint/2010/main" val="884079588"/>
      </p:ext>
    </p:extLst>
  </p:cSld>
  <p:clrMapOvr>
    <a:masterClrMapping/>
  </p:clrMapOvr>
  <p:transition spd="med"/>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1475" name="Text Box 3"/>
          <p:cNvSpPr txBox="1">
            <a:spLocks noChangeArrowheads="1"/>
          </p:cNvSpPr>
          <p:nvPr/>
        </p:nvSpPr>
        <p:spPr bwMode="auto">
          <a:xfrm>
            <a:off x="1028700" y="1714500"/>
            <a:ext cx="936625" cy="288925"/>
          </a:xfrm>
          <a:prstGeom prst="rect">
            <a:avLst/>
          </a:prstGeom>
          <a:noFill/>
          <a:ln w="9525">
            <a:noFill/>
            <a:miter lim="800000"/>
            <a:headEnd/>
            <a:tailEnd/>
          </a:ln>
        </p:spPr>
        <p:txBody>
          <a:bodyPr lIns="0" tIns="0" rIns="0" bIns="0"/>
          <a:lstStyle/>
          <a:p>
            <a:pPr marL="342900" indent="-342900">
              <a:spcBef>
                <a:spcPct val="20000"/>
              </a:spcBef>
              <a:buClr>
                <a:srgbClr val="0000CC"/>
              </a:buClr>
              <a:buSzPct val="75000"/>
            </a:pPr>
            <a:r>
              <a:rPr lang="zh-CN" altLang="en-US" sz="1800">
                <a:solidFill>
                  <a:schemeClr val="bg2"/>
                </a:solidFill>
              </a:rPr>
              <a:t>主</a:t>
            </a:r>
            <a:r>
              <a:rPr lang="en-US" altLang="zh-CN" sz="1800">
                <a:solidFill>
                  <a:schemeClr val="bg2"/>
                </a:solidFill>
              </a:rPr>
              <a:t>8259A</a:t>
            </a:r>
            <a:endParaRPr lang="en-US" altLang="zh-CN" sz="1800">
              <a:solidFill>
                <a:schemeClr val="bg2"/>
              </a:solidFill>
              <a:latin typeface="Arial" charset="0"/>
            </a:endParaRPr>
          </a:p>
        </p:txBody>
      </p:sp>
      <p:sp>
        <p:nvSpPr>
          <p:cNvPr id="1001476" name="Oval 4"/>
          <p:cNvSpPr>
            <a:spLocks noChangeArrowheads="1"/>
          </p:cNvSpPr>
          <p:nvPr/>
        </p:nvSpPr>
        <p:spPr bwMode="auto">
          <a:xfrm>
            <a:off x="2109788" y="3862388"/>
            <a:ext cx="357187" cy="1454150"/>
          </a:xfrm>
          <a:prstGeom prst="ellipse">
            <a:avLst/>
          </a:prstGeom>
          <a:noFill/>
          <a:ln w="19050">
            <a:solidFill>
              <a:srgbClr val="0000FF"/>
            </a:solidFill>
            <a:prstDash val="dash"/>
            <a:round/>
            <a:headEnd/>
            <a:tailEnd/>
          </a:ln>
        </p:spPr>
        <p:txBody>
          <a:bodyPr/>
          <a:lstStyle/>
          <a:p>
            <a:endParaRPr lang="zh-CN" altLang="en-US"/>
          </a:p>
        </p:txBody>
      </p:sp>
      <p:sp>
        <p:nvSpPr>
          <p:cNvPr id="1001477" name="Rectangle 5"/>
          <p:cNvSpPr>
            <a:spLocks noChangeArrowheads="1"/>
          </p:cNvSpPr>
          <p:nvPr/>
        </p:nvSpPr>
        <p:spPr bwMode="auto">
          <a:xfrm>
            <a:off x="1038225" y="2000250"/>
            <a:ext cx="892175" cy="3959225"/>
          </a:xfrm>
          <a:prstGeom prst="rect">
            <a:avLst/>
          </a:prstGeom>
          <a:solidFill>
            <a:srgbClr val="FFFF99"/>
          </a:solidFill>
          <a:ln w="19050">
            <a:solidFill>
              <a:srgbClr val="000000"/>
            </a:solidFill>
            <a:miter lim="800000"/>
            <a:headEnd/>
            <a:tailEnd/>
          </a:ln>
        </p:spPr>
        <p:txBody>
          <a:bodyPr/>
          <a:lstStyle/>
          <a:p>
            <a:endParaRPr lang="zh-CN" altLang="en-US"/>
          </a:p>
        </p:txBody>
      </p:sp>
      <p:sp>
        <p:nvSpPr>
          <p:cNvPr id="1001478" name="Rectangle 6"/>
          <p:cNvSpPr>
            <a:spLocks noChangeArrowheads="1"/>
          </p:cNvSpPr>
          <p:nvPr/>
        </p:nvSpPr>
        <p:spPr bwMode="auto">
          <a:xfrm>
            <a:off x="3894138" y="2000250"/>
            <a:ext cx="892175" cy="3959225"/>
          </a:xfrm>
          <a:prstGeom prst="rect">
            <a:avLst/>
          </a:prstGeom>
          <a:solidFill>
            <a:srgbClr val="FFFF99"/>
          </a:solidFill>
          <a:ln w="19050">
            <a:solidFill>
              <a:srgbClr val="000000"/>
            </a:solidFill>
            <a:miter lim="800000"/>
            <a:headEnd/>
            <a:tailEnd/>
          </a:ln>
        </p:spPr>
        <p:txBody>
          <a:bodyPr/>
          <a:lstStyle/>
          <a:p>
            <a:endParaRPr lang="zh-CN" altLang="en-US"/>
          </a:p>
        </p:txBody>
      </p:sp>
      <p:sp>
        <p:nvSpPr>
          <p:cNvPr id="1001479" name="Line 7"/>
          <p:cNvSpPr>
            <a:spLocks noChangeShapeType="1"/>
          </p:cNvSpPr>
          <p:nvPr/>
        </p:nvSpPr>
        <p:spPr bwMode="auto">
          <a:xfrm>
            <a:off x="1930400" y="4089400"/>
            <a:ext cx="1957388" cy="0"/>
          </a:xfrm>
          <a:prstGeom prst="line">
            <a:avLst/>
          </a:prstGeom>
          <a:noFill/>
          <a:ln w="28575">
            <a:solidFill>
              <a:srgbClr val="FF0000"/>
            </a:solidFill>
            <a:round/>
            <a:headEnd type="triangle" w="med" len="lg"/>
            <a:tailEnd/>
          </a:ln>
        </p:spPr>
        <p:txBody>
          <a:bodyPr/>
          <a:lstStyle/>
          <a:p>
            <a:endParaRPr lang="zh-CN" altLang="en-US"/>
          </a:p>
        </p:txBody>
      </p:sp>
      <p:sp>
        <p:nvSpPr>
          <p:cNvPr id="1001480" name="Text Box 8"/>
          <p:cNvSpPr txBox="1">
            <a:spLocks noChangeArrowheads="1"/>
          </p:cNvSpPr>
          <p:nvPr/>
        </p:nvSpPr>
        <p:spPr bwMode="auto">
          <a:xfrm>
            <a:off x="1504950" y="2506663"/>
            <a:ext cx="382588" cy="2881312"/>
          </a:xfrm>
          <a:prstGeom prst="rect">
            <a:avLst/>
          </a:prstGeom>
          <a:noFill/>
          <a:ln w="9525">
            <a:noFill/>
            <a:miter lim="800000"/>
            <a:headEnd/>
            <a:tailEnd/>
          </a:ln>
        </p:spPr>
        <p:txBody>
          <a:bodyPr lIns="0" tIns="0" rIns="0" bIns="0"/>
          <a:lstStyle/>
          <a:p>
            <a:pPr marL="342900" indent="-342900" algn="r">
              <a:lnSpc>
                <a:spcPct val="88000"/>
              </a:lnSpc>
              <a:spcBef>
                <a:spcPts val="0"/>
              </a:spcBef>
              <a:buClr>
                <a:srgbClr val="0000CC"/>
              </a:buClr>
              <a:buSzPct val="75000"/>
            </a:pPr>
            <a:r>
              <a:rPr lang="en-US" altLang="zh-CN" sz="1400" dirty="0">
                <a:latin typeface="Arial" charset="0"/>
              </a:rPr>
              <a:t>IR0</a:t>
            </a:r>
          </a:p>
          <a:p>
            <a:pPr marL="342900" indent="-342900" algn="r">
              <a:lnSpc>
                <a:spcPct val="88000"/>
              </a:lnSpc>
              <a:spcBef>
                <a:spcPts val="0"/>
              </a:spcBef>
              <a:buClr>
                <a:srgbClr val="0000CC"/>
              </a:buClr>
              <a:buSzPct val="75000"/>
            </a:pPr>
            <a:endParaRPr lang="en-US" altLang="zh-CN" sz="1400" dirty="0">
              <a:latin typeface="Arial" charset="0"/>
            </a:endParaRPr>
          </a:p>
          <a:p>
            <a:pPr marL="342900" indent="-342900" algn="r">
              <a:lnSpc>
                <a:spcPct val="88000"/>
              </a:lnSpc>
              <a:spcBef>
                <a:spcPts val="0"/>
              </a:spcBef>
              <a:buClr>
                <a:srgbClr val="0000CC"/>
              </a:buClr>
              <a:buSzPct val="75000"/>
            </a:pPr>
            <a:r>
              <a:rPr lang="en-US" altLang="zh-CN" sz="1400" dirty="0">
                <a:latin typeface="Arial" charset="0"/>
              </a:rPr>
              <a:t>IR1</a:t>
            </a:r>
          </a:p>
          <a:p>
            <a:pPr marL="342900" indent="-342900" algn="r">
              <a:lnSpc>
                <a:spcPct val="88000"/>
              </a:lnSpc>
              <a:spcBef>
                <a:spcPts val="0"/>
              </a:spcBef>
              <a:buClr>
                <a:srgbClr val="0000CC"/>
              </a:buClr>
              <a:buSzPct val="75000"/>
            </a:pPr>
            <a:endParaRPr lang="en-US" altLang="zh-CN" sz="1400" dirty="0">
              <a:latin typeface="Arial" charset="0"/>
            </a:endParaRPr>
          </a:p>
          <a:p>
            <a:pPr marL="342900" indent="-342900" algn="r">
              <a:lnSpc>
                <a:spcPct val="88000"/>
              </a:lnSpc>
              <a:spcBef>
                <a:spcPts val="0"/>
              </a:spcBef>
              <a:buClr>
                <a:srgbClr val="0000CC"/>
              </a:buClr>
              <a:buSzPct val="75000"/>
            </a:pPr>
            <a:r>
              <a:rPr lang="en-US" altLang="zh-CN" sz="1400" dirty="0">
                <a:latin typeface="Arial" charset="0"/>
              </a:rPr>
              <a:t>IR2</a:t>
            </a:r>
          </a:p>
          <a:p>
            <a:pPr marL="342900" indent="-342900" algn="r">
              <a:lnSpc>
                <a:spcPct val="88000"/>
              </a:lnSpc>
              <a:spcBef>
                <a:spcPts val="0"/>
              </a:spcBef>
              <a:buClr>
                <a:srgbClr val="0000CC"/>
              </a:buClr>
              <a:buSzPct val="75000"/>
            </a:pPr>
            <a:endParaRPr lang="en-US" altLang="zh-CN" sz="1400" dirty="0">
              <a:latin typeface="Arial" charset="0"/>
            </a:endParaRPr>
          </a:p>
          <a:p>
            <a:pPr marL="342900" indent="-342900" algn="r">
              <a:lnSpc>
                <a:spcPct val="88000"/>
              </a:lnSpc>
              <a:spcBef>
                <a:spcPts val="0"/>
              </a:spcBef>
              <a:buClr>
                <a:srgbClr val="0000CC"/>
              </a:buClr>
              <a:buSzPct val="75000"/>
            </a:pPr>
            <a:r>
              <a:rPr lang="en-US" altLang="zh-CN" sz="1400" dirty="0">
                <a:latin typeface="Arial" charset="0"/>
              </a:rPr>
              <a:t>IR3</a:t>
            </a:r>
          </a:p>
          <a:p>
            <a:pPr marL="342900" indent="-342900" algn="r">
              <a:lnSpc>
                <a:spcPct val="88000"/>
              </a:lnSpc>
              <a:spcBef>
                <a:spcPts val="0"/>
              </a:spcBef>
              <a:buClr>
                <a:srgbClr val="0000CC"/>
              </a:buClr>
              <a:buSzPct val="75000"/>
            </a:pPr>
            <a:endParaRPr lang="en-US" altLang="zh-CN" sz="1400" dirty="0">
              <a:latin typeface="Arial" charset="0"/>
            </a:endParaRPr>
          </a:p>
          <a:p>
            <a:pPr marL="342900" indent="-342900" algn="r">
              <a:lnSpc>
                <a:spcPct val="88000"/>
              </a:lnSpc>
              <a:spcBef>
                <a:spcPts val="0"/>
              </a:spcBef>
              <a:buClr>
                <a:srgbClr val="0000CC"/>
              </a:buClr>
              <a:buSzPct val="75000"/>
            </a:pPr>
            <a:r>
              <a:rPr lang="en-US" altLang="zh-CN" sz="1400" dirty="0">
                <a:latin typeface="Arial" charset="0"/>
              </a:rPr>
              <a:t>IR4</a:t>
            </a:r>
          </a:p>
          <a:p>
            <a:pPr marL="342900" indent="-342900" algn="r">
              <a:lnSpc>
                <a:spcPct val="88000"/>
              </a:lnSpc>
              <a:spcBef>
                <a:spcPts val="0"/>
              </a:spcBef>
              <a:buClr>
                <a:srgbClr val="0000CC"/>
              </a:buClr>
              <a:buSzPct val="75000"/>
            </a:pPr>
            <a:endParaRPr lang="en-US" altLang="zh-CN" sz="1400" dirty="0">
              <a:latin typeface="Arial" charset="0"/>
            </a:endParaRPr>
          </a:p>
          <a:p>
            <a:pPr marL="342900" indent="-342900" algn="r">
              <a:lnSpc>
                <a:spcPct val="88000"/>
              </a:lnSpc>
              <a:spcBef>
                <a:spcPts val="0"/>
              </a:spcBef>
              <a:buClr>
                <a:srgbClr val="0000CC"/>
              </a:buClr>
              <a:buSzPct val="75000"/>
            </a:pPr>
            <a:r>
              <a:rPr lang="en-US" altLang="zh-CN" sz="1400" dirty="0">
                <a:latin typeface="Arial" charset="0"/>
              </a:rPr>
              <a:t>IR5</a:t>
            </a:r>
          </a:p>
          <a:p>
            <a:pPr marL="342900" indent="-342900" algn="r">
              <a:lnSpc>
                <a:spcPct val="88000"/>
              </a:lnSpc>
              <a:spcBef>
                <a:spcPts val="0"/>
              </a:spcBef>
              <a:buClr>
                <a:srgbClr val="0000CC"/>
              </a:buClr>
              <a:buSzPct val="75000"/>
            </a:pPr>
            <a:endParaRPr lang="en-US" altLang="zh-CN" sz="1400" dirty="0">
              <a:latin typeface="Arial" charset="0"/>
            </a:endParaRPr>
          </a:p>
          <a:p>
            <a:pPr marL="342900" indent="-342900" algn="r">
              <a:lnSpc>
                <a:spcPct val="88000"/>
              </a:lnSpc>
              <a:spcBef>
                <a:spcPts val="0"/>
              </a:spcBef>
              <a:buClr>
                <a:srgbClr val="0000CC"/>
              </a:buClr>
              <a:buSzPct val="75000"/>
            </a:pPr>
            <a:r>
              <a:rPr lang="en-US" altLang="zh-CN" sz="1400" dirty="0">
                <a:latin typeface="Arial" charset="0"/>
              </a:rPr>
              <a:t>IR6</a:t>
            </a:r>
          </a:p>
          <a:p>
            <a:pPr marL="342900" indent="-342900" algn="r">
              <a:lnSpc>
                <a:spcPct val="88000"/>
              </a:lnSpc>
              <a:spcBef>
                <a:spcPts val="0"/>
              </a:spcBef>
              <a:buClr>
                <a:srgbClr val="0000CC"/>
              </a:buClr>
              <a:buSzPct val="75000"/>
            </a:pPr>
            <a:endParaRPr lang="en-US" altLang="zh-CN" sz="1400" dirty="0">
              <a:latin typeface="Arial" charset="0"/>
            </a:endParaRPr>
          </a:p>
          <a:p>
            <a:pPr marL="342900" indent="-342900" algn="r">
              <a:lnSpc>
                <a:spcPct val="88000"/>
              </a:lnSpc>
              <a:spcBef>
                <a:spcPts val="0"/>
              </a:spcBef>
              <a:buClr>
                <a:srgbClr val="0000CC"/>
              </a:buClr>
              <a:buSzPct val="75000"/>
            </a:pPr>
            <a:r>
              <a:rPr lang="en-US" altLang="zh-CN" sz="1400" dirty="0">
                <a:latin typeface="Arial" charset="0"/>
              </a:rPr>
              <a:t>IR7</a:t>
            </a:r>
          </a:p>
          <a:p>
            <a:pPr marL="342900" indent="-342900" algn="l">
              <a:lnSpc>
                <a:spcPct val="88000"/>
              </a:lnSpc>
              <a:buClr>
                <a:srgbClr val="0000CC"/>
              </a:buClr>
              <a:buSzPct val="75000"/>
              <a:buFont typeface="Wingdings" pitchFamily="2" charset="2"/>
              <a:buChar char="n"/>
            </a:pPr>
            <a:endParaRPr lang="en-US" altLang="zh-CN" sz="1400" dirty="0">
              <a:latin typeface="Arial" charset="0"/>
            </a:endParaRPr>
          </a:p>
        </p:txBody>
      </p:sp>
      <p:sp>
        <p:nvSpPr>
          <p:cNvPr id="1001481" name="Line 9"/>
          <p:cNvSpPr>
            <a:spLocks noChangeShapeType="1"/>
          </p:cNvSpPr>
          <p:nvPr/>
        </p:nvSpPr>
        <p:spPr bwMode="auto">
          <a:xfrm>
            <a:off x="1930400" y="2566988"/>
            <a:ext cx="357188" cy="0"/>
          </a:xfrm>
          <a:prstGeom prst="line">
            <a:avLst/>
          </a:prstGeom>
          <a:noFill/>
          <a:ln w="19050">
            <a:solidFill>
              <a:srgbClr val="000000"/>
            </a:solidFill>
            <a:round/>
            <a:headEnd/>
            <a:tailEnd/>
          </a:ln>
        </p:spPr>
        <p:txBody>
          <a:bodyPr/>
          <a:lstStyle/>
          <a:p>
            <a:endParaRPr lang="zh-CN" altLang="en-US"/>
          </a:p>
        </p:txBody>
      </p:sp>
      <p:sp>
        <p:nvSpPr>
          <p:cNvPr id="1001482" name="Line 10"/>
          <p:cNvSpPr>
            <a:spLocks noChangeShapeType="1"/>
          </p:cNvSpPr>
          <p:nvPr/>
        </p:nvSpPr>
        <p:spPr bwMode="auto">
          <a:xfrm>
            <a:off x="1930400" y="2943225"/>
            <a:ext cx="357188" cy="0"/>
          </a:xfrm>
          <a:prstGeom prst="line">
            <a:avLst/>
          </a:prstGeom>
          <a:noFill/>
          <a:ln w="19050">
            <a:solidFill>
              <a:srgbClr val="000000"/>
            </a:solidFill>
            <a:round/>
            <a:headEnd/>
            <a:tailEnd/>
          </a:ln>
        </p:spPr>
        <p:txBody>
          <a:bodyPr/>
          <a:lstStyle/>
          <a:p>
            <a:endParaRPr lang="zh-CN" altLang="en-US"/>
          </a:p>
        </p:txBody>
      </p:sp>
      <p:sp>
        <p:nvSpPr>
          <p:cNvPr id="1001483" name="Line 11"/>
          <p:cNvSpPr>
            <a:spLocks noChangeShapeType="1"/>
          </p:cNvSpPr>
          <p:nvPr/>
        </p:nvSpPr>
        <p:spPr bwMode="auto">
          <a:xfrm>
            <a:off x="1930400" y="3321050"/>
            <a:ext cx="357188" cy="0"/>
          </a:xfrm>
          <a:prstGeom prst="line">
            <a:avLst/>
          </a:prstGeom>
          <a:noFill/>
          <a:ln w="19050">
            <a:solidFill>
              <a:srgbClr val="000000"/>
            </a:solidFill>
            <a:round/>
            <a:headEnd/>
            <a:tailEnd/>
          </a:ln>
        </p:spPr>
        <p:txBody>
          <a:bodyPr/>
          <a:lstStyle/>
          <a:p>
            <a:endParaRPr lang="zh-CN" altLang="en-US"/>
          </a:p>
        </p:txBody>
      </p:sp>
      <p:sp>
        <p:nvSpPr>
          <p:cNvPr id="1001484" name="Line 12"/>
          <p:cNvSpPr>
            <a:spLocks noChangeShapeType="1"/>
          </p:cNvSpPr>
          <p:nvPr/>
        </p:nvSpPr>
        <p:spPr bwMode="auto">
          <a:xfrm>
            <a:off x="1930400" y="3716338"/>
            <a:ext cx="357188" cy="0"/>
          </a:xfrm>
          <a:prstGeom prst="line">
            <a:avLst/>
          </a:prstGeom>
          <a:noFill/>
          <a:ln w="19050">
            <a:solidFill>
              <a:srgbClr val="000000"/>
            </a:solidFill>
            <a:round/>
            <a:headEnd/>
            <a:tailEnd/>
          </a:ln>
        </p:spPr>
        <p:txBody>
          <a:bodyPr/>
          <a:lstStyle/>
          <a:p>
            <a:endParaRPr lang="zh-CN" altLang="en-US"/>
          </a:p>
        </p:txBody>
      </p:sp>
      <p:sp>
        <p:nvSpPr>
          <p:cNvPr id="1001485" name="Line 13"/>
          <p:cNvSpPr>
            <a:spLocks noChangeShapeType="1"/>
          </p:cNvSpPr>
          <p:nvPr/>
        </p:nvSpPr>
        <p:spPr bwMode="auto">
          <a:xfrm>
            <a:off x="1930400" y="4827588"/>
            <a:ext cx="357188" cy="0"/>
          </a:xfrm>
          <a:prstGeom prst="line">
            <a:avLst/>
          </a:prstGeom>
          <a:noFill/>
          <a:ln w="19050">
            <a:solidFill>
              <a:srgbClr val="000000"/>
            </a:solidFill>
            <a:round/>
            <a:headEnd/>
            <a:tailEnd/>
          </a:ln>
        </p:spPr>
        <p:txBody>
          <a:bodyPr/>
          <a:lstStyle/>
          <a:p>
            <a:endParaRPr lang="zh-CN" altLang="en-US"/>
          </a:p>
        </p:txBody>
      </p:sp>
      <p:sp>
        <p:nvSpPr>
          <p:cNvPr id="1001486" name="Line 14"/>
          <p:cNvSpPr>
            <a:spLocks noChangeShapeType="1"/>
          </p:cNvSpPr>
          <p:nvPr/>
        </p:nvSpPr>
        <p:spPr bwMode="auto">
          <a:xfrm>
            <a:off x="1930400" y="4451350"/>
            <a:ext cx="357188" cy="0"/>
          </a:xfrm>
          <a:prstGeom prst="line">
            <a:avLst/>
          </a:prstGeom>
          <a:noFill/>
          <a:ln w="19050">
            <a:solidFill>
              <a:srgbClr val="000000"/>
            </a:solidFill>
            <a:round/>
            <a:headEnd/>
            <a:tailEnd/>
          </a:ln>
        </p:spPr>
        <p:txBody>
          <a:bodyPr/>
          <a:lstStyle/>
          <a:p>
            <a:endParaRPr lang="zh-CN" altLang="en-US"/>
          </a:p>
        </p:txBody>
      </p:sp>
      <p:sp>
        <p:nvSpPr>
          <p:cNvPr id="1001487" name="Line 15"/>
          <p:cNvSpPr>
            <a:spLocks noChangeShapeType="1"/>
          </p:cNvSpPr>
          <p:nvPr/>
        </p:nvSpPr>
        <p:spPr bwMode="auto">
          <a:xfrm>
            <a:off x="1930400" y="5205413"/>
            <a:ext cx="357188" cy="0"/>
          </a:xfrm>
          <a:prstGeom prst="line">
            <a:avLst/>
          </a:prstGeom>
          <a:noFill/>
          <a:ln w="19050">
            <a:solidFill>
              <a:srgbClr val="000000"/>
            </a:solidFill>
            <a:round/>
            <a:headEnd/>
            <a:tailEnd/>
          </a:ln>
        </p:spPr>
        <p:txBody>
          <a:bodyPr/>
          <a:lstStyle/>
          <a:p>
            <a:endParaRPr lang="zh-CN" altLang="en-US"/>
          </a:p>
        </p:txBody>
      </p:sp>
      <p:sp>
        <p:nvSpPr>
          <p:cNvPr id="1001488" name="Line 16"/>
          <p:cNvSpPr>
            <a:spLocks noChangeShapeType="1"/>
          </p:cNvSpPr>
          <p:nvPr/>
        </p:nvSpPr>
        <p:spPr bwMode="auto">
          <a:xfrm>
            <a:off x="4786313" y="2566988"/>
            <a:ext cx="536575" cy="0"/>
          </a:xfrm>
          <a:prstGeom prst="line">
            <a:avLst/>
          </a:prstGeom>
          <a:noFill/>
          <a:ln w="19050">
            <a:solidFill>
              <a:srgbClr val="000000"/>
            </a:solidFill>
            <a:round/>
            <a:headEnd/>
            <a:tailEnd/>
          </a:ln>
        </p:spPr>
        <p:txBody>
          <a:bodyPr/>
          <a:lstStyle/>
          <a:p>
            <a:endParaRPr lang="zh-CN" altLang="en-US"/>
          </a:p>
        </p:txBody>
      </p:sp>
      <p:sp>
        <p:nvSpPr>
          <p:cNvPr id="1001489" name="Line 17"/>
          <p:cNvSpPr>
            <a:spLocks noChangeShapeType="1"/>
          </p:cNvSpPr>
          <p:nvPr/>
        </p:nvSpPr>
        <p:spPr bwMode="auto">
          <a:xfrm>
            <a:off x="4786313" y="2943225"/>
            <a:ext cx="536575" cy="0"/>
          </a:xfrm>
          <a:prstGeom prst="line">
            <a:avLst/>
          </a:prstGeom>
          <a:noFill/>
          <a:ln w="19050">
            <a:solidFill>
              <a:srgbClr val="000000"/>
            </a:solidFill>
            <a:round/>
            <a:headEnd/>
            <a:tailEnd/>
          </a:ln>
        </p:spPr>
        <p:txBody>
          <a:bodyPr/>
          <a:lstStyle/>
          <a:p>
            <a:endParaRPr lang="zh-CN" altLang="en-US"/>
          </a:p>
        </p:txBody>
      </p:sp>
      <p:sp>
        <p:nvSpPr>
          <p:cNvPr id="1001490" name="Line 18"/>
          <p:cNvSpPr>
            <a:spLocks noChangeShapeType="1"/>
          </p:cNvSpPr>
          <p:nvPr/>
        </p:nvSpPr>
        <p:spPr bwMode="auto">
          <a:xfrm>
            <a:off x="4786313" y="3321050"/>
            <a:ext cx="536575" cy="0"/>
          </a:xfrm>
          <a:prstGeom prst="line">
            <a:avLst/>
          </a:prstGeom>
          <a:noFill/>
          <a:ln w="19050">
            <a:solidFill>
              <a:srgbClr val="000000"/>
            </a:solidFill>
            <a:round/>
            <a:headEnd/>
            <a:tailEnd/>
          </a:ln>
        </p:spPr>
        <p:txBody>
          <a:bodyPr/>
          <a:lstStyle/>
          <a:p>
            <a:endParaRPr lang="zh-CN" altLang="en-US"/>
          </a:p>
        </p:txBody>
      </p:sp>
      <p:sp>
        <p:nvSpPr>
          <p:cNvPr id="1001491" name="Line 19"/>
          <p:cNvSpPr>
            <a:spLocks noChangeShapeType="1"/>
          </p:cNvSpPr>
          <p:nvPr/>
        </p:nvSpPr>
        <p:spPr bwMode="auto">
          <a:xfrm>
            <a:off x="4786313" y="3697288"/>
            <a:ext cx="1071562" cy="0"/>
          </a:xfrm>
          <a:prstGeom prst="line">
            <a:avLst/>
          </a:prstGeom>
          <a:noFill/>
          <a:ln w="28575">
            <a:solidFill>
              <a:srgbClr val="FF0000"/>
            </a:solidFill>
            <a:round/>
            <a:headEnd type="triangle" w="med" len="lg"/>
            <a:tailEnd/>
          </a:ln>
        </p:spPr>
        <p:txBody>
          <a:bodyPr/>
          <a:lstStyle/>
          <a:p>
            <a:endParaRPr lang="zh-CN" altLang="en-US"/>
          </a:p>
        </p:txBody>
      </p:sp>
      <p:sp>
        <p:nvSpPr>
          <p:cNvPr id="1001492" name="Line 20"/>
          <p:cNvSpPr>
            <a:spLocks noChangeShapeType="1"/>
          </p:cNvSpPr>
          <p:nvPr/>
        </p:nvSpPr>
        <p:spPr bwMode="auto">
          <a:xfrm>
            <a:off x="4786313" y="4075113"/>
            <a:ext cx="536575" cy="0"/>
          </a:xfrm>
          <a:prstGeom prst="line">
            <a:avLst/>
          </a:prstGeom>
          <a:noFill/>
          <a:ln w="19050">
            <a:solidFill>
              <a:srgbClr val="000000"/>
            </a:solidFill>
            <a:round/>
            <a:headEnd/>
            <a:tailEnd/>
          </a:ln>
        </p:spPr>
        <p:txBody>
          <a:bodyPr/>
          <a:lstStyle/>
          <a:p>
            <a:endParaRPr lang="zh-CN" altLang="en-US"/>
          </a:p>
        </p:txBody>
      </p:sp>
      <p:sp>
        <p:nvSpPr>
          <p:cNvPr id="1001493" name="Line 21"/>
          <p:cNvSpPr>
            <a:spLocks noChangeShapeType="1"/>
          </p:cNvSpPr>
          <p:nvPr/>
        </p:nvSpPr>
        <p:spPr bwMode="auto">
          <a:xfrm>
            <a:off x="4786313" y="4451350"/>
            <a:ext cx="536575" cy="0"/>
          </a:xfrm>
          <a:prstGeom prst="line">
            <a:avLst/>
          </a:prstGeom>
          <a:noFill/>
          <a:ln w="19050">
            <a:solidFill>
              <a:srgbClr val="000000"/>
            </a:solidFill>
            <a:round/>
            <a:headEnd/>
            <a:tailEnd/>
          </a:ln>
        </p:spPr>
        <p:txBody>
          <a:bodyPr/>
          <a:lstStyle/>
          <a:p>
            <a:endParaRPr lang="zh-CN" altLang="en-US"/>
          </a:p>
        </p:txBody>
      </p:sp>
      <p:sp>
        <p:nvSpPr>
          <p:cNvPr id="1001494" name="Line 22"/>
          <p:cNvSpPr>
            <a:spLocks noChangeShapeType="1"/>
          </p:cNvSpPr>
          <p:nvPr/>
        </p:nvSpPr>
        <p:spPr bwMode="auto">
          <a:xfrm>
            <a:off x="4786313" y="4827588"/>
            <a:ext cx="536575" cy="0"/>
          </a:xfrm>
          <a:prstGeom prst="line">
            <a:avLst/>
          </a:prstGeom>
          <a:noFill/>
          <a:ln w="19050">
            <a:solidFill>
              <a:srgbClr val="000000"/>
            </a:solidFill>
            <a:round/>
            <a:headEnd/>
            <a:tailEnd/>
          </a:ln>
        </p:spPr>
        <p:txBody>
          <a:bodyPr/>
          <a:lstStyle/>
          <a:p>
            <a:endParaRPr lang="zh-CN" altLang="en-US"/>
          </a:p>
        </p:txBody>
      </p:sp>
      <p:sp>
        <p:nvSpPr>
          <p:cNvPr id="1001495" name="Line 23"/>
          <p:cNvSpPr>
            <a:spLocks noChangeShapeType="1"/>
          </p:cNvSpPr>
          <p:nvPr/>
        </p:nvSpPr>
        <p:spPr bwMode="auto">
          <a:xfrm>
            <a:off x="4786313" y="5205413"/>
            <a:ext cx="536575" cy="0"/>
          </a:xfrm>
          <a:prstGeom prst="line">
            <a:avLst/>
          </a:prstGeom>
          <a:noFill/>
          <a:ln w="19050">
            <a:solidFill>
              <a:srgbClr val="000000"/>
            </a:solidFill>
            <a:round/>
            <a:headEnd/>
            <a:tailEnd/>
          </a:ln>
        </p:spPr>
        <p:txBody>
          <a:bodyPr/>
          <a:lstStyle/>
          <a:p>
            <a:endParaRPr lang="zh-CN" altLang="en-US"/>
          </a:p>
        </p:txBody>
      </p:sp>
      <p:sp>
        <p:nvSpPr>
          <p:cNvPr id="1001496" name="Text Box 24"/>
          <p:cNvSpPr txBox="1">
            <a:spLocks noChangeArrowheads="1"/>
          </p:cNvSpPr>
          <p:nvPr/>
        </p:nvSpPr>
        <p:spPr bwMode="auto">
          <a:xfrm>
            <a:off x="6215063" y="692620"/>
            <a:ext cx="1813417" cy="1275880"/>
          </a:xfrm>
          <a:prstGeom prst="rect">
            <a:avLst/>
          </a:prstGeom>
          <a:solidFill>
            <a:srgbClr val="CCECFF"/>
          </a:solidFill>
          <a:ln w="9525" algn="ctr">
            <a:solidFill>
              <a:srgbClr val="000000"/>
            </a:solidFill>
            <a:miter lim="800000"/>
            <a:headEnd/>
            <a:tailEnd/>
          </a:ln>
          <a:effectLst>
            <a:outerShdw blurRad="50800" dist="38100" dir="2700000" algn="tl" rotWithShape="0">
              <a:prstClr val="black">
                <a:alpha val="40000"/>
              </a:prstClr>
            </a:outerShdw>
          </a:effectLst>
        </p:spPr>
        <p:txBody>
          <a:bodyPr lIns="72000" tIns="72000" rIns="72000" bIns="72000"/>
          <a:lstStyle/>
          <a:p>
            <a:pPr algn="just">
              <a:lnSpc>
                <a:spcPct val="90000"/>
              </a:lnSpc>
              <a:spcBef>
                <a:spcPts val="0"/>
              </a:spcBef>
              <a:buClr>
                <a:srgbClr val="0000CC"/>
              </a:buClr>
              <a:buSzPct val="75000"/>
            </a:pPr>
            <a:r>
              <a:rPr lang="zh-CN" altLang="en-US" sz="1600" dirty="0">
                <a:solidFill>
                  <a:srgbClr val="0000FF"/>
                </a:solidFill>
                <a:latin typeface="宋体" pitchFamily="2" charset="-122"/>
              </a:rPr>
              <a:t>一般嵌套方式：</a:t>
            </a:r>
          </a:p>
          <a:p>
            <a:pPr algn="just">
              <a:lnSpc>
                <a:spcPct val="90000"/>
              </a:lnSpc>
              <a:spcBef>
                <a:spcPts val="0"/>
              </a:spcBef>
              <a:buClr>
                <a:srgbClr val="0000CC"/>
              </a:buClr>
              <a:buSzPct val="75000"/>
            </a:pPr>
            <a:r>
              <a:rPr lang="zh-CN" altLang="en-US" sz="1600" dirty="0">
                <a:solidFill>
                  <a:srgbClr val="0000FF"/>
                </a:solidFill>
                <a:latin typeface="宋体" pitchFamily="2" charset="-122"/>
              </a:rPr>
              <a:t>从片的</a:t>
            </a:r>
            <a:r>
              <a:rPr lang="en-US" altLang="zh-CN" sz="1600" dirty="0">
                <a:solidFill>
                  <a:srgbClr val="0000FF"/>
                </a:solidFill>
                <a:latin typeface="Arial" charset="0"/>
              </a:rPr>
              <a:t>INT</a:t>
            </a:r>
            <a:r>
              <a:rPr lang="zh-CN" altLang="en-US" sz="1600" dirty="0">
                <a:solidFill>
                  <a:srgbClr val="0000FF"/>
                </a:solidFill>
                <a:latin typeface="宋体" pitchFamily="2" charset="-122"/>
              </a:rPr>
              <a:t>被主片封锁，故更</a:t>
            </a:r>
            <a:r>
              <a:rPr lang="zh-CN" altLang="en-US" sz="1600" dirty="0">
                <a:solidFill>
                  <a:srgbClr val="0000FF"/>
                </a:solidFill>
                <a:latin typeface="Arial" charset="0"/>
              </a:rPr>
              <a:t>高</a:t>
            </a:r>
            <a:r>
              <a:rPr lang="zh-CN" altLang="en-US" sz="1600" dirty="0">
                <a:solidFill>
                  <a:srgbClr val="0000FF"/>
                </a:solidFill>
                <a:latin typeface="宋体" pitchFamily="2" charset="-122"/>
              </a:rPr>
              <a:t>级别的</a:t>
            </a:r>
            <a:r>
              <a:rPr lang="en-US" altLang="zh-CN" sz="1600" dirty="0">
                <a:solidFill>
                  <a:srgbClr val="0000FF"/>
                </a:solidFill>
                <a:latin typeface="Arial" charset="0"/>
              </a:rPr>
              <a:t>IR0-IR2</a:t>
            </a:r>
            <a:r>
              <a:rPr lang="zh-CN" altLang="en-US" sz="1600" dirty="0">
                <a:solidFill>
                  <a:srgbClr val="0000FF"/>
                </a:solidFill>
                <a:latin typeface="宋体" pitchFamily="2" charset="-122"/>
              </a:rPr>
              <a:t>中断也无法得到响应</a:t>
            </a:r>
          </a:p>
        </p:txBody>
      </p:sp>
      <p:sp>
        <p:nvSpPr>
          <p:cNvPr id="1001497" name="Line 25"/>
          <p:cNvSpPr>
            <a:spLocks noChangeShapeType="1"/>
          </p:cNvSpPr>
          <p:nvPr/>
        </p:nvSpPr>
        <p:spPr bwMode="auto">
          <a:xfrm flipH="1">
            <a:off x="3276600" y="1341438"/>
            <a:ext cx="2879725" cy="2736850"/>
          </a:xfrm>
          <a:prstGeom prst="line">
            <a:avLst/>
          </a:prstGeom>
          <a:noFill/>
          <a:ln w="19050">
            <a:solidFill>
              <a:srgbClr val="0000FF"/>
            </a:solidFill>
            <a:prstDash val="dash"/>
            <a:round/>
            <a:headEnd/>
            <a:tailEnd type="triangle" w="sm" len="med"/>
          </a:ln>
          <a:effectLst/>
        </p:spPr>
        <p:txBody>
          <a:bodyPr/>
          <a:lstStyle/>
          <a:p>
            <a:endParaRPr lang="zh-CN" altLang="en-US"/>
          </a:p>
        </p:txBody>
      </p:sp>
      <p:sp>
        <p:nvSpPr>
          <p:cNvPr id="1001498" name="Line 26"/>
          <p:cNvSpPr>
            <a:spLocks noChangeShapeType="1"/>
          </p:cNvSpPr>
          <p:nvPr/>
        </p:nvSpPr>
        <p:spPr bwMode="auto">
          <a:xfrm flipH="1">
            <a:off x="5500688" y="1412875"/>
            <a:ext cx="655637" cy="1452563"/>
          </a:xfrm>
          <a:prstGeom prst="line">
            <a:avLst/>
          </a:prstGeom>
          <a:noFill/>
          <a:ln w="19050">
            <a:solidFill>
              <a:srgbClr val="0000FF"/>
            </a:solidFill>
            <a:prstDash val="dash"/>
            <a:round/>
            <a:headEnd/>
            <a:tailEnd type="triangle" w="sm" len="med"/>
          </a:ln>
          <a:effectLst/>
        </p:spPr>
        <p:txBody>
          <a:bodyPr/>
          <a:lstStyle/>
          <a:p>
            <a:endParaRPr lang="zh-CN" altLang="en-US"/>
          </a:p>
        </p:txBody>
      </p:sp>
      <p:sp>
        <p:nvSpPr>
          <p:cNvPr id="1001499" name="AutoShape 27"/>
          <p:cNvSpPr>
            <a:spLocks/>
          </p:cNvSpPr>
          <p:nvPr/>
        </p:nvSpPr>
        <p:spPr bwMode="auto">
          <a:xfrm>
            <a:off x="5368925" y="2566988"/>
            <a:ext cx="177800" cy="754062"/>
          </a:xfrm>
          <a:prstGeom prst="rightBrace">
            <a:avLst>
              <a:gd name="adj1" fmla="val 35342"/>
              <a:gd name="adj2" fmla="val 50000"/>
            </a:avLst>
          </a:prstGeom>
          <a:noFill/>
          <a:ln w="28575">
            <a:solidFill>
              <a:srgbClr val="FF0000"/>
            </a:solidFill>
            <a:round/>
            <a:headEnd/>
            <a:tailEnd/>
          </a:ln>
        </p:spPr>
        <p:txBody>
          <a:bodyPr/>
          <a:lstStyle/>
          <a:p>
            <a:endParaRPr lang="zh-CN" altLang="en-US"/>
          </a:p>
        </p:txBody>
      </p:sp>
      <p:sp>
        <p:nvSpPr>
          <p:cNvPr id="1001500" name="Text Box 28"/>
          <p:cNvSpPr txBox="1">
            <a:spLocks noChangeArrowheads="1"/>
          </p:cNvSpPr>
          <p:nvPr/>
        </p:nvSpPr>
        <p:spPr bwMode="auto">
          <a:xfrm>
            <a:off x="6394450" y="4751388"/>
            <a:ext cx="1994080" cy="1486002"/>
          </a:xfrm>
          <a:prstGeom prst="rect">
            <a:avLst/>
          </a:prstGeom>
          <a:solidFill>
            <a:srgbClr val="CCECFF"/>
          </a:solidFill>
          <a:ln w="9525" algn="ctr">
            <a:solidFill>
              <a:srgbClr val="000000"/>
            </a:solidFill>
            <a:miter lim="800000"/>
            <a:headEnd/>
            <a:tailEnd/>
          </a:ln>
          <a:effectLst>
            <a:outerShdw blurRad="50800" dist="38100" dir="2700000" algn="tl" rotWithShape="0">
              <a:prstClr val="black">
                <a:alpha val="40000"/>
              </a:prstClr>
            </a:outerShdw>
          </a:effectLst>
        </p:spPr>
        <p:txBody>
          <a:bodyPr lIns="72000" tIns="72000" rIns="72000" bIns="72000"/>
          <a:lstStyle/>
          <a:p>
            <a:pPr algn="just">
              <a:lnSpc>
                <a:spcPct val="90000"/>
              </a:lnSpc>
              <a:spcBef>
                <a:spcPts val="0"/>
              </a:spcBef>
              <a:buClr>
                <a:srgbClr val="0000CC"/>
              </a:buClr>
              <a:buSzPct val="75000"/>
            </a:pPr>
            <a:r>
              <a:rPr lang="zh-CN" altLang="en-US" sz="1600" dirty="0">
                <a:solidFill>
                  <a:srgbClr val="0000FF"/>
                </a:solidFill>
                <a:latin typeface="宋体" pitchFamily="2" charset="-122"/>
              </a:rPr>
              <a:t>特殊嵌套方式：</a:t>
            </a:r>
          </a:p>
          <a:p>
            <a:pPr algn="just">
              <a:lnSpc>
                <a:spcPct val="90000"/>
              </a:lnSpc>
              <a:spcBef>
                <a:spcPts val="0"/>
              </a:spcBef>
              <a:buClr>
                <a:srgbClr val="0000CC"/>
              </a:buClr>
              <a:buSzPct val="75000"/>
            </a:pPr>
            <a:r>
              <a:rPr lang="zh-CN" altLang="en-US" sz="1600" dirty="0">
                <a:solidFill>
                  <a:srgbClr val="0000FF"/>
                </a:solidFill>
                <a:latin typeface="宋体" pitchFamily="2" charset="-122"/>
              </a:rPr>
              <a:t>因主片不封锁从片的</a:t>
            </a:r>
            <a:r>
              <a:rPr lang="en-US" altLang="zh-CN" sz="1600" dirty="0">
                <a:solidFill>
                  <a:srgbClr val="0000FF"/>
                </a:solidFill>
                <a:latin typeface="Arial" charset="0"/>
              </a:rPr>
              <a:t>INT</a:t>
            </a:r>
            <a:r>
              <a:rPr lang="zh-CN" altLang="en-US" sz="1600" dirty="0">
                <a:solidFill>
                  <a:srgbClr val="0000FF"/>
                </a:solidFill>
                <a:latin typeface="宋体" pitchFamily="2" charset="-122"/>
              </a:rPr>
              <a:t>，故级别高的</a:t>
            </a:r>
            <a:r>
              <a:rPr lang="en-US" altLang="zh-CN" sz="1600" dirty="0">
                <a:solidFill>
                  <a:srgbClr val="0000FF"/>
                </a:solidFill>
                <a:latin typeface="Arial" charset="0"/>
              </a:rPr>
              <a:t>IR0-IR2</a:t>
            </a:r>
            <a:r>
              <a:rPr lang="zh-CN" altLang="en-US" sz="1600" dirty="0">
                <a:solidFill>
                  <a:srgbClr val="0000FF"/>
                </a:solidFill>
                <a:latin typeface="宋体" pitchFamily="2" charset="-122"/>
              </a:rPr>
              <a:t>中断可以得到响应。</a:t>
            </a:r>
            <a:r>
              <a:rPr lang="en-US" altLang="zh-CN" sz="1600" dirty="0">
                <a:solidFill>
                  <a:srgbClr val="0000FF"/>
                </a:solidFill>
                <a:latin typeface="宋体" pitchFamily="2" charset="-122"/>
              </a:rPr>
              <a:t>(</a:t>
            </a:r>
            <a:r>
              <a:rPr lang="zh-CN" altLang="en-US" sz="1600" dirty="0">
                <a:solidFill>
                  <a:srgbClr val="0000FF"/>
                </a:solidFill>
                <a:latin typeface="宋体" pitchFamily="2" charset="-122"/>
              </a:rPr>
              <a:t>但</a:t>
            </a:r>
            <a:r>
              <a:rPr lang="en-US" altLang="zh-CN" sz="1600" dirty="0">
                <a:solidFill>
                  <a:srgbClr val="0000FF"/>
                </a:solidFill>
                <a:latin typeface="Arial" charset="0"/>
              </a:rPr>
              <a:t>IR3-IR7</a:t>
            </a:r>
            <a:r>
              <a:rPr lang="zh-CN" altLang="en-US" sz="1600" dirty="0">
                <a:solidFill>
                  <a:srgbClr val="0000FF"/>
                </a:solidFill>
                <a:latin typeface="宋体" pitchFamily="2" charset="-122"/>
              </a:rPr>
              <a:t>仍被本从片封锁</a:t>
            </a:r>
            <a:r>
              <a:rPr lang="en-US" altLang="zh-CN" sz="1600" dirty="0">
                <a:solidFill>
                  <a:srgbClr val="0000FF"/>
                </a:solidFill>
                <a:latin typeface="宋体" pitchFamily="2" charset="-122"/>
              </a:rPr>
              <a:t>)</a:t>
            </a:r>
          </a:p>
        </p:txBody>
      </p:sp>
      <p:sp>
        <p:nvSpPr>
          <p:cNvPr id="1001501" name="Line 29"/>
          <p:cNvSpPr>
            <a:spLocks noChangeShapeType="1"/>
          </p:cNvSpPr>
          <p:nvPr/>
        </p:nvSpPr>
        <p:spPr bwMode="auto">
          <a:xfrm flipH="1" flipV="1">
            <a:off x="3348038" y="4149725"/>
            <a:ext cx="2952750" cy="1152525"/>
          </a:xfrm>
          <a:prstGeom prst="line">
            <a:avLst/>
          </a:prstGeom>
          <a:noFill/>
          <a:ln w="19050">
            <a:solidFill>
              <a:srgbClr val="0000FF"/>
            </a:solidFill>
            <a:prstDash val="dash"/>
            <a:round/>
            <a:headEnd/>
            <a:tailEnd type="triangle" w="sm" len="med"/>
          </a:ln>
          <a:effectLst/>
        </p:spPr>
        <p:txBody>
          <a:bodyPr/>
          <a:lstStyle/>
          <a:p>
            <a:endParaRPr lang="zh-CN" altLang="en-US"/>
          </a:p>
        </p:txBody>
      </p:sp>
      <p:sp>
        <p:nvSpPr>
          <p:cNvPr id="1001502" name="Text Box 30"/>
          <p:cNvSpPr txBox="1">
            <a:spLocks noChangeArrowheads="1"/>
          </p:cNvSpPr>
          <p:nvPr/>
        </p:nvSpPr>
        <p:spPr bwMode="auto">
          <a:xfrm>
            <a:off x="5881688" y="752475"/>
            <a:ext cx="360362" cy="360363"/>
          </a:xfrm>
          <a:prstGeom prst="rect">
            <a:avLst/>
          </a:prstGeom>
          <a:noFill/>
          <a:ln w="9525" algn="ctr">
            <a:noFill/>
            <a:miter lim="800000"/>
            <a:headEnd/>
            <a:tailEnd/>
          </a:ln>
          <a:effectLst/>
        </p:spPr>
        <p:txBody>
          <a:bodyPr lIns="0" tIns="0" rIns="0" bIns="0"/>
          <a:lstStyle/>
          <a:p>
            <a:pPr marL="342900" indent="-342900" algn="just">
              <a:buClr>
                <a:srgbClr val="0000CC"/>
              </a:buClr>
              <a:buSzPct val="75000"/>
            </a:pPr>
            <a:r>
              <a:rPr lang="en-US" altLang="zh-CN" sz="2400">
                <a:solidFill>
                  <a:srgbClr val="FF0000"/>
                </a:solidFill>
                <a:latin typeface="Arial" charset="0"/>
              </a:rPr>
              <a:t>C.</a:t>
            </a:r>
          </a:p>
        </p:txBody>
      </p:sp>
      <p:sp>
        <p:nvSpPr>
          <p:cNvPr id="1001503" name="AutoShape 31"/>
          <p:cNvSpPr>
            <a:spLocks noChangeArrowheads="1"/>
          </p:cNvSpPr>
          <p:nvPr/>
        </p:nvSpPr>
        <p:spPr bwMode="auto">
          <a:xfrm>
            <a:off x="6804025" y="2709863"/>
            <a:ext cx="2141538" cy="1508125"/>
          </a:xfrm>
          <a:prstGeom prst="cloudCallout">
            <a:avLst>
              <a:gd name="adj1" fmla="val -86398"/>
              <a:gd name="adj2" fmla="val 16949"/>
            </a:avLst>
          </a:prstGeom>
          <a:solidFill>
            <a:srgbClr val="CCECFF"/>
          </a:solidFill>
          <a:ln w="9525">
            <a:solidFill>
              <a:srgbClr val="000000"/>
            </a:solidFill>
            <a:round/>
            <a:headEnd/>
            <a:tailEnd/>
          </a:ln>
          <a:effectLst>
            <a:outerShdw blurRad="50800" dist="38100" dir="2700000" algn="tl" rotWithShape="0">
              <a:prstClr val="black">
                <a:alpha val="40000"/>
              </a:prstClr>
            </a:outerShdw>
          </a:effectLst>
        </p:spPr>
        <p:txBody>
          <a:bodyPr/>
          <a:lstStyle/>
          <a:p>
            <a:pPr marL="342900" indent="-342900" algn="l">
              <a:spcBef>
                <a:spcPct val="20000"/>
              </a:spcBef>
              <a:buClr>
                <a:srgbClr val="0000CC"/>
              </a:buClr>
              <a:buSzPct val="75000"/>
              <a:buFont typeface="Wingdings" pitchFamily="2" charset="2"/>
              <a:buChar char="n"/>
            </a:pPr>
            <a:endParaRPr lang="zh-CN" altLang="en-US" sz="3200" b="0">
              <a:latin typeface="Arial" charset="0"/>
            </a:endParaRPr>
          </a:p>
        </p:txBody>
      </p:sp>
      <p:sp>
        <p:nvSpPr>
          <p:cNvPr id="1001504" name="Text Box 32"/>
          <p:cNvSpPr txBox="1">
            <a:spLocks noChangeArrowheads="1"/>
          </p:cNvSpPr>
          <p:nvPr/>
        </p:nvSpPr>
        <p:spPr bwMode="auto">
          <a:xfrm>
            <a:off x="7092950" y="3141663"/>
            <a:ext cx="1606550" cy="576262"/>
          </a:xfrm>
          <a:prstGeom prst="rect">
            <a:avLst/>
          </a:prstGeom>
          <a:noFill/>
          <a:ln w="9525">
            <a:noFill/>
            <a:miter lim="800000"/>
            <a:headEnd/>
            <a:tailEnd/>
          </a:ln>
        </p:spPr>
        <p:txBody>
          <a:bodyPr lIns="0" tIns="0" rIns="0" bIns="0"/>
          <a:lstStyle/>
          <a:p>
            <a:pPr algn="l">
              <a:lnSpc>
                <a:spcPct val="96000"/>
              </a:lnSpc>
              <a:spcBef>
                <a:spcPct val="20000"/>
              </a:spcBef>
              <a:buClr>
                <a:srgbClr val="0000CC"/>
              </a:buClr>
              <a:buSzPct val="75000"/>
            </a:pPr>
            <a:r>
              <a:rPr lang="zh-CN" altLang="en-GB" sz="1800">
                <a:solidFill>
                  <a:srgbClr val="0000FF"/>
                </a:solidFill>
              </a:rPr>
              <a:t>假定</a:t>
            </a:r>
            <a:r>
              <a:rPr lang="en-GB" altLang="zh-CN" sz="1800">
                <a:solidFill>
                  <a:srgbClr val="0000FF"/>
                </a:solidFill>
                <a:latin typeface="Arial" charset="0"/>
              </a:rPr>
              <a:t>IR7</a:t>
            </a:r>
            <a:r>
              <a:rPr lang="zh-CN" altLang="en-GB" sz="1800">
                <a:solidFill>
                  <a:srgbClr val="0000FF"/>
                </a:solidFill>
              </a:rPr>
              <a:t>发生中断</a:t>
            </a:r>
            <a:r>
              <a:rPr lang="en-GB" altLang="zh-CN" sz="1800">
                <a:solidFill>
                  <a:srgbClr val="0000FF"/>
                </a:solidFill>
              </a:rPr>
              <a:t>,</a:t>
            </a:r>
            <a:r>
              <a:rPr lang="zh-CN" altLang="en-GB" sz="1800">
                <a:solidFill>
                  <a:srgbClr val="0000FF"/>
                </a:solidFill>
              </a:rPr>
              <a:t>并获得服务</a:t>
            </a:r>
            <a:endParaRPr lang="zh-CN" altLang="en-US" sz="1800" b="0">
              <a:solidFill>
                <a:srgbClr val="0000FF"/>
              </a:solidFill>
              <a:latin typeface="Arial" charset="0"/>
            </a:endParaRPr>
          </a:p>
        </p:txBody>
      </p:sp>
      <p:sp>
        <p:nvSpPr>
          <p:cNvPr id="1001505" name="Text Box 33"/>
          <p:cNvSpPr txBox="1">
            <a:spLocks noChangeArrowheads="1"/>
          </p:cNvSpPr>
          <p:nvPr/>
        </p:nvSpPr>
        <p:spPr bwMode="auto">
          <a:xfrm>
            <a:off x="2268538" y="764630"/>
            <a:ext cx="1619250" cy="1010195"/>
          </a:xfrm>
          <a:prstGeom prst="rect">
            <a:avLst/>
          </a:prstGeom>
          <a:solidFill>
            <a:srgbClr val="CCECFF"/>
          </a:solidFill>
          <a:ln w="9525">
            <a:solidFill>
              <a:srgbClr val="000000"/>
            </a:solidFill>
            <a:miter lim="800000"/>
            <a:headEnd/>
            <a:tailEnd/>
          </a:ln>
          <a:effectLst>
            <a:outerShdw blurRad="50800" dist="38100" dir="2700000" algn="tl" rotWithShape="0">
              <a:prstClr val="black">
                <a:alpha val="40000"/>
              </a:prstClr>
            </a:outerShdw>
          </a:effectLst>
        </p:spPr>
        <p:txBody>
          <a:bodyPr lIns="72000" tIns="72000" rIns="72000" bIns="72000"/>
          <a:lstStyle/>
          <a:p>
            <a:pPr algn="just">
              <a:lnSpc>
                <a:spcPct val="90000"/>
              </a:lnSpc>
              <a:buClr>
                <a:srgbClr val="0000CC"/>
              </a:buClr>
              <a:buSzPct val="75000"/>
            </a:pPr>
            <a:r>
              <a:rPr lang="zh-CN" altLang="en-US" sz="1600">
                <a:solidFill>
                  <a:srgbClr val="0000FF"/>
                </a:solidFill>
                <a:latin typeface="宋体" pitchFamily="2" charset="-122"/>
              </a:rPr>
              <a:t>一般嵌套方式：</a:t>
            </a:r>
            <a:r>
              <a:rPr lang="en-US" altLang="zh-CN" sz="1600">
                <a:solidFill>
                  <a:srgbClr val="0000FF"/>
                </a:solidFill>
                <a:latin typeface="Arial" charset="0"/>
              </a:rPr>
              <a:t>IR4</a:t>
            </a:r>
            <a:r>
              <a:rPr lang="zh-CN" altLang="en-US" sz="1600">
                <a:solidFill>
                  <a:srgbClr val="0000FF"/>
                </a:solidFill>
                <a:latin typeface="宋体" pitchFamily="2" charset="-122"/>
              </a:rPr>
              <a:t>的中断被服务时，这些中断将被封锁。</a:t>
            </a:r>
            <a:endParaRPr lang="zh-CN" altLang="en-US" sz="1600">
              <a:solidFill>
                <a:srgbClr val="0000FF"/>
              </a:solidFill>
              <a:latin typeface="Arial" charset="0"/>
            </a:endParaRPr>
          </a:p>
        </p:txBody>
      </p:sp>
      <p:sp>
        <p:nvSpPr>
          <p:cNvPr id="1001506" name="Line 34"/>
          <p:cNvSpPr>
            <a:spLocks noChangeShapeType="1"/>
          </p:cNvSpPr>
          <p:nvPr/>
        </p:nvSpPr>
        <p:spPr bwMode="auto">
          <a:xfrm flipH="1">
            <a:off x="2411413" y="1846263"/>
            <a:ext cx="647700" cy="2016125"/>
          </a:xfrm>
          <a:prstGeom prst="line">
            <a:avLst/>
          </a:prstGeom>
          <a:noFill/>
          <a:ln w="19050">
            <a:solidFill>
              <a:srgbClr val="0000FF"/>
            </a:solidFill>
            <a:prstDash val="dash"/>
            <a:round/>
            <a:headEnd/>
            <a:tailEnd type="triangle" w="sm" len="med"/>
          </a:ln>
          <a:effectLst/>
        </p:spPr>
        <p:txBody>
          <a:bodyPr/>
          <a:lstStyle/>
          <a:p>
            <a:endParaRPr lang="zh-CN" altLang="en-US"/>
          </a:p>
        </p:txBody>
      </p:sp>
      <p:sp>
        <p:nvSpPr>
          <p:cNvPr id="1001507" name="Text Box 35"/>
          <p:cNvSpPr txBox="1">
            <a:spLocks noChangeArrowheads="1"/>
          </p:cNvSpPr>
          <p:nvPr/>
        </p:nvSpPr>
        <p:spPr bwMode="auto">
          <a:xfrm>
            <a:off x="1908175" y="738188"/>
            <a:ext cx="338138" cy="333375"/>
          </a:xfrm>
          <a:prstGeom prst="rect">
            <a:avLst/>
          </a:prstGeom>
          <a:noFill/>
          <a:ln w="9525" algn="ctr">
            <a:noFill/>
            <a:miter lim="800000"/>
            <a:headEnd/>
            <a:tailEnd/>
          </a:ln>
          <a:effectLst/>
        </p:spPr>
        <p:txBody>
          <a:bodyPr lIns="0" tIns="0" rIns="0" bIns="0"/>
          <a:lstStyle/>
          <a:p>
            <a:pPr marL="342900" indent="-342900" algn="just">
              <a:buClr>
                <a:srgbClr val="0000CC"/>
              </a:buClr>
              <a:buSzPct val="75000"/>
            </a:pPr>
            <a:r>
              <a:rPr lang="en-US" altLang="zh-CN" sz="2400" dirty="0">
                <a:solidFill>
                  <a:srgbClr val="FF0000"/>
                </a:solidFill>
                <a:latin typeface="Arial" charset="0"/>
              </a:rPr>
              <a:t>B.</a:t>
            </a:r>
          </a:p>
        </p:txBody>
      </p:sp>
      <p:sp>
        <p:nvSpPr>
          <p:cNvPr id="1001508" name="Freeform 36"/>
          <p:cNvSpPr>
            <a:spLocks/>
          </p:cNvSpPr>
          <p:nvPr/>
        </p:nvSpPr>
        <p:spPr bwMode="auto">
          <a:xfrm>
            <a:off x="3924300" y="3717925"/>
            <a:ext cx="792163" cy="360363"/>
          </a:xfrm>
          <a:custGeom>
            <a:avLst/>
            <a:gdLst/>
            <a:ahLst/>
            <a:cxnLst>
              <a:cxn ang="0">
                <a:pos x="360" y="0"/>
              </a:cxn>
              <a:cxn ang="0">
                <a:pos x="0" y="156"/>
              </a:cxn>
            </a:cxnLst>
            <a:rect l="0" t="0" r="r" b="b"/>
            <a:pathLst>
              <a:path w="360" h="156">
                <a:moveTo>
                  <a:pt x="360" y="0"/>
                </a:moveTo>
                <a:cubicBezTo>
                  <a:pt x="210" y="65"/>
                  <a:pt x="60" y="130"/>
                  <a:pt x="0" y="156"/>
                </a:cubicBezTo>
              </a:path>
            </a:pathLst>
          </a:custGeom>
          <a:noFill/>
          <a:ln w="28575" cap="flat" cmpd="sng">
            <a:solidFill>
              <a:srgbClr val="FF0000"/>
            </a:solidFill>
            <a:prstDash val="dash"/>
            <a:round/>
            <a:headEnd type="none" w="med" len="med"/>
            <a:tailEnd type="none" w="med" len="med"/>
          </a:ln>
          <a:effectLst/>
        </p:spPr>
        <p:txBody>
          <a:bodyPr/>
          <a:lstStyle/>
          <a:p>
            <a:endParaRPr lang="zh-CN" altLang="en-US"/>
          </a:p>
        </p:txBody>
      </p:sp>
      <p:sp>
        <p:nvSpPr>
          <p:cNvPr id="1001509" name="Text Box 37"/>
          <p:cNvSpPr txBox="1">
            <a:spLocks noChangeArrowheads="1"/>
          </p:cNvSpPr>
          <p:nvPr/>
        </p:nvSpPr>
        <p:spPr bwMode="auto">
          <a:xfrm>
            <a:off x="2212429" y="5534025"/>
            <a:ext cx="1583935" cy="991405"/>
          </a:xfrm>
          <a:prstGeom prst="rect">
            <a:avLst/>
          </a:prstGeom>
          <a:solidFill>
            <a:srgbClr val="CCECFF"/>
          </a:solidFill>
          <a:ln w="9525" algn="ctr">
            <a:solidFill>
              <a:srgbClr val="000000"/>
            </a:solidFill>
            <a:miter lim="800000"/>
            <a:headEnd/>
            <a:tailEnd/>
          </a:ln>
          <a:effectLst>
            <a:outerShdw blurRad="50800" dist="38100" dir="2700000" algn="tl" rotWithShape="0">
              <a:prstClr val="black">
                <a:alpha val="40000"/>
              </a:prstClr>
            </a:outerShdw>
          </a:effectLst>
        </p:spPr>
        <p:txBody>
          <a:bodyPr lIns="72000" tIns="72000" rIns="72000" bIns="72000"/>
          <a:lstStyle/>
          <a:p>
            <a:pPr algn="just">
              <a:lnSpc>
                <a:spcPct val="90000"/>
              </a:lnSpc>
              <a:buClr>
                <a:srgbClr val="0000CC"/>
              </a:buClr>
              <a:buSzPct val="75000"/>
            </a:pPr>
            <a:r>
              <a:rPr lang="zh-CN" altLang="en-US" sz="1600">
                <a:solidFill>
                  <a:srgbClr val="0000FF"/>
                </a:solidFill>
                <a:latin typeface="宋体" pitchFamily="2" charset="-122"/>
              </a:rPr>
              <a:t>特殊嵌套方式：</a:t>
            </a:r>
            <a:r>
              <a:rPr lang="en-US" altLang="zh-CN" sz="1600">
                <a:solidFill>
                  <a:srgbClr val="0000FF"/>
                </a:solidFill>
                <a:latin typeface="Arial" charset="0"/>
              </a:rPr>
              <a:t>IR4</a:t>
            </a:r>
            <a:r>
              <a:rPr lang="zh-CN" altLang="en-US" sz="1600">
                <a:solidFill>
                  <a:srgbClr val="0000FF"/>
                </a:solidFill>
                <a:latin typeface="宋体" pitchFamily="2" charset="-122"/>
              </a:rPr>
              <a:t>的中断被服务时，只封锁</a:t>
            </a:r>
            <a:r>
              <a:rPr lang="en-US" altLang="zh-CN" sz="1600">
                <a:solidFill>
                  <a:srgbClr val="0000FF"/>
                </a:solidFill>
                <a:latin typeface="Arial" charset="0"/>
              </a:rPr>
              <a:t>IR5-IR7</a:t>
            </a:r>
            <a:r>
              <a:rPr lang="zh-CN" altLang="en-US" sz="1600">
                <a:solidFill>
                  <a:srgbClr val="0000FF"/>
                </a:solidFill>
                <a:latin typeface="宋体" pitchFamily="2" charset="-122"/>
              </a:rPr>
              <a:t>。</a:t>
            </a:r>
          </a:p>
        </p:txBody>
      </p:sp>
      <p:sp>
        <p:nvSpPr>
          <p:cNvPr id="1001510" name="Line 38"/>
          <p:cNvSpPr>
            <a:spLocks noChangeShapeType="1"/>
          </p:cNvSpPr>
          <p:nvPr/>
        </p:nvSpPr>
        <p:spPr bwMode="auto">
          <a:xfrm flipH="1" flipV="1">
            <a:off x="5500688" y="3054350"/>
            <a:ext cx="1071562" cy="1697038"/>
          </a:xfrm>
          <a:prstGeom prst="line">
            <a:avLst/>
          </a:prstGeom>
          <a:noFill/>
          <a:ln w="19050">
            <a:solidFill>
              <a:srgbClr val="0000FF"/>
            </a:solidFill>
            <a:prstDash val="dash"/>
            <a:round/>
            <a:headEnd/>
            <a:tailEnd type="triangle" w="sm" len="med"/>
          </a:ln>
          <a:effectLst/>
        </p:spPr>
        <p:txBody>
          <a:bodyPr/>
          <a:lstStyle/>
          <a:p>
            <a:endParaRPr lang="zh-CN" altLang="en-US"/>
          </a:p>
        </p:txBody>
      </p:sp>
      <p:sp>
        <p:nvSpPr>
          <p:cNvPr id="1001511" name="Text Box 39"/>
          <p:cNvSpPr txBox="1">
            <a:spLocks noChangeArrowheads="1"/>
          </p:cNvSpPr>
          <p:nvPr/>
        </p:nvSpPr>
        <p:spPr bwMode="auto">
          <a:xfrm>
            <a:off x="6572250" y="2865438"/>
            <a:ext cx="304800" cy="347662"/>
          </a:xfrm>
          <a:prstGeom prst="rect">
            <a:avLst/>
          </a:prstGeom>
          <a:noFill/>
          <a:ln w="9525" algn="ctr">
            <a:noFill/>
            <a:miter lim="800000"/>
            <a:headEnd/>
            <a:tailEnd/>
          </a:ln>
          <a:effectLst/>
        </p:spPr>
        <p:txBody>
          <a:bodyPr lIns="0" tIns="0" rIns="0" bIns="0"/>
          <a:lstStyle/>
          <a:p>
            <a:pPr marL="342900" indent="-342900" algn="just">
              <a:buClr>
                <a:srgbClr val="0000CC"/>
              </a:buClr>
              <a:buSzPct val="75000"/>
            </a:pPr>
            <a:r>
              <a:rPr lang="en-US" altLang="zh-CN" sz="2400">
                <a:solidFill>
                  <a:srgbClr val="FF0000"/>
                </a:solidFill>
                <a:latin typeface="Arial" charset="0"/>
              </a:rPr>
              <a:t>A.</a:t>
            </a:r>
          </a:p>
        </p:txBody>
      </p:sp>
      <p:sp>
        <p:nvSpPr>
          <p:cNvPr id="1001512" name="Text Box 40"/>
          <p:cNvSpPr txBox="1">
            <a:spLocks noChangeArrowheads="1"/>
          </p:cNvSpPr>
          <p:nvPr/>
        </p:nvSpPr>
        <p:spPr bwMode="auto">
          <a:xfrm>
            <a:off x="1101725" y="3978275"/>
            <a:ext cx="360363" cy="287338"/>
          </a:xfrm>
          <a:prstGeom prst="rect">
            <a:avLst/>
          </a:prstGeom>
          <a:noFill/>
          <a:ln w="9525" algn="ctr">
            <a:noFill/>
            <a:miter lim="800000"/>
            <a:headEnd/>
            <a:tailEnd/>
          </a:ln>
          <a:effectLst/>
        </p:spPr>
        <p:txBody>
          <a:bodyPr lIns="0" tIns="0" rIns="0" bIns="0"/>
          <a:lstStyle/>
          <a:p>
            <a:pPr marL="342900" indent="-342900" algn="just">
              <a:spcBef>
                <a:spcPct val="20000"/>
              </a:spcBef>
              <a:buClr>
                <a:srgbClr val="0000CC"/>
              </a:buClr>
              <a:buSzPct val="75000"/>
            </a:pPr>
            <a:r>
              <a:rPr lang="en-US" altLang="zh-CN" sz="1600">
                <a:latin typeface="Arial" charset="0"/>
              </a:rPr>
              <a:t>INT</a:t>
            </a:r>
          </a:p>
        </p:txBody>
      </p:sp>
      <p:sp>
        <p:nvSpPr>
          <p:cNvPr id="1001513" name="Line 41"/>
          <p:cNvSpPr>
            <a:spLocks noChangeShapeType="1"/>
          </p:cNvSpPr>
          <p:nvPr/>
        </p:nvSpPr>
        <p:spPr bwMode="auto">
          <a:xfrm flipH="1">
            <a:off x="323850" y="4098925"/>
            <a:ext cx="714375" cy="0"/>
          </a:xfrm>
          <a:prstGeom prst="line">
            <a:avLst/>
          </a:prstGeom>
          <a:noFill/>
          <a:ln w="28575">
            <a:solidFill>
              <a:srgbClr val="FF0000"/>
            </a:solidFill>
            <a:round/>
            <a:headEnd/>
            <a:tailEnd type="triangle" w="med" len="lg"/>
          </a:ln>
        </p:spPr>
        <p:txBody>
          <a:bodyPr/>
          <a:lstStyle/>
          <a:p>
            <a:endParaRPr lang="zh-CN" altLang="en-US"/>
          </a:p>
        </p:txBody>
      </p:sp>
      <p:sp>
        <p:nvSpPr>
          <p:cNvPr id="1001514" name="Text Box 42"/>
          <p:cNvSpPr txBox="1">
            <a:spLocks noChangeArrowheads="1"/>
          </p:cNvSpPr>
          <p:nvPr/>
        </p:nvSpPr>
        <p:spPr bwMode="auto">
          <a:xfrm>
            <a:off x="6011863" y="4751388"/>
            <a:ext cx="288925" cy="334962"/>
          </a:xfrm>
          <a:prstGeom prst="rect">
            <a:avLst/>
          </a:prstGeom>
          <a:noFill/>
          <a:ln w="9525" algn="ctr">
            <a:noFill/>
            <a:miter lim="800000"/>
            <a:headEnd/>
            <a:tailEnd/>
          </a:ln>
          <a:effectLst/>
        </p:spPr>
        <p:txBody>
          <a:bodyPr lIns="0" tIns="0" rIns="0" bIns="0"/>
          <a:lstStyle/>
          <a:p>
            <a:pPr marL="342900" indent="-342900" algn="just">
              <a:buClr>
                <a:srgbClr val="0000CC"/>
              </a:buClr>
              <a:buSzPct val="75000"/>
            </a:pPr>
            <a:r>
              <a:rPr lang="en-US" altLang="zh-CN" sz="2400">
                <a:solidFill>
                  <a:srgbClr val="FF0000"/>
                </a:solidFill>
                <a:latin typeface="Arial" charset="0"/>
              </a:rPr>
              <a:t>E.</a:t>
            </a:r>
          </a:p>
        </p:txBody>
      </p:sp>
      <p:sp>
        <p:nvSpPr>
          <p:cNvPr id="1001515" name="Text Box 43"/>
          <p:cNvSpPr txBox="1">
            <a:spLocks noChangeArrowheads="1"/>
          </p:cNvSpPr>
          <p:nvPr/>
        </p:nvSpPr>
        <p:spPr bwMode="auto">
          <a:xfrm>
            <a:off x="3851275" y="1701800"/>
            <a:ext cx="936625" cy="288925"/>
          </a:xfrm>
          <a:prstGeom prst="rect">
            <a:avLst/>
          </a:prstGeom>
          <a:noFill/>
          <a:ln w="9525">
            <a:noFill/>
            <a:miter lim="800000"/>
            <a:headEnd/>
            <a:tailEnd/>
          </a:ln>
        </p:spPr>
        <p:txBody>
          <a:bodyPr lIns="0" tIns="0" rIns="0" bIns="0"/>
          <a:lstStyle/>
          <a:p>
            <a:pPr marL="342900" indent="-342900">
              <a:spcBef>
                <a:spcPct val="20000"/>
              </a:spcBef>
              <a:buClr>
                <a:srgbClr val="0000CC"/>
              </a:buClr>
              <a:buSzPct val="75000"/>
            </a:pPr>
            <a:r>
              <a:rPr lang="zh-CN" altLang="en-US" sz="1800">
                <a:solidFill>
                  <a:schemeClr val="bg2"/>
                </a:solidFill>
              </a:rPr>
              <a:t>从</a:t>
            </a:r>
            <a:r>
              <a:rPr lang="en-US" altLang="zh-CN" sz="1800">
                <a:solidFill>
                  <a:schemeClr val="bg2"/>
                </a:solidFill>
              </a:rPr>
              <a:t>8259A</a:t>
            </a:r>
            <a:endParaRPr lang="en-US" altLang="zh-CN" sz="1800">
              <a:solidFill>
                <a:schemeClr val="bg2"/>
              </a:solidFill>
              <a:latin typeface="Arial" charset="0"/>
            </a:endParaRPr>
          </a:p>
        </p:txBody>
      </p:sp>
      <p:sp>
        <p:nvSpPr>
          <p:cNvPr id="1001516" name="Text Box 44"/>
          <p:cNvSpPr txBox="1">
            <a:spLocks noChangeArrowheads="1"/>
          </p:cNvSpPr>
          <p:nvPr/>
        </p:nvSpPr>
        <p:spPr bwMode="auto">
          <a:xfrm>
            <a:off x="4038600" y="3976688"/>
            <a:ext cx="360363" cy="260350"/>
          </a:xfrm>
          <a:prstGeom prst="rect">
            <a:avLst/>
          </a:prstGeom>
          <a:noFill/>
          <a:ln w="9525">
            <a:noFill/>
            <a:miter lim="800000"/>
            <a:headEnd/>
            <a:tailEnd/>
          </a:ln>
        </p:spPr>
        <p:txBody>
          <a:bodyPr lIns="0" tIns="0" rIns="0" bIns="0"/>
          <a:lstStyle/>
          <a:p>
            <a:pPr marL="342900" indent="-342900" algn="just">
              <a:spcBef>
                <a:spcPct val="20000"/>
              </a:spcBef>
              <a:buClr>
                <a:srgbClr val="0000CC"/>
              </a:buClr>
              <a:buSzPct val="75000"/>
            </a:pPr>
            <a:r>
              <a:rPr lang="en-US" altLang="zh-CN" sz="1600">
                <a:latin typeface="Arial" charset="0"/>
              </a:rPr>
              <a:t>INT</a:t>
            </a:r>
          </a:p>
        </p:txBody>
      </p:sp>
      <p:sp>
        <p:nvSpPr>
          <p:cNvPr id="1001517" name="Text Box 45"/>
          <p:cNvSpPr txBox="1">
            <a:spLocks noChangeArrowheads="1"/>
          </p:cNvSpPr>
          <p:nvPr/>
        </p:nvSpPr>
        <p:spPr bwMode="auto">
          <a:xfrm>
            <a:off x="4356100" y="2493963"/>
            <a:ext cx="382588" cy="2881312"/>
          </a:xfrm>
          <a:prstGeom prst="rect">
            <a:avLst/>
          </a:prstGeom>
          <a:noFill/>
          <a:ln w="9525">
            <a:noFill/>
            <a:miter lim="800000"/>
            <a:headEnd/>
            <a:tailEnd/>
          </a:ln>
        </p:spPr>
        <p:txBody>
          <a:bodyPr lIns="0" tIns="0" rIns="0" bIns="0"/>
          <a:lstStyle/>
          <a:p>
            <a:pPr marL="342900" indent="-342900" algn="r">
              <a:lnSpc>
                <a:spcPct val="88000"/>
              </a:lnSpc>
              <a:spcBef>
                <a:spcPts val="0"/>
              </a:spcBef>
              <a:buClr>
                <a:srgbClr val="0000CC"/>
              </a:buClr>
              <a:buSzPct val="75000"/>
            </a:pPr>
            <a:r>
              <a:rPr lang="en-US" altLang="zh-CN" sz="1400" dirty="0">
                <a:latin typeface="Arial" charset="0"/>
              </a:rPr>
              <a:t>IR0</a:t>
            </a:r>
          </a:p>
          <a:p>
            <a:pPr marL="342900" indent="-342900" algn="r">
              <a:lnSpc>
                <a:spcPct val="88000"/>
              </a:lnSpc>
              <a:spcBef>
                <a:spcPts val="0"/>
              </a:spcBef>
              <a:buClr>
                <a:srgbClr val="0000CC"/>
              </a:buClr>
              <a:buSzPct val="75000"/>
            </a:pPr>
            <a:endParaRPr lang="en-US" altLang="zh-CN" sz="1400" dirty="0">
              <a:latin typeface="Arial" charset="0"/>
            </a:endParaRPr>
          </a:p>
          <a:p>
            <a:pPr marL="342900" indent="-342900" algn="r">
              <a:lnSpc>
                <a:spcPct val="88000"/>
              </a:lnSpc>
              <a:spcBef>
                <a:spcPts val="0"/>
              </a:spcBef>
              <a:buClr>
                <a:srgbClr val="0000CC"/>
              </a:buClr>
              <a:buSzPct val="75000"/>
            </a:pPr>
            <a:r>
              <a:rPr lang="en-US" altLang="zh-CN" sz="1400" dirty="0">
                <a:latin typeface="Arial" charset="0"/>
              </a:rPr>
              <a:t>IR1</a:t>
            </a:r>
          </a:p>
          <a:p>
            <a:pPr marL="342900" indent="-342900" algn="r">
              <a:lnSpc>
                <a:spcPct val="88000"/>
              </a:lnSpc>
              <a:spcBef>
                <a:spcPts val="0"/>
              </a:spcBef>
              <a:buClr>
                <a:srgbClr val="0000CC"/>
              </a:buClr>
              <a:buSzPct val="75000"/>
            </a:pPr>
            <a:endParaRPr lang="en-US" altLang="zh-CN" sz="1400" dirty="0">
              <a:latin typeface="Arial" charset="0"/>
            </a:endParaRPr>
          </a:p>
          <a:p>
            <a:pPr marL="342900" indent="-342900" algn="r">
              <a:lnSpc>
                <a:spcPct val="88000"/>
              </a:lnSpc>
              <a:spcBef>
                <a:spcPts val="0"/>
              </a:spcBef>
              <a:buClr>
                <a:srgbClr val="0000CC"/>
              </a:buClr>
              <a:buSzPct val="75000"/>
            </a:pPr>
            <a:r>
              <a:rPr lang="en-US" altLang="zh-CN" sz="1400" dirty="0">
                <a:latin typeface="Arial" charset="0"/>
              </a:rPr>
              <a:t>IR2</a:t>
            </a:r>
          </a:p>
          <a:p>
            <a:pPr marL="342900" indent="-342900" algn="r">
              <a:lnSpc>
                <a:spcPct val="88000"/>
              </a:lnSpc>
              <a:spcBef>
                <a:spcPts val="0"/>
              </a:spcBef>
              <a:buClr>
                <a:srgbClr val="0000CC"/>
              </a:buClr>
              <a:buSzPct val="75000"/>
            </a:pPr>
            <a:endParaRPr lang="en-US" altLang="zh-CN" sz="1400" dirty="0">
              <a:latin typeface="Arial" charset="0"/>
            </a:endParaRPr>
          </a:p>
          <a:p>
            <a:pPr marL="342900" indent="-342900" algn="r">
              <a:lnSpc>
                <a:spcPct val="88000"/>
              </a:lnSpc>
              <a:spcBef>
                <a:spcPts val="0"/>
              </a:spcBef>
              <a:buClr>
                <a:srgbClr val="0000CC"/>
              </a:buClr>
              <a:buSzPct val="75000"/>
            </a:pPr>
            <a:r>
              <a:rPr lang="en-US" altLang="zh-CN" sz="1400" dirty="0">
                <a:latin typeface="Arial" charset="0"/>
              </a:rPr>
              <a:t>IR3</a:t>
            </a:r>
          </a:p>
          <a:p>
            <a:pPr marL="342900" indent="-342900" algn="r">
              <a:lnSpc>
                <a:spcPct val="88000"/>
              </a:lnSpc>
              <a:spcBef>
                <a:spcPts val="0"/>
              </a:spcBef>
              <a:buClr>
                <a:srgbClr val="0000CC"/>
              </a:buClr>
              <a:buSzPct val="75000"/>
            </a:pPr>
            <a:endParaRPr lang="en-US" altLang="zh-CN" sz="1400" dirty="0">
              <a:latin typeface="Arial" charset="0"/>
            </a:endParaRPr>
          </a:p>
          <a:p>
            <a:pPr marL="342900" indent="-342900" algn="r">
              <a:lnSpc>
                <a:spcPct val="88000"/>
              </a:lnSpc>
              <a:spcBef>
                <a:spcPts val="0"/>
              </a:spcBef>
              <a:buClr>
                <a:srgbClr val="0000CC"/>
              </a:buClr>
              <a:buSzPct val="75000"/>
            </a:pPr>
            <a:r>
              <a:rPr lang="en-US" altLang="zh-CN" sz="1400" dirty="0">
                <a:latin typeface="Arial" charset="0"/>
              </a:rPr>
              <a:t>IR4</a:t>
            </a:r>
          </a:p>
          <a:p>
            <a:pPr marL="342900" indent="-342900" algn="r">
              <a:lnSpc>
                <a:spcPct val="88000"/>
              </a:lnSpc>
              <a:spcBef>
                <a:spcPts val="0"/>
              </a:spcBef>
              <a:buClr>
                <a:srgbClr val="0000CC"/>
              </a:buClr>
              <a:buSzPct val="75000"/>
            </a:pPr>
            <a:endParaRPr lang="en-US" altLang="zh-CN" sz="1400" dirty="0">
              <a:latin typeface="Arial" charset="0"/>
            </a:endParaRPr>
          </a:p>
          <a:p>
            <a:pPr marL="342900" indent="-342900" algn="r">
              <a:lnSpc>
                <a:spcPct val="88000"/>
              </a:lnSpc>
              <a:spcBef>
                <a:spcPts val="0"/>
              </a:spcBef>
              <a:buClr>
                <a:srgbClr val="0000CC"/>
              </a:buClr>
              <a:buSzPct val="75000"/>
            </a:pPr>
            <a:r>
              <a:rPr lang="en-US" altLang="zh-CN" sz="1400" dirty="0">
                <a:latin typeface="Arial" charset="0"/>
              </a:rPr>
              <a:t>IR5</a:t>
            </a:r>
          </a:p>
          <a:p>
            <a:pPr marL="342900" indent="-342900" algn="r">
              <a:lnSpc>
                <a:spcPct val="88000"/>
              </a:lnSpc>
              <a:spcBef>
                <a:spcPts val="0"/>
              </a:spcBef>
              <a:buClr>
                <a:srgbClr val="0000CC"/>
              </a:buClr>
              <a:buSzPct val="75000"/>
            </a:pPr>
            <a:endParaRPr lang="en-US" altLang="zh-CN" sz="1400" dirty="0">
              <a:latin typeface="Arial" charset="0"/>
            </a:endParaRPr>
          </a:p>
          <a:p>
            <a:pPr marL="342900" indent="-342900" algn="r">
              <a:lnSpc>
                <a:spcPct val="88000"/>
              </a:lnSpc>
              <a:spcBef>
                <a:spcPts val="0"/>
              </a:spcBef>
              <a:buClr>
                <a:srgbClr val="0000CC"/>
              </a:buClr>
              <a:buSzPct val="75000"/>
            </a:pPr>
            <a:r>
              <a:rPr lang="en-US" altLang="zh-CN" sz="1400" dirty="0">
                <a:latin typeface="Arial" charset="0"/>
              </a:rPr>
              <a:t>IR6</a:t>
            </a:r>
          </a:p>
          <a:p>
            <a:pPr marL="342900" indent="-342900" algn="r">
              <a:lnSpc>
                <a:spcPct val="88000"/>
              </a:lnSpc>
              <a:spcBef>
                <a:spcPts val="0"/>
              </a:spcBef>
              <a:buClr>
                <a:srgbClr val="0000CC"/>
              </a:buClr>
              <a:buSzPct val="75000"/>
            </a:pPr>
            <a:endParaRPr lang="en-US" altLang="zh-CN" sz="1400" dirty="0">
              <a:latin typeface="Arial" charset="0"/>
            </a:endParaRPr>
          </a:p>
          <a:p>
            <a:pPr marL="342900" indent="-342900" algn="r">
              <a:lnSpc>
                <a:spcPct val="88000"/>
              </a:lnSpc>
              <a:spcBef>
                <a:spcPts val="0"/>
              </a:spcBef>
              <a:buClr>
                <a:srgbClr val="0000CC"/>
              </a:buClr>
              <a:buSzPct val="75000"/>
            </a:pPr>
            <a:r>
              <a:rPr lang="en-US" altLang="zh-CN" sz="1400" dirty="0">
                <a:latin typeface="Arial" charset="0"/>
              </a:rPr>
              <a:t>IR7</a:t>
            </a:r>
          </a:p>
          <a:p>
            <a:pPr marL="342900" indent="-342900" algn="l">
              <a:lnSpc>
                <a:spcPct val="88000"/>
              </a:lnSpc>
              <a:spcBef>
                <a:spcPts val="0"/>
              </a:spcBef>
              <a:buClr>
                <a:srgbClr val="0000CC"/>
              </a:buClr>
              <a:buSzPct val="75000"/>
              <a:buFont typeface="Wingdings" pitchFamily="2" charset="2"/>
              <a:buChar char="n"/>
            </a:pPr>
            <a:endParaRPr lang="en-US" altLang="zh-CN" sz="1400" dirty="0">
              <a:latin typeface="Arial" charset="0"/>
            </a:endParaRPr>
          </a:p>
        </p:txBody>
      </p:sp>
      <p:sp>
        <p:nvSpPr>
          <p:cNvPr id="1001518" name="Oval 46"/>
          <p:cNvSpPr>
            <a:spLocks noChangeArrowheads="1"/>
          </p:cNvSpPr>
          <p:nvPr/>
        </p:nvSpPr>
        <p:spPr bwMode="auto">
          <a:xfrm>
            <a:off x="2124075" y="4294188"/>
            <a:ext cx="357188" cy="1008062"/>
          </a:xfrm>
          <a:prstGeom prst="ellipse">
            <a:avLst/>
          </a:prstGeom>
          <a:noFill/>
          <a:ln w="19050">
            <a:solidFill>
              <a:srgbClr val="0000FF"/>
            </a:solidFill>
            <a:prstDash val="dash"/>
            <a:round/>
            <a:headEnd/>
            <a:tailEnd/>
          </a:ln>
        </p:spPr>
        <p:txBody>
          <a:bodyPr/>
          <a:lstStyle/>
          <a:p>
            <a:endParaRPr lang="zh-CN" altLang="en-US"/>
          </a:p>
        </p:txBody>
      </p:sp>
      <p:sp>
        <p:nvSpPr>
          <p:cNvPr id="1001519" name="Line 47"/>
          <p:cNvSpPr>
            <a:spLocks noChangeShapeType="1"/>
          </p:cNvSpPr>
          <p:nvPr/>
        </p:nvSpPr>
        <p:spPr bwMode="auto">
          <a:xfrm flipH="1" flipV="1">
            <a:off x="2484438" y="5013325"/>
            <a:ext cx="504825" cy="433388"/>
          </a:xfrm>
          <a:prstGeom prst="line">
            <a:avLst/>
          </a:prstGeom>
          <a:noFill/>
          <a:ln w="19050">
            <a:solidFill>
              <a:srgbClr val="0000FF"/>
            </a:solidFill>
            <a:prstDash val="dash"/>
            <a:round/>
            <a:headEnd/>
            <a:tailEnd type="triangle" w="sm" len="med"/>
          </a:ln>
          <a:effectLst/>
        </p:spPr>
        <p:txBody>
          <a:bodyPr/>
          <a:lstStyle/>
          <a:p>
            <a:endParaRPr lang="zh-CN" altLang="en-US"/>
          </a:p>
        </p:txBody>
      </p:sp>
      <p:sp>
        <p:nvSpPr>
          <p:cNvPr id="1001520" name="Text Box 48"/>
          <p:cNvSpPr txBox="1">
            <a:spLocks noChangeArrowheads="1"/>
          </p:cNvSpPr>
          <p:nvPr/>
        </p:nvSpPr>
        <p:spPr bwMode="auto">
          <a:xfrm>
            <a:off x="468313" y="116540"/>
            <a:ext cx="6911975" cy="427037"/>
          </a:xfrm>
          <a:prstGeom prst="rect">
            <a:avLst/>
          </a:prstGeom>
          <a:noFill/>
          <a:ln w="9525" algn="ctr">
            <a:noFill/>
            <a:miter lim="800000"/>
            <a:headEnd/>
            <a:tailEnd/>
          </a:ln>
          <a:effectLst/>
        </p:spPr>
        <p:txBody>
          <a:bodyPr lIns="0" tIns="0" rIns="0" bIns="0">
            <a:spAutoFit/>
          </a:bodyPr>
          <a:lstStyle/>
          <a:p>
            <a:pPr marL="342900" indent="-342900" algn="l">
              <a:spcBef>
                <a:spcPct val="50000"/>
              </a:spcBef>
              <a:buClr>
                <a:srgbClr val="0000CC"/>
              </a:buClr>
              <a:buSzPct val="75000"/>
            </a:pPr>
            <a:r>
              <a:rPr lang="zh-CN" altLang="en-GB" sz="2800" dirty="0">
                <a:solidFill>
                  <a:schemeClr val="bg2"/>
                </a:solidFill>
                <a:latin typeface="Arial" charset="0"/>
              </a:rPr>
              <a:t>一般嵌套方式与特殊全嵌套方式的区别</a:t>
            </a:r>
            <a:r>
              <a:rPr lang="zh-CN" altLang="en-US" sz="2800" b="0" dirty="0">
                <a:solidFill>
                  <a:schemeClr val="bg2"/>
                </a:solidFill>
                <a:latin typeface="Arial" charset="0"/>
              </a:rPr>
              <a:t> </a:t>
            </a:r>
          </a:p>
        </p:txBody>
      </p:sp>
      <p:sp>
        <p:nvSpPr>
          <p:cNvPr id="1001521" name="Text Box 49"/>
          <p:cNvSpPr txBox="1">
            <a:spLocks noChangeArrowheads="1"/>
          </p:cNvSpPr>
          <p:nvPr/>
        </p:nvSpPr>
        <p:spPr bwMode="auto">
          <a:xfrm>
            <a:off x="222250" y="3789363"/>
            <a:ext cx="647700" cy="287337"/>
          </a:xfrm>
          <a:prstGeom prst="rect">
            <a:avLst/>
          </a:prstGeom>
          <a:noFill/>
          <a:ln w="9525" algn="ctr">
            <a:noFill/>
            <a:miter lim="800000"/>
            <a:headEnd/>
            <a:tailEnd/>
          </a:ln>
          <a:effectLst/>
        </p:spPr>
        <p:txBody>
          <a:bodyPr lIns="0" tIns="0" rIns="0" bIns="0"/>
          <a:lstStyle/>
          <a:p>
            <a:pPr marL="342900" indent="-342900" algn="just">
              <a:spcBef>
                <a:spcPct val="20000"/>
              </a:spcBef>
              <a:buClr>
                <a:srgbClr val="0000CC"/>
              </a:buClr>
              <a:buSzPct val="75000"/>
            </a:pPr>
            <a:r>
              <a:rPr lang="zh-CN" altLang="en-US" sz="1600">
                <a:solidFill>
                  <a:schemeClr val="bg2"/>
                </a:solidFill>
                <a:latin typeface="Arial" charset="0"/>
              </a:rPr>
              <a:t>去</a:t>
            </a:r>
            <a:r>
              <a:rPr lang="en-US" altLang="zh-CN" sz="1600">
                <a:solidFill>
                  <a:schemeClr val="bg2"/>
                </a:solidFill>
                <a:latin typeface="Arial" charset="0"/>
              </a:rPr>
              <a:t>CPU</a:t>
            </a:r>
          </a:p>
        </p:txBody>
      </p:sp>
      <p:grpSp>
        <p:nvGrpSpPr>
          <p:cNvPr id="1001522" name="Group 50"/>
          <p:cNvGrpSpPr>
            <a:grpSpLocks/>
          </p:cNvGrpSpPr>
          <p:nvPr/>
        </p:nvGrpSpPr>
        <p:grpSpPr bwMode="auto">
          <a:xfrm>
            <a:off x="2987675" y="3933825"/>
            <a:ext cx="215900" cy="360363"/>
            <a:chOff x="1882" y="2659"/>
            <a:chExt cx="136" cy="227"/>
          </a:xfrm>
        </p:grpSpPr>
        <p:sp>
          <p:nvSpPr>
            <p:cNvPr id="1001523" name="Line 51"/>
            <p:cNvSpPr>
              <a:spLocks noChangeShapeType="1"/>
            </p:cNvSpPr>
            <p:nvPr/>
          </p:nvSpPr>
          <p:spPr bwMode="auto">
            <a:xfrm flipH="1">
              <a:off x="1882" y="2659"/>
              <a:ext cx="136" cy="227"/>
            </a:xfrm>
            <a:prstGeom prst="line">
              <a:avLst/>
            </a:prstGeom>
            <a:noFill/>
            <a:ln w="28575">
              <a:solidFill>
                <a:srgbClr val="FF0000"/>
              </a:solidFill>
              <a:round/>
              <a:headEnd/>
              <a:tailEnd/>
            </a:ln>
            <a:effectLst/>
          </p:spPr>
          <p:txBody>
            <a:bodyPr lIns="0" tIns="0" rIns="0" bIns="0"/>
            <a:lstStyle/>
            <a:p>
              <a:endParaRPr lang="zh-CN" altLang="en-US"/>
            </a:p>
          </p:txBody>
        </p:sp>
        <p:sp>
          <p:nvSpPr>
            <p:cNvPr id="1001524" name="Line 52"/>
            <p:cNvSpPr>
              <a:spLocks noChangeShapeType="1"/>
            </p:cNvSpPr>
            <p:nvPr/>
          </p:nvSpPr>
          <p:spPr bwMode="auto">
            <a:xfrm>
              <a:off x="1882" y="2659"/>
              <a:ext cx="136" cy="227"/>
            </a:xfrm>
            <a:prstGeom prst="line">
              <a:avLst/>
            </a:prstGeom>
            <a:noFill/>
            <a:ln w="28575">
              <a:solidFill>
                <a:srgbClr val="FF0000"/>
              </a:solidFill>
              <a:round/>
              <a:headEnd/>
              <a:tailEnd/>
            </a:ln>
            <a:effectLst/>
          </p:spPr>
          <p:txBody>
            <a:bodyPr lIns="0" tIns="0" rIns="0" bIns="0"/>
            <a:lstStyle/>
            <a:p>
              <a:endParaRPr lang="zh-CN" altLang="en-US"/>
            </a:p>
          </p:txBody>
        </p:sp>
      </p:grpSp>
      <p:sp>
        <p:nvSpPr>
          <p:cNvPr id="1001474" name="Text Box 2"/>
          <p:cNvSpPr txBox="1">
            <a:spLocks noChangeArrowheads="1"/>
          </p:cNvSpPr>
          <p:nvPr/>
        </p:nvSpPr>
        <p:spPr bwMode="auto">
          <a:xfrm>
            <a:off x="1962880" y="5505450"/>
            <a:ext cx="304800" cy="373063"/>
          </a:xfrm>
          <a:prstGeom prst="rect">
            <a:avLst/>
          </a:prstGeom>
          <a:noFill/>
          <a:ln w="9525" algn="ctr">
            <a:noFill/>
            <a:miter lim="800000"/>
            <a:headEnd/>
            <a:tailEnd/>
          </a:ln>
          <a:effectLst/>
        </p:spPr>
        <p:txBody>
          <a:bodyPr lIns="0" tIns="0" rIns="0" bIns="0"/>
          <a:lstStyle/>
          <a:p>
            <a:pPr marL="342900" indent="-342900" algn="just">
              <a:buClr>
                <a:srgbClr val="0000CC"/>
              </a:buClr>
              <a:buSzPct val="75000"/>
            </a:pPr>
            <a:r>
              <a:rPr lang="en-US" altLang="zh-CN" sz="2400">
                <a:solidFill>
                  <a:srgbClr val="FF0000"/>
                </a:solidFill>
                <a:latin typeface="Arial" charset="0"/>
              </a:rPr>
              <a:t>D.</a:t>
            </a:r>
          </a:p>
        </p:txBody>
      </p:sp>
      <p:sp>
        <p:nvSpPr>
          <p:cNvPr id="53" name="动作按钮: 上一张 52">
            <a:hlinkClick r:id="rId2" action="ppaction://hlinksldjump" highlightClick="1"/>
          </p:cNvPr>
          <p:cNvSpPr/>
          <p:nvPr/>
        </p:nvSpPr>
        <p:spPr bwMode="auto">
          <a:xfrm>
            <a:off x="8532550" y="188550"/>
            <a:ext cx="432060" cy="432060"/>
          </a:xfrm>
          <a:prstGeom prst="actionButtonReturn">
            <a:avLst/>
          </a:prstGeom>
          <a:ln>
            <a:headEnd type="none" w="med" len="med"/>
            <a:tailEnd type="triangle" w="med" len="lg"/>
          </a:ln>
        </p:spPr>
        <p:style>
          <a:lnRef idx="1">
            <a:schemeClr val="accent6"/>
          </a:lnRef>
          <a:fillRef idx="2">
            <a:schemeClr val="accent6"/>
          </a:fillRef>
          <a:effectRef idx="1">
            <a:schemeClr val="accent6"/>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0000FF"/>
              </a:buClr>
              <a:buSzTx/>
              <a:buFont typeface="Wingdings" pitchFamily="2" charset="2"/>
              <a:buNone/>
              <a:tabLst/>
            </a:pPr>
            <a:endParaRPr kumimoji="0" lang="zh-CN" altLang="en-US" sz="2400" b="1" i="0" u="none" strike="noStrike" cap="none" normalizeH="0" baseline="0" smtClean="0">
              <a:ln>
                <a:noFill/>
              </a:ln>
              <a:solidFill>
                <a:schemeClr val="tx1"/>
              </a:solidFill>
              <a:effectLst/>
              <a:latin typeface="Times New Roman" pitchFamily="18" charset="0"/>
              <a:ea typeface="宋体" pitchFamily="2" charset="-122"/>
            </a:endParaRPr>
          </a:p>
        </p:txBody>
      </p:sp>
    </p:spTree>
    <p:extLst>
      <p:ext uri="{BB962C8B-B14F-4D97-AF65-F5344CB8AC3E}">
        <p14:creationId xmlns:p14="http://schemas.microsoft.com/office/powerpoint/2010/main" val="365164875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emph" presetSubtype="0" repeatCount="3000" fill="hold" grpId="0" nodeType="clickEffect">
                                  <p:stCondLst>
                                    <p:cond delay="0"/>
                                  </p:stCondLst>
                                  <p:childTnLst>
                                    <p:anim calcmode="discrete" valueType="str">
                                      <p:cBhvr>
                                        <p:cTn id="6" dur="500" fill="hold"/>
                                        <p:tgtEl>
                                          <p:spTgt spid="1001511"/>
                                        </p:tgtEl>
                                        <p:attrNameLst>
                                          <p:attrName>style.visibility</p:attrName>
                                        </p:attrNameLst>
                                      </p:cBhvr>
                                      <p:tavLst>
                                        <p:tav tm="0">
                                          <p:val>
                                            <p:strVal val="hidden"/>
                                          </p:val>
                                        </p:tav>
                                        <p:tav tm="50000">
                                          <p:val>
                                            <p:strVal val="visible"/>
                                          </p:val>
                                        </p:tav>
                                      </p:tavLst>
                                    </p:anim>
                                  </p:childTnLst>
                                </p:cTn>
                              </p:par>
                              <p:par>
                                <p:cTn id="7" presetID="35" presetClass="emph" presetSubtype="0" repeatCount="3000" fill="hold" grpId="0" nodeType="withEffect">
                                  <p:stCondLst>
                                    <p:cond delay="0"/>
                                  </p:stCondLst>
                                  <p:childTnLst>
                                    <p:anim calcmode="discrete" valueType="str">
                                      <p:cBhvr>
                                        <p:cTn id="8" dur="500" fill="hold"/>
                                        <p:tgtEl>
                                          <p:spTgt spid="1001503"/>
                                        </p:tgtEl>
                                        <p:attrNameLst>
                                          <p:attrName>style.visibility</p:attrName>
                                        </p:attrNameLst>
                                      </p:cBhvr>
                                      <p:tavLst>
                                        <p:tav tm="0">
                                          <p:val>
                                            <p:strVal val="hidden"/>
                                          </p:val>
                                        </p:tav>
                                        <p:tav tm="50000">
                                          <p:val>
                                            <p:strVal val="visible"/>
                                          </p:val>
                                        </p:tav>
                                      </p:tavLst>
                                    </p:anim>
                                  </p:childTnLst>
                                </p:cTn>
                              </p:par>
                              <p:par>
                                <p:cTn id="9" presetID="35" presetClass="emph" presetSubtype="0" repeatCount="3000" fill="hold" grpId="0" nodeType="withEffect">
                                  <p:stCondLst>
                                    <p:cond delay="0"/>
                                  </p:stCondLst>
                                  <p:childTnLst>
                                    <p:anim calcmode="discrete" valueType="str">
                                      <p:cBhvr>
                                        <p:cTn id="10" dur="500" fill="hold"/>
                                        <p:tgtEl>
                                          <p:spTgt spid="1001504"/>
                                        </p:tgtEl>
                                        <p:attrNameLst>
                                          <p:attrName>style.visibility</p:attrName>
                                        </p:attrNameLst>
                                      </p:cBhvr>
                                      <p:tavLst>
                                        <p:tav tm="0">
                                          <p:val>
                                            <p:strVal val="hidden"/>
                                          </p:val>
                                        </p:tav>
                                        <p:tav tm="50000">
                                          <p:val>
                                            <p:strVal val="visible"/>
                                          </p:val>
                                        </p:tav>
                                      </p:tavLst>
                                    </p:anim>
                                  </p:childTnLst>
                                </p:cTn>
                              </p:par>
                            </p:childTnLst>
                          </p:cTn>
                        </p:par>
                        <p:par>
                          <p:cTn id="11" fill="hold">
                            <p:stCondLst>
                              <p:cond delay="1500"/>
                            </p:stCondLst>
                            <p:childTnLst>
                              <p:par>
                                <p:cTn id="12" presetID="35" presetClass="emph" presetSubtype="0" fill="hold" grpId="0" nodeType="afterEffect">
                                  <p:stCondLst>
                                    <p:cond delay="500"/>
                                  </p:stCondLst>
                                  <p:childTnLst>
                                    <p:anim calcmode="discrete" valueType="str">
                                      <p:cBhvr>
                                        <p:cTn id="13" dur="500" fill="hold"/>
                                        <p:tgtEl>
                                          <p:spTgt spid="1001491"/>
                                        </p:tgtEl>
                                        <p:attrNameLst>
                                          <p:attrName>style.visibility</p:attrName>
                                        </p:attrNameLst>
                                      </p:cBhvr>
                                      <p:tavLst>
                                        <p:tav tm="0">
                                          <p:val>
                                            <p:strVal val="hidden"/>
                                          </p:val>
                                        </p:tav>
                                        <p:tav tm="50000">
                                          <p:val>
                                            <p:strVal val="visible"/>
                                          </p:val>
                                        </p:tav>
                                      </p:tavLst>
                                    </p:anim>
                                  </p:childTnLst>
                                </p:cTn>
                              </p:par>
                            </p:childTnLst>
                          </p:cTn>
                        </p:par>
                        <p:par>
                          <p:cTn id="14" fill="hold">
                            <p:stCondLst>
                              <p:cond delay="2500"/>
                            </p:stCondLst>
                            <p:childTnLst>
                              <p:par>
                                <p:cTn id="15" presetID="35" presetClass="emph" presetSubtype="0" fill="hold" grpId="0" nodeType="afterEffect">
                                  <p:stCondLst>
                                    <p:cond delay="500"/>
                                  </p:stCondLst>
                                  <p:childTnLst>
                                    <p:anim calcmode="discrete" valueType="str">
                                      <p:cBhvr>
                                        <p:cTn id="16" dur="500" fill="hold"/>
                                        <p:tgtEl>
                                          <p:spTgt spid="1001508"/>
                                        </p:tgtEl>
                                        <p:attrNameLst>
                                          <p:attrName>style.visibility</p:attrName>
                                        </p:attrNameLst>
                                      </p:cBhvr>
                                      <p:tavLst>
                                        <p:tav tm="0">
                                          <p:val>
                                            <p:strVal val="hidden"/>
                                          </p:val>
                                        </p:tav>
                                        <p:tav tm="50000">
                                          <p:val>
                                            <p:strVal val="visible"/>
                                          </p:val>
                                        </p:tav>
                                      </p:tavLst>
                                    </p:anim>
                                  </p:childTnLst>
                                </p:cTn>
                              </p:par>
                            </p:childTnLst>
                          </p:cTn>
                        </p:par>
                        <p:par>
                          <p:cTn id="17" fill="hold">
                            <p:stCondLst>
                              <p:cond delay="3500"/>
                            </p:stCondLst>
                            <p:childTnLst>
                              <p:par>
                                <p:cTn id="18" presetID="35" presetClass="emph" presetSubtype="0" fill="hold" grpId="0" nodeType="afterEffect">
                                  <p:stCondLst>
                                    <p:cond delay="500"/>
                                  </p:stCondLst>
                                  <p:childTnLst>
                                    <p:anim calcmode="discrete" valueType="str">
                                      <p:cBhvr>
                                        <p:cTn id="19" dur="500" fill="hold"/>
                                        <p:tgtEl>
                                          <p:spTgt spid="1001479"/>
                                        </p:tgtEl>
                                        <p:attrNameLst>
                                          <p:attrName>style.visibility</p:attrName>
                                        </p:attrNameLst>
                                      </p:cBhvr>
                                      <p:tavLst>
                                        <p:tav tm="0">
                                          <p:val>
                                            <p:strVal val="hidden"/>
                                          </p:val>
                                        </p:tav>
                                        <p:tav tm="50000">
                                          <p:val>
                                            <p:strVal val="visible"/>
                                          </p:val>
                                        </p:tav>
                                      </p:tavLst>
                                    </p:anim>
                                  </p:childTnLst>
                                </p:cTn>
                              </p:par>
                            </p:childTnLst>
                          </p:cTn>
                        </p:par>
                        <p:par>
                          <p:cTn id="20" fill="hold">
                            <p:stCondLst>
                              <p:cond delay="4500"/>
                            </p:stCondLst>
                            <p:childTnLst>
                              <p:par>
                                <p:cTn id="21" presetID="35" presetClass="emph" presetSubtype="0" fill="hold" grpId="0" nodeType="afterEffect">
                                  <p:stCondLst>
                                    <p:cond delay="500"/>
                                  </p:stCondLst>
                                  <p:childTnLst>
                                    <p:anim calcmode="discrete" valueType="str">
                                      <p:cBhvr>
                                        <p:cTn id="22" dur="500" fill="hold"/>
                                        <p:tgtEl>
                                          <p:spTgt spid="1001513"/>
                                        </p:tgtEl>
                                        <p:attrNameLst>
                                          <p:attrName>style.visibility</p:attrName>
                                        </p:attrNameLst>
                                      </p:cBhvr>
                                      <p:tavLst>
                                        <p:tav tm="0">
                                          <p:val>
                                            <p:strVal val="hidden"/>
                                          </p:val>
                                        </p:tav>
                                        <p:tav tm="50000">
                                          <p:val>
                                            <p:strVal val="visible"/>
                                          </p:val>
                                        </p:tav>
                                      </p:tavLst>
                                    </p:anim>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0150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0150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00150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00147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30" presetClass="emph" presetSubtype="0" fill="hold" grpId="1" nodeType="clickEffect">
                                  <p:stCondLst>
                                    <p:cond delay="0"/>
                                  </p:stCondLst>
                                  <p:childTnLst>
                                    <p:animClr clrSpc="hsl" dir="cw">
                                      <p:cBhvr override="childStyle">
                                        <p:cTn id="36" dur="500" fill="hold"/>
                                        <p:tgtEl>
                                          <p:spTgt spid="1001479"/>
                                        </p:tgtEl>
                                        <p:attrNameLst>
                                          <p:attrName>style.color</p:attrName>
                                        </p:attrNameLst>
                                      </p:cBhvr>
                                      <p:by>
                                        <p:hsl h="0" s="12549" l="25098"/>
                                      </p:by>
                                    </p:animClr>
                                    <p:animClr clrSpc="hsl" dir="cw">
                                      <p:cBhvr>
                                        <p:cTn id="37" dur="500" fill="hold"/>
                                        <p:tgtEl>
                                          <p:spTgt spid="1001479"/>
                                        </p:tgtEl>
                                        <p:attrNameLst>
                                          <p:attrName>fillcolor</p:attrName>
                                        </p:attrNameLst>
                                      </p:cBhvr>
                                      <p:by>
                                        <p:hsl h="0" s="12549" l="25098"/>
                                      </p:by>
                                    </p:animClr>
                                    <p:animClr clrSpc="hsl" dir="cw">
                                      <p:cBhvr>
                                        <p:cTn id="38" dur="500" fill="hold"/>
                                        <p:tgtEl>
                                          <p:spTgt spid="1001479"/>
                                        </p:tgtEl>
                                        <p:attrNameLst>
                                          <p:attrName>stroke.color</p:attrName>
                                        </p:attrNameLst>
                                      </p:cBhvr>
                                      <p:by>
                                        <p:hsl h="0" s="12549" l="25098"/>
                                      </p:by>
                                    </p:animClr>
                                    <p:set>
                                      <p:cBhvr>
                                        <p:cTn id="39" dur="500" fill="hold"/>
                                        <p:tgtEl>
                                          <p:spTgt spid="1001479"/>
                                        </p:tgtEl>
                                        <p:attrNameLst>
                                          <p:attrName>fill.type</p:attrName>
                                        </p:attrNameLst>
                                      </p:cBhvr>
                                      <p:to>
                                        <p:strVal val="solid"/>
                                      </p:to>
                                    </p:set>
                                  </p:childTnLst>
                                </p:cTn>
                              </p:par>
                              <p:par>
                                <p:cTn id="40" presetID="30" presetClass="emph" presetSubtype="0" fill="hold" grpId="0" nodeType="withEffect">
                                  <p:stCondLst>
                                    <p:cond delay="0"/>
                                  </p:stCondLst>
                                  <p:childTnLst>
                                    <p:animClr clrSpc="hsl" dir="cw">
                                      <p:cBhvr override="childStyle">
                                        <p:cTn id="41" dur="500" fill="hold"/>
                                        <p:tgtEl>
                                          <p:spTgt spid="1001486"/>
                                        </p:tgtEl>
                                        <p:attrNameLst>
                                          <p:attrName>style.color</p:attrName>
                                        </p:attrNameLst>
                                      </p:cBhvr>
                                      <p:by>
                                        <p:hsl h="0" s="12549" l="25098"/>
                                      </p:by>
                                    </p:animClr>
                                    <p:animClr clrSpc="hsl" dir="cw">
                                      <p:cBhvr>
                                        <p:cTn id="42" dur="500" fill="hold"/>
                                        <p:tgtEl>
                                          <p:spTgt spid="1001486"/>
                                        </p:tgtEl>
                                        <p:attrNameLst>
                                          <p:attrName>fillcolor</p:attrName>
                                        </p:attrNameLst>
                                      </p:cBhvr>
                                      <p:by>
                                        <p:hsl h="0" s="12549" l="25098"/>
                                      </p:by>
                                    </p:animClr>
                                    <p:animClr clrSpc="hsl" dir="cw">
                                      <p:cBhvr>
                                        <p:cTn id="43" dur="500" fill="hold"/>
                                        <p:tgtEl>
                                          <p:spTgt spid="1001486"/>
                                        </p:tgtEl>
                                        <p:attrNameLst>
                                          <p:attrName>stroke.color</p:attrName>
                                        </p:attrNameLst>
                                      </p:cBhvr>
                                      <p:by>
                                        <p:hsl h="0" s="12549" l="25098"/>
                                      </p:by>
                                    </p:animClr>
                                    <p:set>
                                      <p:cBhvr>
                                        <p:cTn id="44" dur="500" fill="hold"/>
                                        <p:tgtEl>
                                          <p:spTgt spid="1001486"/>
                                        </p:tgtEl>
                                        <p:attrNameLst>
                                          <p:attrName>fill.type</p:attrName>
                                        </p:attrNameLst>
                                      </p:cBhvr>
                                      <p:to>
                                        <p:strVal val="solid"/>
                                      </p:to>
                                    </p:set>
                                  </p:childTnLst>
                                </p:cTn>
                              </p:par>
                              <p:par>
                                <p:cTn id="45" presetID="30" presetClass="emph" presetSubtype="0" fill="hold" grpId="0" nodeType="withEffect">
                                  <p:stCondLst>
                                    <p:cond delay="0"/>
                                  </p:stCondLst>
                                  <p:childTnLst>
                                    <p:animClr clrSpc="hsl" dir="cw">
                                      <p:cBhvr override="childStyle">
                                        <p:cTn id="46" dur="500" fill="hold"/>
                                        <p:tgtEl>
                                          <p:spTgt spid="1001485"/>
                                        </p:tgtEl>
                                        <p:attrNameLst>
                                          <p:attrName>style.color</p:attrName>
                                        </p:attrNameLst>
                                      </p:cBhvr>
                                      <p:by>
                                        <p:hsl h="0" s="12549" l="25098"/>
                                      </p:by>
                                    </p:animClr>
                                    <p:animClr clrSpc="hsl" dir="cw">
                                      <p:cBhvr>
                                        <p:cTn id="47" dur="500" fill="hold"/>
                                        <p:tgtEl>
                                          <p:spTgt spid="1001485"/>
                                        </p:tgtEl>
                                        <p:attrNameLst>
                                          <p:attrName>fillcolor</p:attrName>
                                        </p:attrNameLst>
                                      </p:cBhvr>
                                      <p:by>
                                        <p:hsl h="0" s="12549" l="25098"/>
                                      </p:by>
                                    </p:animClr>
                                    <p:animClr clrSpc="hsl" dir="cw">
                                      <p:cBhvr>
                                        <p:cTn id="48" dur="500" fill="hold"/>
                                        <p:tgtEl>
                                          <p:spTgt spid="1001485"/>
                                        </p:tgtEl>
                                        <p:attrNameLst>
                                          <p:attrName>stroke.color</p:attrName>
                                        </p:attrNameLst>
                                      </p:cBhvr>
                                      <p:by>
                                        <p:hsl h="0" s="12549" l="25098"/>
                                      </p:by>
                                    </p:animClr>
                                    <p:set>
                                      <p:cBhvr>
                                        <p:cTn id="49" dur="500" fill="hold"/>
                                        <p:tgtEl>
                                          <p:spTgt spid="1001485"/>
                                        </p:tgtEl>
                                        <p:attrNameLst>
                                          <p:attrName>fill.type</p:attrName>
                                        </p:attrNameLst>
                                      </p:cBhvr>
                                      <p:to>
                                        <p:strVal val="solid"/>
                                      </p:to>
                                    </p:set>
                                  </p:childTnLst>
                                </p:cTn>
                              </p:par>
                              <p:par>
                                <p:cTn id="50" presetID="30" presetClass="emph" presetSubtype="0" fill="hold" grpId="0" nodeType="withEffect">
                                  <p:stCondLst>
                                    <p:cond delay="0"/>
                                  </p:stCondLst>
                                  <p:childTnLst>
                                    <p:animClr clrSpc="hsl" dir="cw">
                                      <p:cBhvr override="childStyle">
                                        <p:cTn id="51" dur="500" fill="hold"/>
                                        <p:tgtEl>
                                          <p:spTgt spid="1001487"/>
                                        </p:tgtEl>
                                        <p:attrNameLst>
                                          <p:attrName>style.color</p:attrName>
                                        </p:attrNameLst>
                                      </p:cBhvr>
                                      <p:by>
                                        <p:hsl h="0" s="12549" l="25098"/>
                                      </p:by>
                                    </p:animClr>
                                    <p:animClr clrSpc="hsl" dir="cw">
                                      <p:cBhvr>
                                        <p:cTn id="52" dur="500" fill="hold"/>
                                        <p:tgtEl>
                                          <p:spTgt spid="1001487"/>
                                        </p:tgtEl>
                                        <p:attrNameLst>
                                          <p:attrName>fillcolor</p:attrName>
                                        </p:attrNameLst>
                                      </p:cBhvr>
                                      <p:by>
                                        <p:hsl h="0" s="12549" l="25098"/>
                                      </p:by>
                                    </p:animClr>
                                    <p:animClr clrSpc="hsl" dir="cw">
                                      <p:cBhvr>
                                        <p:cTn id="53" dur="500" fill="hold"/>
                                        <p:tgtEl>
                                          <p:spTgt spid="1001487"/>
                                        </p:tgtEl>
                                        <p:attrNameLst>
                                          <p:attrName>stroke.color</p:attrName>
                                        </p:attrNameLst>
                                      </p:cBhvr>
                                      <p:by>
                                        <p:hsl h="0" s="12549" l="25098"/>
                                      </p:by>
                                    </p:animClr>
                                    <p:set>
                                      <p:cBhvr>
                                        <p:cTn id="54" dur="500" fill="hold"/>
                                        <p:tgtEl>
                                          <p:spTgt spid="1001487"/>
                                        </p:tgtEl>
                                        <p:attrNameLst>
                                          <p:attrName>fill.type</p:attrName>
                                        </p:attrNameLst>
                                      </p:cBhvr>
                                      <p:to>
                                        <p:strVal val="solid"/>
                                      </p:to>
                                    </p:set>
                                  </p:childTnLst>
                                </p:cTn>
                              </p:par>
                            </p:childTnLst>
                          </p:cTn>
                        </p:par>
                        <p:par>
                          <p:cTn id="55" fill="hold">
                            <p:stCondLst>
                              <p:cond delay="500"/>
                            </p:stCondLst>
                            <p:childTnLst>
                              <p:par>
                                <p:cTn id="56" presetID="1" presetClass="entr" presetSubtype="0" fill="hold" nodeType="afterEffect">
                                  <p:stCondLst>
                                    <p:cond delay="1000"/>
                                  </p:stCondLst>
                                  <p:childTnLst>
                                    <p:set>
                                      <p:cBhvr>
                                        <p:cTn id="57" dur="1" fill="hold">
                                          <p:stCondLst>
                                            <p:cond delay="0"/>
                                          </p:stCondLst>
                                        </p:cTn>
                                        <p:tgtEl>
                                          <p:spTgt spid="1001522"/>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grpId="0" nodeType="clickEffect">
                                  <p:stCondLst>
                                    <p:cond delay="0"/>
                                  </p:stCondLst>
                                  <p:childTnLst>
                                    <p:set>
                                      <p:cBhvr>
                                        <p:cTn id="61" dur="1" fill="hold">
                                          <p:stCondLst>
                                            <p:cond delay="0"/>
                                          </p:stCondLst>
                                        </p:cTn>
                                        <p:tgtEl>
                                          <p:spTgt spid="1001502"/>
                                        </p:tgtEl>
                                        <p:attrNameLst>
                                          <p:attrName>style.visibility</p:attrName>
                                        </p:attrNameLst>
                                      </p:cBhvr>
                                      <p:to>
                                        <p:strVal val="visible"/>
                                      </p:to>
                                    </p:set>
                                  </p:childTnLst>
                                </p:cTn>
                              </p:par>
                              <p:par>
                                <p:cTn id="62" presetID="1" presetClass="entr" presetSubtype="0" fill="hold" grpId="0" nodeType="withEffect">
                                  <p:stCondLst>
                                    <p:cond delay="0"/>
                                  </p:stCondLst>
                                  <p:childTnLst>
                                    <p:set>
                                      <p:cBhvr>
                                        <p:cTn id="63" dur="1" fill="hold">
                                          <p:stCondLst>
                                            <p:cond delay="0"/>
                                          </p:stCondLst>
                                        </p:cTn>
                                        <p:tgtEl>
                                          <p:spTgt spid="1001496"/>
                                        </p:tgtEl>
                                        <p:attrNameLst>
                                          <p:attrName>style.visibility</p:attrName>
                                        </p:attrNameLst>
                                      </p:cBhvr>
                                      <p:to>
                                        <p:strVal val="visible"/>
                                      </p:to>
                                    </p:set>
                                  </p:childTnLst>
                                </p:cTn>
                              </p:par>
                              <p:par>
                                <p:cTn id="64" presetID="1" presetClass="entr" presetSubtype="0" fill="hold" grpId="0" nodeType="withEffect">
                                  <p:stCondLst>
                                    <p:cond delay="0"/>
                                  </p:stCondLst>
                                  <p:childTnLst>
                                    <p:set>
                                      <p:cBhvr>
                                        <p:cTn id="65" dur="1" fill="hold">
                                          <p:stCondLst>
                                            <p:cond delay="0"/>
                                          </p:stCondLst>
                                        </p:cTn>
                                        <p:tgtEl>
                                          <p:spTgt spid="1001497"/>
                                        </p:tgtEl>
                                        <p:attrNameLst>
                                          <p:attrName>style.visibility</p:attrName>
                                        </p:attrNameLst>
                                      </p:cBhvr>
                                      <p:to>
                                        <p:strVal val="visible"/>
                                      </p:to>
                                    </p:set>
                                  </p:childTnLst>
                                </p:cTn>
                              </p:par>
                              <p:par>
                                <p:cTn id="66" presetID="1" presetClass="entr" presetSubtype="0" fill="hold" grpId="0" nodeType="withEffect">
                                  <p:stCondLst>
                                    <p:cond delay="0"/>
                                  </p:stCondLst>
                                  <p:childTnLst>
                                    <p:set>
                                      <p:cBhvr>
                                        <p:cTn id="67" dur="1" fill="hold">
                                          <p:stCondLst>
                                            <p:cond delay="0"/>
                                          </p:stCondLst>
                                        </p:cTn>
                                        <p:tgtEl>
                                          <p:spTgt spid="1001498"/>
                                        </p:tgtEl>
                                        <p:attrNameLst>
                                          <p:attrName>style.visibility</p:attrName>
                                        </p:attrNameLst>
                                      </p:cBhvr>
                                      <p:to>
                                        <p:strVal val="visible"/>
                                      </p:to>
                                    </p:set>
                                  </p:childTnLst>
                                </p:cTn>
                              </p:par>
                              <p:par>
                                <p:cTn id="68" presetID="1" presetClass="entr" presetSubtype="0" fill="hold" grpId="0" nodeType="withEffect">
                                  <p:stCondLst>
                                    <p:cond delay="0"/>
                                  </p:stCondLst>
                                  <p:childTnLst>
                                    <p:set>
                                      <p:cBhvr>
                                        <p:cTn id="69" dur="1" fill="hold">
                                          <p:stCondLst>
                                            <p:cond delay="0"/>
                                          </p:stCondLst>
                                        </p:cTn>
                                        <p:tgtEl>
                                          <p:spTgt spid="1001499"/>
                                        </p:tgtEl>
                                        <p:attrNameLst>
                                          <p:attrName>style.visibility</p:attrName>
                                        </p:attrNameLst>
                                      </p:cBhvr>
                                      <p:to>
                                        <p:strVal val="visible"/>
                                      </p:to>
                                    </p:set>
                                  </p:childTnLst>
                                </p:cTn>
                              </p:par>
                            </p:childTnLst>
                          </p:cTn>
                        </p:par>
                      </p:childTnLst>
                    </p:cTn>
                  </p:par>
                  <p:par>
                    <p:cTn id="70" fill="hold">
                      <p:stCondLst>
                        <p:cond delay="indefinite"/>
                      </p:stCondLst>
                      <p:childTnLst>
                        <p:par>
                          <p:cTn id="71" fill="hold">
                            <p:stCondLst>
                              <p:cond delay="0"/>
                            </p:stCondLst>
                            <p:childTnLst>
                              <p:par>
                                <p:cTn id="72" presetID="22" presetClass="exit" presetSubtype="4" fill="hold" grpId="1" nodeType="clickEffect">
                                  <p:stCondLst>
                                    <p:cond delay="0"/>
                                  </p:stCondLst>
                                  <p:childTnLst>
                                    <p:animEffect transition="out" filter="wipe(down)">
                                      <p:cBhvr>
                                        <p:cTn id="73" dur="500"/>
                                        <p:tgtEl>
                                          <p:spTgt spid="1001507"/>
                                        </p:tgtEl>
                                      </p:cBhvr>
                                    </p:animEffect>
                                    <p:set>
                                      <p:cBhvr>
                                        <p:cTn id="74" dur="1" fill="hold">
                                          <p:stCondLst>
                                            <p:cond delay="499"/>
                                          </p:stCondLst>
                                        </p:cTn>
                                        <p:tgtEl>
                                          <p:spTgt spid="1001507"/>
                                        </p:tgtEl>
                                        <p:attrNameLst>
                                          <p:attrName>style.visibility</p:attrName>
                                        </p:attrNameLst>
                                      </p:cBhvr>
                                      <p:to>
                                        <p:strVal val="hidden"/>
                                      </p:to>
                                    </p:set>
                                  </p:childTnLst>
                                </p:cTn>
                              </p:par>
                              <p:par>
                                <p:cTn id="75" presetID="22" presetClass="exit" presetSubtype="4" fill="hold" grpId="1" nodeType="withEffect">
                                  <p:stCondLst>
                                    <p:cond delay="0"/>
                                  </p:stCondLst>
                                  <p:childTnLst>
                                    <p:animEffect transition="out" filter="wipe(down)">
                                      <p:cBhvr>
                                        <p:cTn id="76" dur="500"/>
                                        <p:tgtEl>
                                          <p:spTgt spid="1001505"/>
                                        </p:tgtEl>
                                      </p:cBhvr>
                                    </p:animEffect>
                                    <p:set>
                                      <p:cBhvr>
                                        <p:cTn id="77" dur="1" fill="hold">
                                          <p:stCondLst>
                                            <p:cond delay="499"/>
                                          </p:stCondLst>
                                        </p:cTn>
                                        <p:tgtEl>
                                          <p:spTgt spid="1001505"/>
                                        </p:tgtEl>
                                        <p:attrNameLst>
                                          <p:attrName>style.visibility</p:attrName>
                                        </p:attrNameLst>
                                      </p:cBhvr>
                                      <p:to>
                                        <p:strVal val="hidden"/>
                                      </p:to>
                                    </p:set>
                                  </p:childTnLst>
                                </p:cTn>
                              </p:par>
                              <p:par>
                                <p:cTn id="78" presetID="22" presetClass="exit" presetSubtype="4" fill="hold" grpId="1" nodeType="withEffect">
                                  <p:stCondLst>
                                    <p:cond delay="0"/>
                                  </p:stCondLst>
                                  <p:childTnLst>
                                    <p:animEffect transition="out" filter="wipe(down)">
                                      <p:cBhvr>
                                        <p:cTn id="79" dur="500"/>
                                        <p:tgtEl>
                                          <p:spTgt spid="1001506"/>
                                        </p:tgtEl>
                                      </p:cBhvr>
                                    </p:animEffect>
                                    <p:set>
                                      <p:cBhvr>
                                        <p:cTn id="80" dur="1" fill="hold">
                                          <p:stCondLst>
                                            <p:cond delay="499"/>
                                          </p:stCondLst>
                                        </p:cTn>
                                        <p:tgtEl>
                                          <p:spTgt spid="1001506"/>
                                        </p:tgtEl>
                                        <p:attrNameLst>
                                          <p:attrName>style.visibility</p:attrName>
                                        </p:attrNameLst>
                                      </p:cBhvr>
                                      <p:to>
                                        <p:strVal val="hidden"/>
                                      </p:to>
                                    </p:set>
                                  </p:childTnLst>
                                </p:cTn>
                              </p:par>
                              <p:par>
                                <p:cTn id="81" presetID="22" presetClass="exit" presetSubtype="4" fill="hold" grpId="1" nodeType="withEffect">
                                  <p:stCondLst>
                                    <p:cond delay="0"/>
                                  </p:stCondLst>
                                  <p:childTnLst>
                                    <p:animEffect transition="out" filter="wipe(down)">
                                      <p:cBhvr>
                                        <p:cTn id="82" dur="500"/>
                                        <p:tgtEl>
                                          <p:spTgt spid="1001476"/>
                                        </p:tgtEl>
                                      </p:cBhvr>
                                    </p:animEffect>
                                    <p:set>
                                      <p:cBhvr>
                                        <p:cTn id="83" dur="1" fill="hold">
                                          <p:stCondLst>
                                            <p:cond delay="499"/>
                                          </p:stCondLst>
                                        </p:cTn>
                                        <p:tgtEl>
                                          <p:spTgt spid="1001476"/>
                                        </p:tgtEl>
                                        <p:attrNameLst>
                                          <p:attrName>style.visibility</p:attrName>
                                        </p:attrNameLst>
                                      </p:cBhvr>
                                      <p:to>
                                        <p:strVal val="hidden"/>
                                      </p:to>
                                    </p:set>
                                  </p:childTnLst>
                                </p:cTn>
                              </p:par>
                              <p:par>
                                <p:cTn id="84" presetID="22" presetClass="exit" presetSubtype="4" fill="hold" nodeType="withEffect">
                                  <p:stCondLst>
                                    <p:cond delay="0"/>
                                  </p:stCondLst>
                                  <p:childTnLst>
                                    <p:animEffect transition="out" filter="wipe(down)">
                                      <p:cBhvr>
                                        <p:cTn id="85" dur="500"/>
                                        <p:tgtEl>
                                          <p:spTgt spid="1001522"/>
                                        </p:tgtEl>
                                      </p:cBhvr>
                                    </p:animEffect>
                                    <p:set>
                                      <p:cBhvr>
                                        <p:cTn id="86" dur="1" fill="hold">
                                          <p:stCondLst>
                                            <p:cond delay="499"/>
                                          </p:stCondLst>
                                        </p:cTn>
                                        <p:tgtEl>
                                          <p:spTgt spid="1001522"/>
                                        </p:tgtEl>
                                        <p:attrNameLst>
                                          <p:attrName>style.visibility</p:attrName>
                                        </p:attrNameLst>
                                      </p:cBhvr>
                                      <p:to>
                                        <p:strVal val="hidden"/>
                                      </p:to>
                                    </p:set>
                                  </p:childTnLst>
                                </p:cTn>
                              </p:par>
                              <p:par>
                                <p:cTn id="87" presetID="22" presetClass="exit" presetSubtype="4" fill="hold" grpId="1" nodeType="withEffect">
                                  <p:stCondLst>
                                    <p:cond delay="0"/>
                                  </p:stCondLst>
                                  <p:childTnLst>
                                    <p:animEffect transition="out" filter="wipe(down)">
                                      <p:cBhvr>
                                        <p:cTn id="88" dur="500"/>
                                        <p:tgtEl>
                                          <p:spTgt spid="1001502"/>
                                        </p:tgtEl>
                                      </p:cBhvr>
                                    </p:animEffect>
                                    <p:set>
                                      <p:cBhvr>
                                        <p:cTn id="89" dur="1" fill="hold">
                                          <p:stCondLst>
                                            <p:cond delay="499"/>
                                          </p:stCondLst>
                                        </p:cTn>
                                        <p:tgtEl>
                                          <p:spTgt spid="1001502"/>
                                        </p:tgtEl>
                                        <p:attrNameLst>
                                          <p:attrName>style.visibility</p:attrName>
                                        </p:attrNameLst>
                                      </p:cBhvr>
                                      <p:to>
                                        <p:strVal val="hidden"/>
                                      </p:to>
                                    </p:set>
                                  </p:childTnLst>
                                </p:cTn>
                              </p:par>
                              <p:par>
                                <p:cTn id="90" presetID="22" presetClass="exit" presetSubtype="4" fill="hold" grpId="1" nodeType="withEffect">
                                  <p:stCondLst>
                                    <p:cond delay="0"/>
                                  </p:stCondLst>
                                  <p:childTnLst>
                                    <p:animEffect transition="out" filter="wipe(down)">
                                      <p:cBhvr>
                                        <p:cTn id="91" dur="500"/>
                                        <p:tgtEl>
                                          <p:spTgt spid="1001496"/>
                                        </p:tgtEl>
                                      </p:cBhvr>
                                    </p:animEffect>
                                    <p:set>
                                      <p:cBhvr>
                                        <p:cTn id="92" dur="1" fill="hold">
                                          <p:stCondLst>
                                            <p:cond delay="499"/>
                                          </p:stCondLst>
                                        </p:cTn>
                                        <p:tgtEl>
                                          <p:spTgt spid="1001496"/>
                                        </p:tgtEl>
                                        <p:attrNameLst>
                                          <p:attrName>style.visibility</p:attrName>
                                        </p:attrNameLst>
                                      </p:cBhvr>
                                      <p:to>
                                        <p:strVal val="hidden"/>
                                      </p:to>
                                    </p:set>
                                  </p:childTnLst>
                                </p:cTn>
                              </p:par>
                              <p:par>
                                <p:cTn id="93" presetID="22" presetClass="exit" presetSubtype="4" fill="hold" grpId="1" nodeType="withEffect">
                                  <p:stCondLst>
                                    <p:cond delay="0"/>
                                  </p:stCondLst>
                                  <p:childTnLst>
                                    <p:animEffect transition="out" filter="wipe(down)">
                                      <p:cBhvr>
                                        <p:cTn id="94" dur="500"/>
                                        <p:tgtEl>
                                          <p:spTgt spid="1001497"/>
                                        </p:tgtEl>
                                      </p:cBhvr>
                                    </p:animEffect>
                                    <p:set>
                                      <p:cBhvr>
                                        <p:cTn id="95" dur="1" fill="hold">
                                          <p:stCondLst>
                                            <p:cond delay="499"/>
                                          </p:stCondLst>
                                        </p:cTn>
                                        <p:tgtEl>
                                          <p:spTgt spid="1001497"/>
                                        </p:tgtEl>
                                        <p:attrNameLst>
                                          <p:attrName>style.visibility</p:attrName>
                                        </p:attrNameLst>
                                      </p:cBhvr>
                                      <p:to>
                                        <p:strVal val="hidden"/>
                                      </p:to>
                                    </p:set>
                                  </p:childTnLst>
                                </p:cTn>
                              </p:par>
                              <p:par>
                                <p:cTn id="96" presetID="22" presetClass="exit" presetSubtype="4" fill="hold" grpId="1" nodeType="withEffect">
                                  <p:stCondLst>
                                    <p:cond delay="0"/>
                                  </p:stCondLst>
                                  <p:childTnLst>
                                    <p:animEffect transition="out" filter="wipe(down)">
                                      <p:cBhvr>
                                        <p:cTn id="97" dur="500"/>
                                        <p:tgtEl>
                                          <p:spTgt spid="1001498"/>
                                        </p:tgtEl>
                                      </p:cBhvr>
                                    </p:animEffect>
                                    <p:set>
                                      <p:cBhvr>
                                        <p:cTn id="98" dur="1" fill="hold">
                                          <p:stCondLst>
                                            <p:cond delay="499"/>
                                          </p:stCondLst>
                                        </p:cTn>
                                        <p:tgtEl>
                                          <p:spTgt spid="1001498"/>
                                        </p:tgtEl>
                                        <p:attrNameLst>
                                          <p:attrName>style.visibility</p:attrName>
                                        </p:attrNameLst>
                                      </p:cBhvr>
                                      <p:to>
                                        <p:strVal val="hidden"/>
                                      </p:to>
                                    </p:set>
                                  </p:childTnLst>
                                </p:cTn>
                              </p:par>
                            </p:childTnLst>
                          </p:cTn>
                        </p:par>
                        <p:par>
                          <p:cTn id="99" fill="hold">
                            <p:stCondLst>
                              <p:cond delay="500"/>
                            </p:stCondLst>
                            <p:childTnLst>
                              <p:par>
                                <p:cTn id="100" presetID="24" presetClass="emph" presetSubtype="0" fill="hold" grpId="2" nodeType="afterEffect">
                                  <p:stCondLst>
                                    <p:cond delay="0"/>
                                  </p:stCondLst>
                                  <p:childTnLst>
                                    <p:animClr clrSpc="hsl" dir="cw">
                                      <p:cBhvr override="childStyle">
                                        <p:cTn id="101" dur="500" fill="hold"/>
                                        <p:tgtEl>
                                          <p:spTgt spid="1001479"/>
                                        </p:tgtEl>
                                        <p:attrNameLst>
                                          <p:attrName>style.color</p:attrName>
                                        </p:attrNameLst>
                                      </p:cBhvr>
                                      <p:by>
                                        <p:hsl h="0" s="-12549" l="-25098"/>
                                      </p:by>
                                    </p:animClr>
                                    <p:animClr clrSpc="hsl" dir="cw">
                                      <p:cBhvr>
                                        <p:cTn id="102" dur="500" fill="hold"/>
                                        <p:tgtEl>
                                          <p:spTgt spid="1001479"/>
                                        </p:tgtEl>
                                        <p:attrNameLst>
                                          <p:attrName>fillcolor</p:attrName>
                                        </p:attrNameLst>
                                      </p:cBhvr>
                                      <p:by>
                                        <p:hsl h="0" s="-12549" l="-25098"/>
                                      </p:by>
                                    </p:animClr>
                                    <p:animClr clrSpc="hsl" dir="cw">
                                      <p:cBhvr>
                                        <p:cTn id="103" dur="500" fill="hold"/>
                                        <p:tgtEl>
                                          <p:spTgt spid="1001479"/>
                                        </p:tgtEl>
                                        <p:attrNameLst>
                                          <p:attrName>stroke.color</p:attrName>
                                        </p:attrNameLst>
                                      </p:cBhvr>
                                      <p:by>
                                        <p:hsl h="0" s="-12549" l="-25098"/>
                                      </p:by>
                                    </p:animClr>
                                    <p:set>
                                      <p:cBhvr>
                                        <p:cTn id="104" dur="500" fill="hold"/>
                                        <p:tgtEl>
                                          <p:spTgt spid="1001479"/>
                                        </p:tgtEl>
                                        <p:attrNameLst>
                                          <p:attrName>fill.type</p:attrName>
                                        </p:attrNameLst>
                                      </p:cBhvr>
                                      <p:to>
                                        <p:strVal val="solid"/>
                                      </p:to>
                                    </p:set>
                                  </p:childTnLst>
                                </p:cTn>
                              </p:par>
                            </p:childTnLst>
                          </p:cTn>
                        </p:par>
                      </p:childTnLst>
                    </p:cTn>
                  </p:par>
                  <p:par>
                    <p:cTn id="105" fill="hold">
                      <p:stCondLst>
                        <p:cond delay="indefinite"/>
                      </p:stCondLst>
                      <p:childTnLst>
                        <p:par>
                          <p:cTn id="106" fill="hold">
                            <p:stCondLst>
                              <p:cond delay="0"/>
                            </p:stCondLst>
                            <p:childTnLst>
                              <p:par>
                                <p:cTn id="107" presetID="1" presetClass="entr" presetSubtype="0" fill="hold" grpId="0" nodeType="clickEffect">
                                  <p:stCondLst>
                                    <p:cond delay="0"/>
                                  </p:stCondLst>
                                  <p:childTnLst>
                                    <p:set>
                                      <p:cBhvr>
                                        <p:cTn id="108" dur="1" fill="hold">
                                          <p:stCondLst>
                                            <p:cond delay="0"/>
                                          </p:stCondLst>
                                        </p:cTn>
                                        <p:tgtEl>
                                          <p:spTgt spid="1001518"/>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1001519"/>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1001509"/>
                                        </p:tgtEl>
                                        <p:attrNameLst>
                                          <p:attrName>style.visibility</p:attrName>
                                        </p:attrNameLst>
                                      </p:cBhvr>
                                      <p:to>
                                        <p:strVal val="visible"/>
                                      </p:to>
                                    </p:set>
                                  </p:childTnLst>
                                </p:cTn>
                              </p:par>
                              <p:par>
                                <p:cTn id="113" presetID="1" presetClass="entr" presetSubtype="0" fill="hold" grpId="0" nodeType="withEffect">
                                  <p:stCondLst>
                                    <p:cond delay="0"/>
                                  </p:stCondLst>
                                  <p:childTnLst>
                                    <p:set>
                                      <p:cBhvr>
                                        <p:cTn id="114" dur="1" fill="hold">
                                          <p:stCondLst>
                                            <p:cond delay="0"/>
                                          </p:stCondLst>
                                        </p:cTn>
                                        <p:tgtEl>
                                          <p:spTgt spid="1001474"/>
                                        </p:tgtEl>
                                        <p:attrNameLst>
                                          <p:attrName>style.visibility</p:attrName>
                                        </p:attrNameLst>
                                      </p:cBhvr>
                                      <p:to>
                                        <p:strVal val="visible"/>
                                      </p:to>
                                    </p:set>
                                  </p:childTnLst>
                                </p:cTn>
                              </p:par>
                            </p:childTnLst>
                          </p:cTn>
                        </p:par>
                      </p:childTnLst>
                    </p:cTn>
                  </p:par>
                  <p:par>
                    <p:cTn id="115" fill="hold">
                      <p:stCondLst>
                        <p:cond delay="indefinite"/>
                      </p:stCondLst>
                      <p:childTnLst>
                        <p:par>
                          <p:cTn id="116" fill="hold">
                            <p:stCondLst>
                              <p:cond delay="0"/>
                            </p:stCondLst>
                            <p:childTnLst>
                              <p:par>
                                <p:cTn id="117" presetID="1" presetClass="entr" presetSubtype="0" fill="hold" grpId="0" nodeType="clickEffect">
                                  <p:stCondLst>
                                    <p:cond delay="0"/>
                                  </p:stCondLst>
                                  <p:childTnLst>
                                    <p:set>
                                      <p:cBhvr>
                                        <p:cTn id="118" dur="1" fill="hold">
                                          <p:stCondLst>
                                            <p:cond delay="0"/>
                                          </p:stCondLst>
                                        </p:cTn>
                                        <p:tgtEl>
                                          <p:spTgt spid="1001501"/>
                                        </p:tgtEl>
                                        <p:attrNameLst>
                                          <p:attrName>style.visibility</p:attrName>
                                        </p:attrNameLst>
                                      </p:cBhvr>
                                      <p:to>
                                        <p:strVal val="visible"/>
                                      </p:to>
                                    </p:set>
                                  </p:childTnLst>
                                </p:cTn>
                              </p:par>
                              <p:par>
                                <p:cTn id="119" presetID="1" presetClass="entr" presetSubtype="0" fill="hold" grpId="0" nodeType="withEffect">
                                  <p:stCondLst>
                                    <p:cond delay="0"/>
                                  </p:stCondLst>
                                  <p:childTnLst>
                                    <p:set>
                                      <p:cBhvr>
                                        <p:cTn id="120" dur="1" fill="hold">
                                          <p:stCondLst>
                                            <p:cond delay="0"/>
                                          </p:stCondLst>
                                        </p:cTn>
                                        <p:tgtEl>
                                          <p:spTgt spid="1001510"/>
                                        </p:tgtEl>
                                        <p:attrNameLst>
                                          <p:attrName>style.visibility</p:attrName>
                                        </p:attrNameLst>
                                      </p:cBhvr>
                                      <p:to>
                                        <p:strVal val="visible"/>
                                      </p:to>
                                    </p:set>
                                  </p:childTnLst>
                                </p:cTn>
                              </p:par>
                              <p:par>
                                <p:cTn id="121" presetID="1" presetClass="entr" presetSubtype="0" fill="hold" grpId="0" nodeType="withEffect">
                                  <p:stCondLst>
                                    <p:cond delay="0"/>
                                  </p:stCondLst>
                                  <p:childTnLst>
                                    <p:set>
                                      <p:cBhvr>
                                        <p:cTn id="122" dur="1" fill="hold">
                                          <p:stCondLst>
                                            <p:cond delay="0"/>
                                          </p:stCondLst>
                                        </p:cTn>
                                        <p:tgtEl>
                                          <p:spTgt spid="1001514"/>
                                        </p:tgtEl>
                                        <p:attrNameLst>
                                          <p:attrName>style.visibility</p:attrName>
                                        </p:attrNameLst>
                                      </p:cBhvr>
                                      <p:to>
                                        <p:strVal val="visible"/>
                                      </p:to>
                                    </p:set>
                                  </p:childTnLst>
                                </p:cTn>
                              </p:par>
                              <p:par>
                                <p:cTn id="123" presetID="1" presetClass="entr" presetSubtype="0" fill="hold" grpId="0" nodeType="withEffect">
                                  <p:stCondLst>
                                    <p:cond delay="0"/>
                                  </p:stCondLst>
                                  <p:childTnLst>
                                    <p:set>
                                      <p:cBhvr>
                                        <p:cTn id="124" dur="1" fill="hold">
                                          <p:stCondLst>
                                            <p:cond delay="0"/>
                                          </p:stCondLst>
                                        </p:cTn>
                                        <p:tgtEl>
                                          <p:spTgt spid="1001500"/>
                                        </p:tgtEl>
                                        <p:attrNameLst>
                                          <p:attrName>style.visibility</p:attrName>
                                        </p:attrNameLst>
                                      </p:cBhvr>
                                      <p:to>
                                        <p:strVal val="visible"/>
                                      </p:to>
                                    </p:set>
                                  </p:childTnLst>
                                </p:cTn>
                              </p:par>
                            </p:childTnLst>
                          </p:cTn>
                        </p:par>
                        <p:par>
                          <p:cTn id="125" fill="hold">
                            <p:stCondLst>
                              <p:cond delay="0"/>
                            </p:stCondLst>
                            <p:childTnLst>
                              <p:par>
                                <p:cTn id="126" presetID="35" presetClass="emph" presetSubtype="0" repeatCount="3000" fill="hold" grpId="1" nodeType="afterEffect">
                                  <p:stCondLst>
                                    <p:cond delay="0"/>
                                  </p:stCondLst>
                                  <p:childTnLst>
                                    <p:anim calcmode="discrete" valueType="str">
                                      <p:cBhvr>
                                        <p:cTn id="127" dur="500" fill="hold"/>
                                        <p:tgtEl>
                                          <p:spTgt spid="1001499"/>
                                        </p:tgtEl>
                                        <p:attrNameLst>
                                          <p:attrName>style.visibility</p:attrName>
                                        </p:attrNameLst>
                                      </p:cBhvr>
                                      <p:tavLst>
                                        <p:tav tm="0">
                                          <p:val>
                                            <p:strVal val="hidden"/>
                                          </p:val>
                                        </p:tav>
                                        <p:tav tm="50000">
                                          <p:val>
                                            <p:strVal val="visible"/>
                                          </p:val>
                                        </p:tav>
                                      </p:tavLst>
                                    </p:anim>
                                  </p:childTnLst>
                                </p:cTn>
                              </p:par>
                            </p:childTnLst>
                          </p:cTn>
                        </p:par>
                        <p:par>
                          <p:cTn id="128" fill="hold">
                            <p:stCondLst>
                              <p:cond delay="1500"/>
                            </p:stCondLst>
                            <p:childTnLst>
                              <p:par>
                                <p:cTn id="129" presetID="35" presetClass="emph" presetSubtype="0" repeatCount="3000" fill="hold" grpId="1" nodeType="afterEffect">
                                  <p:stCondLst>
                                    <p:cond delay="500"/>
                                  </p:stCondLst>
                                  <p:childTnLst>
                                    <p:anim calcmode="discrete" valueType="str">
                                      <p:cBhvr>
                                        <p:cTn id="130" dur="500" fill="hold"/>
                                        <p:tgtEl>
                                          <p:spTgt spid="1001508"/>
                                        </p:tgtEl>
                                        <p:attrNameLst>
                                          <p:attrName>style.visibility</p:attrName>
                                        </p:attrNameLst>
                                      </p:cBhvr>
                                      <p:tavLst>
                                        <p:tav tm="0">
                                          <p:val>
                                            <p:strVal val="hidden"/>
                                          </p:val>
                                        </p:tav>
                                        <p:tav tm="50000">
                                          <p:val>
                                            <p:strVal val="visible"/>
                                          </p:val>
                                        </p:tav>
                                      </p:tavLst>
                                    </p:anim>
                                  </p:childTnLst>
                                </p:cTn>
                              </p:par>
                            </p:childTnLst>
                          </p:cTn>
                        </p:par>
                        <p:par>
                          <p:cTn id="131" fill="hold">
                            <p:stCondLst>
                              <p:cond delay="3500"/>
                            </p:stCondLst>
                            <p:childTnLst>
                              <p:par>
                                <p:cTn id="132" presetID="35" presetClass="emph" presetSubtype="0" repeatCount="3000" fill="hold" grpId="3" nodeType="afterEffect">
                                  <p:stCondLst>
                                    <p:cond delay="500"/>
                                  </p:stCondLst>
                                  <p:childTnLst>
                                    <p:anim calcmode="discrete" valueType="str">
                                      <p:cBhvr>
                                        <p:cTn id="133" dur="500" fill="hold"/>
                                        <p:tgtEl>
                                          <p:spTgt spid="1001479"/>
                                        </p:tgtEl>
                                        <p:attrNameLst>
                                          <p:attrName>style.visibility</p:attrName>
                                        </p:attrNameLst>
                                      </p:cBhvr>
                                      <p:tavLst>
                                        <p:tav tm="0">
                                          <p:val>
                                            <p:strVal val="hidden"/>
                                          </p:val>
                                        </p:tav>
                                        <p:tav tm="50000">
                                          <p:val>
                                            <p:strVal val="visible"/>
                                          </p:val>
                                        </p:tav>
                                      </p:tavLst>
                                    </p:anim>
                                  </p:childTnLst>
                                </p:cTn>
                              </p:par>
                            </p:childTnLst>
                          </p:cTn>
                        </p:par>
                        <p:par>
                          <p:cTn id="134" fill="hold">
                            <p:stCondLst>
                              <p:cond delay="5500"/>
                            </p:stCondLst>
                            <p:childTnLst>
                              <p:par>
                                <p:cTn id="135" presetID="35" presetClass="emph" presetSubtype="0" repeatCount="3000" fill="hold" grpId="1" nodeType="afterEffect">
                                  <p:stCondLst>
                                    <p:cond delay="500"/>
                                  </p:stCondLst>
                                  <p:childTnLst>
                                    <p:anim calcmode="discrete" valueType="str">
                                      <p:cBhvr>
                                        <p:cTn id="136" dur="500" fill="hold"/>
                                        <p:tgtEl>
                                          <p:spTgt spid="1001513"/>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1476" grpId="0" animBg="1"/>
      <p:bldP spid="1001476" grpId="1" animBg="1"/>
      <p:bldP spid="1001479" grpId="0" animBg="1"/>
      <p:bldP spid="1001479" grpId="1" animBg="1"/>
      <p:bldP spid="1001479" grpId="2" animBg="1"/>
      <p:bldP spid="1001479" grpId="3" animBg="1"/>
      <p:bldP spid="1001485" grpId="0" animBg="1"/>
      <p:bldP spid="1001486" grpId="0" animBg="1"/>
      <p:bldP spid="1001487" grpId="0" animBg="1"/>
      <p:bldP spid="1001491" grpId="0" animBg="1"/>
      <p:bldP spid="1001496" grpId="0" animBg="1"/>
      <p:bldP spid="1001496" grpId="1" animBg="1"/>
      <p:bldP spid="1001497" grpId="0" animBg="1"/>
      <p:bldP spid="1001497" grpId="1" animBg="1"/>
      <p:bldP spid="1001498" grpId="0" animBg="1"/>
      <p:bldP spid="1001498" grpId="1" animBg="1"/>
      <p:bldP spid="1001499" grpId="0" animBg="1"/>
      <p:bldP spid="1001499" grpId="1" animBg="1"/>
      <p:bldP spid="1001500" grpId="0" animBg="1"/>
      <p:bldP spid="1001501" grpId="0" animBg="1"/>
      <p:bldP spid="1001502" grpId="0"/>
      <p:bldP spid="1001502" grpId="1"/>
      <p:bldP spid="1001503" grpId="0" animBg="1"/>
      <p:bldP spid="1001504" grpId="0"/>
      <p:bldP spid="1001505" grpId="0" animBg="1"/>
      <p:bldP spid="1001505" grpId="1" animBg="1"/>
      <p:bldP spid="1001506" grpId="0" animBg="1"/>
      <p:bldP spid="1001506" grpId="1" animBg="1"/>
      <p:bldP spid="1001507" grpId="0"/>
      <p:bldP spid="1001507" grpId="1"/>
      <p:bldP spid="1001508" grpId="0" animBg="1"/>
      <p:bldP spid="1001508" grpId="1" animBg="1"/>
      <p:bldP spid="1001509" grpId="0" animBg="1"/>
      <p:bldP spid="1001510" grpId="0" animBg="1"/>
      <p:bldP spid="1001511" grpId="0"/>
      <p:bldP spid="1001513" grpId="0" animBg="1"/>
      <p:bldP spid="1001513" grpId="1" animBg="1"/>
      <p:bldP spid="1001514" grpId="0"/>
      <p:bldP spid="1001518" grpId="0" animBg="1"/>
      <p:bldP spid="1001519" grpId="0" animBg="1"/>
      <p:bldP spid="1001474"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4"/>
          <p:cNvSpPr>
            <a:spLocks noGrp="1"/>
          </p:cNvSpPr>
          <p:nvPr>
            <p:ph type="sldNum" sz="quarter" idx="11"/>
          </p:nvPr>
        </p:nvSpPr>
        <p:spPr/>
        <p:txBody>
          <a:bodyPr/>
          <a:lstStyle/>
          <a:p>
            <a:fld id="{70C68A6A-3CF3-45BC-B123-DFB98928AD8A}" type="slidenum">
              <a:rPr lang="zh-CN" altLang="en-US"/>
              <a:pPr/>
              <a:t>81</a:t>
            </a:fld>
            <a:endParaRPr lang="en-US" altLang="zh-CN"/>
          </a:p>
        </p:txBody>
      </p:sp>
      <p:sp>
        <p:nvSpPr>
          <p:cNvPr id="1010690" name="Rectangle 2"/>
          <p:cNvSpPr>
            <a:spLocks noGrp="1" noChangeArrowheads="1"/>
          </p:cNvSpPr>
          <p:nvPr>
            <p:ph type="title"/>
          </p:nvPr>
        </p:nvSpPr>
        <p:spPr>
          <a:xfrm>
            <a:off x="611450" y="44530"/>
            <a:ext cx="8064238" cy="574675"/>
          </a:xfrm>
          <a:noFill/>
          <a:ln/>
        </p:spPr>
        <p:txBody>
          <a:bodyPr anchor="t"/>
          <a:lstStyle/>
          <a:p>
            <a:r>
              <a:rPr lang="zh-CN" altLang="en-US" dirty="0">
                <a:ea typeface="黑体" pitchFamily="2" charset="-122"/>
              </a:rPr>
              <a:t>二、可编程中断控制器</a:t>
            </a:r>
            <a:r>
              <a:rPr lang="en-US" altLang="zh-CN" dirty="0">
                <a:ea typeface="黑体" pitchFamily="2" charset="-122"/>
              </a:rPr>
              <a:t>8259</a:t>
            </a:r>
            <a:endParaRPr lang="en-US" altLang="zh-CN" sz="2800" b="1" dirty="0">
              <a:solidFill>
                <a:srgbClr val="006600"/>
              </a:solidFill>
              <a:ea typeface="黑体" pitchFamily="2" charset="-122"/>
            </a:endParaRPr>
          </a:p>
        </p:txBody>
      </p:sp>
      <p:sp>
        <p:nvSpPr>
          <p:cNvPr id="1010691" name="Rectangle 3"/>
          <p:cNvSpPr>
            <a:spLocks noChangeArrowheads="1"/>
          </p:cNvSpPr>
          <p:nvPr/>
        </p:nvSpPr>
        <p:spPr bwMode="auto">
          <a:xfrm>
            <a:off x="395288" y="836613"/>
            <a:ext cx="8507412" cy="503237"/>
          </a:xfrm>
          <a:prstGeom prst="rect">
            <a:avLst/>
          </a:prstGeom>
          <a:noFill/>
          <a:ln w="9525">
            <a:noFill/>
            <a:miter lim="800000"/>
            <a:headEnd/>
            <a:tailEnd/>
          </a:ln>
          <a:effectLst/>
        </p:spPr>
        <p:txBody>
          <a:bodyPr/>
          <a:lstStyle/>
          <a:p>
            <a:pPr algn="l">
              <a:spcBef>
                <a:spcPct val="20000"/>
              </a:spcBef>
              <a:buClr>
                <a:schemeClr val="bg2"/>
              </a:buClr>
              <a:buSzPct val="75000"/>
            </a:pPr>
            <a:r>
              <a:rPr lang="en-US" altLang="zh-CN" sz="2800">
                <a:solidFill>
                  <a:schemeClr val="bg2"/>
                </a:solidFill>
                <a:latin typeface="Arial" charset="0"/>
              </a:rPr>
              <a:t>3.</a:t>
            </a:r>
            <a:r>
              <a:rPr lang="en-US" altLang="zh-CN" sz="2800">
                <a:latin typeface="Arial" charset="0"/>
              </a:rPr>
              <a:t>  8259</a:t>
            </a:r>
            <a:r>
              <a:rPr lang="zh-CN" altLang="en-US" sz="2800">
                <a:latin typeface="Arial" charset="0"/>
              </a:rPr>
              <a:t>工作方式 </a:t>
            </a:r>
            <a:r>
              <a:rPr lang="zh-CN" altLang="en-US" sz="2800">
                <a:solidFill>
                  <a:srgbClr val="0000FF"/>
                </a:solidFill>
                <a:latin typeface="Arial" charset="0"/>
              </a:rPr>
              <a:t>－ 中断结束方式</a:t>
            </a:r>
          </a:p>
        </p:txBody>
      </p:sp>
      <p:sp>
        <p:nvSpPr>
          <p:cNvPr id="1010692" name="Rectangle 4"/>
          <p:cNvSpPr>
            <a:spLocks noGrp="1" noChangeArrowheads="1"/>
          </p:cNvSpPr>
          <p:nvPr>
            <p:ph type="body" idx="1"/>
          </p:nvPr>
        </p:nvSpPr>
        <p:spPr>
          <a:xfrm>
            <a:off x="468313" y="1484313"/>
            <a:ext cx="8496300" cy="4824412"/>
          </a:xfrm>
          <a:noFill/>
          <a:ln/>
        </p:spPr>
        <p:txBody>
          <a:bodyPr/>
          <a:lstStyle/>
          <a:p>
            <a:pPr marL="352425" indent="-352425">
              <a:buFont typeface="Wingdings" pitchFamily="2" charset="2"/>
              <a:buChar char="u"/>
            </a:pPr>
            <a:r>
              <a:rPr lang="zh-CN" altLang="en-GB" sz="2800" b="1">
                <a:latin typeface="Times New Roman" pitchFamily="18" charset="0"/>
              </a:rPr>
              <a:t>当某一</a:t>
            </a:r>
            <a:r>
              <a:rPr lang="en-GB" altLang="zh-CN" sz="2800" b="1">
                <a:latin typeface="Times New Roman" pitchFamily="18" charset="0"/>
              </a:rPr>
              <a:t>IR</a:t>
            </a:r>
            <a:r>
              <a:rPr lang="en-GB" altLang="zh-CN" sz="2800" b="1" baseline="-25000">
                <a:latin typeface="Times New Roman" pitchFamily="18" charset="0"/>
              </a:rPr>
              <a:t>i</a:t>
            </a:r>
            <a:r>
              <a:rPr lang="zh-CN" altLang="en-GB" sz="2800" b="1">
                <a:latin typeface="Times New Roman" pitchFamily="18" charset="0"/>
              </a:rPr>
              <a:t>中断被服务时，</a:t>
            </a:r>
            <a:r>
              <a:rPr lang="en-GB" altLang="zh-CN" sz="2800" b="1">
                <a:latin typeface="Times New Roman" pitchFamily="18" charset="0"/>
              </a:rPr>
              <a:t>ISR</a:t>
            </a:r>
            <a:r>
              <a:rPr lang="zh-CN" altLang="en-GB" sz="2800" b="1">
                <a:latin typeface="Times New Roman" pitchFamily="18" charset="0"/>
              </a:rPr>
              <a:t>中的相应位</a:t>
            </a:r>
            <a:r>
              <a:rPr lang="en-GB" altLang="zh-CN" sz="2800" b="1">
                <a:latin typeface="Times New Roman" pitchFamily="18" charset="0"/>
              </a:rPr>
              <a:t>ISR</a:t>
            </a:r>
            <a:r>
              <a:rPr lang="en-GB" altLang="zh-CN" sz="2800" b="1" baseline="-25000">
                <a:latin typeface="Times New Roman" pitchFamily="18" charset="0"/>
              </a:rPr>
              <a:t>i</a:t>
            </a:r>
            <a:r>
              <a:rPr lang="en-GB" altLang="zh-CN" sz="2800" b="1">
                <a:latin typeface="Times New Roman" pitchFamily="18" charset="0"/>
              </a:rPr>
              <a:t>=1</a:t>
            </a:r>
            <a:r>
              <a:rPr lang="zh-CN" altLang="en-GB" sz="2800" b="1">
                <a:latin typeface="Times New Roman" pitchFamily="18" charset="0"/>
              </a:rPr>
              <a:t>。当服务结束后，则必须清零该</a:t>
            </a:r>
            <a:r>
              <a:rPr lang="en-GB" altLang="zh-CN" sz="2800" b="1">
                <a:latin typeface="Times New Roman" pitchFamily="18" charset="0"/>
              </a:rPr>
              <a:t>ISR</a:t>
            </a:r>
            <a:r>
              <a:rPr lang="en-GB" altLang="zh-CN" sz="2800" b="1" baseline="-25000">
                <a:latin typeface="Times New Roman" pitchFamily="18" charset="0"/>
              </a:rPr>
              <a:t>i</a:t>
            </a:r>
            <a:r>
              <a:rPr lang="zh-CN" altLang="en-GB" sz="2800" b="1">
                <a:latin typeface="Times New Roman" pitchFamily="18" charset="0"/>
              </a:rPr>
              <a:t>位。使</a:t>
            </a:r>
            <a:r>
              <a:rPr lang="en-GB" altLang="zh-CN" sz="2800" b="1">
                <a:latin typeface="Times New Roman" pitchFamily="18" charset="0"/>
              </a:rPr>
              <a:t>ISR</a:t>
            </a:r>
            <a:r>
              <a:rPr lang="en-GB" altLang="zh-CN" sz="2800" b="1" baseline="-25000">
                <a:latin typeface="Times New Roman" pitchFamily="18" charset="0"/>
              </a:rPr>
              <a:t>i</a:t>
            </a:r>
            <a:r>
              <a:rPr lang="en-GB" altLang="zh-CN" sz="2800" b="1">
                <a:latin typeface="Times New Roman" pitchFamily="18" charset="0"/>
              </a:rPr>
              <a:t>=0</a:t>
            </a:r>
            <a:r>
              <a:rPr lang="zh-CN" altLang="en-GB" sz="2800" b="1">
                <a:latin typeface="Times New Roman" pitchFamily="18" charset="0"/>
              </a:rPr>
              <a:t>是通过向</a:t>
            </a:r>
            <a:r>
              <a:rPr lang="en-GB" altLang="zh-CN" sz="2800" b="1">
                <a:latin typeface="Times New Roman" pitchFamily="18" charset="0"/>
              </a:rPr>
              <a:t>8259A</a:t>
            </a:r>
            <a:r>
              <a:rPr lang="zh-CN" altLang="en-GB" sz="2800" b="1">
                <a:latin typeface="Times New Roman" pitchFamily="18" charset="0"/>
              </a:rPr>
              <a:t>发出中断结束命令（</a:t>
            </a:r>
            <a:r>
              <a:rPr lang="en-GB" altLang="zh-CN" sz="2800" b="1">
                <a:latin typeface="Times New Roman" pitchFamily="18" charset="0"/>
              </a:rPr>
              <a:t>EOI</a:t>
            </a:r>
            <a:r>
              <a:rPr lang="zh-CN" altLang="en-GB" sz="2800" b="1">
                <a:latin typeface="Times New Roman" pitchFamily="18" charset="0"/>
              </a:rPr>
              <a:t>命令）实现的。</a:t>
            </a:r>
          </a:p>
          <a:p>
            <a:pPr marL="352425" indent="-352425">
              <a:lnSpc>
                <a:spcPct val="90000"/>
              </a:lnSpc>
              <a:buFont typeface="Wingdings" pitchFamily="2" charset="2"/>
              <a:buChar char="u"/>
            </a:pPr>
            <a:r>
              <a:rPr lang="zh-CN" altLang="en-GB" sz="2800" b="1">
                <a:latin typeface="Times New Roman" pitchFamily="18" charset="0"/>
              </a:rPr>
              <a:t>三种</a:t>
            </a:r>
            <a:r>
              <a:rPr lang="en-GB" altLang="zh-CN" sz="2800" b="1">
                <a:latin typeface="Times New Roman" pitchFamily="18" charset="0"/>
              </a:rPr>
              <a:t>EOI</a:t>
            </a:r>
            <a:r>
              <a:rPr lang="zh-CN" altLang="en-GB" sz="2800" b="1">
                <a:latin typeface="Times New Roman" pitchFamily="18" charset="0"/>
              </a:rPr>
              <a:t>命令</a:t>
            </a:r>
            <a:endParaRPr lang="en-GB" altLang="zh-CN" sz="2800" b="1">
              <a:latin typeface="Times New Roman" pitchFamily="18" charset="0"/>
            </a:endParaRPr>
          </a:p>
          <a:p>
            <a:pPr marL="901700" lvl="1" indent="-369888">
              <a:lnSpc>
                <a:spcPct val="90000"/>
              </a:lnSpc>
              <a:buClr>
                <a:srgbClr val="006600"/>
              </a:buClr>
              <a:buSzPct val="75000"/>
              <a:buFont typeface="Wingdings" pitchFamily="2" charset="2"/>
              <a:buChar char="l"/>
            </a:pPr>
            <a:r>
              <a:rPr lang="zh-CN" altLang="en-GB" b="1">
                <a:solidFill>
                  <a:srgbClr val="FF0000"/>
                </a:solidFill>
                <a:latin typeface="Times New Roman" pitchFamily="18" charset="0"/>
              </a:rPr>
              <a:t>自动</a:t>
            </a:r>
            <a:r>
              <a:rPr lang="en-GB" altLang="zh-CN" b="1">
                <a:latin typeface="Times New Roman" pitchFamily="18" charset="0"/>
              </a:rPr>
              <a:t>EOI</a:t>
            </a:r>
            <a:r>
              <a:rPr lang="zh-CN" altLang="en-GB" b="1">
                <a:latin typeface="Times New Roman" pitchFamily="18" charset="0"/>
              </a:rPr>
              <a:t>（</a:t>
            </a:r>
            <a:r>
              <a:rPr lang="en-GB" altLang="zh-CN" b="1">
                <a:latin typeface="Times New Roman" pitchFamily="18" charset="0"/>
              </a:rPr>
              <a:t>AEOI</a:t>
            </a:r>
            <a:r>
              <a:rPr lang="zh-CN" altLang="en-GB" b="1">
                <a:latin typeface="Times New Roman" pitchFamily="18" charset="0"/>
              </a:rPr>
              <a:t>）</a:t>
            </a:r>
            <a:r>
              <a:rPr lang="en-GB" altLang="zh-CN" b="1">
                <a:latin typeface="Times New Roman" pitchFamily="18" charset="0"/>
              </a:rPr>
              <a:t>——</a:t>
            </a:r>
            <a:r>
              <a:rPr lang="zh-CN" altLang="en-GB" b="1">
                <a:latin typeface="Times New Roman" pitchFamily="18" charset="0"/>
              </a:rPr>
              <a:t>（自动</a:t>
            </a:r>
            <a:r>
              <a:rPr lang="en-GB" altLang="zh-CN" b="1">
                <a:latin typeface="Times New Roman" pitchFamily="18" charset="0"/>
              </a:rPr>
              <a:t>EOI</a:t>
            </a:r>
            <a:r>
              <a:rPr lang="zh-CN" altLang="en-GB" b="1">
                <a:latin typeface="Times New Roman" pitchFamily="18" charset="0"/>
              </a:rPr>
              <a:t>方式）</a:t>
            </a:r>
          </a:p>
          <a:p>
            <a:pPr marL="901700" lvl="1" indent="-369888">
              <a:lnSpc>
                <a:spcPct val="90000"/>
              </a:lnSpc>
              <a:buClr>
                <a:srgbClr val="006600"/>
              </a:buClr>
              <a:buSzPct val="75000"/>
              <a:buFont typeface="Wingdings" pitchFamily="2" charset="2"/>
              <a:buChar char="l"/>
            </a:pPr>
            <a:r>
              <a:rPr lang="zh-CN" altLang="en-GB" b="1">
                <a:latin typeface="Times New Roman" pitchFamily="18" charset="0"/>
              </a:rPr>
              <a:t>非指定</a:t>
            </a:r>
            <a:r>
              <a:rPr lang="en-GB" altLang="zh-CN" b="1">
                <a:latin typeface="Times New Roman" pitchFamily="18" charset="0"/>
              </a:rPr>
              <a:t>EOI</a:t>
            </a:r>
            <a:r>
              <a:rPr lang="zh-CN" altLang="en-US" b="1">
                <a:latin typeface="Times New Roman" pitchFamily="18" charset="0"/>
              </a:rPr>
              <a:t>（</a:t>
            </a:r>
            <a:r>
              <a:rPr lang="en-US" altLang="zh-CN" b="1">
                <a:latin typeface="Times New Roman" pitchFamily="18" charset="0"/>
              </a:rPr>
              <a:t>NSEOI</a:t>
            </a:r>
            <a:r>
              <a:rPr lang="zh-CN" altLang="en-US" b="1">
                <a:latin typeface="Times New Roman" pitchFamily="18" charset="0"/>
              </a:rPr>
              <a:t>）</a:t>
            </a:r>
            <a:r>
              <a:rPr lang="en-GB" altLang="zh-CN" b="1">
                <a:latin typeface="Times New Roman" pitchFamily="18" charset="0"/>
              </a:rPr>
              <a:t>——</a:t>
            </a:r>
            <a:r>
              <a:rPr lang="zh-CN" altLang="en-GB" b="1">
                <a:latin typeface="Times New Roman" pitchFamily="18" charset="0"/>
              </a:rPr>
              <a:t>（</a:t>
            </a:r>
            <a:r>
              <a:rPr lang="zh-CN" altLang="en-GB" b="1">
                <a:solidFill>
                  <a:srgbClr val="FF0000"/>
                </a:solidFill>
                <a:latin typeface="Times New Roman" pitchFamily="18" charset="0"/>
              </a:rPr>
              <a:t>一般</a:t>
            </a:r>
            <a:r>
              <a:rPr lang="en-GB" altLang="zh-CN" b="1">
                <a:latin typeface="Times New Roman" pitchFamily="18" charset="0"/>
              </a:rPr>
              <a:t>EOI</a:t>
            </a:r>
            <a:r>
              <a:rPr lang="zh-CN" altLang="en-GB" b="1">
                <a:latin typeface="Times New Roman" pitchFamily="18" charset="0"/>
              </a:rPr>
              <a:t>方式）</a:t>
            </a:r>
          </a:p>
          <a:p>
            <a:pPr marL="901700" lvl="1" indent="-369888">
              <a:lnSpc>
                <a:spcPct val="90000"/>
              </a:lnSpc>
              <a:buClr>
                <a:srgbClr val="006600"/>
              </a:buClr>
              <a:buSzPct val="75000"/>
              <a:buFont typeface="Wingdings" pitchFamily="2" charset="2"/>
              <a:buChar char="l"/>
            </a:pPr>
            <a:r>
              <a:rPr lang="zh-CN" altLang="en-GB" b="1">
                <a:latin typeface="Times New Roman" pitchFamily="18" charset="0"/>
              </a:rPr>
              <a:t>指定</a:t>
            </a:r>
            <a:r>
              <a:rPr lang="en-GB" altLang="zh-CN" b="1">
                <a:latin typeface="Times New Roman" pitchFamily="18" charset="0"/>
              </a:rPr>
              <a:t>EOI</a:t>
            </a:r>
            <a:r>
              <a:rPr lang="zh-CN" altLang="en-US" b="1">
                <a:latin typeface="Times New Roman" pitchFamily="18" charset="0"/>
              </a:rPr>
              <a:t>（</a:t>
            </a:r>
            <a:r>
              <a:rPr lang="en-US" altLang="zh-CN" b="1">
                <a:latin typeface="Times New Roman" pitchFamily="18" charset="0"/>
              </a:rPr>
              <a:t>SEOI</a:t>
            </a:r>
            <a:r>
              <a:rPr lang="zh-CN" altLang="en-US" b="1">
                <a:latin typeface="Times New Roman" pitchFamily="18" charset="0"/>
              </a:rPr>
              <a:t>）</a:t>
            </a:r>
            <a:r>
              <a:rPr lang="en-US" altLang="zh-CN" b="1">
                <a:latin typeface="Times New Roman" pitchFamily="18" charset="0"/>
              </a:rPr>
              <a:t>——</a:t>
            </a:r>
            <a:r>
              <a:rPr lang="zh-CN" altLang="en-US" b="1">
                <a:latin typeface="Times New Roman" pitchFamily="18" charset="0"/>
              </a:rPr>
              <a:t>（</a:t>
            </a:r>
            <a:r>
              <a:rPr lang="zh-CN" altLang="en-US" b="1">
                <a:solidFill>
                  <a:srgbClr val="FF0000"/>
                </a:solidFill>
                <a:latin typeface="Times New Roman" pitchFamily="18" charset="0"/>
              </a:rPr>
              <a:t>特殊</a:t>
            </a:r>
            <a:r>
              <a:rPr lang="en-GB" altLang="zh-CN" b="1">
                <a:latin typeface="Times New Roman" pitchFamily="18" charset="0"/>
              </a:rPr>
              <a:t>EOI</a:t>
            </a:r>
            <a:r>
              <a:rPr lang="zh-CN" altLang="en-GB" b="1">
                <a:latin typeface="Times New Roman" pitchFamily="18" charset="0"/>
              </a:rPr>
              <a:t>方式</a:t>
            </a:r>
            <a:r>
              <a:rPr lang="zh-CN" altLang="en-US" b="1">
                <a:latin typeface="Times New Roman" pitchFamily="18" charset="0"/>
              </a:rPr>
              <a:t>）</a:t>
            </a:r>
          </a:p>
        </p:txBody>
      </p:sp>
    </p:spTree>
    <p:extLst>
      <p:ext uri="{BB962C8B-B14F-4D97-AF65-F5344CB8AC3E}">
        <p14:creationId xmlns:p14="http://schemas.microsoft.com/office/powerpoint/2010/main" val="2357010936"/>
      </p:ext>
    </p:extLst>
  </p:cSld>
  <p:clrMapOvr>
    <a:masterClrMapping/>
  </p:clrMapOvr>
  <p:transition spd="med"/>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4"/>
          <p:cNvSpPr>
            <a:spLocks noGrp="1"/>
          </p:cNvSpPr>
          <p:nvPr>
            <p:ph type="sldNum" sz="quarter" idx="11"/>
          </p:nvPr>
        </p:nvSpPr>
        <p:spPr/>
        <p:txBody>
          <a:bodyPr/>
          <a:lstStyle/>
          <a:p>
            <a:fld id="{9EF9DB0E-E05F-4A75-8AC5-3839479AD5EE}" type="slidenum">
              <a:rPr lang="zh-CN" altLang="en-US"/>
              <a:pPr/>
              <a:t>82</a:t>
            </a:fld>
            <a:endParaRPr lang="en-US" altLang="zh-CN"/>
          </a:p>
        </p:txBody>
      </p:sp>
      <p:sp>
        <p:nvSpPr>
          <p:cNvPr id="1011714" name="Rectangle 2"/>
          <p:cNvSpPr>
            <a:spLocks noGrp="1" noChangeArrowheads="1"/>
          </p:cNvSpPr>
          <p:nvPr>
            <p:ph type="title"/>
          </p:nvPr>
        </p:nvSpPr>
        <p:spPr>
          <a:xfrm>
            <a:off x="611450" y="44530"/>
            <a:ext cx="8064238" cy="574675"/>
          </a:xfrm>
          <a:noFill/>
          <a:ln/>
        </p:spPr>
        <p:txBody>
          <a:bodyPr anchor="t"/>
          <a:lstStyle/>
          <a:p>
            <a:r>
              <a:rPr lang="zh-CN" altLang="en-US" dirty="0">
                <a:ea typeface="黑体" pitchFamily="2" charset="-122"/>
              </a:rPr>
              <a:t>二、可编程中断控制器</a:t>
            </a:r>
            <a:r>
              <a:rPr lang="en-US" altLang="zh-CN" dirty="0">
                <a:ea typeface="黑体" pitchFamily="2" charset="-122"/>
              </a:rPr>
              <a:t>8259</a:t>
            </a:r>
            <a:endParaRPr lang="en-US" altLang="zh-CN" sz="2800" b="1" dirty="0">
              <a:solidFill>
                <a:srgbClr val="006600"/>
              </a:solidFill>
              <a:ea typeface="黑体" pitchFamily="2" charset="-122"/>
            </a:endParaRPr>
          </a:p>
        </p:txBody>
      </p:sp>
      <p:sp>
        <p:nvSpPr>
          <p:cNvPr id="1011715" name="Rectangle 3"/>
          <p:cNvSpPr>
            <a:spLocks noChangeArrowheads="1"/>
          </p:cNvSpPr>
          <p:nvPr/>
        </p:nvSpPr>
        <p:spPr bwMode="auto">
          <a:xfrm>
            <a:off x="395288" y="836613"/>
            <a:ext cx="8507412" cy="503237"/>
          </a:xfrm>
          <a:prstGeom prst="rect">
            <a:avLst/>
          </a:prstGeom>
          <a:noFill/>
          <a:ln w="9525">
            <a:noFill/>
            <a:miter lim="800000"/>
            <a:headEnd/>
            <a:tailEnd/>
          </a:ln>
          <a:effectLst/>
        </p:spPr>
        <p:txBody>
          <a:bodyPr/>
          <a:lstStyle/>
          <a:p>
            <a:pPr algn="l">
              <a:spcBef>
                <a:spcPct val="20000"/>
              </a:spcBef>
              <a:buClr>
                <a:schemeClr val="bg2"/>
              </a:buClr>
              <a:buSzPct val="75000"/>
            </a:pPr>
            <a:r>
              <a:rPr lang="en-US" altLang="zh-CN" sz="2800">
                <a:solidFill>
                  <a:schemeClr val="bg2"/>
                </a:solidFill>
                <a:latin typeface="Arial" charset="0"/>
              </a:rPr>
              <a:t>3.</a:t>
            </a:r>
            <a:r>
              <a:rPr lang="en-US" altLang="zh-CN" sz="2800">
                <a:latin typeface="Arial" charset="0"/>
              </a:rPr>
              <a:t>  8259</a:t>
            </a:r>
            <a:r>
              <a:rPr lang="zh-CN" altLang="en-US" sz="2800">
                <a:latin typeface="Arial" charset="0"/>
              </a:rPr>
              <a:t>工作方式 </a:t>
            </a:r>
            <a:r>
              <a:rPr lang="zh-CN" altLang="en-US" sz="2800">
                <a:solidFill>
                  <a:srgbClr val="0000FF"/>
                </a:solidFill>
                <a:latin typeface="Arial" charset="0"/>
              </a:rPr>
              <a:t>－ 中断结束方式</a:t>
            </a:r>
          </a:p>
        </p:txBody>
      </p:sp>
      <p:sp>
        <p:nvSpPr>
          <p:cNvPr id="1011716" name="Rectangle 4"/>
          <p:cNvSpPr>
            <a:spLocks noGrp="1" noChangeArrowheads="1"/>
          </p:cNvSpPr>
          <p:nvPr>
            <p:ph type="body" idx="1"/>
          </p:nvPr>
        </p:nvSpPr>
        <p:spPr>
          <a:xfrm>
            <a:off x="468313" y="1412875"/>
            <a:ext cx="8496300" cy="5256213"/>
          </a:xfrm>
          <a:noFill/>
          <a:ln/>
        </p:spPr>
        <p:txBody>
          <a:bodyPr/>
          <a:lstStyle/>
          <a:p>
            <a:pPr marL="352425" indent="-352425">
              <a:buClr>
                <a:srgbClr val="006600"/>
              </a:buClr>
              <a:buFont typeface="Wingdings" pitchFamily="2" charset="2"/>
              <a:buChar char="l"/>
            </a:pPr>
            <a:r>
              <a:rPr lang="en-US" altLang="zh-CN" sz="2800" b="1">
                <a:latin typeface="Times New Roman" pitchFamily="18" charset="0"/>
              </a:rPr>
              <a:t>AEOI</a:t>
            </a:r>
            <a:r>
              <a:rPr lang="zh-CN" altLang="en-US" sz="2800" b="1">
                <a:latin typeface="Times New Roman" pitchFamily="18" charset="0"/>
              </a:rPr>
              <a:t>（自动</a:t>
            </a:r>
            <a:r>
              <a:rPr lang="en-US" altLang="zh-CN" sz="2800" b="1">
                <a:latin typeface="Times New Roman" pitchFamily="18" charset="0"/>
              </a:rPr>
              <a:t>EOI</a:t>
            </a:r>
            <a:r>
              <a:rPr lang="zh-CN" altLang="en-US" sz="2800" b="1">
                <a:latin typeface="Times New Roman" pitchFamily="18" charset="0"/>
              </a:rPr>
              <a:t>）：</a:t>
            </a:r>
            <a:r>
              <a:rPr lang="zh-CN" altLang="en-GB" sz="2800" b="1">
                <a:latin typeface="Times New Roman" pitchFamily="18" charset="0"/>
              </a:rPr>
              <a:t>在第</a:t>
            </a:r>
            <a:r>
              <a:rPr lang="en-GB" altLang="zh-CN" sz="2800" b="1">
                <a:latin typeface="Times New Roman" pitchFamily="18" charset="0"/>
              </a:rPr>
              <a:t>2</a:t>
            </a:r>
            <a:r>
              <a:rPr lang="zh-CN" altLang="en-GB" sz="2800" b="1">
                <a:latin typeface="Times New Roman" pitchFamily="18" charset="0"/>
              </a:rPr>
              <a:t>个</a:t>
            </a:r>
            <a:r>
              <a:rPr lang="en-GB" altLang="zh-CN" sz="2800" b="1">
                <a:latin typeface="Times New Roman" pitchFamily="18" charset="0"/>
              </a:rPr>
              <a:t>INTA</a:t>
            </a:r>
            <a:r>
              <a:rPr lang="zh-CN" altLang="en-GB" sz="2800" b="1">
                <a:latin typeface="Times New Roman" pitchFamily="18" charset="0"/>
              </a:rPr>
              <a:t>结束时，由</a:t>
            </a:r>
            <a:r>
              <a:rPr lang="en-GB" altLang="zh-CN" sz="2800" b="1">
                <a:latin typeface="Times New Roman" pitchFamily="18" charset="0"/>
              </a:rPr>
              <a:t>8259A</a:t>
            </a:r>
            <a:r>
              <a:rPr lang="zh-CN" altLang="en-GB" sz="2800" b="1">
                <a:latin typeface="Times New Roman" pitchFamily="18" charset="0"/>
              </a:rPr>
              <a:t>使</a:t>
            </a:r>
            <a:r>
              <a:rPr lang="en-US" altLang="zh-CN" sz="2800" b="1">
                <a:latin typeface="Times New Roman" pitchFamily="18" charset="0"/>
              </a:rPr>
              <a:t>ISR</a:t>
            </a:r>
            <a:r>
              <a:rPr lang="en-US" altLang="zh-CN" sz="2800" b="1" i="1">
                <a:latin typeface="Times New Roman" pitchFamily="18" charset="0"/>
              </a:rPr>
              <a:t>i</a:t>
            </a:r>
            <a:r>
              <a:rPr lang="zh-CN" altLang="en-US" sz="2800" b="1">
                <a:latin typeface="Times New Roman" pitchFamily="18" charset="0"/>
              </a:rPr>
              <a:t>自动复位。</a:t>
            </a:r>
          </a:p>
          <a:p>
            <a:pPr marL="1162050" lvl="1" indent="-630238">
              <a:buClr>
                <a:schemeClr val="bg2"/>
              </a:buClr>
              <a:buSzPct val="150000"/>
              <a:buFont typeface="Wingdings" pitchFamily="2" charset="2"/>
              <a:buChar char="F"/>
            </a:pPr>
            <a:r>
              <a:rPr lang="zh-CN" altLang="en-US" b="1">
                <a:solidFill>
                  <a:srgbClr val="0000FF"/>
                </a:solidFill>
                <a:latin typeface="Times New Roman" pitchFamily="18" charset="0"/>
              </a:rPr>
              <a:t>因不保留当前正在服务的中断的状态，故</a:t>
            </a:r>
            <a:r>
              <a:rPr lang="en-US" altLang="zh-CN" b="1">
                <a:solidFill>
                  <a:srgbClr val="0000FF"/>
                </a:solidFill>
                <a:latin typeface="Times New Roman" pitchFamily="18" charset="0"/>
              </a:rPr>
              <a:t>AEOI</a:t>
            </a:r>
            <a:r>
              <a:rPr lang="zh-CN" altLang="en-US" b="1">
                <a:solidFill>
                  <a:srgbClr val="CC0000"/>
                </a:solidFill>
                <a:latin typeface="Times New Roman" pitchFamily="18" charset="0"/>
              </a:rPr>
              <a:t>不能</a:t>
            </a:r>
            <a:r>
              <a:rPr lang="zh-CN" altLang="en-US" b="1">
                <a:solidFill>
                  <a:srgbClr val="0000FF"/>
                </a:solidFill>
                <a:latin typeface="Times New Roman" pitchFamily="18" charset="0"/>
              </a:rPr>
              <a:t>用于</a:t>
            </a:r>
            <a:r>
              <a:rPr lang="zh-CN" altLang="en-US" b="1">
                <a:solidFill>
                  <a:srgbClr val="CC0000"/>
                </a:solidFill>
                <a:latin typeface="Times New Roman" pitchFamily="18" charset="0"/>
              </a:rPr>
              <a:t>中断嵌套</a:t>
            </a:r>
            <a:r>
              <a:rPr lang="zh-CN" altLang="en-US" b="1">
                <a:solidFill>
                  <a:srgbClr val="0000FF"/>
                </a:solidFill>
                <a:latin typeface="Times New Roman" pitchFamily="18" charset="0"/>
              </a:rPr>
              <a:t>方式。</a:t>
            </a:r>
            <a:endParaRPr lang="en-US" altLang="zh-CN" b="1">
              <a:solidFill>
                <a:srgbClr val="0000FF"/>
              </a:solidFill>
              <a:latin typeface="Times New Roman" pitchFamily="18" charset="0"/>
            </a:endParaRPr>
          </a:p>
          <a:p>
            <a:pPr marL="352425" indent="-352425">
              <a:buClr>
                <a:srgbClr val="006600"/>
              </a:buClr>
              <a:buFont typeface="Wingdings" pitchFamily="2" charset="2"/>
              <a:buChar char="l"/>
            </a:pPr>
            <a:r>
              <a:rPr lang="en-US" altLang="zh-CN" sz="2800" b="1">
                <a:latin typeface="Times New Roman" pitchFamily="18" charset="0"/>
              </a:rPr>
              <a:t>SEOI</a:t>
            </a:r>
            <a:r>
              <a:rPr lang="zh-CN" altLang="en-US" sz="2800" b="1">
                <a:latin typeface="Times New Roman" pitchFamily="18" charset="0"/>
              </a:rPr>
              <a:t>（特殊</a:t>
            </a:r>
            <a:r>
              <a:rPr lang="en-US" altLang="zh-CN" sz="2800" b="1">
                <a:latin typeface="Times New Roman" pitchFamily="18" charset="0"/>
              </a:rPr>
              <a:t>/</a:t>
            </a:r>
            <a:r>
              <a:rPr lang="zh-CN" altLang="en-US" sz="2800" b="1">
                <a:latin typeface="Times New Roman" pitchFamily="18" charset="0"/>
              </a:rPr>
              <a:t>指定</a:t>
            </a:r>
            <a:r>
              <a:rPr lang="en-US" altLang="zh-CN" sz="2800" b="1">
                <a:latin typeface="Times New Roman" pitchFamily="18" charset="0"/>
              </a:rPr>
              <a:t>EOI</a:t>
            </a:r>
            <a:r>
              <a:rPr lang="zh-CN" altLang="en-US" sz="2800" b="1">
                <a:latin typeface="Times New Roman" pitchFamily="18" charset="0"/>
              </a:rPr>
              <a:t>）：由</a:t>
            </a:r>
            <a:r>
              <a:rPr lang="en-US" altLang="zh-CN" sz="2800" b="1">
                <a:latin typeface="Times New Roman" pitchFamily="18" charset="0"/>
              </a:rPr>
              <a:t>CPU</a:t>
            </a:r>
            <a:r>
              <a:rPr lang="zh-CN" altLang="en-GB" sz="2800" b="1">
                <a:latin typeface="Times New Roman" pitchFamily="18" charset="0"/>
              </a:rPr>
              <a:t>发出一条</a:t>
            </a:r>
            <a:r>
              <a:rPr lang="en-GB" altLang="zh-CN" sz="2800" b="1">
                <a:latin typeface="Times New Roman" pitchFamily="18" charset="0"/>
              </a:rPr>
              <a:t>SEOI</a:t>
            </a:r>
            <a:r>
              <a:rPr lang="zh-CN" altLang="en-GB" sz="2800" b="1">
                <a:latin typeface="Times New Roman" pitchFamily="18" charset="0"/>
              </a:rPr>
              <a:t>命令，该</a:t>
            </a:r>
            <a:r>
              <a:rPr lang="en-GB" altLang="zh-CN" sz="2800" b="1">
                <a:latin typeface="Times New Roman" pitchFamily="18" charset="0"/>
              </a:rPr>
              <a:t>EOI</a:t>
            </a:r>
            <a:r>
              <a:rPr lang="zh-CN" altLang="en-GB" sz="2800" b="1">
                <a:latin typeface="Times New Roman" pitchFamily="18" charset="0"/>
              </a:rPr>
              <a:t>命令中指出了所要复位的</a:t>
            </a:r>
            <a:r>
              <a:rPr lang="en-GB" altLang="zh-CN" sz="2800" b="1">
                <a:latin typeface="Times New Roman" pitchFamily="18" charset="0"/>
              </a:rPr>
              <a:t>ISR</a:t>
            </a:r>
            <a:r>
              <a:rPr lang="zh-CN" altLang="en-GB" sz="2800" b="1">
                <a:latin typeface="Times New Roman" pitchFamily="18" charset="0"/>
              </a:rPr>
              <a:t>的位号。</a:t>
            </a:r>
            <a:r>
              <a:rPr lang="zh-CN" altLang="en-US" sz="2800" b="1">
                <a:latin typeface="Times New Roman" pitchFamily="18" charset="0"/>
              </a:rPr>
              <a:t> </a:t>
            </a:r>
          </a:p>
          <a:p>
            <a:pPr marL="1162050" lvl="1" indent="-630238">
              <a:buClr>
                <a:schemeClr val="bg2"/>
              </a:buClr>
              <a:buSzPct val="150000"/>
              <a:buFont typeface="Wingdings" pitchFamily="2" charset="2"/>
              <a:buChar char="F"/>
            </a:pPr>
            <a:r>
              <a:rPr lang="zh-CN" altLang="en-US" b="1">
                <a:solidFill>
                  <a:srgbClr val="0000FF"/>
                </a:solidFill>
                <a:latin typeface="Times New Roman" pitchFamily="18" charset="0"/>
              </a:rPr>
              <a:t>用于</a:t>
            </a:r>
            <a:r>
              <a:rPr lang="zh-CN" altLang="en-US" b="1">
                <a:solidFill>
                  <a:srgbClr val="CC0000"/>
                </a:solidFill>
                <a:latin typeface="Times New Roman" pitchFamily="18" charset="0"/>
              </a:rPr>
              <a:t>特殊屏蔽</a:t>
            </a:r>
            <a:r>
              <a:rPr lang="zh-CN" altLang="en-US" b="1">
                <a:solidFill>
                  <a:srgbClr val="0000FF"/>
                </a:solidFill>
                <a:latin typeface="Times New Roman" pitchFamily="18" charset="0"/>
              </a:rPr>
              <a:t>方式。</a:t>
            </a:r>
          </a:p>
          <a:p>
            <a:pPr marL="352425" indent="-352425">
              <a:buClr>
                <a:srgbClr val="006600"/>
              </a:buClr>
              <a:buFont typeface="Wingdings" pitchFamily="2" charset="2"/>
              <a:buChar char="l"/>
            </a:pPr>
            <a:r>
              <a:rPr lang="en-GB" altLang="zh-CN" sz="2800" b="1">
                <a:latin typeface="Times New Roman" pitchFamily="18" charset="0"/>
              </a:rPr>
              <a:t>NSEOI</a:t>
            </a:r>
            <a:r>
              <a:rPr lang="zh-CN" altLang="en-GB" sz="2800" b="1">
                <a:latin typeface="Times New Roman" pitchFamily="18" charset="0"/>
              </a:rPr>
              <a:t>（一般</a:t>
            </a:r>
            <a:r>
              <a:rPr lang="en-GB" altLang="zh-CN" sz="2800" b="1">
                <a:latin typeface="Times New Roman" pitchFamily="18" charset="0"/>
              </a:rPr>
              <a:t>/</a:t>
            </a:r>
            <a:r>
              <a:rPr lang="zh-CN" altLang="en-GB" sz="2800" b="1">
                <a:latin typeface="Times New Roman" pitchFamily="18" charset="0"/>
              </a:rPr>
              <a:t>非指定</a:t>
            </a:r>
            <a:r>
              <a:rPr lang="en-GB" altLang="zh-CN" sz="2800" b="1">
                <a:latin typeface="Times New Roman" pitchFamily="18" charset="0"/>
              </a:rPr>
              <a:t>EOI</a:t>
            </a:r>
            <a:r>
              <a:rPr lang="zh-CN" altLang="en-GB" sz="2800" b="1">
                <a:latin typeface="Times New Roman" pitchFamily="18" charset="0"/>
              </a:rPr>
              <a:t>）：</a:t>
            </a:r>
            <a:r>
              <a:rPr lang="zh-CN" altLang="en-US" sz="2800" b="1">
                <a:latin typeface="Times New Roman" pitchFamily="18" charset="0"/>
              </a:rPr>
              <a:t>由</a:t>
            </a:r>
            <a:r>
              <a:rPr lang="en-US" altLang="zh-CN" sz="2800" b="1">
                <a:latin typeface="Times New Roman" pitchFamily="18" charset="0"/>
              </a:rPr>
              <a:t>CPU</a:t>
            </a:r>
            <a:r>
              <a:rPr lang="zh-CN" altLang="en-GB" sz="2800" b="1">
                <a:latin typeface="Times New Roman" pitchFamily="18" charset="0"/>
              </a:rPr>
              <a:t>发出正常</a:t>
            </a:r>
            <a:r>
              <a:rPr lang="en-GB" altLang="zh-CN" sz="2800" b="1">
                <a:latin typeface="Times New Roman" pitchFamily="18" charset="0"/>
              </a:rPr>
              <a:t>EOI</a:t>
            </a:r>
            <a:r>
              <a:rPr lang="zh-CN" altLang="en-GB" sz="2800" b="1">
                <a:latin typeface="Times New Roman" pitchFamily="18" charset="0"/>
              </a:rPr>
              <a:t>命令，该</a:t>
            </a:r>
            <a:r>
              <a:rPr lang="en-GB" altLang="zh-CN" sz="2800" b="1">
                <a:latin typeface="Times New Roman" pitchFamily="18" charset="0"/>
              </a:rPr>
              <a:t>EOI</a:t>
            </a:r>
            <a:r>
              <a:rPr lang="zh-CN" altLang="en-GB" sz="2800" b="1">
                <a:latin typeface="Times New Roman" pitchFamily="18" charset="0"/>
              </a:rPr>
              <a:t>命令使</a:t>
            </a:r>
            <a:r>
              <a:rPr lang="en-GB" altLang="zh-CN" sz="2800" b="1">
                <a:latin typeface="Times New Roman" pitchFamily="18" charset="0"/>
              </a:rPr>
              <a:t>ISRi=1</a:t>
            </a:r>
            <a:r>
              <a:rPr lang="zh-CN" altLang="en-GB" sz="2800" b="1">
                <a:latin typeface="Times New Roman" pitchFamily="18" charset="0"/>
              </a:rPr>
              <a:t>的位中优先级最高的那一位复位。</a:t>
            </a:r>
          </a:p>
          <a:p>
            <a:pPr marL="1162050" lvl="1" indent="-630238">
              <a:buClr>
                <a:schemeClr val="bg2"/>
              </a:buClr>
              <a:buSzPct val="150000"/>
              <a:buFont typeface="Wingdings" pitchFamily="2" charset="2"/>
              <a:buChar char="F"/>
            </a:pPr>
            <a:r>
              <a:rPr lang="zh-CN" altLang="en-GB" b="1">
                <a:solidFill>
                  <a:srgbClr val="0000FF"/>
                </a:solidFill>
                <a:latin typeface="Times New Roman" pitchFamily="18" charset="0"/>
              </a:rPr>
              <a:t>用于</a:t>
            </a:r>
            <a:r>
              <a:rPr lang="zh-CN" altLang="en-GB" b="1">
                <a:solidFill>
                  <a:srgbClr val="CC0000"/>
                </a:solidFill>
                <a:latin typeface="Times New Roman" pitchFamily="18" charset="0"/>
              </a:rPr>
              <a:t>一般屏蔽</a:t>
            </a:r>
            <a:r>
              <a:rPr lang="zh-CN" altLang="en-GB" b="1">
                <a:solidFill>
                  <a:srgbClr val="0000FF"/>
                </a:solidFill>
                <a:latin typeface="Times New Roman" pitchFamily="18" charset="0"/>
              </a:rPr>
              <a:t>方式。</a:t>
            </a:r>
            <a:endParaRPr lang="zh-CN" altLang="en-US" b="1">
              <a:solidFill>
                <a:srgbClr val="0000FF"/>
              </a:solidFill>
              <a:latin typeface="Times New Roman" pitchFamily="18" charset="0"/>
            </a:endParaRPr>
          </a:p>
        </p:txBody>
      </p:sp>
      <p:sp>
        <p:nvSpPr>
          <p:cNvPr id="1011717" name="Line 5"/>
          <p:cNvSpPr>
            <a:spLocks noChangeShapeType="1"/>
          </p:cNvSpPr>
          <p:nvPr/>
        </p:nvSpPr>
        <p:spPr bwMode="auto">
          <a:xfrm>
            <a:off x="5508625" y="1476375"/>
            <a:ext cx="863600" cy="0"/>
          </a:xfrm>
          <a:prstGeom prst="line">
            <a:avLst/>
          </a:prstGeom>
          <a:noFill/>
          <a:ln w="38100">
            <a:solidFill>
              <a:schemeClr val="tx1"/>
            </a:solidFill>
            <a:round/>
            <a:headEnd/>
            <a:tailEnd type="none" w="med" len="lg"/>
          </a:ln>
          <a:effectLst/>
        </p:spPr>
        <p:txBody>
          <a:bodyPr anchor="ctr">
            <a:spAutoFit/>
          </a:bodyPr>
          <a:lstStyle/>
          <a:p>
            <a:endParaRPr lang="zh-CN" altLang="en-US"/>
          </a:p>
        </p:txBody>
      </p:sp>
      <p:sp>
        <p:nvSpPr>
          <p:cNvPr id="9" name="动作按钮: 上一张 8">
            <a:hlinkClick r:id="rId2" action="ppaction://hlinksldjump" highlightClick="1"/>
          </p:cNvPr>
          <p:cNvSpPr/>
          <p:nvPr/>
        </p:nvSpPr>
        <p:spPr bwMode="auto">
          <a:xfrm>
            <a:off x="8532550" y="188550"/>
            <a:ext cx="432060" cy="432060"/>
          </a:xfrm>
          <a:prstGeom prst="actionButtonReturn">
            <a:avLst/>
          </a:prstGeom>
          <a:ln>
            <a:headEnd type="none" w="med" len="med"/>
            <a:tailEnd type="triangle" w="med" len="lg"/>
          </a:ln>
        </p:spPr>
        <p:style>
          <a:lnRef idx="1">
            <a:schemeClr val="accent6"/>
          </a:lnRef>
          <a:fillRef idx="2">
            <a:schemeClr val="accent6"/>
          </a:fillRef>
          <a:effectRef idx="1">
            <a:schemeClr val="accent6"/>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0000FF"/>
              </a:buClr>
              <a:buSzTx/>
              <a:buFont typeface="Wingdings" pitchFamily="2" charset="2"/>
              <a:buNone/>
              <a:tabLst/>
            </a:pPr>
            <a:endParaRPr kumimoji="0" lang="zh-CN" altLang="en-US" sz="2400" b="1" i="0" u="none" strike="noStrike" cap="none" normalizeH="0" baseline="0" smtClean="0">
              <a:ln>
                <a:noFill/>
              </a:ln>
              <a:solidFill>
                <a:schemeClr val="tx1"/>
              </a:solidFill>
              <a:effectLst/>
              <a:latin typeface="Times New Roman" pitchFamily="18" charset="0"/>
              <a:ea typeface="宋体" pitchFamily="2" charset="-122"/>
            </a:endParaRPr>
          </a:p>
        </p:txBody>
      </p:sp>
    </p:spTree>
    <p:extLst>
      <p:ext uri="{BB962C8B-B14F-4D97-AF65-F5344CB8AC3E}">
        <p14:creationId xmlns:p14="http://schemas.microsoft.com/office/powerpoint/2010/main" val="2097152195"/>
      </p:ext>
    </p:extLst>
  </p:cSld>
  <p:clrMapOvr>
    <a:masterClrMapping/>
  </p:clrMapOvr>
  <p:transition spd="med"/>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灯片编号占位符 4"/>
          <p:cNvSpPr>
            <a:spLocks noGrp="1"/>
          </p:cNvSpPr>
          <p:nvPr>
            <p:ph type="sldNum" sz="quarter" idx="11"/>
          </p:nvPr>
        </p:nvSpPr>
        <p:spPr/>
        <p:txBody>
          <a:bodyPr/>
          <a:lstStyle/>
          <a:p>
            <a:fld id="{30035231-0A28-47B1-9990-AC8FC4A29D83}" type="slidenum">
              <a:rPr lang="zh-CN" altLang="en-US"/>
              <a:pPr/>
              <a:t>83</a:t>
            </a:fld>
            <a:endParaRPr lang="en-US" altLang="zh-CN"/>
          </a:p>
        </p:txBody>
      </p:sp>
      <p:sp>
        <p:nvSpPr>
          <p:cNvPr id="1012738" name="Rectangle 2"/>
          <p:cNvSpPr>
            <a:spLocks noGrp="1" noChangeArrowheads="1"/>
          </p:cNvSpPr>
          <p:nvPr>
            <p:ph type="title"/>
          </p:nvPr>
        </p:nvSpPr>
        <p:spPr>
          <a:xfrm>
            <a:off x="611450" y="44530"/>
            <a:ext cx="8064238" cy="574675"/>
          </a:xfrm>
          <a:noFill/>
          <a:ln/>
        </p:spPr>
        <p:txBody>
          <a:bodyPr anchor="t"/>
          <a:lstStyle/>
          <a:p>
            <a:r>
              <a:rPr lang="zh-CN" altLang="en-US" dirty="0">
                <a:ea typeface="黑体" pitchFamily="2" charset="-122"/>
              </a:rPr>
              <a:t>二、可编程中断控制器</a:t>
            </a:r>
            <a:r>
              <a:rPr lang="en-US" altLang="zh-CN" dirty="0">
                <a:ea typeface="黑体" pitchFamily="2" charset="-122"/>
              </a:rPr>
              <a:t>8259</a:t>
            </a:r>
            <a:endParaRPr lang="en-US" altLang="zh-CN" sz="2800" b="1" dirty="0">
              <a:solidFill>
                <a:srgbClr val="006600"/>
              </a:solidFill>
              <a:ea typeface="黑体" pitchFamily="2" charset="-122"/>
            </a:endParaRPr>
          </a:p>
        </p:txBody>
      </p:sp>
      <p:sp>
        <p:nvSpPr>
          <p:cNvPr id="1012739" name="Rectangle 3"/>
          <p:cNvSpPr>
            <a:spLocks noChangeArrowheads="1"/>
          </p:cNvSpPr>
          <p:nvPr/>
        </p:nvSpPr>
        <p:spPr bwMode="auto">
          <a:xfrm>
            <a:off x="395288" y="836613"/>
            <a:ext cx="8507412" cy="503237"/>
          </a:xfrm>
          <a:prstGeom prst="rect">
            <a:avLst/>
          </a:prstGeom>
          <a:noFill/>
          <a:ln w="9525">
            <a:noFill/>
            <a:miter lim="800000"/>
            <a:headEnd/>
            <a:tailEnd/>
          </a:ln>
          <a:effectLst/>
        </p:spPr>
        <p:txBody>
          <a:bodyPr/>
          <a:lstStyle/>
          <a:p>
            <a:pPr algn="l">
              <a:spcBef>
                <a:spcPct val="20000"/>
              </a:spcBef>
              <a:buClr>
                <a:schemeClr val="bg2"/>
              </a:buClr>
              <a:buSzPct val="75000"/>
            </a:pPr>
            <a:r>
              <a:rPr lang="en-US" altLang="zh-CN" sz="2800">
                <a:solidFill>
                  <a:schemeClr val="bg2"/>
                </a:solidFill>
                <a:latin typeface="Arial" charset="0"/>
              </a:rPr>
              <a:t>3.</a:t>
            </a:r>
            <a:r>
              <a:rPr lang="en-US" altLang="zh-CN" sz="2800">
                <a:latin typeface="Arial" charset="0"/>
              </a:rPr>
              <a:t>  8259</a:t>
            </a:r>
            <a:r>
              <a:rPr lang="zh-CN" altLang="en-US" sz="2800">
                <a:latin typeface="Arial" charset="0"/>
              </a:rPr>
              <a:t>工作方式 </a:t>
            </a:r>
            <a:r>
              <a:rPr lang="zh-CN" altLang="en-US" sz="2800">
                <a:solidFill>
                  <a:srgbClr val="0000FF"/>
                </a:solidFill>
                <a:latin typeface="Arial" charset="0"/>
              </a:rPr>
              <a:t>－ 中断结束方式</a:t>
            </a:r>
          </a:p>
        </p:txBody>
      </p:sp>
      <p:sp>
        <p:nvSpPr>
          <p:cNvPr id="1012742" name="Text Box 6"/>
          <p:cNvSpPr txBox="1">
            <a:spLocks noChangeArrowheads="1"/>
          </p:cNvSpPr>
          <p:nvPr/>
        </p:nvSpPr>
        <p:spPr bwMode="auto">
          <a:xfrm>
            <a:off x="1258888" y="2276475"/>
            <a:ext cx="3600450" cy="2349500"/>
          </a:xfrm>
          <a:prstGeom prst="rect">
            <a:avLst/>
          </a:prstGeom>
          <a:noFill/>
          <a:ln w="9525" algn="ctr">
            <a:noFill/>
            <a:miter lim="800000"/>
            <a:headEnd/>
            <a:tailEnd/>
          </a:ln>
          <a:effectLst/>
        </p:spPr>
        <p:txBody>
          <a:bodyPr lIns="0" tIns="0" rIns="0" bIns="0">
            <a:spAutoFit/>
          </a:bodyPr>
          <a:lstStyle/>
          <a:p>
            <a:pPr algn="l">
              <a:spcBef>
                <a:spcPct val="50000"/>
              </a:spcBef>
              <a:buClr>
                <a:srgbClr val="0000CC"/>
              </a:buClr>
              <a:buSzPct val="75000"/>
            </a:pPr>
            <a:r>
              <a:rPr lang="zh-CN" altLang="en-GB" sz="2800" dirty="0">
                <a:latin typeface="+mn-lt"/>
              </a:rPr>
              <a:t>特殊全嵌套方式下的</a:t>
            </a:r>
            <a:r>
              <a:rPr lang="en-US" altLang="zh-CN" sz="2800" dirty="0">
                <a:latin typeface="+mn-lt"/>
              </a:rPr>
              <a:t>EOI</a:t>
            </a:r>
            <a:r>
              <a:rPr lang="zh-CN" altLang="en-US" sz="2800" dirty="0">
                <a:latin typeface="+mn-lt"/>
              </a:rPr>
              <a:t>处理：</a:t>
            </a:r>
          </a:p>
          <a:p>
            <a:pPr algn="l">
              <a:spcBef>
                <a:spcPct val="50000"/>
              </a:spcBef>
              <a:buClr>
                <a:srgbClr val="0000CC"/>
              </a:buClr>
              <a:buSzPct val="75000"/>
            </a:pPr>
            <a:r>
              <a:rPr lang="zh-CN" altLang="en-US" sz="2800" dirty="0">
                <a:solidFill>
                  <a:srgbClr val="0000F8"/>
                </a:solidFill>
                <a:latin typeface="+mn-lt"/>
              </a:rPr>
              <a:t>只有当</a:t>
            </a:r>
            <a:r>
              <a:rPr lang="zh-CN" altLang="en-US" sz="2800" dirty="0">
                <a:solidFill>
                  <a:srgbClr val="CC0000"/>
                </a:solidFill>
                <a:latin typeface="+mn-lt"/>
              </a:rPr>
              <a:t>从属</a:t>
            </a:r>
            <a:r>
              <a:rPr lang="en-US" altLang="zh-CN" sz="2800" dirty="0">
                <a:solidFill>
                  <a:srgbClr val="0000F8"/>
                </a:solidFill>
                <a:latin typeface="+mn-lt"/>
              </a:rPr>
              <a:t>PIC</a:t>
            </a:r>
            <a:r>
              <a:rPr lang="zh-CN" altLang="en-US" sz="2800" dirty="0">
                <a:solidFill>
                  <a:srgbClr val="0000F8"/>
                </a:solidFill>
                <a:latin typeface="+mn-lt"/>
              </a:rPr>
              <a:t>的中断全部处理完后，才能向</a:t>
            </a:r>
            <a:r>
              <a:rPr lang="zh-CN" altLang="en-US" sz="2800" dirty="0">
                <a:solidFill>
                  <a:srgbClr val="CC0000"/>
                </a:solidFill>
                <a:latin typeface="+mn-lt"/>
              </a:rPr>
              <a:t>主</a:t>
            </a:r>
            <a:r>
              <a:rPr lang="en-US" altLang="zh-CN" sz="2800" dirty="0">
                <a:solidFill>
                  <a:srgbClr val="0000F8"/>
                </a:solidFill>
                <a:latin typeface="+mn-lt"/>
              </a:rPr>
              <a:t>PIC</a:t>
            </a:r>
            <a:r>
              <a:rPr lang="zh-CN" altLang="en-US" sz="2800" dirty="0">
                <a:solidFill>
                  <a:srgbClr val="0000F8"/>
                </a:solidFill>
                <a:latin typeface="+mn-lt"/>
              </a:rPr>
              <a:t>发</a:t>
            </a:r>
            <a:r>
              <a:rPr lang="en-US" altLang="zh-CN" sz="2800" dirty="0">
                <a:solidFill>
                  <a:srgbClr val="0000F8"/>
                </a:solidFill>
                <a:latin typeface="+mn-lt"/>
              </a:rPr>
              <a:t>EOI</a:t>
            </a:r>
            <a:r>
              <a:rPr lang="zh-CN" altLang="en-US" sz="2800" dirty="0">
                <a:solidFill>
                  <a:srgbClr val="0000F8"/>
                </a:solidFill>
                <a:latin typeface="+mn-lt"/>
              </a:rPr>
              <a:t>命令。</a:t>
            </a:r>
          </a:p>
        </p:txBody>
      </p:sp>
      <p:sp>
        <p:nvSpPr>
          <p:cNvPr id="1012743" name="AutoShape 7"/>
          <p:cNvSpPr>
            <a:spLocks noChangeArrowheads="1"/>
          </p:cNvSpPr>
          <p:nvPr/>
        </p:nvSpPr>
        <p:spPr bwMode="auto">
          <a:xfrm>
            <a:off x="6229350" y="981075"/>
            <a:ext cx="1728788" cy="431800"/>
          </a:xfrm>
          <a:prstGeom prst="flowChartAlternateProcess">
            <a:avLst/>
          </a:prstGeom>
          <a:solidFill>
            <a:srgbClr val="FFFF99"/>
          </a:solidFill>
          <a:ln w="19050" algn="ctr">
            <a:solidFill>
              <a:schemeClr val="tx1"/>
            </a:solidFill>
            <a:miter lim="800000"/>
            <a:headEnd/>
            <a:tailEnd/>
          </a:ln>
          <a:effectLst/>
        </p:spPr>
        <p:txBody>
          <a:bodyPr wrap="none" lIns="0" tIns="0" rIns="0" bIns="0"/>
          <a:lstStyle/>
          <a:p>
            <a:pPr marL="342900" indent="-342900">
              <a:spcBef>
                <a:spcPct val="20000"/>
              </a:spcBef>
              <a:buClr>
                <a:srgbClr val="0000CC"/>
              </a:buClr>
              <a:buSzPct val="75000"/>
            </a:pPr>
            <a:r>
              <a:rPr lang="zh-CN" altLang="en-US" sz="2000">
                <a:latin typeface="Arial" charset="0"/>
              </a:rPr>
              <a:t>中断服务程序</a:t>
            </a:r>
          </a:p>
        </p:txBody>
      </p:sp>
      <p:sp>
        <p:nvSpPr>
          <p:cNvPr id="1012744" name="Line 8"/>
          <p:cNvSpPr>
            <a:spLocks noChangeShapeType="1"/>
          </p:cNvSpPr>
          <p:nvPr/>
        </p:nvSpPr>
        <p:spPr bwMode="auto">
          <a:xfrm>
            <a:off x="7094538" y="1412875"/>
            <a:ext cx="0" cy="342900"/>
          </a:xfrm>
          <a:prstGeom prst="line">
            <a:avLst/>
          </a:prstGeom>
          <a:noFill/>
          <a:ln w="19050">
            <a:solidFill>
              <a:schemeClr val="tx1"/>
            </a:solidFill>
            <a:round/>
            <a:headEnd/>
            <a:tailEnd type="triangle" w="med" len="lg"/>
          </a:ln>
          <a:effectLst/>
        </p:spPr>
        <p:txBody>
          <a:bodyPr lIns="0" tIns="0" rIns="0" bIns="0"/>
          <a:lstStyle/>
          <a:p>
            <a:endParaRPr lang="zh-CN" altLang="en-US"/>
          </a:p>
        </p:txBody>
      </p:sp>
      <p:sp>
        <p:nvSpPr>
          <p:cNvPr id="1012745" name="Text Box 9"/>
          <p:cNvSpPr txBox="1">
            <a:spLocks noChangeArrowheads="1"/>
          </p:cNvSpPr>
          <p:nvPr/>
        </p:nvSpPr>
        <p:spPr bwMode="auto">
          <a:xfrm>
            <a:off x="6964363" y="1827213"/>
            <a:ext cx="288925" cy="304800"/>
          </a:xfrm>
          <a:prstGeom prst="rect">
            <a:avLst/>
          </a:prstGeom>
          <a:noFill/>
          <a:ln w="9525" algn="ctr">
            <a:noFill/>
            <a:miter lim="800000"/>
            <a:headEnd/>
            <a:tailEnd/>
          </a:ln>
          <a:effectLst/>
        </p:spPr>
        <p:txBody>
          <a:bodyPr lIns="0" tIns="0" rIns="0" bIns="0">
            <a:spAutoFit/>
          </a:bodyPr>
          <a:lstStyle/>
          <a:p>
            <a:pPr marL="342900" indent="-342900" algn="l">
              <a:spcBef>
                <a:spcPct val="50000"/>
              </a:spcBef>
              <a:buClr>
                <a:srgbClr val="0000CC"/>
              </a:buClr>
              <a:buSzPct val="75000"/>
            </a:pPr>
            <a:r>
              <a:rPr lang="en-US" altLang="zh-CN" sz="2000">
                <a:latin typeface="宋体" pitchFamily="2" charset="-122"/>
              </a:rPr>
              <a:t>┇</a:t>
            </a:r>
          </a:p>
        </p:txBody>
      </p:sp>
      <p:sp>
        <p:nvSpPr>
          <p:cNvPr id="1012746" name="AutoShape 10"/>
          <p:cNvSpPr>
            <a:spLocks noChangeArrowheads="1"/>
          </p:cNvSpPr>
          <p:nvPr/>
        </p:nvSpPr>
        <p:spPr bwMode="auto">
          <a:xfrm>
            <a:off x="5897563" y="2492375"/>
            <a:ext cx="2374900" cy="360363"/>
          </a:xfrm>
          <a:prstGeom prst="flowChartProcess">
            <a:avLst/>
          </a:prstGeom>
          <a:solidFill>
            <a:srgbClr val="FFFF99"/>
          </a:solidFill>
          <a:ln w="19050" algn="ctr">
            <a:solidFill>
              <a:schemeClr val="tx1"/>
            </a:solidFill>
            <a:miter lim="800000"/>
            <a:headEnd/>
            <a:tailEnd/>
          </a:ln>
          <a:effectLst/>
        </p:spPr>
        <p:txBody>
          <a:bodyPr wrap="none" lIns="0" tIns="0" rIns="0" bIns="0" anchor="ctr"/>
          <a:lstStyle/>
          <a:p>
            <a:pPr marL="342900" indent="-342900">
              <a:spcBef>
                <a:spcPct val="20000"/>
              </a:spcBef>
              <a:buClr>
                <a:srgbClr val="0000CC"/>
              </a:buClr>
              <a:buSzPct val="75000"/>
            </a:pPr>
            <a:r>
              <a:rPr lang="zh-CN" altLang="en-US" sz="2000">
                <a:latin typeface="Arial" charset="0"/>
              </a:rPr>
              <a:t>向从</a:t>
            </a:r>
            <a:r>
              <a:rPr lang="en-US" altLang="zh-CN" sz="2000">
                <a:latin typeface="Arial" charset="0"/>
              </a:rPr>
              <a:t>PIC</a:t>
            </a:r>
            <a:r>
              <a:rPr lang="zh-CN" altLang="en-US" sz="2000">
                <a:latin typeface="Arial" charset="0"/>
              </a:rPr>
              <a:t>发</a:t>
            </a:r>
            <a:r>
              <a:rPr lang="en-US" altLang="zh-CN" sz="2000">
                <a:latin typeface="Arial" charset="0"/>
              </a:rPr>
              <a:t>EOI</a:t>
            </a:r>
            <a:r>
              <a:rPr lang="zh-CN" altLang="en-US" sz="2000">
                <a:latin typeface="Arial" charset="0"/>
              </a:rPr>
              <a:t>命令</a:t>
            </a:r>
          </a:p>
        </p:txBody>
      </p:sp>
      <p:sp>
        <p:nvSpPr>
          <p:cNvPr id="1012747" name="Line 11"/>
          <p:cNvSpPr>
            <a:spLocks noChangeShapeType="1"/>
          </p:cNvSpPr>
          <p:nvPr/>
        </p:nvSpPr>
        <p:spPr bwMode="auto">
          <a:xfrm>
            <a:off x="7094538" y="2205038"/>
            <a:ext cx="0" cy="287337"/>
          </a:xfrm>
          <a:prstGeom prst="line">
            <a:avLst/>
          </a:prstGeom>
          <a:noFill/>
          <a:ln w="19050">
            <a:solidFill>
              <a:schemeClr val="tx1"/>
            </a:solidFill>
            <a:round/>
            <a:headEnd/>
            <a:tailEnd type="triangle" w="med" len="lg"/>
          </a:ln>
          <a:effectLst/>
        </p:spPr>
        <p:txBody>
          <a:bodyPr lIns="0" tIns="0" rIns="0" bIns="0"/>
          <a:lstStyle/>
          <a:p>
            <a:endParaRPr lang="zh-CN" altLang="en-US"/>
          </a:p>
        </p:txBody>
      </p:sp>
      <p:sp>
        <p:nvSpPr>
          <p:cNvPr id="1012748" name="AutoShape 12"/>
          <p:cNvSpPr>
            <a:spLocks noChangeArrowheads="1"/>
          </p:cNvSpPr>
          <p:nvPr/>
        </p:nvSpPr>
        <p:spPr bwMode="auto">
          <a:xfrm>
            <a:off x="5897563" y="3070225"/>
            <a:ext cx="2374900" cy="360363"/>
          </a:xfrm>
          <a:prstGeom prst="flowChartProcess">
            <a:avLst/>
          </a:prstGeom>
          <a:solidFill>
            <a:srgbClr val="FFFF99"/>
          </a:solidFill>
          <a:ln w="19050" algn="ctr">
            <a:solidFill>
              <a:schemeClr val="tx1"/>
            </a:solidFill>
            <a:miter lim="800000"/>
            <a:headEnd/>
            <a:tailEnd/>
          </a:ln>
          <a:effectLst/>
        </p:spPr>
        <p:txBody>
          <a:bodyPr wrap="none" lIns="0" tIns="0" rIns="0" bIns="0" anchor="ctr"/>
          <a:lstStyle/>
          <a:p>
            <a:pPr marL="342900" indent="-342900">
              <a:spcBef>
                <a:spcPct val="20000"/>
              </a:spcBef>
              <a:buClr>
                <a:srgbClr val="0000CC"/>
              </a:buClr>
              <a:buSzPct val="75000"/>
            </a:pPr>
            <a:r>
              <a:rPr lang="zh-CN" altLang="en-US" sz="2000">
                <a:latin typeface="Arial" charset="0"/>
              </a:rPr>
              <a:t>读从</a:t>
            </a:r>
            <a:r>
              <a:rPr lang="en-US" altLang="zh-CN" sz="2000">
                <a:latin typeface="Arial" charset="0"/>
              </a:rPr>
              <a:t>PIC</a:t>
            </a:r>
            <a:r>
              <a:rPr lang="zh-CN" altLang="en-US" sz="2000">
                <a:latin typeface="Arial" charset="0"/>
              </a:rPr>
              <a:t>的</a:t>
            </a:r>
            <a:r>
              <a:rPr lang="en-US" altLang="zh-CN" sz="2000">
                <a:latin typeface="Arial" charset="0"/>
              </a:rPr>
              <a:t>ISR</a:t>
            </a:r>
            <a:endParaRPr lang="zh-CN" altLang="en-US" sz="2000">
              <a:latin typeface="Arial" charset="0"/>
            </a:endParaRPr>
          </a:p>
        </p:txBody>
      </p:sp>
      <p:sp>
        <p:nvSpPr>
          <p:cNvPr id="1012749" name="Line 13"/>
          <p:cNvSpPr>
            <a:spLocks noChangeShapeType="1"/>
          </p:cNvSpPr>
          <p:nvPr/>
        </p:nvSpPr>
        <p:spPr bwMode="auto">
          <a:xfrm>
            <a:off x="7094538" y="2852738"/>
            <a:ext cx="0" cy="215900"/>
          </a:xfrm>
          <a:prstGeom prst="line">
            <a:avLst/>
          </a:prstGeom>
          <a:noFill/>
          <a:ln w="19050">
            <a:solidFill>
              <a:schemeClr val="tx1"/>
            </a:solidFill>
            <a:round/>
            <a:headEnd/>
            <a:tailEnd type="triangle" w="med" len="lg"/>
          </a:ln>
          <a:effectLst/>
        </p:spPr>
        <p:txBody>
          <a:bodyPr lIns="0" tIns="0" rIns="0" bIns="0"/>
          <a:lstStyle/>
          <a:p>
            <a:endParaRPr lang="zh-CN" altLang="en-US"/>
          </a:p>
        </p:txBody>
      </p:sp>
      <p:sp>
        <p:nvSpPr>
          <p:cNvPr id="1012750" name="AutoShape 14"/>
          <p:cNvSpPr>
            <a:spLocks noChangeArrowheads="1"/>
          </p:cNvSpPr>
          <p:nvPr/>
        </p:nvSpPr>
        <p:spPr bwMode="auto">
          <a:xfrm>
            <a:off x="6070600" y="3646488"/>
            <a:ext cx="2016125" cy="576262"/>
          </a:xfrm>
          <a:prstGeom prst="flowChartDecision">
            <a:avLst/>
          </a:prstGeom>
          <a:solidFill>
            <a:srgbClr val="FFFF99"/>
          </a:solidFill>
          <a:ln w="19050" algn="ctr">
            <a:solidFill>
              <a:schemeClr val="tx1"/>
            </a:solidFill>
            <a:miter lim="800000"/>
            <a:headEnd/>
            <a:tailEnd/>
          </a:ln>
          <a:effectLst/>
        </p:spPr>
        <p:txBody>
          <a:bodyPr wrap="none" lIns="0" tIns="0" rIns="0" bIns="0" anchor="ctr"/>
          <a:lstStyle/>
          <a:p>
            <a:pPr marL="342900" indent="-342900">
              <a:spcBef>
                <a:spcPct val="20000"/>
              </a:spcBef>
              <a:buClr>
                <a:srgbClr val="0000CC"/>
              </a:buClr>
              <a:buSzPct val="75000"/>
            </a:pPr>
            <a:r>
              <a:rPr lang="zh-CN" altLang="en-US" sz="2000">
                <a:latin typeface="Arial" charset="0"/>
              </a:rPr>
              <a:t>全</a:t>
            </a:r>
            <a:r>
              <a:rPr lang="en-US" altLang="zh-CN" sz="2000">
                <a:latin typeface="Arial" charset="0"/>
              </a:rPr>
              <a:t>0</a:t>
            </a:r>
            <a:r>
              <a:rPr lang="zh-CN" altLang="en-US" sz="2000">
                <a:latin typeface="Arial" charset="0"/>
              </a:rPr>
              <a:t>？</a:t>
            </a:r>
          </a:p>
        </p:txBody>
      </p:sp>
      <p:sp>
        <p:nvSpPr>
          <p:cNvPr id="1012751" name="Line 15"/>
          <p:cNvSpPr>
            <a:spLocks noChangeShapeType="1"/>
          </p:cNvSpPr>
          <p:nvPr/>
        </p:nvSpPr>
        <p:spPr bwMode="auto">
          <a:xfrm>
            <a:off x="7094538" y="3430588"/>
            <a:ext cx="0" cy="215900"/>
          </a:xfrm>
          <a:prstGeom prst="line">
            <a:avLst/>
          </a:prstGeom>
          <a:noFill/>
          <a:ln w="19050">
            <a:solidFill>
              <a:schemeClr val="tx1"/>
            </a:solidFill>
            <a:round/>
            <a:headEnd/>
            <a:tailEnd type="triangle" w="med" len="lg"/>
          </a:ln>
          <a:effectLst/>
        </p:spPr>
        <p:txBody>
          <a:bodyPr lIns="0" tIns="0" rIns="0" bIns="0"/>
          <a:lstStyle/>
          <a:p>
            <a:endParaRPr lang="zh-CN" altLang="en-US"/>
          </a:p>
        </p:txBody>
      </p:sp>
      <p:sp>
        <p:nvSpPr>
          <p:cNvPr id="1012752" name="AutoShape 16"/>
          <p:cNvSpPr>
            <a:spLocks noChangeArrowheads="1"/>
          </p:cNvSpPr>
          <p:nvPr/>
        </p:nvSpPr>
        <p:spPr bwMode="auto">
          <a:xfrm>
            <a:off x="5927725" y="4583113"/>
            <a:ext cx="2374900" cy="360362"/>
          </a:xfrm>
          <a:prstGeom prst="flowChartProcess">
            <a:avLst/>
          </a:prstGeom>
          <a:solidFill>
            <a:srgbClr val="FFFF99"/>
          </a:solidFill>
          <a:ln w="19050" algn="ctr">
            <a:solidFill>
              <a:schemeClr val="tx1"/>
            </a:solidFill>
            <a:miter lim="800000"/>
            <a:headEnd/>
            <a:tailEnd/>
          </a:ln>
          <a:effectLst/>
        </p:spPr>
        <p:txBody>
          <a:bodyPr wrap="none" lIns="0" tIns="0" rIns="0" bIns="0" anchor="ctr"/>
          <a:lstStyle/>
          <a:p>
            <a:pPr marL="342900" indent="-342900">
              <a:spcBef>
                <a:spcPct val="20000"/>
              </a:spcBef>
              <a:buClr>
                <a:srgbClr val="0000CC"/>
              </a:buClr>
              <a:buSzPct val="75000"/>
            </a:pPr>
            <a:r>
              <a:rPr lang="zh-CN" altLang="en-US" sz="2000">
                <a:latin typeface="Arial" charset="0"/>
              </a:rPr>
              <a:t>向主</a:t>
            </a:r>
            <a:r>
              <a:rPr lang="en-US" altLang="zh-CN" sz="2000">
                <a:latin typeface="Arial" charset="0"/>
              </a:rPr>
              <a:t>PIC</a:t>
            </a:r>
            <a:r>
              <a:rPr lang="zh-CN" altLang="en-US" sz="2000">
                <a:latin typeface="Arial" charset="0"/>
              </a:rPr>
              <a:t>发</a:t>
            </a:r>
            <a:r>
              <a:rPr lang="en-US" altLang="zh-CN" sz="2000">
                <a:latin typeface="Arial" charset="0"/>
              </a:rPr>
              <a:t>EOI</a:t>
            </a:r>
            <a:r>
              <a:rPr lang="zh-CN" altLang="en-US" sz="2000">
                <a:latin typeface="Arial" charset="0"/>
              </a:rPr>
              <a:t>命令</a:t>
            </a:r>
          </a:p>
        </p:txBody>
      </p:sp>
      <p:sp>
        <p:nvSpPr>
          <p:cNvPr id="1012753" name="Line 17"/>
          <p:cNvSpPr>
            <a:spLocks noChangeShapeType="1"/>
          </p:cNvSpPr>
          <p:nvPr/>
        </p:nvSpPr>
        <p:spPr bwMode="auto">
          <a:xfrm>
            <a:off x="7094538" y="4222750"/>
            <a:ext cx="0" cy="360363"/>
          </a:xfrm>
          <a:prstGeom prst="line">
            <a:avLst/>
          </a:prstGeom>
          <a:noFill/>
          <a:ln w="19050">
            <a:solidFill>
              <a:schemeClr val="tx1"/>
            </a:solidFill>
            <a:round/>
            <a:headEnd/>
            <a:tailEnd type="triangle" w="med" len="lg"/>
          </a:ln>
          <a:effectLst/>
        </p:spPr>
        <p:txBody>
          <a:bodyPr lIns="0" tIns="0" rIns="0" bIns="0"/>
          <a:lstStyle/>
          <a:p>
            <a:endParaRPr lang="zh-CN" altLang="en-US"/>
          </a:p>
        </p:txBody>
      </p:sp>
      <p:sp>
        <p:nvSpPr>
          <p:cNvPr id="1012754" name="Text Box 18"/>
          <p:cNvSpPr txBox="1">
            <a:spLocks noChangeArrowheads="1"/>
          </p:cNvSpPr>
          <p:nvPr/>
        </p:nvSpPr>
        <p:spPr bwMode="auto">
          <a:xfrm>
            <a:off x="7151688" y="4222750"/>
            <a:ext cx="215900" cy="304800"/>
          </a:xfrm>
          <a:prstGeom prst="rect">
            <a:avLst/>
          </a:prstGeom>
          <a:noFill/>
          <a:ln w="9525" algn="ctr">
            <a:noFill/>
            <a:miter lim="800000"/>
            <a:headEnd/>
            <a:tailEnd/>
          </a:ln>
          <a:effectLst/>
        </p:spPr>
        <p:txBody>
          <a:bodyPr lIns="0" tIns="0" rIns="0" bIns="0">
            <a:spAutoFit/>
          </a:bodyPr>
          <a:lstStyle/>
          <a:p>
            <a:pPr marL="342900" indent="-342900">
              <a:spcBef>
                <a:spcPct val="50000"/>
              </a:spcBef>
              <a:buClr>
                <a:srgbClr val="0000CC"/>
              </a:buClr>
              <a:buSzPct val="75000"/>
            </a:pPr>
            <a:r>
              <a:rPr lang="en-US" altLang="zh-CN" sz="2000">
                <a:solidFill>
                  <a:schemeClr val="bg2"/>
                </a:solidFill>
                <a:latin typeface="Arial" charset="0"/>
              </a:rPr>
              <a:t>Y</a:t>
            </a:r>
          </a:p>
        </p:txBody>
      </p:sp>
      <p:sp>
        <p:nvSpPr>
          <p:cNvPr id="1012755" name="AutoShape 19"/>
          <p:cNvSpPr>
            <a:spLocks noChangeArrowheads="1"/>
          </p:cNvSpPr>
          <p:nvPr/>
        </p:nvSpPr>
        <p:spPr bwMode="auto">
          <a:xfrm>
            <a:off x="6575425" y="6021388"/>
            <a:ext cx="1008063" cy="431800"/>
          </a:xfrm>
          <a:prstGeom prst="flowChartAlternateProcess">
            <a:avLst/>
          </a:prstGeom>
          <a:solidFill>
            <a:srgbClr val="FFFF99"/>
          </a:solidFill>
          <a:ln w="19050" algn="ctr">
            <a:solidFill>
              <a:schemeClr val="tx1"/>
            </a:solidFill>
            <a:miter lim="800000"/>
            <a:headEnd/>
            <a:tailEnd/>
          </a:ln>
          <a:effectLst/>
        </p:spPr>
        <p:txBody>
          <a:bodyPr wrap="none" lIns="0" tIns="0" rIns="0" bIns="0" anchor="ctr"/>
          <a:lstStyle/>
          <a:p>
            <a:pPr marL="342900" indent="-342900">
              <a:spcBef>
                <a:spcPct val="20000"/>
              </a:spcBef>
              <a:buClr>
                <a:srgbClr val="0000CC"/>
              </a:buClr>
              <a:buSzPct val="75000"/>
            </a:pPr>
            <a:r>
              <a:rPr lang="en-US" altLang="zh-CN" sz="2000">
                <a:latin typeface="Arial" charset="0"/>
              </a:rPr>
              <a:t>IRET</a:t>
            </a:r>
          </a:p>
        </p:txBody>
      </p:sp>
      <p:sp>
        <p:nvSpPr>
          <p:cNvPr id="1012756" name="AutoShape 20"/>
          <p:cNvSpPr>
            <a:spLocks noChangeArrowheads="1"/>
          </p:cNvSpPr>
          <p:nvPr/>
        </p:nvSpPr>
        <p:spPr bwMode="auto">
          <a:xfrm>
            <a:off x="5942013" y="5300663"/>
            <a:ext cx="2374900" cy="360362"/>
          </a:xfrm>
          <a:prstGeom prst="flowChartProcess">
            <a:avLst/>
          </a:prstGeom>
          <a:solidFill>
            <a:srgbClr val="FFFF99"/>
          </a:solidFill>
          <a:ln w="19050" algn="ctr">
            <a:solidFill>
              <a:schemeClr val="tx1"/>
            </a:solidFill>
            <a:miter lim="800000"/>
            <a:headEnd/>
            <a:tailEnd/>
          </a:ln>
          <a:effectLst/>
        </p:spPr>
        <p:txBody>
          <a:bodyPr wrap="none" lIns="0" tIns="0" rIns="0" bIns="0" anchor="ctr"/>
          <a:lstStyle/>
          <a:p>
            <a:pPr marL="342900" indent="-342900">
              <a:spcBef>
                <a:spcPct val="20000"/>
              </a:spcBef>
              <a:buClr>
                <a:srgbClr val="0000CC"/>
              </a:buClr>
              <a:buSzPct val="75000"/>
            </a:pPr>
            <a:r>
              <a:rPr lang="zh-CN" altLang="en-US" sz="2000">
                <a:latin typeface="Arial" charset="0"/>
              </a:rPr>
              <a:t>恢复现场</a:t>
            </a:r>
          </a:p>
        </p:txBody>
      </p:sp>
      <p:sp>
        <p:nvSpPr>
          <p:cNvPr id="1012757" name="Line 21"/>
          <p:cNvSpPr>
            <a:spLocks noChangeShapeType="1"/>
          </p:cNvSpPr>
          <p:nvPr/>
        </p:nvSpPr>
        <p:spPr bwMode="auto">
          <a:xfrm>
            <a:off x="7094538" y="5661025"/>
            <a:ext cx="0" cy="360363"/>
          </a:xfrm>
          <a:prstGeom prst="line">
            <a:avLst/>
          </a:prstGeom>
          <a:noFill/>
          <a:ln w="19050">
            <a:solidFill>
              <a:schemeClr val="tx1"/>
            </a:solidFill>
            <a:round/>
            <a:headEnd/>
            <a:tailEnd type="triangle" w="med" len="lg"/>
          </a:ln>
          <a:effectLst/>
        </p:spPr>
        <p:txBody>
          <a:bodyPr lIns="0" tIns="0" rIns="0" bIns="0"/>
          <a:lstStyle/>
          <a:p>
            <a:endParaRPr lang="zh-CN" altLang="en-US"/>
          </a:p>
        </p:txBody>
      </p:sp>
      <p:sp>
        <p:nvSpPr>
          <p:cNvPr id="1012758" name="Line 22"/>
          <p:cNvSpPr>
            <a:spLocks noChangeShapeType="1"/>
          </p:cNvSpPr>
          <p:nvPr/>
        </p:nvSpPr>
        <p:spPr bwMode="auto">
          <a:xfrm>
            <a:off x="7094538" y="4940300"/>
            <a:ext cx="0" cy="360363"/>
          </a:xfrm>
          <a:prstGeom prst="line">
            <a:avLst/>
          </a:prstGeom>
          <a:noFill/>
          <a:ln w="19050">
            <a:solidFill>
              <a:schemeClr val="tx1"/>
            </a:solidFill>
            <a:round/>
            <a:headEnd/>
            <a:tailEnd type="triangle" w="med" len="lg"/>
          </a:ln>
          <a:effectLst/>
        </p:spPr>
        <p:txBody>
          <a:bodyPr lIns="0" tIns="0" rIns="0" bIns="0"/>
          <a:lstStyle/>
          <a:p>
            <a:endParaRPr lang="zh-CN" altLang="en-US"/>
          </a:p>
        </p:txBody>
      </p:sp>
      <p:sp>
        <p:nvSpPr>
          <p:cNvPr id="1012759" name="Line 23"/>
          <p:cNvSpPr>
            <a:spLocks noChangeShapeType="1"/>
          </p:cNvSpPr>
          <p:nvPr/>
        </p:nvSpPr>
        <p:spPr bwMode="auto">
          <a:xfrm flipH="1" flipV="1">
            <a:off x="7094538" y="5084763"/>
            <a:ext cx="1582737" cy="0"/>
          </a:xfrm>
          <a:prstGeom prst="line">
            <a:avLst/>
          </a:prstGeom>
          <a:noFill/>
          <a:ln w="19050">
            <a:solidFill>
              <a:schemeClr val="tx1"/>
            </a:solidFill>
            <a:round/>
            <a:headEnd/>
            <a:tailEnd type="triangle" w="med" len="lg"/>
          </a:ln>
          <a:effectLst/>
        </p:spPr>
        <p:txBody>
          <a:bodyPr lIns="0" tIns="0" rIns="0" bIns="0"/>
          <a:lstStyle/>
          <a:p>
            <a:endParaRPr lang="zh-CN" altLang="en-US"/>
          </a:p>
        </p:txBody>
      </p:sp>
      <p:sp>
        <p:nvSpPr>
          <p:cNvPr id="1012760" name="Line 24"/>
          <p:cNvSpPr>
            <a:spLocks noChangeShapeType="1"/>
          </p:cNvSpPr>
          <p:nvPr/>
        </p:nvSpPr>
        <p:spPr bwMode="auto">
          <a:xfrm flipH="1" flipV="1">
            <a:off x="8102600" y="3932238"/>
            <a:ext cx="574675" cy="0"/>
          </a:xfrm>
          <a:prstGeom prst="line">
            <a:avLst/>
          </a:prstGeom>
          <a:noFill/>
          <a:ln w="19050">
            <a:solidFill>
              <a:schemeClr val="tx1"/>
            </a:solidFill>
            <a:round/>
            <a:headEnd/>
            <a:tailEnd/>
          </a:ln>
          <a:effectLst/>
        </p:spPr>
        <p:txBody>
          <a:bodyPr lIns="0" tIns="0" rIns="0" bIns="0"/>
          <a:lstStyle/>
          <a:p>
            <a:endParaRPr lang="zh-CN" altLang="en-US"/>
          </a:p>
        </p:txBody>
      </p:sp>
      <p:sp>
        <p:nvSpPr>
          <p:cNvPr id="1012761" name="Line 25"/>
          <p:cNvSpPr>
            <a:spLocks noChangeShapeType="1"/>
          </p:cNvSpPr>
          <p:nvPr/>
        </p:nvSpPr>
        <p:spPr bwMode="auto">
          <a:xfrm flipH="1" flipV="1">
            <a:off x="8677275" y="3932238"/>
            <a:ext cx="0" cy="1152525"/>
          </a:xfrm>
          <a:prstGeom prst="line">
            <a:avLst/>
          </a:prstGeom>
          <a:noFill/>
          <a:ln w="19050">
            <a:solidFill>
              <a:schemeClr val="tx1"/>
            </a:solidFill>
            <a:round/>
            <a:headEnd/>
            <a:tailEnd/>
          </a:ln>
          <a:effectLst/>
        </p:spPr>
        <p:txBody>
          <a:bodyPr lIns="0" tIns="0" rIns="0" bIns="0"/>
          <a:lstStyle/>
          <a:p>
            <a:endParaRPr lang="zh-CN" altLang="en-US"/>
          </a:p>
        </p:txBody>
      </p:sp>
      <p:sp>
        <p:nvSpPr>
          <p:cNvPr id="1012762" name="Text Box 26"/>
          <p:cNvSpPr txBox="1">
            <a:spLocks noChangeArrowheads="1"/>
          </p:cNvSpPr>
          <p:nvPr/>
        </p:nvSpPr>
        <p:spPr bwMode="auto">
          <a:xfrm>
            <a:off x="8174038" y="3630613"/>
            <a:ext cx="215900" cy="304800"/>
          </a:xfrm>
          <a:prstGeom prst="rect">
            <a:avLst/>
          </a:prstGeom>
          <a:noFill/>
          <a:ln w="9525" algn="ctr">
            <a:noFill/>
            <a:miter lim="800000"/>
            <a:headEnd/>
            <a:tailEnd/>
          </a:ln>
          <a:effectLst/>
        </p:spPr>
        <p:txBody>
          <a:bodyPr lIns="0" tIns="0" rIns="0" bIns="0">
            <a:spAutoFit/>
          </a:bodyPr>
          <a:lstStyle/>
          <a:p>
            <a:pPr marL="342900" indent="-342900">
              <a:spcBef>
                <a:spcPct val="50000"/>
              </a:spcBef>
              <a:buClr>
                <a:srgbClr val="0000CC"/>
              </a:buClr>
              <a:buSzPct val="75000"/>
            </a:pPr>
            <a:r>
              <a:rPr lang="en-US" altLang="zh-CN" sz="2000">
                <a:solidFill>
                  <a:schemeClr val="bg2"/>
                </a:solidFill>
                <a:latin typeface="Arial" charset="0"/>
              </a:rPr>
              <a:t>N</a:t>
            </a:r>
          </a:p>
        </p:txBody>
      </p:sp>
      <p:sp>
        <p:nvSpPr>
          <p:cNvPr id="1012764" name="AutoShape 28">
            <a:hlinkClick r:id="" action="ppaction://hlinkshowjump?jump=lastslideviewed" highlightClick="1"/>
          </p:cNvPr>
          <p:cNvSpPr>
            <a:spLocks noChangeArrowheads="1"/>
          </p:cNvSpPr>
          <p:nvPr/>
        </p:nvSpPr>
        <p:spPr bwMode="auto">
          <a:xfrm>
            <a:off x="4427538" y="5876925"/>
            <a:ext cx="504825" cy="503238"/>
          </a:xfrm>
          <a:prstGeom prst="actionButtonReturn">
            <a:avLst/>
          </a:prstGeom>
          <a:ln>
            <a:headEnd/>
            <a:tailEnd type="none" w="med" len="lg"/>
          </a:ln>
        </p:spPr>
        <p:style>
          <a:lnRef idx="1">
            <a:schemeClr val="accent6"/>
          </a:lnRef>
          <a:fillRef idx="2">
            <a:schemeClr val="accent6"/>
          </a:fillRef>
          <a:effectRef idx="1">
            <a:schemeClr val="accent6"/>
          </a:effectRef>
          <a:fontRef idx="minor">
            <a:schemeClr val="dk1"/>
          </a:fontRef>
        </p:style>
        <p:txBody>
          <a:bodyPr wrap="none" anchor="ctr">
            <a:spAutoFit/>
          </a:bodyPr>
          <a:lstStyle/>
          <a:p>
            <a:endParaRPr lang="zh-CN" altLang="en-US"/>
          </a:p>
        </p:txBody>
      </p:sp>
    </p:spTree>
    <p:extLst>
      <p:ext uri="{BB962C8B-B14F-4D97-AF65-F5344CB8AC3E}">
        <p14:creationId xmlns:p14="http://schemas.microsoft.com/office/powerpoint/2010/main" val="952660409"/>
      </p:ext>
    </p:extLst>
  </p:cSld>
  <p:clrMapOvr>
    <a:masterClrMapping/>
  </p:clrMapOvr>
  <p:transition spd="med"/>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灯片编号占位符 4"/>
          <p:cNvSpPr>
            <a:spLocks noGrp="1"/>
          </p:cNvSpPr>
          <p:nvPr>
            <p:ph type="sldNum" sz="quarter" idx="11"/>
          </p:nvPr>
        </p:nvSpPr>
        <p:spPr/>
        <p:txBody>
          <a:bodyPr/>
          <a:lstStyle/>
          <a:p>
            <a:fld id="{017802EF-C60D-4323-88B9-018E9411EF98}" type="slidenum">
              <a:rPr lang="zh-CN" altLang="en-US"/>
              <a:pPr/>
              <a:t>84</a:t>
            </a:fld>
            <a:endParaRPr lang="en-US" altLang="zh-CN"/>
          </a:p>
        </p:txBody>
      </p:sp>
      <p:sp>
        <p:nvSpPr>
          <p:cNvPr id="1007618" name="Rectangle 2"/>
          <p:cNvSpPr>
            <a:spLocks noGrp="1" noChangeArrowheads="1"/>
          </p:cNvSpPr>
          <p:nvPr>
            <p:ph type="title"/>
          </p:nvPr>
        </p:nvSpPr>
        <p:spPr>
          <a:xfrm>
            <a:off x="611450" y="44530"/>
            <a:ext cx="8064238" cy="574675"/>
          </a:xfrm>
          <a:noFill/>
          <a:ln/>
        </p:spPr>
        <p:txBody>
          <a:bodyPr anchor="t"/>
          <a:lstStyle/>
          <a:p>
            <a:r>
              <a:rPr lang="zh-CN" altLang="en-US" dirty="0">
                <a:ea typeface="黑体" pitchFamily="2" charset="-122"/>
              </a:rPr>
              <a:t>二、可编程中断控制器</a:t>
            </a:r>
            <a:r>
              <a:rPr lang="en-US" altLang="zh-CN" dirty="0">
                <a:ea typeface="黑体" pitchFamily="2" charset="-122"/>
              </a:rPr>
              <a:t>8259</a:t>
            </a:r>
            <a:endParaRPr lang="en-US" altLang="zh-CN" sz="2800" b="1" dirty="0">
              <a:solidFill>
                <a:srgbClr val="006600"/>
              </a:solidFill>
              <a:ea typeface="黑体" pitchFamily="2" charset="-122"/>
            </a:endParaRPr>
          </a:p>
        </p:txBody>
      </p:sp>
      <p:sp>
        <p:nvSpPr>
          <p:cNvPr id="1007620" name="Rectangle 4"/>
          <p:cNvSpPr>
            <a:spLocks noChangeArrowheads="1"/>
          </p:cNvSpPr>
          <p:nvPr/>
        </p:nvSpPr>
        <p:spPr bwMode="auto">
          <a:xfrm>
            <a:off x="395288" y="836613"/>
            <a:ext cx="8507412" cy="503237"/>
          </a:xfrm>
          <a:prstGeom prst="rect">
            <a:avLst/>
          </a:prstGeom>
          <a:noFill/>
          <a:ln w="9525">
            <a:noFill/>
            <a:miter lim="800000"/>
            <a:headEnd/>
            <a:tailEnd/>
          </a:ln>
          <a:effectLst/>
        </p:spPr>
        <p:txBody>
          <a:bodyPr/>
          <a:lstStyle/>
          <a:p>
            <a:pPr algn="l">
              <a:spcBef>
                <a:spcPct val="20000"/>
              </a:spcBef>
              <a:buClr>
                <a:schemeClr val="bg2"/>
              </a:buClr>
              <a:buSzPct val="75000"/>
            </a:pPr>
            <a:r>
              <a:rPr lang="en-US" altLang="zh-CN" sz="2800">
                <a:solidFill>
                  <a:schemeClr val="bg2"/>
                </a:solidFill>
                <a:latin typeface="Arial" charset="0"/>
              </a:rPr>
              <a:t>3.</a:t>
            </a:r>
            <a:r>
              <a:rPr lang="en-US" altLang="zh-CN" sz="2800">
                <a:latin typeface="Arial" charset="0"/>
              </a:rPr>
              <a:t>  8259</a:t>
            </a:r>
            <a:r>
              <a:rPr lang="zh-CN" altLang="en-US" sz="2800">
                <a:latin typeface="Arial" charset="0"/>
              </a:rPr>
              <a:t>工作方式 </a:t>
            </a:r>
            <a:r>
              <a:rPr lang="zh-CN" altLang="en-US" sz="2800">
                <a:solidFill>
                  <a:srgbClr val="0000FF"/>
                </a:solidFill>
                <a:latin typeface="Arial" charset="0"/>
              </a:rPr>
              <a:t>－ 优先级规定</a:t>
            </a:r>
          </a:p>
        </p:txBody>
      </p:sp>
      <p:sp>
        <p:nvSpPr>
          <p:cNvPr id="1007627" name="Rectangle 11"/>
          <p:cNvSpPr>
            <a:spLocks noGrp="1" noChangeArrowheads="1"/>
          </p:cNvSpPr>
          <p:nvPr>
            <p:ph type="body" idx="1"/>
          </p:nvPr>
        </p:nvSpPr>
        <p:spPr>
          <a:xfrm>
            <a:off x="468313" y="1484313"/>
            <a:ext cx="8486775" cy="2305050"/>
          </a:xfrm>
          <a:noFill/>
          <a:ln/>
        </p:spPr>
        <p:txBody>
          <a:bodyPr/>
          <a:lstStyle/>
          <a:p>
            <a:pPr marL="352425" indent="-352425">
              <a:buFont typeface="Wingdings" pitchFamily="2" charset="2"/>
              <a:buChar char="u"/>
            </a:pPr>
            <a:r>
              <a:rPr lang="zh-CN" altLang="en-GB" sz="2800" b="1">
                <a:latin typeface="Times New Roman" pitchFamily="18" charset="0"/>
              </a:rPr>
              <a:t>两类优先级控制方式：</a:t>
            </a:r>
            <a:r>
              <a:rPr lang="zh-CN" altLang="en-GB" sz="2800" b="1">
                <a:solidFill>
                  <a:srgbClr val="CC0000"/>
                </a:solidFill>
                <a:latin typeface="Times New Roman" pitchFamily="18" charset="0"/>
              </a:rPr>
              <a:t>固定</a:t>
            </a:r>
            <a:r>
              <a:rPr lang="zh-CN" altLang="en-GB" sz="2800" b="1">
                <a:latin typeface="Times New Roman" pitchFamily="18" charset="0"/>
              </a:rPr>
              <a:t>优先级和</a:t>
            </a:r>
            <a:r>
              <a:rPr lang="zh-CN" altLang="en-GB" sz="2800" b="1">
                <a:solidFill>
                  <a:srgbClr val="CC0000"/>
                </a:solidFill>
                <a:latin typeface="Times New Roman" pitchFamily="18" charset="0"/>
              </a:rPr>
              <a:t>循环</a:t>
            </a:r>
            <a:r>
              <a:rPr lang="zh-CN" altLang="en-GB" sz="2800" b="1">
                <a:latin typeface="Times New Roman" pitchFamily="18" charset="0"/>
              </a:rPr>
              <a:t>优先级</a:t>
            </a:r>
          </a:p>
          <a:p>
            <a:pPr marL="352425" indent="-352425">
              <a:buFont typeface="Wingdings" pitchFamily="2" charset="2"/>
              <a:buChar char="u"/>
            </a:pPr>
            <a:r>
              <a:rPr lang="zh-CN" altLang="en-GB" sz="2800" b="1">
                <a:solidFill>
                  <a:srgbClr val="CC0000"/>
                </a:solidFill>
                <a:latin typeface="Times New Roman" pitchFamily="18" charset="0"/>
              </a:rPr>
              <a:t>固定</a:t>
            </a:r>
            <a:r>
              <a:rPr lang="zh-CN" altLang="en-GB" sz="2800" b="1">
                <a:latin typeface="Times New Roman" pitchFamily="18" charset="0"/>
              </a:rPr>
              <a:t>优先级：</a:t>
            </a:r>
          </a:p>
          <a:p>
            <a:pPr marL="901700" lvl="1" indent="-369888">
              <a:buClr>
                <a:srgbClr val="006600"/>
              </a:buClr>
              <a:buSzPct val="75000"/>
              <a:buFont typeface="Wingdings" pitchFamily="2" charset="2"/>
              <a:buChar char="l"/>
            </a:pPr>
            <a:r>
              <a:rPr lang="zh-CN" altLang="en-GB" b="1">
                <a:latin typeface="Times New Roman" pitchFamily="18" charset="0"/>
              </a:rPr>
              <a:t>所有中断请求</a:t>
            </a:r>
            <a:r>
              <a:rPr lang="en-GB" altLang="zh-CN" b="1">
                <a:latin typeface="Times New Roman" pitchFamily="18" charset="0"/>
              </a:rPr>
              <a:t>IR</a:t>
            </a:r>
            <a:r>
              <a:rPr lang="en-GB" altLang="zh-CN" b="1" i="1">
                <a:latin typeface="Times New Roman" pitchFamily="18" charset="0"/>
              </a:rPr>
              <a:t>i</a:t>
            </a:r>
            <a:r>
              <a:rPr lang="en-GB" altLang="zh-CN" b="1">
                <a:latin typeface="Times New Roman" pitchFamily="18" charset="0"/>
              </a:rPr>
              <a:t> </a:t>
            </a:r>
            <a:r>
              <a:rPr lang="zh-CN" altLang="en-GB" b="1">
                <a:latin typeface="Times New Roman" pitchFamily="18" charset="0"/>
              </a:rPr>
              <a:t>的中断优先级固定不变</a:t>
            </a:r>
          </a:p>
          <a:p>
            <a:pPr marL="901700" lvl="1" indent="-369888">
              <a:buClr>
                <a:srgbClr val="006600"/>
              </a:buClr>
              <a:buSzPct val="75000"/>
              <a:buFont typeface="Wingdings" pitchFamily="2" charset="2"/>
              <a:buChar char="l"/>
            </a:pPr>
            <a:r>
              <a:rPr lang="zh-CN" altLang="en-GB" b="1">
                <a:latin typeface="Times New Roman" pitchFamily="18" charset="0"/>
              </a:rPr>
              <a:t>优先级顺序从高到低为</a:t>
            </a:r>
            <a:r>
              <a:rPr lang="en-GB" altLang="zh-CN" b="1">
                <a:latin typeface="Times New Roman" pitchFamily="18" charset="0"/>
              </a:rPr>
              <a:t>IR0</a:t>
            </a:r>
            <a:r>
              <a:rPr lang="zh-CN" altLang="en-GB" b="1">
                <a:latin typeface="Times New Roman" pitchFamily="18" charset="0"/>
              </a:rPr>
              <a:t>～</a:t>
            </a:r>
            <a:r>
              <a:rPr lang="en-GB" altLang="zh-CN" b="1">
                <a:latin typeface="Times New Roman" pitchFamily="18" charset="0"/>
              </a:rPr>
              <a:t>IR7</a:t>
            </a:r>
            <a:endParaRPr lang="zh-CN" altLang="en-US" b="1">
              <a:latin typeface="Times New Roman" pitchFamily="18" charset="0"/>
            </a:endParaRPr>
          </a:p>
        </p:txBody>
      </p:sp>
      <p:sp>
        <p:nvSpPr>
          <p:cNvPr id="1007628" name="Rectangle 12"/>
          <p:cNvSpPr>
            <a:spLocks noChangeArrowheads="1"/>
          </p:cNvSpPr>
          <p:nvPr/>
        </p:nvSpPr>
        <p:spPr bwMode="auto">
          <a:xfrm>
            <a:off x="2706688" y="4346575"/>
            <a:ext cx="454025" cy="477838"/>
          </a:xfrm>
          <a:prstGeom prst="rect">
            <a:avLst/>
          </a:prstGeom>
          <a:solidFill>
            <a:srgbClr val="99FFCC"/>
          </a:solidFill>
          <a:ln w="28575">
            <a:solidFill>
              <a:srgbClr val="000000"/>
            </a:solidFill>
            <a:miter lim="800000"/>
            <a:headEnd/>
            <a:tailEnd/>
          </a:ln>
        </p:spPr>
        <p:txBody>
          <a:bodyPr lIns="0" tIns="36000" rIns="0" bIns="0" anchor="ctr"/>
          <a:lstStyle/>
          <a:p>
            <a:pPr marL="342900" indent="-342900">
              <a:spcBef>
                <a:spcPct val="20000"/>
              </a:spcBef>
              <a:buClr>
                <a:srgbClr val="0000CC"/>
              </a:buClr>
              <a:buSzPct val="75000"/>
            </a:pPr>
            <a:r>
              <a:rPr lang="en-US" altLang="zh-CN" sz="1600">
                <a:latin typeface="Arial" charset="0"/>
              </a:rPr>
              <a:t>IR</a:t>
            </a:r>
            <a:r>
              <a:rPr lang="en-US" altLang="zh-CN" sz="1600" baseline="-25000">
                <a:latin typeface="Arial" charset="0"/>
              </a:rPr>
              <a:t>7</a:t>
            </a:r>
            <a:endParaRPr lang="en-US" altLang="zh-CN" sz="1600">
              <a:latin typeface="Arial" charset="0"/>
            </a:endParaRPr>
          </a:p>
        </p:txBody>
      </p:sp>
      <p:sp>
        <p:nvSpPr>
          <p:cNvPr id="1007629" name="Rectangle 13"/>
          <p:cNvSpPr>
            <a:spLocks noChangeArrowheads="1"/>
          </p:cNvSpPr>
          <p:nvPr/>
        </p:nvSpPr>
        <p:spPr bwMode="auto">
          <a:xfrm>
            <a:off x="3160713" y="4346575"/>
            <a:ext cx="455612" cy="477838"/>
          </a:xfrm>
          <a:prstGeom prst="rect">
            <a:avLst/>
          </a:prstGeom>
          <a:solidFill>
            <a:srgbClr val="99FFCC"/>
          </a:solidFill>
          <a:ln w="28575" algn="ctr">
            <a:solidFill>
              <a:srgbClr val="000000"/>
            </a:solidFill>
            <a:miter lim="800000"/>
            <a:headEnd/>
            <a:tailEnd/>
          </a:ln>
          <a:effectLst/>
        </p:spPr>
        <p:txBody>
          <a:bodyPr lIns="0" tIns="36000" rIns="0" bIns="0" anchor="ctr"/>
          <a:lstStyle/>
          <a:p>
            <a:pPr marL="342900" indent="-342900">
              <a:spcBef>
                <a:spcPct val="20000"/>
              </a:spcBef>
              <a:buClr>
                <a:srgbClr val="0000CC"/>
              </a:buClr>
              <a:buSzPct val="75000"/>
            </a:pPr>
            <a:r>
              <a:rPr lang="en-US" altLang="zh-CN" sz="1600">
                <a:latin typeface="Arial" charset="0"/>
              </a:rPr>
              <a:t>IR</a:t>
            </a:r>
            <a:r>
              <a:rPr lang="en-US" altLang="zh-CN" sz="1600" baseline="-25000">
                <a:latin typeface="Arial" charset="0"/>
              </a:rPr>
              <a:t>6</a:t>
            </a:r>
          </a:p>
        </p:txBody>
      </p:sp>
      <p:sp>
        <p:nvSpPr>
          <p:cNvPr id="1007630" name="Rectangle 14"/>
          <p:cNvSpPr>
            <a:spLocks noChangeArrowheads="1"/>
          </p:cNvSpPr>
          <p:nvPr/>
        </p:nvSpPr>
        <p:spPr bwMode="auto">
          <a:xfrm>
            <a:off x="3616325" y="4346575"/>
            <a:ext cx="452438" cy="477838"/>
          </a:xfrm>
          <a:prstGeom prst="rect">
            <a:avLst/>
          </a:prstGeom>
          <a:solidFill>
            <a:srgbClr val="99FFCC"/>
          </a:solidFill>
          <a:ln w="28575" algn="ctr">
            <a:solidFill>
              <a:srgbClr val="000000"/>
            </a:solidFill>
            <a:miter lim="800000"/>
            <a:headEnd/>
            <a:tailEnd/>
          </a:ln>
          <a:effectLst/>
        </p:spPr>
        <p:txBody>
          <a:bodyPr lIns="0" tIns="36000" rIns="0" bIns="0" anchor="ctr"/>
          <a:lstStyle/>
          <a:p>
            <a:pPr marL="342900" indent="-342900">
              <a:spcBef>
                <a:spcPct val="20000"/>
              </a:spcBef>
              <a:buClr>
                <a:srgbClr val="0000CC"/>
              </a:buClr>
              <a:buSzPct val="75000"/>
            </a:pPr>
            <a:r>
              <a:rPr lang="en-US" altLang="zh-CN" sz="1600">
                <a:latin typeface="Arial" charset="0"/>
              </a:rPr>
              <a:t>IR</a:t>
            </a:r>
            <a:r>
              <a:rPr lang="en-US" altLang="zh-CN" sz="1600" baseline="-25000">
                <a:latin typeface="Arial" charset="0"/>
              </a:rPr>
              <a:t>5</a:t>
            </a:r>
          </a:p>
        </p:txBody>
      </p:sp>
      <p:sp>
        <p:nvSpPr>
          <p:cNvPr id="1007631" name="Rectangle 15"/>
          <p:cNvSpPr>
            <a:spLocks noChangeArrowheads="1"/>
          </p:cNvSpPr>
          <p:nvPr/>
        </p:nvSpPr>
        <p:spPr bwMode="auto">
          <a:xfrm>
            <a:off x="4068763" y="4346575"/>
            <a:ext cx="455612" cy="477838"/>
          </a:xfrm>
          <a:prstGeom prst="rect">
            <a:avLst/>
          </a:prstGeom>
          <a:solidFill>
            <a:srgbClr val="99FFCC"/>
          </a:solidFill>
          <a:ln w="28575" algn="ctr">
            <a:solidFill>
              <a:srgbClr val="000000"/>
            </a:solidFill>
            <a:miter lim="800000"/>
            <a:headEnd/>
            <a:tailEnd/>
          </a:ln>
          <a:effectLst/>
        </p:spPr>
        <p:txBody>
          <a:bodyPr lIns="0" tIns="36000" rIns="0" bIns="0" anchor="ctr"/>
          <a:lstStyle/>
          <a:p>
            <a:pPr marL="342900" indent="-342900">
              <a:spcBef>
                <a:spcPct val="20000"/>
              </a:spcBef>
              <a:buClr>
                <a:srgbClr val="0000CC"/>
              </a:buClr>
              <a:buSzPct val="75000"/>
            </a:pPr>
            <a:r>
              <a:rPr lang="en-US" altLang="zh-CN" sz="1600">
                <a:latin typeface="Arial" charset="0"/>
              </a:rPr>
              <a:t>IR</a:t>
            </a:r>
            <a:r>
              <a:rPr lang="en-US" altLang="zh-CN" sz="1600" baseline="-25000">
                <a:latin typeface="Arial" charset="0"/>
              </a:rPr>
              <a:t>4</a:t>
            </a:r>
          </a:p>
        </p:txBody>
      </p:sp>
      <p:sp>
        <p:nvSpPr>
          <p:cNvPr id="1007632" name="Rectangle 16"/>
          <p:cNvSpPr>
            <a:spLocks noChangeArrowheads="1"/>
          </p:cNvSpPr>
          <p:nvPr/>
        </p:nvSpPr>
        <p:spPr bwMode="auto">
          <a:xfrm>
            <a:off x="4524375" y="4346575"/>
            <a:ext cx="458788" cy="477838"/>
          </a:xfrm>
          <a:prstGeom prst="rect">
            <a:avLst/>
          </a:prstGeom>
          <a:solidFill>
            <a:srgbClr val="99FFCC"/>
          </a:solidFill>
          <a:ln w="28575" algn="ctr">
            <a:solidFill>
              <a:srgbClr val="000000"/>
            </a:solidFill>
            <a:miter lim="800000"/>
            <a:headEnd/>
            <a:tailEnd/>
          </a:ln>
          <a:effectLst/>
        </p:spPr>
        <p:txBody>
          <a:bodyPr lIns="0" tIns="36000" rIns="0" bIns="0" anchor="ctr"/>
          <a:lstStyle/>
          <a:p>
            <a:pPr marL="342900" indent="-342900">
              <a:spcBef>
                <a:spcPct val="20000"/>
              </a:spcBef>
              <a:buClr>
                <a:srgbClr val="0000CC"/>
              </a:buClr>
              <a:buSzPct val="75000"/>
            </a:pPr>
            <a:r>
              <a:rPr lang="en-US" altLang="zh-CN" sz="1600">
                <a:latin typeface="Arial" charset="0"/>
              </a:rPr>
              <a:t>IR</a:t>
            </a:r>
            <a:r>
              <a:rPr lang="en-US" altLang="zh-CN" sz="1600" baseline="-25000">
                <a:latin typeface="Arial" charset="0"/>
              </a:rPr>
              <a:t>3</a:t>
            </a:r>
          </a:p>
        </p:txBody>
      </p:sp>
      <p:sp>
        <p:nvSpPr>
          <p:cNvPr id="1007633" name="Rectangle 17"/>
          <p:cNvSpPr>
            <a:spLocks noChangeArrowheads="1"/>
          </p:cNvSpPr>
          <p:nvPr/>
        </p:nvSpPr>
        <p:spPr bwMode="auto">
          <a:xfrm>
            <a:off x="4983163" y="4346575"/>
            <a:ext cx="450850" cy="477838"/>
          </a:xfrm>
          <a:prstGeom prst="rect">
            <a:avLst/>
          </a:prstGeom>
          <a:solidFill>
            <a:srgbClr val="99FFCC"/>
          </a:solidFill>
          <a:ln w="28575" algn="ctr">
            <a:solidFill>
              <a:srgbClr val="000000"/>
            </a:solidFill>
            <a:miter lim="800000"/>
            <a:headEnd/>
            <a:tailEnd/>
          </a:ln>
          <a:effectLst/>
        </p:spPr>
        <p:txBody>
          <a:bodyPr lIns="0" tIns="36000" rIns="0" bIns="0" anchor="ctr"/>
          <a:lstStyle/>
          <a:p>
            <a:pPr marL="342900" indent="-342900">
              <a:spcBef>
                <a:spcPct val="20000"/>
              </a:spcBef>
              <a:buClr>
                <a:srgbClr val="0000CC"/>
              </a:buClr>
              <a:buSzPct val="75000"/>
            </a:pPr>
            <a:r>
              <a:rPr lang="en-US" altLang="zh-CN" sz="1600">
                <a:latin typeface="Arial" charset="0"/>
              </a:rPr>
              <a:t>IR</a:t>
            </a:r>
            <a:r>
              <a:rPr lang="en-US" altLang="zh-CN" sz="1600" baseline="-25000">
                <a:latin typeface="Arial" charset="0"/>
              </a:rPr>
              <a:t>2</a:t>
            </a:r>
          </a:p>
        </p:txBody>
      </p:sp>
      <p:sp>
        <p:nvSpPr>
          <p:cNvPr id="1007634" name="Rectangle 18"/>
          <p:cNvSpPr>
            <a:spLocks noChangeArrowheads="1"/>
          </p:cNvSpPr>
          <p:nvPr/>
        </p:nvSpPr>
        <p:spPr bwMode="auto">
          <a:xfrm>
            <a:off x="5434013" y="4346575"/>
            <a:ext cx="454025" cy="477838"/>
          </a:xfrm>
          <a:prstGeom prst="rect">
            <a:avLst/>
          </a:prstGeom>
          <a:solidFill>
            <a:srgbClr val="99FFCC"/>
          </a:solidFill>
          <a:ln w="28575" algn="ctr">
            <a:solidFill>
              <a:srgbClr val="000000"/>
            </a:solidFill>
            <a:miter lim="800000"/>
            <a:headEnd/>
            <a:tailEnd/>
          </a:ln>
          <a:effectLst/>
        </p:spPr>
        <p:txBody>
          <a:bodyPr lIns="0" tIns="36000" rIns="0" bIns="0" anchor="ctr"/>
          <a:lstStyle/>
          <a:p>
            <a:pPr marL="342900" indent="-342900">
              <a:spcBef>
                <a:spcPct val="20000"/>
              </a:spcBef>
              <a:buClr>
                <a:srgbClr val="0000CC"/>
              </a:buClr>
              <a:buSzPct val="75000"/>
            </a:pPr>
            <a:r>
              <a:rPr lang="en-US" altLang="zh-CN" sz="1600">
                <a:latin typeface="Arial" charset="0"/>
              </a:rPr>
              <a:t>IR</a:t>
            </a:r>
            <a:r>
              <a:rPr lang="en-US" altLang="zh-CN" sz="1600" baseline="-25000">
                <a:latin typeface="Arial" charset="0"/>
              </a:rPr>
              <a:t>1</a:t>
            </a:r>
          </a:p>
        </p:txBody>
      </p:sp>
      <p:sp>
        <p:nvSpPr>
          <p:cNvPr id="1007635" name="Rectangle 19"/>
          <p:cNvSpPr>
            <a:spLocks noChangeArrowheads="1"/>
          </p:cNvSpPr>
          <p:nvPr/>
        </p:nvSpPr>
        <p:spPr bwMode="auto">
          <a:xfrm>
            <a:off x="5888038" y="4346575"/>
            <a:ext cx="458787" cy="477838"/>
          </a:xfrm>
          <a:prstGeom prst="rect">
            <a:avLst/>
          </a:prstGeom>
          <a:solidFill>
            <a:srgbClr val="99FFCC"/>
          </a:solidFill>
          <a:ln w="28575" algn="ctr">
            <a:solidFill>
              <a:srgbClr val="000000"/>
            </a:solidFill>
            <a:miter lim="800000"/>
            <a:headEnd/>
            <a:tailEnd/>
          </a:ln>
          <a:effectLst/>
        </p:spPr>
        <p:txBody>
          <a:bodyPr lIns="0" tIns="36000" rIns="0" bIns="0" anchor="ctr"/>
          <a:lstStyle/>
          <a:p>
            <a:pPr marL="342900" indent="-342900">
              <a:spcBef>
                <a:spcPct val="20000"/>
              </a:spcBef>
              <a:buClr>
                <a:srgbClr val="0000CC"/>
              </a:buClr>
              <a:buSzPct val="75000"/>
            </a:pPr>
            <a:r>
              <a:rPr lang="en-US" altLang="zh-CN" sz="1600">
                <a:latin typeface="Arial" charset="0"/>
              </a:rPr>
              <a:t>IR</a:t>
            </a:r>
            <a:r>
              <a:rPr lang="en-US" altLang="zh-CN" sz="1600" baseline="-25000">
                <a:latin typeface="Arial" charset="0"/>
              </a:rPr>
              <a:t>0</a:t>
            </a:r>
          </a:p>
        </p:txBody>
      </p:sp>
      <p:sp>
        <p:nvSpPr>
          <p:cNvPr id="1007636" name="Rectangle 20"/>
          <p:cNvSpPr>
            <a:spLocks noChangeArrowheads="1"/>
          </p:cNvSpPr>
          <p:nvPr/>
        </p:nvSpPr>
        <p:spPr bwMode="auto">
          <a:xfrm>
            <a:off x="2706688" y="4824413"/>
            <a:ext cx="452437" cy="482600"/>
          </a:xfrm>
          <a:prstGeom prst="rect">
            <a:avLst/>
          </a:prstGeom>
          <a:solidFill>
            <a:srgbClr val="99FFCC"/>
          </a:solidFill>
          <a:ln w="28575" algn="ctr">
            <a:solidFill>
              <a:srgbClr val="000000"/>
            </a:solidFill>
            <a:miter lim="800000"/>
            <a:headEnd/>
            <a:tailEnd/>
          </a:ln>
          <a:effectLst/>
        </p:spPr>
        <p:txBody>
          <a:bodyPr lIns="0" tIns="36000" rIns="0" bIns="0" anchor="ctr"/>
          <a:lstStyle/>
          <a:p>
            <a:pPr marL="342900" indent="-342900">
              <a:spcBef>
                <a:spcPct val="20000"/>
              </a:spcBef>
              <a:buClr>
                <a:srgbClr val="0000CC"/>
              </a:buClr>
              <a:buSzPct val="75000"/>
            </a:pPr>
            <a:r>
              <a:rPr lang="en-US" altLang="zh-CN" sz="1600">
                <a:latin typeface="Arial" charset="0"/>
              </a:rPr>
              <a:t>7</a:t>
            </a:r>
          </a:p>
        </p:txBody>
      </p:sp>
      <p:sp>
        <p:nvSpPr>
          <p:cNvPr id="1007637" name="Rectangle 21"/>
          <p:cNvSpPr>
            <a:spLocks noChangeArrowheads="1"/>
          </p:cNvSpPr>
          <p:nvPr/>
        </p:nvSpPr>
        <p:spPr bwMode="auto">
          <a:xfrm>
            <a:off x="3159125" y="4824413"/>
            <a:ext cx="457200" cy="482600"/>
          </a:xfrm>
          <a:prstGeom prst="rect">
            <a:avLst/>
          </a:prstGeom>
          <a:solidFill>
            <a:srgbClr val="99FFCC"/>
          </a:solidFill>
          <a:ln w="28575" algn="ctr">
            <a:solidFill>
              <a:srgbClr val="000000"/>
            </a:solidFill>
            <a:miter lim="800000"/>
            <a:headEnd/>
            <a:tailEnd/>
          </a:ln>
          <a:effectLst/>
        </p:spPr>
        <p:txBody>
          <a:bodyPr lIns="0" tIns="36000" rIns="0" bIns="0" anchor="ctr"/>
          <a:lstStyle/>
          <a:p>
            <a:pPr marL="342900" indent="-342900">
              <a:spcBef>
                <a:spcPct val="20000"/>
              </a:spcBef>
              <a:buClr>
                <a:srgbClr val="0000CC"/>
              </a:buClr>
              <a:buSzPct val="75000"/>
            </a:pPr>
            <a:r>
              <a:rPr lang="en-US" altLang="zh-CN" sz="1600">
                <a:latin typeface="Arial" charset="0"/>
              </a:rPr>
              <a:t>6</a:t>
            </a:r>
          </a:p>
        </p:txBody>
      </p:sp>
      <p:sp>
        <p:nvSpPr>
          <p:cNvPr id="1007638" name="Rectangle 22"/>
          <p:cNvSpPr>
            <a:spLocks noChangeArrowheads="1"/>
          </p:cNvSpPr>
          <p:nvPr/>
        </p:nvSpPr>
        <p:spPr bwMode="auto">
          <a:xfrm>
            <a:off x="3616325" y="4824413"/>
            <a:ext cx="450850" cy="482600"/>
          </a:xfrm>
          <a:prstGeom prst="rect">
            <a:avLst/>
          </a:prstGeom>
          <a:solidFill>
            <a:srgbClr val="99FFCC"/>
          </a:solidFill>
          <a:ln w="28575" algn="ctr">
            <a:solidFill>
              <a:srgbClr val="000000"/>
            </a:solidFill>
            <a:miter lim="800000"/>
            <a:headEnd/>
            <a:tailEnd/>
          </a:ln>
          <a:effectLst/>
        </p:spPr>
        <p:txBody>
          <a:bodyPr lIns="0" tIns="36000" rIns="0" bIns="0" anchor="ctr"/>
          <a:lstStyle/>
          <a:p>
            <a:pPr marL="342900" indent="-342900">
              <a:spcBef>
                <a:spcPct val="20000"/>
              </a:spcBef>
              <a:buClr>
                <a:srgbClr val="0000CC"/>
              </a:buClr>
              <a:buSzPct val="75000"/>
            </a:pPr>
            <a:r>
              <a:rPr lang="en-US" altLang="zh-CN" sz="1600">
                <a:latin typeface="Arial" charset="0"/>
              </a:rPr>
              <a:t>5</a:t>
            </a:r>
          </a:p>
        </p:txBody>
      </p:sp>
      <p:sp>
        <p:nvSpPr>
          <p:cNvPr id="1007639" name="Rectangle 23"/>
          <p:cNvSpPr>
            <a:spLocks noChangeArrowheads="1"/>
          </p:cNvSpPr>
          <p:nvPr/>
        </p:nvSpPr>
        <p:spPr bwMode="auto">
          <a:xfrm>
            <a:off x="4067175" y="4824413"/>
            <a:ext cx="457200" cy="482600"/>
          </a:xfrm>
          <a:prstGeom prst="rect">
            <a:avLst/>
          </a:prstGeom>
          <a:solidFill>
            <a:srgbClr val="99FFCC"/>
          </a:solidFill>
          <a:ln w="28575" algn="ctr">
            <a:solidFill>
              <a:srgbClr val="000000"/>
            </a:solidFill>
            <a:miter lim="800000"/>
            <a:headEnd/>
            <a:tailEnd/>
          </a:ln>
          <a:effectLst/>
        </p:spPr>
        <p:txBody>
          <a:bodyPr lIns="0" tIns="36000" rIns="0" bIns="0" anchor="ctr"/>
          <a:lstStyle/>
          <a:p>
            <a:pPr marL="342900" indent="-342900">
              <a:spcBef>
                <a:spcPct val="20000"/>
              </a:spcBef>
              <a:buClr>
                <a:srgbClr val="0000CC"/>
              </a:buClr>
              <a:buSzPct val="75000"/>
            </a:pPr>
            <a:r>
              <a:rPr lang="en-US" altLang="zh-CN" sz="1600">
                <a:latin typeface="Arial" charset="0"/>
              </a:rPr>
              <a:t>4</a:t>
            </a:r>
          </a:p>
        </p:txBody>
      </p:sp>
      <p:sp>
        <p:nvSpPr>
          <p:cNvPr id="1007640" name="Rectangle 24"/>
          <p:cNvSpPr>
            <a:spLocks noChangeArrowheads="1"/>
          </p:cNvSpPr>
          <p:nvPr/>
        </p:nvSpPr>
        <p:spPr bwMode="auto">
          <a:xfrm>
            <a:off x="4524375" y="4824413"/>
            <a:ext cx="458788" cy="482600"/>
          </a:xfrm>
          <a:prstGeom prst="rect">
            <a:avLst/>
          </a:prstGeom>
          <a:solidFill>
            <a:srgbClr val="99FFCC"/>
          </a:solidFill>
          <a:ln w="28575" algn="ctr">
            <a:solidFill>
              <a:srgbClr val="000000"/>
            </a:solidFill>
            <a:miter lim="800000"/>
            <a:headEnd/>
            <a:tailEnd/>
          </a:ln>
          <a:effectLst/>
        </p:spPr>
        <p:txBody>
          <a:bodyPr lIns="0" tIns="36000" rIns="0" bIns="0" anchor="ctr"/>
          <a:lstStyle/>
          <a:p>
            <a:pPr marL="342900" indent="-342900">
              <a:spcBef>
                <a:spcPct val="20000"/>
              </a:spcBef>
              <a:buClr>
                <a:srgbClr val="0000CC"/>
              </a:buClr>
              <a:buSzPct val="75000"/>
            </a:pPr>
            <a:r>
              <a:rPr lang="en-US" altLang="zh-CN" sz="1600">
                <a:latin typeface="Arial" charset="0"/>
              </a:rPr>
              <a:t>3</a:t>
            </a:r>
          </a:p>
        </p:txBody>
      </p:sp>
      <p:sp>
        <p:nvSpPr>
          <p:cNvPr id="1007641" name="Rectangle 25"/>
          <p:cNvSpPr>
            <a:spLocks noChangeArrowheads="1"/>
          </p:cNvSpPr>
          <p:nvPr/>
        </p:nvSpPr>
        <p:spPr bwMode="auto">
          <a:xfrm>
            <a:off x="4983163" y="4824413"/>
            <a:ext cx="447675" cy="482600"/>
          </a:xfrm>
          <a:prstGeom prst="rect">
            <a:avLst/>
          </a:prstGeom>
          <a:solidFill>
            <a:srgbClr val="99FFCC"/>
          </a:solidFill>
          <a:ln w="28575" algn="ctr">
            <a:solidFill>
              <a:srgbClr val="000000"/>
            </a:solidFill>
            <a:miter lim="800000"/>
            <a:headEnd/>
            <a:tailEnd/>
          </a:ln>
          <a:effectLst/>
        </p:spPr>
        <p:txBody>
          <a:bodyPr lIns="0" tIns="36000" rIns="0" bIns="0" anchor="ctr"/>
          <a:lstStyle/>
          <a:p>
            <a:pPr marL="342900" indent="-342900">
              <a:spcBef>
                <a:spcPct val="20000"/>
              </a:spcBef>
              <a:buClr>
                <a:srgbClr val="0000CC"/>
              </a:buClr>
              <a:buSzPct val="75000"/>
            </a:pPr>
            <a:r>
              <a:rPr lang="en-US" altLang="zh-CN" sz="1600">
                <a:latin typeface="Arial" charset="0"/>
              </a:rPr>
              <a:t>2</a:t>
            </a:r>
          </a:p>
        </p:txBody>
      </p:sp>
      <p:sp>
        <p:nvSpPr>
          <p:cNvPr id="1007642" name="Rectangle 26"/>
          <p:cNvSpPr>
            <a:spLocks noChangeArrowheads="1"/>
          </p:cNvSpPr>
          <p:nvPr/>
        </p:nvSpPr>
        <p:spPr bwMode="auto">
          <a:xfrm>
            <a:off x="5430838" y="4824413"/>
            <a:ext cx="457200" cy="482600"/>
          </a:xfrm>
          <a:prstGeom prst="rect">
            <a:avLst/>
          </a:prstGeom>
          <a:solidFill>
            <a:srgbClr val="99FFCC"/>
          </a:solidFill>
          <a:ln w="28575" algn="ctr">
            <a:solidFill>
              <a:srgbClr val="000000"/>
            </a:solidFill>
            <a:miter lim="800000"/>
            <a:headEnd/>
            <a:tailEnd/>
          </a:ln>
          <a:effectLst/>
        </p:spPr>
        <p:txBody>
          <a:bodyPr lIns="0" tIns="36000" rIns="0" bIns="0" anchor="ctr"/>
          <a:lstStyle/>
          <a:p>
            <a:pPr marL="342900" indent="-342900">
              <a:spcBef>
                <a:spcPct val="20000"/>
              </a:spcBef>
              <a:buClr>
                <a:srgbClr val="0000CC"/>
              </a:buClr>
              <a:buSzPct val="75000"/>
            </a:pPr>
            <a:r>
              <a:rPr lang="en-US" altLang="zh-CN" sz="1600">
                <a:latin typeface="Arial" charset="0"/>
              </a:rPr>
              <a:t>1</a:t>
            </a:r>
          </a:p>
        </p:txBody>
      </p:sp>
      <p:sp>
        <p:nvSpPr>
          <p:cNvPr id="1007643" name="Rectangle 27"/>
          <p:cNvSpPr>
            <a:spLocks noChangeArrowheads="1"/>
          </p:cNvSpPr>
          <p:nvPr/>
        </p:nvSpPr>
        <p:spPr bwMode="auto">
          <a:xfrm>
            <a:off x="5888038" y="4824413"/>
            <a:ext cx="458787" cy="482600"/>
          </a:xfrm>
          <a:prstGeom prst="rect">
            <a:avLst/>
          </a:prstGeom>
          <a:solidFill>
            <a:srgbClr val="99FFCC"/>
          </a:solidFill>
          <a:ln w="28575" algn="ctr">
            <a:solidFill>
              <a:srgbClr val="000000"/>
            </a:solidFill>
            <a:miter lim="800000"/>
            <a:headEnd/>
            <a:tailEnd/>
          </a:ln>
          <a:effectLst/>
        </p:spPr>
        <p:txBody>
          <a:bodyPr lIns="0" tIns="36000" rIns="0" bIns="0" anchor="ctr"/>
          <a:lstStyle/>
          <a:p>
            <a:pPr marL="342900" indent="-342900">
              <a:spcBef>
                <a:spcPct val="20000"/>
              </a:spcBef>
              <a:buClr>
                <a:srgbClr val="0000CC"/>
              </a:buClr>
              <a:buSzPct val="75000"/>
            </a:pPr>
            <a:r>
              <a:rPr lang="en-US" altLang="zh-CN" sz="1600">
                <a:latin typeface="Arial" charset="0"/>
              </a:rPr>
              <a:t>0</a:t>
            </a:r>
          </a:p>
        </p:txBody>
      </p:sp>
      <p:sp>
        <p:nvSpPr>
          <p:cNvPr id="1007652" name="Line 36"/>
          <p:cNvSpPr>
            <a:spLocks noChangeShapeType="1"/>
          </p:cNvSpPr>
          <p:nvPr/>
        </p:nvSpPr>
        <p:spPr bwMode="auto">
          <a:xfrm flipH="1" flipV="1">
            <a:off x="6113463" y="5307013"/>
            <a:ext cx="360362" cy="322262"/>
          </a:xfrm>
          <a:prstGeom prst="line">
            <a:avLst/>
          </a:prstGeom>
          <a:noFill/>
          <a:ln w="28575">
            <a:solidFill>
              <a:srgbClr val="000000"/>
            </a:solidFill>
            <a:round/>
            <a:headEnd/>
            <a:tailEnd type="triangle" w="med" len="lg"/>
          </a:ln>
        </p:spPr>
        <p:txBody>
          <a:bodyPr/>
          <a:lstStyle/>
          <a:p>
            <a:endParaRPr lang="zh-CN" altLang="en-US"/>
          </a:p>
        </p:txBody>
      </p:sp>
      <p:sp>
        <p:nvSpPr>
          <p:cNvPr id="1007653" name="Line 37"/>
          <p:cNvSpPr>
            <a:spLocks noChangeShapeType="1"/>
          </p:cNvSpPr>
          <p:nvPr/>
        </p:nvSpPr>
        <p:spPr bwMode="auto">
          <a:xfrm flipV="1">
            <a:off x="2771775" y="5307013"/>
            <a:ext cx="158750" cy="354012"/>
          </a:xfrm>
          <a:prstGeom prst="line">
            <a:avLst/>
          </a:prstGeom>
          <a:noFill/>
          <a:ln w="28575">
            <a:solidFill>
              <a:srgbClr val="000000"/>
            </a:solidFill>
            <a:round/>
            <a:headEnd/>
            <a:tailEnd type="triangle" w="med" len="lg"/>
          </a:ln>
          <a:effectLst/>
        </p:spPr>
        <p:txBody>
          <a:bodyPr/>
          <a:lstStyle/>
          <a:p>
            <a:endParaRPr lang="zh-CN" altLang="en-US"/>
          </a:p>
        </p:txBody>
      </p:sp>
      <p:sp>
        <p:nvSpPr>
          <p:cNvPr id="1007656" name="Text Box 40"/>
          <p:cNvSpPr txBox="1">
            <a:spLocks noChangeArrowheads="1"/>
          </p:cNvSpPr>
          <p:nvPr/>
        </p:nvSpPr>
        <p:spPr bwMode="auto">
          <a:xfrm>
            <a:off x="2125663" y="5668963"/>
            <a:ext cx="1150937" cy="369332"/>
          </a:xfrm>
          <a:prstGeom prst="rect">
            <a:avLst/>
          </a:prstGeom>
          <a:noFill/>
          <a:ln w="9525" algn="ctr">
            <a:noFill/>
            <a:miter lim="800000"/>
            <a:headEnd/>
            <a:tailEnd/>
          </a:ln>
          <a:effectLst/>
        </p:spPr>
        <p:txBody>
          <a:bodyPr lIns="0" tIns="0" rIns="0" bIns="0">
            <a:spAutoFit/>
          </a:bodyPr>
          <a:lstStyle/>
          <a:p>
            <a:pPr marL="342900" indent="-342900">
              <a:spcBef>
                <a:spcPct val="50000"/>
              </a:spcBef>
              <a:buClr>
                <a:srgbClr val="0000CC"/>
              </a:buClr>
              <a:buSzPct val="75000"/>
            </a:pPr>
            <a:r>
              <a:rPr lang="zh-CN" altLang="en-US" sz="2400">
                <a:latin typeface="Arial" charset="0"/>
              </a:rPr>
              <a:t>最低级</a:t>
            </a:r>
          </a:p>
        </p:txBody>
      </p:sp>
      <p:sp>
        <p:nvSpPr>
          <p:cNvPr id="1007657" name="Text Box 41"/>
          <p:cNvSpPr txBox="1">
            <a:spLocks noChangeArrowheads="1"/>
          </p:cNvSpPr>
          <p:nvPr/>
        </p:nvSpPr>
        <p:spPr bwMode="auto">
          <a:xfrm>
            <a:off x="5972175" y="5629275"/>
            <a:ext cx="1120775" cy="369332"/>
          </a:xfrm>
          <a:prstGeom prst="rect">
            <a:avLst/>
          </a:prstGeom>
          <a:noFill/>
          <a:ln w="9525" algn="ctr">
            <a:noFill/>
            <a:miter lim="800000"/>
            <a:headEnd/>
            <a:tailEnd/>
          </a:ln>
          <a:effectLst/>
        </p:spPr>
        <p:txBody>
          <a:bodyPr lIns="0" tIns="0" rIns="0" bIns="0">
            <a:spAutoFit/>
          </a:bodyPr>
          <a:lstStyle/>
          <a:p>
            <a:pPr marL="342900" indent="-342900">
              <a:spcBef>
                <a:spcPct val="50000"/>
              </a:spcBef>
              <a:buClr>
                <a:srgbClr val="0000CC"/>
              </a:buClr>
              <a:buSzPct val="75000"/>
            </a:pPr>
            <a:r>
              <a:rPr lang="zh-CN" altLang="en-US" sz="2400">
                <a:latin typeface="Arial" charset="0"/>
              </a:rPr>
              <a:t>最高级</a:t>
            </a:r>
          </a:p>
        </p:txBody>
      </p:sp>
      <p:sp>
        <p:nvSpPr>
          <p:cNvPr id="1007671" name="Text Box 55"/>
          <p:cNvSpPr txBox="1">
            <a:spLocks noChangeArrowheads="1"/>
          </p:cNvSpPr>
          <p:nvPr/>
        </p:nvSpPr>
        <p:spPr bwMode="auto">
          <a:xfrm>
            <a:off x="2565400" y="3860800"/>
            <a:ext cx="1862138" cy="369332"/>
          </a:xfrm>
          <a:prstGeom prst="rect">
            <a:avLst/>
          </a:prstGeom>
          <a:noFill/>
          <a:ln w="9525" algn="ctr">
            <a:noFill/>
            <a:miter lim="800000"/>
            <a:headEnd/>
            <a:tailEnd/>
          </a:ln>
          <a:effectLst/>
        </p:spPr>
        <p:txBody>
          <a:bodyPr lIns="0" tIns="0" rIns="0" bIns="0">
            <a:spAutoFit/>
          </a:bodyPr>
          <a:lstStyle/>
          <a:p>
            <a:pPr marL="342900" indent="-342900">
              <a:spcBef>
                <a:spcPct val="50000"/>
              </a:spcBef>
              <a:buClr>
                <a:srgbClr val="0000CC"/>
              </a:buClr>
              <a:buSzPct val="75000"/>
            </a:pPr>
            <a:r>
              <a:rPr lang="zh-CN" altLang="en-US" sz="2400" dirty="0">
                <a:latin typeface="Arial" charset="0"/>
              </a:rPr>
              <a:t>默认优先级</a:t>
            </a:r>
          </a:p>
        </p:txBody>
      </p:sp>
    </p:spTree>
    <p:extLst>
      <p:ext uri="{BB962C8B-B14F-4D97-AF65-F5344CB8AC3E}">
        <p14:creationId xmlns:p14="http://schemas.microsoft.com/office/powerpoint/2010/main" val="3278741975"/>
      </p:ext>
    </p:extLst>
  </p:cSld>
  <p:clrMapOvr>
    <a:masterClrMapping/>
  </p:clrMapOvr>
  <p:transition spd="med"/>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灯片编号占位符 4"/>
          <p:cNvSpPr>
            <a:spLocks noGrp="1"/>
          </p:cNvSpPr>
          <p:nvPr>
            <p:ph type="sldNum" sz="quarter" idx="11"/>
          </p:nvPr>
        </p:nvSpPr>
        <p:spPr/>
        <p:txBody>
          <a:bodyPr/>
          <a:lstStyle/>
          <a:p>
            <a:fld id="{EBE13FDC-3CB2-45C1-A526-6012DA96BE74}" type="slidenum">
              <a:rPr lang="zh-CN" altLang="en-US"/>
              <a:pPr/>
              <a:t>85</a:t>
            </a:fld>
            <a:endParaRPr lang="en-US" altLang="zh-CN"/>
          </a:p>
        </p:txBody>
      </p:sp>
      <p:sp>
        <p:nvSpPr>
          <p:cNvPr id="1008642" name="Rectangle 2"/>
          <p:cNvSpPr>
            <a:spLocks noGrp="1" noChangeArrowheads="1"/>
          </p:cNvSpPr>
          <p:nvPr>
            <p:ph type="title"/>
          </p:nvPr>
        </p:nvSpPr>
        <p:spPr>
          <a:xfrm>
            <a:off x="611450" y="44530"/>
            <a:ext cx="8064238" cy="574675"/>
          </a:xfrm>
          <a:noFill/>
          <a:ln/>
        </p:spPr>
        <p:txBody>
          <a:bodyPr anchor="t"/>
          <a:lstStyle/>
          <a:p>
            <a:r>
              <a:rPr lang="zh-CN" altLang="en-US" dirty="0">
                <a:ea typeface="黑体" pitchFamily="2" charset="-122"/>
              </a:rPr>
              <a:t>二、可编程中断控制器</a:t>
            </a:r>
            <a:r>
              <a:rPr lang="en-US" altLang="zh-CN" dirty="0">
                <a:ea typeface="黑体" pitchFamily="2" charset="-122"/>
              </a:rPr>
              <a:t>8259</a:t>
            </a:r>
            <a:endParaRPr lang="en-US" altLang="zh-CN" sz="2800" b="1" dirty="0">
              <a:solidFill>
                <a:srgbClr val="006600"/>
              </a:solidFill>
              <a:ea typeface="黑体" pitchFamily="2" charset="-122"/>
            </a:endParaRPr>
          </a:p>
        </p:txBody>
      </p:sp>
      <p:sp>
        <p:nvSpPr>
          <p:cNvPr id="1008643" name="Rectangle 3"/>
          <p:cNvSpPr>
            <a:spLocks noChangeArrowheads="1"/>
          </p:cNvSpPr>
          <p:nvPr/>
        </p:nvSpPr>
        <p:spPr bwMode="auto">
          <a:xfrm>
            <a:off x="395288" y="692620"/>
            <a:ext cx="8507412" cy="503237"/>
          </a:xfrm>
          <a:prstGeom prst="rect">
            <a:avLst/>
          </a:prstGeom>
          <a:noFill/>
          <a:ln w="9525">
            <a:noFill/>
            <a:miter lim="800000"/>
            <a:headEnd/>
            <a:tailEnd/>
          </a:ln>
          <a:effectLst/>
        </p:spPr>
        <p:txBody>
          <a:bodyPr/>
          <a:lstStyle/>
          <a:p>
            <a:pPr algn="l">
              <a:spcBef>
                <a:spcPct val="20000"/>
              </a:spcBef>
              <a:buClr>
                <a:schemeClr val="bg2"/>
              </a:buClr>
              <a:buSzPct val="75000"/>
            </a:pPr>
            <a:r>
              <a:rPr lang="en-US" altLang="zh-CN" sz="2800">
                <a:solidFill>
                  <a:schemeClr val="bg2"/>
                </a:solidFill>
                <a:latin typeface="Arial" charset="0"/>
              </a:rPr>
              <a:t>3.</a:t>
            </a:r>
            <a:r>
              <a:rPr lang="en-US" altLang="zh-CN" sz="2800">
                <a:latin typeface="Arial" charset="0"/>
              </a:rPr>
              <a:t>  8259</a:t>
            </a:r>
            <a:r>
              <a:rPr lang="zh-CN" altLang="en-US" sz="2800">
                <a:latin typeface="Arial" charset="0"/>
              </a:rPr>
              <a:t>工作方式 </a:t>
            </a:r>
            <a:r>
              <a:rPr lang="zh-CN" altLang="en-US" sz="2800">
                <a:solidFill>
                  <a:srgbClr val="0000FF"/>
                </a:solidFill>
                <a:latin typeface="Arial" charset="0"/>
              </a:rPr>
              <a:t>－ 优先级规定</a:t>
            </a:r>
          </a:p>
        </p:txBody>
      </p:sp>
      <p:sp>
        <p:nvSpPr>
          <p:cNvPr id="1008644" name="Rectangle 4"/>
          <p:cNvSpPr>
            <a:spLocks noGrp="1" noChangeArrowheads="1"/>
          </p:cNvSpPr>
          <p:nvPr>
            <p:ph type="body" idx="1"/>
          </p:nvPr>
        </p:nvSpPr>
        <p:spPr>
          <a:xfrm>
            <a:off x="468313" y="1340320"/>
            <a:ext cx="8486775" cy="3384550"/>
          </a:xfrm>
          <a:noFill/>
          <a:ln/>
        </p:spPr>
        <p:txBody>
          <a:bodyPr/>
          <a:lstStyle/>
          <a:p>
            <a:pPr marL="352425" indent="-352425">
              <a:buFont typeface="Wingdings" pitchFamily="2" charset="2"/>
              <a:buChar char="u"/>
            </a:pPr>
            <a:r>
              <a:rPr lang="zh-CN" altLang="en-GB" sz="2800" b="1">
                <a:solidFill>
                  <a:srgbClr val="008000"/>
                </a:solidFill>
                <a:latin typeface="Times New Roman" pitchFamily="18" charset="0"/>
              </a:rPr>
              <a:t>自动</a:t>
            </a:r>
            <a:r>
              <a:rPr lang="zh-CN" altLang="en-GB" sz="2800" b="1">
                <a:solidFill>
                  <a:srgbClr val="CC0000"/>
                </a:solidFill>
                <a:latin typeface="Times New Roman" pitchFamily="18" charset="0"/>
              </a:rPr>
              <a:t>循环</a:t>
            </a:r>
            <a:r>
              <a:rPr lang="zh-CN" altLang="en-GB" sz="2800" b="1">
                <a:latin typeface="Times New Roman" pitchFamily="18" charset="0"/>
              </a:rPr>
              <a:t>优先级：</a:t>
            </a:r>
          </a:p>
          <a:p>
            <a:pPr marL="901700" lvl="1" indent="-369888">
              <a:buClr>
                <a:srgbClr val="006600"/>
              </a:buClr>
              <a:buSzPct val="75000"/>
              <a:buFont typeface="Wingdings" pitchFamily="2" charset="2"/>
              <a:buChar char="l"/>
            </a:pPr>
            <a:r>
              <a:rPr lang="zh-CN" altLang="en-GB" b="1">
                <a:latin typeface="Times New Roman" pitchFamily="18" charset="0"/>
              </a:rPr>
              <a:t>中断源</a:t>
            </a:r>
            <a:r>
              <a:rPr lang="zh-CN" altLang="en-GB" b="1">
                <a:solidFill>
                  <a:srgbClr val="0000FF"/>
                </a:solidFill>
                <a:latin typeface="Times New Roman" pitchFamily="18" charset="0"/>
              </a:rPr>
              <a:t>轮流</a:t>
            </a:r>
            <a:r>
              <a:rPr lang="zh-CN" altLang="en-GB" b="1">
                <a:latin typeface="Times New Roman" pitchFamily="18" charset="0"/>
              </a:rPr>
              <a:t>处于最高优先级，即自动中断优先级循环</a:t>
            </a:r>
          </a:p>
          <a:p>
            <a:pPr marL="901700" lvl="1" indent="-369888">
              <a:buClr>
                <a:srgbClr val="006600"/>
              </a:buClr>
              <a:buSzPct val="75000"/>
              <a:buFont typeface="Wingdings" pitchFamily="2" charset="2"/>
              <a:buChar char="l"/>
            </a:pPr>
            <a:r>
              <a:rPr lang="zh-CN" altLang="en-GB" b="1">
                <a:latin typeface="Times New Roman" pitchFamily="18" charset="0"/>
              </a:rPr>
              <a:t>初始优先级顺序可用编程改变</a:t>
            </a:r>
          </a:p>
          <a:p>
            <a:pPr marL="901700" lvl="1" indent="-369888">
              <a:buClr>
                <a:srgbClr val="006600"/>
              </a:buClr>
              <a:buSzPct val="75000"/>
              <a:buFont typeface="Wingdings" pitchFamily="2" charset="2"/>
              <a:buChar char="l"/>
            </a:pPr>
            <a:r>
              <a:rPr lang="zh-CN" altLang="en-GB" b="1">
                <a:latin typeface="Times New Roman" pitchFamily="18" charset="0"/>
              </a:rPr>
              <a:t>某中断请求</a:t>
            </a:r>
            <a:r>
              <a:rPr lang="en-GB" altLang="zh-CN" b="1">
                <a:latin typeface="Times New Roman" pitchFamily="18" charset="0"/>
              </a:rPr>
              <a:t>IR</a:t>
            </a:r>
            <a:r>
              <a:rPr lang="en-GB" altLang="zh-CN" b="1" i="1">
                <a:latin typeface="Times New Roman" pitchFamily="18" charset="0"/>
              </a:rPr>
              <a:t>i</a:t>
            </a:r>
            <a:r>
              <a:rPr lang="en-GB" altLang="zh-CN" b="1">
                <a:latin typeface="Times New Roman" pitchFamily="18" charset="0"/>
              </a:rPr>
              <a:t> </a:t>
            </a:r>
            <a:r>
              <a:rPr lang="zh-CN" altLang="en-GB" b="1">
                <a:latin typeface="Times New Roman" pitchFamily="18" charset="0"/>
              </a:rPr>
              <a:t>被处理后，其优先级别自动降为最低，原来比它低一级的中断上升为最高级 </a:t>
            </a:r>
            <a:endParaRPr lang="zh-CN" altLang="en-US" b="1">
              <a:latin typeface="Times New Roman" pitchFamily="18" charset="0"/>
            </a:endParaRPr>
          </a:p>
        </p:txBody>
      </p:sp>
      <p:sp>
        <p:nvSpPr>
          <p:cNvPr id="1008690" name="Rectangle 50"/>
          <p:cNvSpPr>
            <a:spLocks noChangeArrowheads="1"/>
          </p:cNvSpPr>
          <p:nvPr/>
        </p:nvSpPr>
        <p:spPr bwMode="auto">
          <a:xfrm>
            <a:off x="949325" y="4293070"/>
            <a:ext cx="390525" cy="401637"/>
          </a:xfrm>
          <a:prstGeom prst="rect">
            <a:avLst/>
          </a:prstGeom>
          <a:noFill/>
          <a:ln w="9525">
            <a:noFill/>
            <a:miter lim="800000"/>
            <a:headEnd/>
            <a:tailEnd/>
          </a:ln>
        </p:spPr>
        <p:txBody>
          <a:bodyPr lIns="0" tIns="36000" rIns="0" bIns="0"/>
          <a:lstStyle/>
          <a:p>
            <a:pPr marL="342900" indent="-342900">
              <a:spcBef>
                <a:spcPct val="20000"/>
              </a:spcBef>
              <a:buClr>
                <a:srgbClr val="0000CC"/>
              </a:buClr>
              <a:buSzPct val="75000"/>
            </a:pPr>
            <a:r>
              <a:rPr lang="en-US" altLang="zh-CN" sz="1600">
                <a:latin typeface="Arial" charset="0"/>
              </a:rPr>
              <a:t>IR</a:t>
            </a:r>
            <a:r>
              <a:rPr lang="en-US" altLang="zh-CN" sz="1600" baseline="-25000">
                <a:latin typeface="Arial" charset="0"/>
              </a:rPr>
              <a:t>7</a:t>
            </a:r>
            <a:endParaRPr lang="en-US" altLang="zh-CN" sz="1600">
              <a:latin typeface="Arial" charset="0"/>
            </a:endParaRPr>
          </a:p>
        </p:txBody>
      </p:sp>
      <p:sp>
        <p:nvSpPr>
          <p:cNvPr id="1008691" name="Rectangle 51"/>
          <p:cNvSpPr>
            <a:spLocks noChangeArrowheads="1"/>
          </p:cNvSpPr>
          <p:nvPr/>
        </p:nvSpPr>
        <p:spPr bwMode="auto">
          <a:xfrm>
            <a:off x="1339850" y="4293070"/>
            <a:ext cx="392113" cy="401637"/>
          </a:xfrm>
          <a:prstGeom prst="rect">
            <a:avLst/>
          </a:prstGeom>
          <a:noFill/>
          <a:ln w="9525" algn="ctr">
            <a:noFill/>
            <a:miter lim="800000"/>
            <a:headEnd/>
            <a:tailEnd/>
          </a:ln>
          <a:effectLst/>
        </p:spPr>
        <p:txBody>
          <a:bodyPr lIns="0" tIns="36000" rIns="0" bIns="0"/>
          <a:lstStyle/>
          <a:p>
            <a:pPr marL="342900" indent="-342900">
              <a:spcBef>
                <a:spcPct val="20000"/>
              </a:spcBef>
              <a:buClr>
                <a:srgbClr val="0000CC"/>
              </a:buClr>
              <a:buSzPct val="75000"/>
            </a:pPr>
            <a:r>
              <a:rPr lang="en-US" altLang="zh-CN" sz="1600">
                <a:solidFill>
                  <a:srgbClr val="FF0000"/>
                </a:solidFill>
                <a:latin typeface="Arial" charset="0"/>
              </a:rPr>
              <a:t>IR</a:t>
            </a:r>
            <a:r>
              <a:rPr lang="en-US" altLang="zh-CN" sz="1600" baseline="-25000">
                <a:solidFill>
                  <a:srgbClr val="FF0000"/>
                </a:solidFill>
                <a:latin typeface="Arial" charset="0"/>
              </a:rPr>
              <a:t>6</a:t>
            </a:r>
          </a:p>
        </p:txBody>
      </p:sp>
      <p:sp>
        <p:nvSpPr>
          <p:cNvPr id="1008692" name="Rectangle 52"/>
          <p:cNvSpPr>
            <a:spLocks noChangeArrowheads="1"/>
          </p:cNvSpPr>
          <p:nvPr/>
        </p:nvSpPr>
        <p:spPr bwMode="auto">
          <a:xfrm>
            <a:off x="1731963" y="4293070"/>
            <a:ext cx="390525" cy="401637"/>
          </a:xfrm>
          <a:prstGeom prst="rect">
            <a:avLst/>
          </a:prstGeom>
          <a:noFill/>
          <a:ln w="9525" algn="ctr">
            <a:noFill/>
            <a:miter lim="800000"/>
            <a:headEnd/>
            <a:tailEnd/>
          </a:ln>
          <a:effectLst/>
        </p:spPr>
        <p:txBody>
          <a:bodyPr lIns="0" tIns="36000" rIns="0" bIns="0"/>
          <a:lstStyle/>
          <a:p>
            <a:pPr marL="342900" indent="-342900">
              <a:spcBef>
                <a:spcPct val="20000"/>
              </a:spcBef>
              <a:buClr>
                <a:srgbClr val="0000CC"/>
              </a:buClr>
              <a:buSzPct val="75000"/>
            </a:pPr>
            <a:r>
              <a:rPr lang="en-US" altLang="zh-CN" sz="1600">
                <a:latin typeface="Arial" charset="0"/>
              </a:rPr>
              <a:t>IR</a:t>
            </a:r>
            <a:r>
              <a:rPr lang="en-US" altLang="zh-CN" sz="1600" baseline="-25000">
                <a:latin typeface="Arial" charset="0"/>
              </a:rPr>
              <a:t>5</a:t>
            </a:r>
          </a:p>
        </p:txBody>
      </p:sp>
      <p:sp>
        <p:nvSpPr>
          <p:cNvPr id="1008693" name="Rectangle 53"/>
          <p:cNvSpPr>
            <a:spLocks noChangeArrowheads="1"/>
          </p:cNvSpPr>
          <p:nvPr/>
        </p:nvSpPr>
        <p:spPr bwMode="auto">
          <a:xfrm>
            <a:off x="2122488" y="4293070"/>
            <a:ext cx="392112" cy="401637"/>
          </a:xfrm>
          <a:prstGeom prst="rect">
            <a:avLst/>
          </a:prstGeom>
          <a:noFill/>
          <a:ln w="9525" algn="ctr">
            <a:noFill/>
            <a:miter lim="800000"/>
            <a:headEnd/>
            <a:tailEnd/>
          </a:ln>
          <a:effectLst/>
        </p:spPr>
        <p:txBody>
          <a:bodyPr lIns="0" tIns="36000" rIns="0" bIns="0"/>
          <a:lstStyle/>
          <a:p>
            <a:pPr marL="342900" indent="-342900">
              <a:spcBef>
                <a:spcPct val="20000"/>
              </a:spcBef>
              <a:buClr>
                <a:srgbClr val="0000CC"/>
              </a:buClr>
              <a:buSzPct val="75000"/>
            </a:pPr>
            <a:r>
              <a:rPr lang="en-US" altLang="zh-CN" sz="1600">
                <a:solidFill>
                  <a:srgbClr val="FF0000"/>
                </a:solidFill>
                <a:latin typeface="Arial" charset="0"/>
              </a:rPr>
              <a:t>IR</a:t>
            </a:r>
            <a:r>
              <a:rPr lang="en-US" altLang="zh-CN" sz="1600" baseline="-25000">
                <a:solidFill>
                  <a:srgbClr val="FF0000"/>
                </a:solidFill>
                <a:latin typeface="Arial" charset="0"/>
              </a:rPr>
              <a:t>4</a:t>
            </a:r>
          </a:p>
        </p:txBody>
      </p:sp>
      <p:sp>
        <p:nvSpPr>
          <p:cNvPr id="1008694" name="Rectangle 54"/>
          <p:cNvSpPr>
            <a:spLocks noChangeArrowheads="1"/>
          </p:cNvSpPr>
          <p:nvPr/>
        </p:nvSpPr>
        <p:spPr bwMode="auto">
          <a:xfrm>
            <a:off x="2514600" y="4293070"/>
            <a:ext cx="393700" cy="401637"/>
          </a:xfrm>
          <a:prstGeom prst="rect">
            <a:avLst/>
          </a:prstGeom>
          <a:noFill/>
          <a:ln w="9525" algn="ctr">
            <a:noFill/>
            <a:miter lim="800000"/>
            <a:headEnd/>
            <a:tailEnd/>
          </a:ln>
          <a:effectLst/>
        </p:spPr>
        <p:txBody>
          <a:bodyPr lIns="0" tIns="36000" rIns="0" bIns="0"/>
          <a:lstStyle/>
          <a:p>
            <a:pPr marL="342900" indent="-342900">
              <a:spcBef>
                <a:spcPct val="20000"/>
              </a:spcBef>
              <a:buClr>
                <a:srgbClr val="0000CC"/>
              </a:buClr>
              <a:buSzPct val="75000"/>
            </a:pPr>
            <a:r>
              <a:rPr lang="en-US" altLang="zh-CN" sz="1600">
                <a:latin typeface="Arial" charset="0"/>
              </a:rPr>
              <a:t>IR</a:t>
            </a:r>
            <a:r>
              <a:rPr lang="en-US" altLang="zh-CN" sz="1600" baseline="-25000">
                <a:latin typeface="Arial" charset="0"/>
              </a:rPr>
              <a:t>3</a:t>
            </a:r>
          </a:p>
        </p:txBody>
      </p:sp>
      <p:sp>
        <p:nvSpPr>
          <p:cNvPr id="1008695" name="Rectangle 55"/>
          <p:cNvSpPr>
            <a:spLocks noChangeArrowheads="1"/>
          </p:cNvSpPr>
          <p:nvPr/>
        </p:nvSpPr>
        <p:spPr bwMode="auto">
          <a:xfrm>
            <a:off x="2908300" y="4293070"/>
            <a:ext cx="388938" cy="401637"/>
          </a:xfrm>
          <a:prstGeom prst="rect">
            <a:avLst/>
          </a:prstGeom>
          <a:noFill/>
          <a:ln w="9525" algn="ctr">
            <a:noFill/>
            <a:miter lim="800000"/>
            <a:headEnd/>
            <a:tailEnd/>
          </a:ln>
          <a:effectLst/>
        </p:spPr>
        <p:txBody>
          <a:bodyPr lIns="0" tIns="36000" rIns="0" bIns="0"/>
          <a:lstStyle/>
          <a:p>
            <a:pPr marL="342900" indent="-342900">
              <a:spcBef>
                <a:spcPct val="20000"/>
              </a:spcBef>
              <a:buClr>
                <a:srgbClr val="0000CC"/>
              </a:buClr>
              <a:buSzPct val="75000"/>
            </a:pPr>
            <a:r>
              <a:rPr lang="en-US" altLang="zh-CN" sz="1600">
                <a:latin typeface="Arial" charset="0"/>
              </a:rPr>
              <a:t>IR</a:t>
            </a:r>
            <a:r>
              <a:rPr lang="en-US" altLang="zh-CN" sz="1600" baseline="-25000">
                <a:latin typeface="Arial" charset="0"/>
              </a:rPr>
              <a:t>2</a:t>
            </a:r>
          </a:p>
        </p:txBody>
      </p:sp>
      <p:sp>
        <p:nvSpPr>
          <p:cNvPr id="1008696" name="Rectangle 56"/>
          <p:cNvSpPr>
            <a:spLocks noChangeArrowheads="1"/>
          </p:cNvSpPr>
          <p:nvPr/>
        </p:nvSpPr>
        <p:spPr bwMode="auto">
          <a:xfrm>
            <a:off x="3297238" y="4293070"/>
            <a:ext cx="390525" cy="401637"/>
          </a:xfrm>
          <a:prstGeom prst="rect">
            <a:avLst/>
          </a:prstGeom>
          <a:noFill/>
          <a:ln w="9525" algn="ctr">
            <a:noFill/>
            <a:miter lim="800000"/>
            <a:headEnd/>
            <a:tailEnd/>
          </a:ln>
          <a:effectLst/>
        </p:spPr>
        <p:txBody>
          <a:bodyPr lIns="0" tIns="36000" rIns="0" bIns="0"/>
          <a:lstStyle/>
          <a:p>
            <a:pPr marL="342900" indent="-342900">
              <a:spcBef>
                <a:spcPct val="20000"/>
              </a:spcBef>
              <a:buClr>
                <a:srgbClr val="0000CC"/>
              </a:buClr>
              <a:buSzPct val="75000"/>
            </a:pPr>
            <a:r>
              <a:rPr lang="en-US" altLang="zh-CN" sz="1600">
                <a:latin typeface="Arial" charset="0"/>
              </a:rPr>
              <a:t>IR</a:t>
            </a:r>
            <a:r>
              <a:rPr lang="en-US" altLang="zh-CN" sz="1600" baseline="-25000">
                <a:latin typeface="Arial" charset="0"/>
              </a:rPr>
              <a:t>1</a:t>
            </a:r>
          </a:p>
        </p:txBody>
      </p:sp>
      <p:sp>
        <p:nvSpPr>
          <p:cNvPr id="1008697" name="Rectangle 57"/>
          <p:cNvSpPr>
            <a:spLocks noChangeArrowheads="1"/>
          </p:cNvSpPr>
          <p:nvPr/>
        </p:nvSpPr>
        <p:spPr bwMode="auto">
          <a:xfrm>
            <a:off x="3687763" y="4293070"/>
            <a:ext cx="395287" cy="401637"/>
          </a:xfrm>
          <a:prstGeom prst="rect">
            <a:avLst/>
          </a:prstGeom>
          <a:noFill/>
          <a:ln w="9525" algn="ctr">
            <a:noFill/>
            <a:miter lim="800000"/>
            <a:headEnd/>
            <a:tailEnd/>
          </a:ln>
          <a:effectLst/>
        </p:spPr>
        <p:txBody>
          <a:bodyPr lIns="0" tIns="36000" rIns="0" bIns="0"/>
          <a:lstStyle/>
          <a:p>
            <a:pPr marL="342900" indent="-342900">
              <a:spcBef>
                <a:spcPct val="20000"/>
              </a:spcBef>
              <a:buClr>
                <a:srgbClr val="0000CC"/>
              </a:buClr>
              <a:buSzPct val="75000"/>
            </a:pPr>
            <a:r>
              <a:rPr lang="en-US" altLang="zh-CN" sz="1600">
                <a:latin typeface="Arial" charset="0"/>
              </a:rPr>
              <a:t>IR</a:t>
            </a:r>
            <a:r>
              <a:rPr lang="en-US" altLang="zh-CN" sz="1600" baseline="-25000">
                <a:latin typeface="Arial" charset="0"/>
              </a:rPr>
              <a:t>0</a:t>
            </a:r>
          </a:p>
        </p:txBody>
      </p:sp>
      <p:sp>
        <p:nvSpPr>
          <p:cNvPr id="1008698" name="Rectangle 58"/>
          <p:cNvSpPr>
            <a:spLocks noChangeArrowheads="1"/>
          </p:cNvSpPr>
          <p:nvPr/>
        </p:nvSpPr>
        <p:spPr bwMode="auto">
          <a:xfrm>
            <a:off x="968375" y="5026495"/>
            <a:ext cx="388938" cy="406400"/>
          </a:xfrm>
          <a:prstGeom prst="rect">
            <a:avLst/>
          </a:prstGeom>
          <a:solidFill>
            <a:srgbClr val="99FFCC"/>
          </a:solidFill>
          <a:ln w="9525" algn="ctr">
            <a:solidFill>
              <a:srgbClr val="000000"/>
            </a:solidFill>
            <a:miter lim="800000"/>
            <a:headEnd/>
            <a:tailEnd/>
          </a:ln>
          <a:effectLst/>
        </p:spPr>
        <p:txBody>
          <a:bodyPr lIns="0" tIns="36000" rIns="0" bIns="0" anchor="ctr"/>
          <a:lstStyle/>
          <a:p>
            <a:pPr marL="342900" indent="-342900">
              <a:spcBef>
                <a:spcPct val="20000"/>
              </a:spcBef>
              <a:buClr>
                <a:srgbClr val="0000CC"/>
              </a:buClr>
              <a:buSzPct val="75000"/>
            </a:pPr>
            <a:r>
              <a:rPr lang="en-US" altLang="zh-CN" sz="1600">
                <a:latin typeface="Arial" charset="0"/>
              </a:rPr>
              <a:t>7</a:t>
            </a:r>
          </a:p>
        </p:txBody>
      </p:sp>
      <p:sp>
        <p:nvSpPr>
          <p:cNvPr id="1008699" name="Rectangle 59"/>
          <p:cNvSpPr>
            <a:spLocks noChangeArrowheads="1"/>
          </p:cNvSpPr>
          <p:nvPr/>
        </p:nvSpPr>
        <p:spPr bwMode="auto">
          <a:xfrm>
            <a:off x="1357313" y="5026495"/>
            <a:ext cx="393700" cy="406400"/>
          </a:xfrm>
          <a:prstGeom prst="rect">
            <a:avLst/>
          </a:prstGeom>
          <a:solidFill>
            <a:srgbClr val="99FFCC"/>
          </a:solidFill>
          <a:ln w="9525" algn="ctr">
            <a:solidFill>
              <a:srgbClr val="000000"/>
            </a:solidFill>
            <a:miter lim="800000"/>
            <a:headEnd/>
            <a:tailEnd/>
          </a:ln>
          <a:effectLst/>
        </p:spPr>
        <p:txBody>
          <a:bodyPr lIns="0" tIns="36000" rIns="0" bIns="0" anchor="ctr"/>
          <a:lstStyle/>
          <a:p>
            <a:pPr marL="342900" indent="-342900">
              <a:spcBef>
                <a:spcPct val="20000"/>
              </a:spcBef>
              <a:buClr>
                <a:srgbClr val="0000CC"/>
              </a:buClr>
              <a:buSzPct val="75000"/>
            </a:pPr>
            <a:r>
              <a:rPr lang="en-US" altLang="zh-CN" sz="1600">
                <a:latin typeface="Arial" charset="0"/>
              </a:rPr>
              <a:t>6</a:t>
            </a:r>
          </a:p>
        </p:txBody>
      </p:sp>
      <p:sp>
        <p:nvSpPr>
          <p:cNvPr id="1008700" name="Rectangle 60"/>
          <p:cNvSpPr>
            <a:spLocks noChangeArrowheads="1"/>
          </p:cNvSpPr>
          <p:nvPr/>
        </p:nvSpPr>
        <p:spPr bwMode="auto">
          <a:xfrm>
            <a:off x="1751013" y="5026495"/>
            <a:ext cx="388937" cy="406400"/>
          </a:xfrm>
          <a:prstGeom prst="rect">
            <a:avLst/>
          </a:prstGeom>
          <a:solidFill>
            <a:srgbClr val="99FFCC"/>
          </a:solidFill>
          <a:ln w="9525" algn="ctr">
            <a:solidFill>
              <a:srgbClr val="000000"/>
            </a:solidFill>
            <a:miter lim="800000"/>
            <a:headEnd/>
            <a:tailEnd/>
          </a:ln>
          <a:effectLst/>
        </p:spPr>
        <p:txBody>
          <a:bodyPr lIns="0" tIns="36000" rIns="0" bIns="0" anchor="ctr"/>
          <a:lstStyle/>
          <a:p>
            <a:pPr marL="342900" indent="-342900">
              <a:spcBef>
                <a:spcPct val="20000"/>
              </a:spcBef>
              <a:buClr>
                <a:srgbClr val="0000CC"/>
              </a:buClr>
              <a:buSzPct val="75000"/>
            </a:pPr>
            <a:r>
              <a:rPr lang="en-US" altLang="zh-CN" sz="1600">
                <a:latin typeface="Arial" charset="0"/>
              </a:rPr>
              <a:t>5</a:t>
            </a:r>
          </a:p>
        </p:txBody>
      </p:sp>
      <p:sp>
        <p:nvSpPr>
          <p:cNvPr id="1008701" name="Rectangle 61"/>
          <p:cNvSpPr>
            <a:spLocks noChangeArrowheads="1"/>
          </p:cNvSpPr>
          <p:nvPr/>
        </p:nvSpPr>
        <p:spPr bwMode="auto">
          <a:xfrm>
            <a:off x="2139950" y="5026495"/>
            <a:ext cx="393700" cy="406400"/>
          </a:xfrm>
          <a:prstGeom prst="rect">
            <a:avLst/>
          </a:prstGeom>
          <a:solidFill>
            <a:srgbClr val="99FFCC"/>
          </a:solidFill>
          <a:ln w="9525" algn="ctr">
            <a:solidFill>
              <a:srgbClr val="000000"/>
            </a:solidFill>
            <a:miter lim="800000"/>
            <a:headEnd/>
            <a:tailEnd/>
          </a:ln>
          <a:effectLst/>
        </p:spPr>
        <p:txBody>
          <a:bodyPr lIns="0" tIns="36000" rIns="0" bIns="0" anchor="ctr"/>
          <a:lstStyle/>
          <a:p>
            <a:pPr marL="342900" indent="-342900">
              <a:spcBef>
                <a:spcPct val="20000"/>
              </a:spcBef>
              <a:buClr>
                <a:srgbClr val="0000CC"/>
              </a:buClr>
              <a:buSzPct val="75000"/>
            </a:pPr>
            <a:r>
              <a:rPr lang="en-US" altLang="zh-CN" sz="1600">
                <a:latin typeface="Arial" charset="0"/>
              </a:rPr>
              <a:t>4</a:t>
            </a:r>
          </a:p>
        </p:txBody>
      </p:sp>
      <p:sp>
        <p:nvSpPr>
          <p:cNvPr id="1008702" name="Rectangle 62"/>
          <p:cNvSpPr>
            <a:spLocks noChangeArrowheads="1"/>
          </p:cNvSpPr>
          <p:nvPr/>
        </p:nvSpPr>
        <p:spPr bwMode="auto">
          <a:xfrm>
            <a:off x="2533650" y="5026495"/>
            <a:ext cx="393700" cy="406400"/>
          </a:xfrm>
          <a:prstGeom prst="rect">
            <a:avLst/>
          </a:prstGeom>
          <a:solidFill>
            <a:srgbClr val="99FFCC"/>
          </a:solidFill>
          <a:ln w="9525" algn="ctr">
            <a:solidFill>
              <a:srgbClr val="000000"/>
            </a:solidFill>
            <a:miter lim="800000"/>
            <a:headEnd/>
            <a:tailEnd/>
          </a:ln>
          <a:effectLst/>
        </p:spPr>
        <p:txBody>
          <a:bodyPr lIns="0" tIns="36000" rIns="0" bIns="0" anchor="ctr"/>
          <a:lstStyle/>
          <a:p>
            <a:pPr marL="342900" indent="-342900">
              <a:spcBef>
                <a:spcPct val="20000"/>
              </a:spcBef>
              <a:buClr>
                <a:srgbClr val="0000CC"/>
              </a:buClr>
              <a:buSzPct val="75000"/>
            </a:pPr>
            <a:r>
              <a:rPr lang="en-US" altLang="zh-CN" sz="1600">
                <a:latin typeface="Arial" charset="0"/>
              </a:rPr>
              <a:t>3</a:t>
            </a:r>
          </a:p>
        </p:txBody>
      </p:sp>
      <p:sp>
        <p:nvSpPr>
          <p:cNvPr id="1008703" name="Rectangle 63"/>
          <p:cNvSpPr>
            <a:spLocks noChangeArrowheads="1"/>
          </p:cNvSpPr>
          <p:nvPr/>
        </p:nvSpPr>
        <p:spPr bwMode="auto">
          <a:xfrm>
            <a:off x="2927350" y="5026495"/>
            <a:ext cx="385763" cy="406400"/>
          </a:xfrm>
          <a:prstGeom prst="rect">
            <a:avLst/>
          </a:prstGeom>
          <a:solidFill>
            <a:srgbClr val="99FFCC"/>
          </a:solidFill>
          <a:ln w="9525" algn="ctr">
            <a:solidFill>
              <a:srgbClr val="000000"/>
            </a:solidFill>
            <a:miter lim="800000"/>
            <a:headEnd/>
            <a:tailEnd/>
          </a:ln>
          <a:effectLst/>
        </p:spPr>
        <p:txBody>
          <a:bodyPr lIns="0" tIns="36000" rIns="0" bIns="0" anchor="ctr"/>
          <a:lstStyle/>
          <a:p>
            <a:pPr marL="342900" indent="-342900">
              <a:spcBef>
                <a:spcPct val="20000"/>
              </a:spcBef>
              <a:buClr>
                <a:srgbClr val="0000CC"/>
              </a:buClr>
              <a:buSzPct val="75000"/>
            </a:pPr>
            <a:r>
              <a:rPr lang="en-US" altLang="zh-CN" sz="1600">
                <a:latin typeface="Arial" charset="0"/>
              </a:rPr>
              <a:t>2</a:t>
            </a:r>
          </a:p>
        </p:txBody>
      </p:sp>
      <p:sp>
        <p:nvSpPr>
          <p:cNvPr id="1008704" name="Rectangle 64"/>
          <p:cNvSpPr>
            <a:spLocks noChangeArrowheads="1"/>
          </p:cNvSpPr>
          <p:nvPr/>
        </p:nvSpPr>
        <p:spPr bwMode="auto">
          <a:xfrm>
            <a:off x="3313113" y="5026495"/>
            <a:ext cx="393700" cy="406400"/>
          </a:xfrm>
          <a:prstGeom prst="rect">
            <a:avLst/>
          </a:prstGeom>
          <a:solidFill>
            <a:srgbClr val="99FFCC"/>
          </a:solidFill>
          <a:ln w="9525" algn="ctr">
            <a:solidFill>
              <a:srgbClr val="000000"/>
            </a:solidFill>
            <a:miter lim="800000"/>
            <a:headEnd/>
            <a:tailEnd/>
          </a:ln>
          <a:effectLst/>
        </p:spPr>
        <p:txBody>
          <a:bodyPr lIns="0" tIns="36000" rIns="0" bIns="0" anchor="ctr"/>
          <a:lstStyle/>
          <a:p>
            <a:pPr marL="342900" indent="-342900">
              <a:spcBef>
                <a:spcPct val="20000"/>
              </a:spcBef>
              <a:buClr>
                <a:srgbClr val="0000CC"/>
              </a:buClr>
              <a:buSzPct val="75000"/>
            </a:pPr>
            <a:r>
              <a:rPr lang="en-US" altLang="zh-CN" sz="1600">
                <a:latin typeface="Arial" charset="0"/>
              </a:rPr>
              <a:t>1</a:t>
            </a:r>
          </a:p>
        </p:txBody>
      </p:sp>
      <p:sp>
        <p:nvSpPr>
          <p:cNvPr id="1008705" name="Rectangle 65"/>
          <p:cNvSpPr>
            <a:spLocks noChangeArrowheads="1"/>
          </p:cNvSpPr>
          <p:nvPr/>
        </p:nvSpPr>
        <p:spPr bwMode="auto">
          <a:xfrm>
            <a:off x="3706813" y="5026495"/>
            <a:ext cx="395287" cy="406400"/>
          </a:xfrm>
          <a:prstGeom prst="rect">
            <a:avLst/>
          </a:prstGeom>
          <a:solidFill>
            <a:srgbClr val="99FFCC"/>
          </a:solidFill>
          <a:ln w="9525" algn="ctr">
            <a:solidFill>
              <a:srgbClr val="000000"/>
            </a:solidFill>
            <a:miter lim="800000"/>
            <a:headEnd/>
            <a:tailEnd/>
          </a:ln>
          <a:effectLst/>
        </p:spPr>
        <p:txBody>
          <a:bodyPr lIns="0" tIns="36000" rIns="0" bIns="0" anchor="ctr"/>
          <a:lstStyle/>
          <a:p>
            <a:pPr marL="342900" indent="-342900">
              <a:spcBef>
                <a:spcPct val="20000"/>
              </a:spcBef>
              <a:buClr>
                <a:srgbClr val="0000CC"/>
              </a:buClr>
              <a:buSzPct val="75000"/>
            </a:pPr>
            <a:r>
              <a:rPr lang="en-US" altLang="zh-CN" sz="1600">
                <a:latin typeface="Arial" charset="0"/>
              </a:rPr>
              <a:t>0</a:t>
            </a:r>
          </a:p>
        </p:txBody>
      </p:sp>
      <p:sp>
        <p:nvSpPr>
          <p:cNvPr id="1008706" name="Rectangle 66"/>
          <p:cNvSpPr>
            <a:spLocks noChangeArrowheads="1"/>
          </p:cNvSpPr>
          <p:nvPr/>
        </p:nvSpPr>
        <p:spPr bwMode="auto">
          <a:xfrm>
            <a:off x="5470525" y="5026495"/>
            <a:ext cx="388938" cy="406400"/>
          </a:xfrm>
          <a:prstGeom prst="rect">
            <a:avLst/>
          </a:prstGeom>
          <a:solidFill>
            <a:srgbClr val="99FFCC"/>
          </a:solidFill>
          <a:ln w="9525" algn="ctr">
            <a:solidFill>
              <a:srgbClr val="000000"/>
            </a:solidFill>
            <a:miter lim="800000"/>
            <a:headEnd/>
            <a:tailEnd/>
          </a:ln>
          <a:effectLst/>
        </p:spPr>
        <p:txBody>
          <a:bodyPr lIns="0" tIns="36000" rIns="0" bIns="0" anchor="ctr"/>
          <a:lstStyle/>
          <a:p>
            <a:pPr marL="342900" indent="-342900">
              <a:spcBef>
                <a:spcPct val="20000"/>
              </a:spcBef>
              <a:buClr>
                <a:srgbClr val="0000CC"/>
              </a:buClr>
              <a:buSzPct val="75000"/>
            </a:pPr>
            <a:r>
              <a:rPr lang="en-US" altLang="zh-CN" sz="1600">
                <a:latin typeface="Arial" charset="0"/>
              </a:rPr>
              <a:t>2</a:t>
            </a:r>
          </a:p>
        </p:txBody>
      </p:sp>
      <p:sp>
        <p:nvSpPr>
          <p:cNvPr id="1008707" name="Rectangle 67"/>
          <p:cNvSpPr>
            <a:spLocks noChangeArrowheads="1"/>
          </p:cNvSpPr>
          <p:nvPr/>
        </p:nvSpPr>
        <p:spPr bwMode="auto">
          <a:xfrm>
            <a:off x="5859463" y="5026495"/>
            <a:ext cx="393700" cy="406400"/>
          </a:xfrm>
          <a:prstGeom prst="rect">
            <a:avLst/>
          </a:prstGeom>
          <a:solidFill>
            <a:srgbClr val="99FFCC"/>
          </a:solidFill>
          <a:ln w="9525" algn="ctr">
            <a:solidFill>
              <a:srgbClr val="000000"/>
            </a:solidFill>
            <a:miter lim="800000"/>
            <a:headEnd/>
            <a:tailEnd/>
          </a:ln>
          <a:effectLst/>
        </p:spPr>
        <p:txBody>
          <a:bodyPr lIns="0" tIns="36000" rIns="0" bIns="0" anchor="ctr"/>
          <a:lstStyle/>
          <a:p>
            <a:pPr marL="342900" indent="-342900">
              <a:spcBef>
                <a:spcPct val="20000"/>
              </a:spcBef>
              <a:buClr>
                <a:srgbClr val="0000CC"/>
              </a:buClr>
              <a:buSzPct val="75000"/>
            </a:pPr>
            <a:r>
              <a:rPr lang="en-US" altLang="zh-CN" sz="1600">
                <a:latin typeface="Arial" charset="0"/>
              </a:rPr>
              <a:t>1</a:t>
            </a:r>
          </a:p>
        </p:txBody>
      </p:sp>
      <p:sp>
        <p:nvSpPr>
          <p:cNvPr id="1008708" name="Rectangle 68"/>
          <p:cNvSpPr>
            <a:spLocks noChangeArrowheads="1"/>
          </p:cNvSpPr>
          <p:nvPr/>
        </p:nvSpPr>
        <p:spPr bwMode="auto">
          <a:xfrm>
            <a:off x="6253163" y="5026495"/>
            <a:ext cx="388937" cy="406400"/>
          </a:xfrm>
          <a:prstGeom prst="rect">
            <a:avLst/>
          </a:prstGeom>
          <a:solidFill>
            <a:srgbClr val="99FFCC"/>
          </a:solidFill>
          <a:ln w="9525" algn="ctr">
            <a:solidFill>
              <a:srgbClr val="000000"/>
            </a:solidFill>
            <a:miter lim="800000"/>
            <a:headEnd/>
            <a:tailEnd/>
          </a:ln>
          <a:effectLst/>
        </p:spPr>
        <p:txBody>
          <a:bodyPr lIns="0" tIns="36000" rIns="0" bIns="0" anchor="ctr"/>
          <a:lstStyle/>
          <a:p>
            <a:pPr marL="342900" indent="-342900">
              <a:spcBef>
                <a:spcPct val="20000"/>
              </a:spcBef>
              <a:buClr>
                <a:srgbClr val="0000CC"/>
              </a:buClr>
              <a:buSzPct val="75000"/>
            </a:pPr>
            <a:r>
              <a:rPr lang="en-US" altLang="zh-CN" sz="1600">
                <a:latin typeface="Arial" charset="0"/>
              </a:rPr>
              <a:t>0</a:t>
            </a:r>
          </a:p>
        </p:txBody>
      </p:sp>
      <p:sp>
        <p:nvSpPr>
          <p:cNvPr id="1008709" name="Rectangle 69"/>
          <p:cNvSpPr>
            <a:spLocks noChangeArrowheads="1"/>
          </p:cNvSpPr>
          <p:nvPr/>
        </p:nvSpPr>
        <p:spPr bwMode="auto">
          <a:xfrm>
            <a:off x="6642100" y="5026495"/>
            <a:ext cx="393700" cy="406400"/>
          </a:xfrm>
          <a:prstGeom prst="rect">
            <a:avLst/>
          </a:prstGeom>
          <a:solidFill>
            <a:srgbClr val="99FFCC"/>
          </a:solidFill>
          <a:ln w="9525" algn="ctr">
            <a:solidFill>
              <a:srgbClr val="000000"/>
            </a:solidFill>
            <a:miter lim="800000"/>
            <a:headEnd/>
            <a:tailEnd/>
          </a:ln>
          <a:effectLst/>
        </p:spPr>
        <p:txBody>
          <a:bodyPr lIns="0" tIns="36000" rIns="0" bIns="0" anchor="ctr"/>
          <a:lstStyle/>
          <a:p>
            <a:pPr marL="342900" indent="-342900">
              <a:spcBef>
                <a:spcPct val="20000"/>
              </a:spcBef>
              <a:buClr>
                <a:srgbClr val="0000CC"/>
              </a:buClr>
              <a:buSzPct val="75000"/>
            </a:pPr>
            <a:r>
              <a:rPr lang="en-US" altLang="zh-CN" sz="1600">
                <a:latin typeface="Arial" charset="0"/>
              </a:rPr>
              <a:t>7</a:t>
            </a:r>
          </a:p>
        </p:txBody>
      </p:sp>
      <p:sp>
        <p:nvSpPr>
          <p:cNvPr id="1008710" name="Rectangle 70"/>
          <p:cNvSpPr>
            <a:spLocks noChangeArrowheads="1"/>
          </p:cNvSpPr>
          <p:nvPr/>
        </p:nvSpPr>
        <p:spPr bwMode="auto">
          <a:xfrm>
            <a:off x="7035800" y="5026495"/>
            <a:ext cx="392113" cy="406400"/>
          </a:xfrm>
          <a:prstGeom prst="rect">
            <a:avLst/>
          </a:prstGeom>
          <a:solidFill>
            <a:srgbClr val="99FFCC"/>
          </a:solidFill>
          <a:ln w="9525" algn="ctr">
            <a:solidFill>
              <a:srgbClr val="000000"/>
            </a:solidFill>
            <a:miter lim="800000"/>
            <a:headEnd/>
            <a:tailEnd/>
          </a:ln>
          <a:effectLst/>
        </p:spPr>
        <p:txBody>
          <a:bodyPr lIns="0" tIns="36000" rIns="0" bIns="0" anchor="ctr"/>
          <a:lstStyle/>
          <a:p>
            <a:pPr marL="342900" indent="-342900">
              <a:spcBef>
                <a:spcPct val="20000"/>
              </a:spcBef>
              <a:buClr>
                <a:srgbClr val="0000CC"/>
              </a:buClr>
              <a:buSzPct val="75000"/>
            </a:pPr>
            <a:r>
              <a:rPr lang="en-US" altLang="zh-CN" sz="1600">
                <a:latin typeface="Arial" charset="0"/>
              </a:rPr>
              <a:t>6</a:t>
            </a:r>
          </a:p>
        </p:txBody>
      </p:sp>
      <p:sp>
        <p:nvSpPr>
          <p:cNvPr id="1008711" name="Rectangle 71"/>
          <p:cNvSpPr>
            <a:spLocks noChangeArrowheads="1"/>
          </p:cNvSpPr>
          <p:nvPr/>
        </p:nvSpPr>
        <p:spPr bwMode="auto">
          <a:xfrm>
            <a:off x="7427913" y="5026495"/>
            <a:ext cx="388937" cy="406400"/>
          </a:xfrm>
          <a:prstGeom prst="rect">
            <a:avLst/>
          </a:prstGeom>
          <a:solidFill>
            <a:srgbClr val="99FFCC"/>
          </a:solidFill>
          <a:ln w="9525" algn="ctr">
            <a:solidFill>
              <a:srgbClr val="000000"/>
            </a:solidFill>
            <a:miter lim="800000"/>
            <a:headEnd/>
            <a:tailEnd/>
          </a:ln>
          <a:effectLst/>
        </p:spPr>
        <p:txBody>
          <a:bodyPr lIns="0" tIns="36000" rIns="0" bIns="0" anchor="ctr"/>
          <a:lstStyle/>
          <a:p>
            <a:pPr marL="342900" indent="-342900">
              <a:spcBef>
                <a:spcPct val="20000"/>
              </a:spcBef>
              <a:buClr>
                <a:srgbClr val="0000CC"/>
              </a:buClr>
              <a:buSzPct val="75000"/>
            </a:pPr>
            <a:r>
              <a:rPr lang="en-US" altLang="zh-CN" sz="1600">
                <a:latin typeface="Arial" charset="0"/>
              </a:rPr>
              <a:t>5</a:t>
            </a:r>
          </a:p>
        </p:txBody>
      </p:sp>
      <p:sp>
        <p:nvSpPr>
          <p:cNvPr id="1008712" name="Rectangle 72"/>
          <p:cNvSpPr>
            <a:spLocks noChangeArrowheads="1"/>
          </p:cNvSpPr>
          <p:nvPr/>
        </p:nvSpPr>
        <p:spPr bwMode="auto">
          <a:xfrm>
            <a:off x="7816850" y="5026495"/>
            <a:ext cx="393700" cy="406400"/>
          </a:xfrm>
          <a:prstGeom prst="rect">
            <a:avLst/>
          </a:prstGeom>
          <a:solidFill>
            <a:srgbClr val="99FFCC"/>
          </a:solidFill>
          <a:ln w="9525" algn="ctr">
            <a:solidFill>
              <a:srgbClr val="000000"/>
            </a:solidFill>
            <a:miter lim="800000"/>
            <a:headEnd/>
            <a:tailEnd/>
          </a:ln>
          <a:effectLst/>
        </p:spPr>
        <p:txBody>
          <a:bodyPr lIns="0" tIns="36000" rIns="0" bIns="0" anchor="ctr"/>
          <a:lstStyle/>
          <a:p>
            <a:pPr marL="342900" indent="-342900">
              <a:spcBef>
                <a:spcPct val="20000"/>
              </a:spcBef>
              <a:buClr>
                <a:srgbClr val="0000CC"/>
              </a:buClr>
              <a:buSzPct val="75000"/>
            </a:pPr>
            <a:r>
              <a:rPr lang="en-US" altLang="zh-CN" sz="1600">
                <a:latin typeface="Arial" charset="0"/>
              </a:rPr>
              <a:t>4</a:t>
            </a:r>
          </a:p>
        </p:txBody>
      </p:sp>
      <p:sp>
        <p:nvSpPr>
          <p:cNvPr id="1008713" name="Rectangle 73"/>
          <p:cNvSpPr>
            <a:spLocks noChangeArrowheads="1"/>
          </p:cNvSpPr>
          <p:nvPr/>
        </p:nvSpPr>
        <p:spPr bwMode="auto">
          <a:xfrm>
            <a:off x="8210550" y="5026495"/>
            <a:ext cx="393700" cy="406400"/>
          </a:xfrm>
          <a:prstGeom prst="rect">
            <a:avLst/>
          </a:prstGeom>
          <a:solidFill>
            <a:srgbClr val="99FFCC"/>
          </a:solidFill>
          <a:ln w="9525" algn="ctr">
            <a:solidFill>
              <a:srgbClr val="000000"/>
            </a:solidFill>
            <a:miter lim="800000"/>
            <a:headEnd/>
            <a:tailEnd/>
          </a:ln>
          <a:effectLst/>
        </p:spPr>
        <p:txBody>
          <a:bodyPr lIns="0" tIns="36000" rIns="0" bIns="0" anchor="ctr"/>
          <a:lstStyle/>
          <a:p>
            <a:pPr marL="342900" indent="-342900">
              <a:spcBef>
                <a:spcPct val="20000"/>
              </a:spcBef>
              <a:buClr>
                <a:srgbClr val="0000CC"/>
              </a:buClr>
              <a:buSzPct val="75000"/>
            </a:pPr>
            <a:r>
              <a:rPr lang="en-US" altLang="zh-CN" sz="1600">
                <a:latin typeface="Arial" charset="0"/>
              </a:rPr>
              <a:t>3</a:t>
            </a:r>
          </a:p>
        </p:txBody>
      </p:sp>
      <p:sp>
        <p:nvSpPr>
          <p:cNvPr id="1008714" name="Line 74"/>
          <p:cNvSpPr>
            <a:spLocks noChangeShapeType="1"/>
          </p:cNvSpPr>
          <p:nvPr/>
        </p:nvSpPr>
        <p:spPr bwMode="auto">
          <a:xfrm flipH="1" flipV="1">
            <a:off x="3900488" y="5432895"/>
            <a:ext cx="311150" cy="271462"/>
          </a:xfrm>
          <a:prstGeom prst="line">
            <a:avLst/>
          </a:prstGeom>
          <a:noFill/>
          <a:ln w="9525">
            <a:solidFill>
              <a:srgbClr val="000000"/>
            </a:solidFill>
            <a:round/>
            <a:headEnd/>
            <a:tailEnd type="triangle" w="sm" len="med"/>
          </a:ln>
        </p:spPr>
        <p:txBody>
          <a:bodyPr/>
          <a:lstStyle/>
          <a:p>
            <a:endParaRPr lang="zh-CN" altLang="en-US"/>
          </a:p>
        </p:txBody>
      </p:sp>
      <p:sp>
        <p:nvSpPr>
          <p:cNvPr id="1008715" name="Line 75"/>
          <p:cNvSpPr>
            <a:spLocks noChangeShapeType="1"/>
          </p:cNvSpPr>
          <p:nvPr/>
        </p:nvSpPr>
        <p:spPr bwMode="auto">
          <a:xfrm flipV="1">
            <a:off x="900113" y="5432895"/>
            <a:ext cx="260350" cy="271462"/>
          </a:xfrm>
          <a:prstGeom prst="line">
            <a:avLst/>
          </a:prstGeom>
          <a:noFill/>
          <a:ln w="9525">
            <a:solidFill>
              <a:srgbClr val="000000"/>
            </a:solidFill>
            <a:round/>
            <a:headEnd/>
            <a:tailEnd type="triangle" w="sm" len="med"/>
          </a:ln>
        </p:spPr>
        <p:txBody>
          <a:bodyPr/>
          <a:lstStyle/>
          <a:p>
            <a:endParaRPr lang="zh-CN" altLang="en-US"/>
          </a:p>
        </p:txBody>
      </p:sp>
      <p:sp>
        <p:nvSpPr>
          <p:cNvPr id="1008716" name="Line 76"/>
          <p:cNvSpPr>
            <a:spLocks noChangeShapeType="1"/>
          </p:cNvSpPr>
          <p:nvPr/>
        </p:nvSpPr>
        <p:spPr bwMode="auto">
          <a:xfrm flipV="1">
            <a:off x="6188075" y="5432895"/>
            <a:ext cx="252413" cy="271462"/>
          </a:xfrm>
          <a:prstGeom prst="line">
            <a:avLst/>
          </a:prstGeom>
          <a:noFill/>
          <a:ln w="9525">
            <a:solidFill>
              <a:srgbClr val="000000"/>
            </a:solidFill>
            <a:round/>
            <a:headEnd/>
            <a:tailEnd type="triangle" w="sm" len="med"/>
          </a:ln>
        </p:spPr>
        <p:txBody>
          <a:bodyPr/>
          <a:lstStyle/>
          <a:p>
            <a:endParaRPr lang="zh-CN" altLang="en-US"/>
          </a:p>
        </p:txBody>
      </p:sp>
      <p:sp>
        <p:nvSpPr>
          <p:cNvPr id="1008717" name="Line 77"/>
          <p:cNvSpPr>
            <a:spLocks noChangeShapeType="1"/>
          </p:cNvSpPr>
          <p:nvPr/>
        </p:nvSpPr>
        <p:spPr bwMode="auto">
          <a:xfrm flipH="1" flipV="1">
            <a:off x="6832600" y="5432895"/>
            <a:ext cx="292100" cy="271462"/>
          </a:xfrm>
          <a:prstGeom prst="line">
            <a:avLst/>
          </a:prstGeom>
          <a:noFill/>
          <a:ln w="9525">
            <a:solidFill>
              <a:srgbClr val="000000"/>
            </a:solidFill>
            <a:round/>
            <a:headEnd/>
            <a:tailEnd type="triangle" w="sm" len="med"/>
          </a:ln>
        </p:spPr>
        <p:txBody>
          <a:bodyPr/>
          <a:lstStyle/>
          <a:p>
            <a:endParaRPr lang="zh-CN" altLang="en-US"/>
          </a:p>
        </p:txBody>
      </p:sp>
      <p:sp>
        <p:nvSpPr>
          <p:cNvPr id="1008718" name="Text Box 78"/>
          <p:cNvSpPr txBox="1">
            <a:spLocks noChangeArrowheads="1"/>
          </p:cNvSpPr>
          <p:nvPr/>
        </p:nvSpPr>
        <p:spPr bwMode="auto">
          <a:xfrm>
            <a:off x="468313" y="5737695"/>
            <a:ext cx="790575" cy="274637"/>
          </a:xfrm>
          <a:prstGeom prst="rect">
            <a:avLst/>
          </a:prstGeom>
          <a:noFill/>
          <a:ln w="9525" algn="ctr">
            <a:noFill/>
            <a:miter lim="800000"/>
            <a:headEnd/>
            <a:tailEnd/>
          </a:ln>
          <a:effectLst/>
        </p:spPr>
        <p:txBody>
          <a:bodyPr lIns="0" tIns="0" rIns="0" bIns="0">
            <a:spAutoFit/>
          </a:bodyPr>
          <a:lstStyle/>
          <a:p>
            <a:pPr marL="342900" indent="-342900">
              <a:spcBef>
                <a:spcPct val="50000"/>
              </a:spcBef>
              <a:buClr>
                <a:srgbClr val="0000CC"/>
              </a:buClr>
              <a:buSzPct val="75000"/>
            </a:pPr>
            <a:r>
              <a:rPr lang="zh-CN" altLang="en-US" sz="1800">
                <a:latin typeface="Arial" charset="0"/>
              </a:rPr>
              <a:t>最低级</a:t>
            </a:r>
          </a:p>
        </p:txBody>
      </p:sp>
      <p:sp>
        <p:nvSpPr>
          <p:cNvPr id="1008719" name="Text Box 79"/>
          <p:cNvSpPr txBox="1">
            <a:spLocks noChangeArrowheads="1"/>
          </p:cNvSpPr>
          <p:nvPr/>
        </p:nvSpPr>
        <p:spPr bwMode="auto">
          <a:xfrm>
            <a:off x="3779838" y="5704357"/>
            <a:ext cx="839787" cy="274638"/>
          </a:xfrm>
          <a:prstGeom prst="rect">
            <a:avLst/>
          </a:prstGeom>
          <a:noFill/>
          <a:ln w="9525" algn="ctr">
            <a:noFill/>
            <a:miter lim="800000"/>
            <a:headEnd/>
            <a:tailEnd/>
          </a:ln>
          <a:effectLst/>
        </p:spPr>
        <p:txBody>
          <a:bodyPr lIns="0" tIns="0" rIns="0" bIns="0">
            <a:spAutoFit/>
          </a:bodyPr>
          <a:lstStyle/>
          <a:p>
            <a:pPr marL="342900" indent="-342900">
              <a:spcBef>
                <a:spcPct val="50000"/>
              </a:spcBef>
              <a:buClr>
                <a:srgbClr val="0000CC"/>
              </a:buClr>
              <a:buSzPct val="75000"/>
            </a:pPr>
            <a:r>
              <a:rPr lang="zh-CN" altLang="en-US" sz="1800">
                <a:latin typeface="Arial" charset="0"/>
              </a:rPr>
              <a:t>最高级</a:t>
            </a:r>
          </a:p>
        </p:txBody>
      </p:sp>
      <p:sp>
        <p:nvSpPr>
          <p:cNvPr id="1008720" name="Text Box 80"/>
          <p:cNvSpPr txBox="1">
            <a:spLocks noChangeArrowheads="1"/>
          </p:cNvSpPr>
          <p:nvPr/>
        </p:nvSpPr>
        <p:spPr bwMode="auto">
          <a:xfrm>
            <a:off x="5756275" y="5704357"/>
            <a:ext cx="719138" cy="274638"/>
          </a:xfrm>
          <a:prstGeom prst="rect">
            <a:avLst/>
          </a:prstGeom>
          <a:noFill/>
          <a:ln w="9525" algn="ctr">
            <a:noFill/>
            <a:miter lim="800000"/>
            <a:headEnd/>
            <a:tailEnd/>
          </a:ln>
          <a:effectLst/>
        </p:spPr>
        <p:txBody>
          <a:bodyPr lIns="0" tIns="0" rIns="0" bIns="0">
            <a:spAutoFit/>
          </a:bodyPr>
          <a:lstStyle/>
          <a:p>
            <a:pPr marL="342900" indent="-342900">
              <a:spcBef>
                <a:spcPct val="50000"/>
              </a:spcBef>
              <a:buClr>
                <a:srgbClr val="0000CC"/>
              </a:buClr>
              <a:buSzPct val="75000"/>
            </a:pPr>
            <a:r>
              <a:rPr lang="zh-CN" altLang="en-US" sz="1800">
                <a:latin typeface="Arial" charset="0"/>
              </a:rPr>
              <a:t>最高级</a:t>
            </a:r>
          </a:p>
        </p:txBody>
      </p:sp>
      <p:sp>
        <p:nvSpPr>
          <p:cNvPr id="1008721" name="Text Box 81"/>
          <p:cNvSpPr txBox="1">
            <a:spLocks noChangeArrowheads="1"/>
          </p:cNvSpPr>
          <p:nvPr/>
        </p:nvSpPr>
        <p:spPr bwMode="auto">
          <a:xfrm>
            <a:off x="6835775" y="5704357"/>
            <a:ext cx="771525" cy="274638"/>
          </a:xfrm>
          <a:prstGeom prst="rect">
            <a:avLst/>
          </a:prstGeom>
          <a:noFill/>
          <a:ln w="9525" algn="ctr">
            <a:noFill/>
            <a:miter lim="800000"/>
            <a:headEnd/>
            <a:tailEnd/>
          </a:ln>
          <a:effectLst/>
        </p:spPr>
        <p:txBody>
          <a:bodyPr lIns="0" tIns="0" rIns="0" bIns="0">
            <a:spAutoFit/>
          </a:bodyPr>
          <a:lstStyle/>
          <a:p>
            <a:pPr marL="342900" indent="-342900">
              <a:spcBef>
                <a:spcPct val="50000"/>
              </a:spcBef>
              <a:buClr>
                <a:srgbClr val="0000CC"/>
              </a:buClr>
              <a:buSzPct val="75000"/>
            </a:pPr>
            <a:r>
              <a:rPr lang="zh-CN" altLang="en-US" sz="1800">
                <a:latin typeface="Arial" charset="0"/>
              </a:rPr>
              <a:t>最低级</a:t>
            </a:r>
          </a:p>
        </p:txBody>
      </p:sp>
      <p:sp>
        <p:nvSpPr>
          <p:cNvPr id="1008722" name="Text Box 82"/>
          <p:cNvSpPr txBox="1">
            <a:spLocks noChangeArrowheads="1"/>
          </p:cNvSpPr>
          <p:nvPr/>
        </p:nvSpPr>
        <p:spPr bwMode="auto">
          <a:xfrm>
            <a:off x="4384675" y="4705820"/>
            <a:ext cx="839788" cy="244475"/>
          </a:xfrm>
          <a:prstGeom prst="rect">
            <a:avLst/>
          </a:prstGeom>
          <a:noFill/>
          <a:ln w="9525" algn="ctr">
            <a:noFill/>
            <a:miter lim="800000"/>
            <a:headEnd/>
            <a:tailEnd/>
          </a:ln>
          <a:effectLst/>
        </p:spPr>
        <p:txBody>
          <a:bodyPr lIns="0" tIns="0" rIns="0" bIns="0">
            <a:spAutoFit/>
          </a:bodyPr>
          <a:lstStyle/>
          <a:p>
            <a:pPr>
              <a:spcBef>
                <a:spcPct val="50000"/>
              </a:spcBef>
              <a:buClr>
                <a:srgbClr val="0000CC"/>
              </a:buClr>
              <a:buSzPct val="75000"/>
            </a:pPr>
            <a:r>
              <a:rPr lang="en-US" altLang="zh-CN" sz="1600">
                <a:solidFill>
                  <a:srgbClr val="0000FF"/>
                </a:solidFill>
                <a:latin typeface="Arial" charset="0"/>
              </a:rPr>
              <a:t>ISR</a:t>
            </a:r>
            <a:r>
              <a:rPr lang="zh-CN" altLang="en-US" sz="1600">
                <a:solidFill>
                  <a:srgbClr val="0000FF"/>
                </a:solidFill>
                <a:latin typeface="Arial" charset="0"/>
              </a:rPr>
              <a:t>内容</a:t>
            </a:r>
          </a:p>
        </p:txBody>
      </p:sp>
      <p:sp>
        <p:nvSpPr>
          <p:cNvPr id="1008723" name="Line 83"/>
          <p:cNvSpPr>
            <a:spLocks noChangeShapeType="1"/>
          </p:cNvSpPr>
          <p:nvPr/>
        </p:nvSpPr>
        <p:spPr bwMode="auto">
          <a:xfrm>
            <a:off x="5146675" y="4840757"/>
            <a:ext cx="287338" cy="0"/>
          </a:xfrm>
          <a:prstGeom prst="line">
            <a:avLst/>
          </a:prstGeom>
          <a:noFill/>
          <a:ln w="9525">
            <a:solidFill>
              <a:schemeClr val="tx1"/>
            </a:solidFill>
            <a:round/>
            <a:headEnd/>
            <a:tailEnd type="triangle" w="med" len="med"/>
          </a:ln>
          <a:effectLst/>
        </p:spPr>
        <p:txBody>
          <a:bodyPr lIns="0" tIns="0" rIns="0" bIns="0"/>
          <a:lstStyle/>
          <a:p>
            <a:endParaRPr lang="zh-CN" altLang="en-US"/>
          </a:p>
        </p:txBody>
      </p:sp>
      <p:sp>
        <p:nvSpPr>
          <p:cNvPr id="1008724" name="Line 84"/>
          <p:cNvSpPr>
            <a:spLocks noChangeShapeType="1"/>
          </p:cNvSpPr>
          <p:nvPr/>
        </p:nvSpPr>
        <p:spPr bwMode="auto">
          <a:xfrm flipH="1">
            <a:off x="4138613" y="4840757"/>
            <a:ext cx="288925" cy="0"/>
          </a:xfrm>
          <a:prstGeom prst="line">
            <a:avLst/>
          </a:prstGeom>
          <a:noFill/>
          <a:ln w="9525">
            <a:solidFill>
              <a:schemeClr val="tx1"/>
            </a:solidFill>
            <a:round/>
            <a:headEnd/>
            <a:tailEnd type="triangle" w="med" len="med"/>
          </a:ln>
          <a:effectLst/>
        </p:spPr>
        <p:txBody>
          <a:bodyPr lIns="0" tIns="0" rIns="0" bIns="0"/>
          <a:lstStyle/>
          <a:p>
            <a:endParaRPr lang="zh-CN" altLang="en-US"/>
          </a:p>
        </p:txBody>
      </p:sp>
      <p:sp>
        <p:nvSpPr>
          <p:cNvPr id="1008725" name="Rectangle 85"/>
          <p:cNvSpPr>
            <a:spLocks noChangeArrowheads="1"/>
          </p:cNvSpPr>
          <p:nvPr/>
        </p:nvSpPr>
        <p:spPr bwMode="auto">
          <a:xfrm>
            <a:off x="5443538" y="4293070"/>
            <a:ext cx="390525" cy="401637"/>
          </a:xfrm>
          <a:prstGeom prst="rect">
            <a:avLst/>
          </a:prstGeom>
          <a:noFill/>
          <a:ln w="9525">
            <a:noFill/>
            <a:miter lim="800000"/>
            <a:headEnd/>
            <a:tailEnd/>
          </a:ln>
        </p:spPr>
        <p:txBody>
          <a:bodyPr lIns="0" tIns="36000" rIns="0" bIns="0"/>
          <a:lstStyle/>
          <a:p>
            <a:pPr marL="342900" indent="-342900">
              <a:spcBef>
                <a:spcPct val="20000"/>
              </a:spcBef>
              <a:buClr>
                <a:srgbClr val="0000CC"/>
              </a:buClr>
              <a:buSzPct val="75000"/>
            </a:pPr>
            <a:r>
              <a:rPr lang="en-US" altLang="zh-CN" sz="1600">
                <a:latin typeface="Arial" charset="0"/>
              </a:rPr>
              <a:t>IR</a:t>
            </a:r>
            <a:r>
              <a:rPr lang="en-US" altLang="zh-CN" sz="1600" baseline="-25000">
                <a:latin typeface="Arial" charset="0"/>
              </a:rPr>
              <a:t>7</a:t>
            </a:r>
            <a:endParaRPr lang="en-US" altLang="zh-CN" sz="1600">
              <a:latin typeface="Arial" charset="0"/>
            </a:endParaRPr>
          </a:p>
        </p:txBody>
      </p:sp>
      <p:sp>
        <p:nvSpPr>
          <p:cNvPr id="1008726" name="Rectangle 86"/>
          <p:cNvSpPr>
            <a:spLocks noChangeArrowheads="1"/>
          </p:cNvSpPr>
          <p:nvPr/>
        </p:nvSpPr>
        <p:spPr bwMode="auto">
          <a:xfrm>
            <a:off x="5834063" y="4293070"/>
            <a:ext cx="392112" cy="401637"/>
          </a:xfrm>
          <a:prstGeom prst="rect">
            <a:avLst/>
          </a:prstGeom>
          <a:noFill/>
          <a:ln w="9525" algn="ctr">
            <a:noFill/>
            <a:miter lim="800000"/>
            <a:headEnd/>
            <a:tailEnd/>
          </a:ln>
          <a:effectLst/>
        </p:spPr>
        <p:txBody>
          <a:bodyPr lIns="0" tIns="36000" rIns="0" bIns="0"/>
          <a:lstStyle/>
          <a:p>
            <a:pPr marL="342900" indent="-342900">
              <a:spcBef>
                <a:spcPct val="20000"/>
              </a:spcBef>
              <a:buClr>
                <a:srgbClr val="0000CC"/>
              </a:buClr>
              <a:buSzPct val="75000"/>
            </a:pPr>
            <a:r>
              <a:rPr lang="en-US" altLang="zh-CN" sz="1600">
                <a:solidFill>
                  <a:srgbClr val="FF0000"/>
                </a:solidFill>
                <a:latin typeface="Arial" charset="0"/>
              </a:rPr>
              <a:t>IR</a:t>
            </a:r>
            <a:r>
              <a:rPr lang="en-US" altLang="zh-CN" sz="1600" baseline="-25000">
                <a:solidFill>
                  <a:srgbClr val="FF0000"/>
                </a:solidFill>
                <a:latin typeface="Arial" charset="0"/>
              </a:rPr>
              <a:t>6</a:t>
            </a:r>
          </a:p>
        </p:txBody>
      </p:sp>
      <p:sp>
        <p:nvSpPr>
          <p:cNvPr id="1008727" name="Rectangle 87"/>
          <p:cNvSpPr>
            <a:spLocks noChangeArrowheads="1"/>
          </p:cNvSpPr>
          <p:nvPr/>
        </p:nvSpPr>
        <p:spPr bwMode="auto">
          <a:xfrm>
            <a:off x="6226175" y="4293070"/>
            <a:ext cx="390525" cy="401637"/>
          </a:xfrm>
          <a:prstGeom prst="rect">
            <a:avLst/>
          </a:prstGeom>
          <a:noFill/>
          <a:ln w="9525" algn="ctr">
            <a:noFill/>
            <a:miter lim="800000"/>
            <a:headEnd/>
            <a:tailEnd/>
          </a:ln>
          <a:effectLst/>
        </p:spPr>
        <p:txBody>
          <a:bodyPr lIns="0" tIns="36000" rIns="0" bIns="0"/>
          <a:lstStyle/>
          <a:p>
            <a:pPr marL="342900" indent="-342900">
              <a:spcBef>
                <a:spcPct val="20000"/>
              </a:spcBef>
              <a:buClr>
                <a:srgbClr val="0000CC"/>
              </a:buClr>
              <a:buSzPct val="75000"/>
            </a:pPr>
            <a:r>
              <a:rPr lang="en-US" altLang="zh-CN" sz="1600">
                <a:latin typeface="Arial" charset="0"/>
              </a:rPr>
              <a:t>IR</a:t>
            </a:r>
            <a:r>
              <a:rPr lang="en-US" altLang="zh-CN" sz="1600" baseline="-25000">
                <a:latin typeface="Arial" charset="0"/>
              </a:rPr>
              <a:t>5</a:t>
            </a:r>
          </a:p>
        </p:txBody>
      </p:sp>
      <p:sp>
        <p:nvSpPr>
          <p:cNvPr id="1008728" name="Rectangle 88"/>
          <p:cNvSpPr>
            <a:spLocks noChangeArrowheads="1"/>
          </p:cNvSpPr>
          <p:nvPr/>
        </p:nvSpPr>
        <p:spPr bwMode="auto">
          <a:xfrm>
            <a:off x="6616700" y="4293070"/>
            <a:ext cx="392113" cy="401637"/>
          </a:xfrm>
          <a:prstGeom prst="rect">
            <a:avLst/>
          </a:prstGeom>
          <a:noFill/>
          <a:ln w="9525" algn="ctr">
            <a:noFill/>
            <a:miter lim="800000"/>
            <a:headEnd/>
            <a:tailEnd/>
          </a:ln>
          <a:effectLst/>
        </p:spPr>
        <p:txBody>
          <a:bodyPr lIns="0" tIns="36000" rIns="0" bIns="0"/>
          <a:lstStyle/>
          <a:p>
            <a:pPr marL="342900" indent="-342900">
              <a:spcBef>
                <a:spcPct val="20000"/>
              </a:spcBef>
              <a:buClr>
                <a:srgbClr val="0000CC"/>
              </a:buClr>
              <a:buSzPct val="75000"/>
            </a:pPr>
            <a:r>
              <a:rPr lang="en-US" altLang="zh-CN" sz="1600">
                <a:latin typeface="Arial" charset="0"/>
              </a:rPr>
              <a:t>IR</a:t>
            </a:r>
            <a:r>
              <a:rPr lang="en-US" altLang="zh-CN" sz="1600" baseline="-25000">
                <a:latin typeface="Arial" charset="0"/>
              </a:rPr>
              <a:t>4</a:t>
            </a:r>
          </a:p>
        </p:txBody>
      </p:sp>
      <p:sp>
        <p:nvSpPr>
          <p:cNvPr id="1008729" name="Rectangle 89"/>
          <p:cNvSpPr>
            <a:spLocks noChangeArrowheads="1"/>
          </p:cNvSpPr>
          <p:nvPr/>
        </p:nvSpPr>
        <p:spPr bwMode="auto">
          <a:xfrm>
            <a:off x="7008813" y="4293070"/>
            <a:ext cx="393700" cy="401637"/>
          </a:xfrm>
          <a:prstGeom prst="rect">
            <a:avLst/>
          </a:prstGeom>
          <a:noFill/>
          <a:ln w="9525" algn="ctr">
            <a:noFill/>
            <a:miter lim="800000"/>
            <a:headEnd/>
            <a:tailEnd/>
          </a:ln>
          <a:effectLst/>
        </p:spPr>
        <p:txBody>
          <a:bodyPr lIns="0" tIns="36000" rIns="0" bIns="0"/>
          <a:lstStyle/>
          <a:p>
            <a:pPr marL="342900" indent="-342900">
              <a:spcBef>
                <a:spcPct val="20000"/>
              </a:spcBef>
              <a:buClr>
                <a:srgbClr val="0000CC"/>
              </a:buClr>
              <a:buSzPct val="75000"/>
            </a:pPr>
            <a:r>
              <a:rPr lang="en-US" altLang="zh-CN" sz="1600">
                <a:latin typeface="Arial" charset="0"/>
              </a:rPr>
              <a:t>IR</a:t>
            </a:r>
            <a:r>
              <a:rPr lang="en-US" altLang="zh-CN" sz="1600" baseline="-25000">
                <a:latin typeface="Arial" charset="0"/>
              </a:rPr>
              <a:t>3</a:t>
            </a:r>
          </a:p>
        </p:txBody>
      </p:sp>
      <p:sp>
        <p:nvSpPr>
          <p:cNvPr id="1008730" name="Rectangle 90"/>
          <p:cNvSpPr>
            <a:spLocks noChangeArrowheads="1"/>
          </p:cNvSpPr>
          <p:nvPr/>
        </p:nvSpPr>
        <p:spPr bwMode="auto">
          <a:xfrm>
            <a:off x="7402513" y="4293070"/>
            <a:ext cx="388937" cy="401637"/>
          </a:xfrm>
          <a:prstGeom prst="rect">
            <a:avLst/>
          </a:prstGeom>
          <a:noFill/>
          <a:ln w="9525" algn="ctr">
            <a:noFill/>
            <a:miter lim="800000"/>
            <a:headEnd/>
            <a:tailEnd/>
          </a:ln>
          <a:effectLst/>
        </p:spPr>
        <p:txBody>
          <a:bodyPr lIns="0" tIns="36000" rIns="0" bIns="0"/>
          <a:lstStyle/>
          <a:p>
            <a:pPr marL="342900" indent="-342900">
              <a:spcBef>
                <a:spcPct val="20000"/>
              </a:spcBef>
              <a:buClr>
                <a:srgbClr val="0000CC"/>
              </a:buClr>
              <a:buSzPct val="75000"/>
            </a:pPr>
            <a:r>
              <a:rPr lang="en-US" altLang="zh-CN" sz="1600">
                <a:latin typeface="Arial" charset="0"/>
              </a:rPr>
              <a:t>IR</a:t>
            </a:r>
            <a:r>
              <a:rPr lang="en-US" altLang="zh-CN" sz="1600" baseline="-25000">
                <a:latin typeface="Arial" charset="0"/>
              </a:rPr>
              <a:t>2</a:t>
            </a:r>
          </a:p>
        </p:txBody>
      </p:sp>
      <p:sp>
        <p:nvSpPr>
          <p:cNvPr id="1008731" name="Rectangle 91"/>
          <p:cNvSpPr>
            <a:spLocks noChangeArrowheads="1"/>
          </p:cNvSpPr>
          <p:nvPr/>
        </p:nvSpPr>
        <p:spPr bwMode="auto">
          <a:xfrm>
            <a:off x="7791450" y="4293070"/>
            <a:ext cx="390525" cy="401637"/>
          </a:xfrm>
          <a:prstGeom prst="rect">
            <a:avLst/>
          </a:prstGeom>
          <a:noFill/>
          <a:ln w="9525" algn="ctr">
            <a:noFill/>
            <a:miter lim="800000"/>
            <a:headEnd/>
            <a:tailEnd/>
          </a:ln>
          <a:effectLst/>
        </p:spPr>
        <p:txBody>
          <a:bodyPr lIns="0" tIns="36000" rIns="0" bIns="0"/>
          <a:lstStyle/>
          <a:p>
            <a:pPr marL="342900" indent="-342900">
              <a:spcBef>
                <a:spcPct val="20000"/>
              </a:spcBef>
              <a:buClr>
                <a:srgbClr val="0000CC"/>
              </a:buClr>
              <a:buSzPct val="75000"/>
            </a:pPr>
            <a:r>
              <a:rPr lang="en-US" altLang="zh-CN" sz="1600">
                <a:latin typeface="Arial" charset="0"/>
              </a:rPr>
              <a:t>IR</a:t>
            </a:r>
            <a:r>
              <a:rPr lang="en-US" altLang="zh-CN" sz="1600" baseline="-25000">
                <a:latin typeface="Arial" charset="0"/>
              </a:rPr>
              <a:t>1</a:t>
            </a:r>
          </a:p>
        </p:txBody>
      </p:sp>
      <p:sp>
        <p:nvSpPr>
          <p:cNvPr id="1008732" name="Rectangle 92"/>
          <p:cNvSpPr>
            <a:spLocks noChangeArrowheads="1"/>
          </p:cNvSpPr>
          <p:nvPr/>
        </p:nvSpPr>
        <p:spPr bwMode="auto">
          <a:xfrm>
            <a:off x="8181975" y="4293070"/>
            <a:ext cx="395288" cy="401637"/>
          </a:xfrm>
          <a:prstGeom prst="rect">
            <a:avLst/>
          </a:prstGeom>
          <a:noFill/>
          <a:ln w="9525" algn="ctr">
            <a:noFill/>
            <a:miter lim="800000"/>
            <a:headEnd/>
            <a:tailEnd/>
          </a:ln>
          <a:effectLst/>
        </p:spPr>
        <p:txBody>
          <a:bodyPr lIns="0" tIns="36000" rIns="0" bIns="0"/>
          <a:lstStyle/>
          <a:p>
            <a:pPr marL="342900" indent="-342900">
              <a:spcBef>
                <a:spcPct val="20000"/>
              </a:spcBef>
              <a:buClr>
                <a:srgbClr val="0000CC"/>
              </a:buClr>
              <a:buSzPct val="75000"/>
            </a:pPr>
            <a:r>
              <a:rPr lang="en-US" altLang="zh-CN" sz="1600">
                <a:latin typeface="Arial" charset="0"/>
              </a:rPr>
              <a:t>IR</a:t>
            </a:r>
            <a:r>
              <a:rPr lang="en-US" altLang="zh-CN" sz="1600" baseline="-25000">
                <a:latin typeface="Arial" charset="0"/>
              </a:rPr>
              <a:t>0</a:t>
            </a:r>
          </a:p>
        </p:txBody>
      </p:sp>
      <p:sp>
        <p:nvSpPr>
          <p:cNvPr id="1008733" name="Text Box 93"/>
          <p:cNvSpPr txBox="1">
            <a:spLocks noChangeArrowheads="1"/>
          </p:cNvSpPr>
          <p:nvPr/>
        </p:nvSpPr>
        <p:spPr bwMode="auto">
          <a:xfrm>
            <a:off x="1114425" y="6137745"/>
            <a:ext cx="2967038" cy="274637"/>
          </a:xfrm>
          <a:prstGeom prst="rect">
            <a:avLst/>
          </a:prstGeom>
          <a:noFill/>
          <a:ln w="9525" algn="ctr">
            <a:noFill/>
            <a:miter lim="800000"/>
            <a:headEnd/>
            <a:tailEnd/>
          </a:ln>
          <a:effectLst/>
        </p:spPr>
        <p:txBody>
          <a:bodyPr lIns="0" tIns="0" rIns="0" bIns="0">
            <a:spAutoFit/>
          </a:bodyPr>
          <a:lstStyle/>
          <a:p>
            <a:pPr marL="342900" indent="-342900">
              <a:spcBef>
                <a:spcPct val="50000"/>
              </a:spcBef>
              <a:buClr>
                <a:srgbClr val="0000CC"/>
              </a:buClr>
              <a:buSzPct val="75000"/>
            </a:pPr>
            <a:r>
              <a:rPr lang="en-US" altLang="zh-CN" sz="1800">
                <a:solidFill>
                  <a:schemeClr val="bg2"/>
                </a:solidFill>
                <a:latin typeface="Arial" charset="0"/>
              </a:rPr>
              <a:t>IR4</a:t>
            </a:r>
            <a:r>
              <a:rPr lang="zh-CN" altLang="en-US" sz="1800">
                <a:solidFill>
                  <a:schemeClr val="bg2"/>
                </a:solidFill>
                <a:latin typeface="Arial" charset="0"/>
              </a:rPr>
              <a:t>的服务结束以前</a:t>
            </a:r>
          </a:p>
        </p:txBody>
      </p:sp>
      <p:sp>
        <p:nvSpPr>
          <p:cNvPr id="1008734" name="Rectangle 94"/>
          <p:cNvSpPr>
            <a:spLocks noChangeArrowheads="1"/>
          </p:cNvSpPr>
          <p:nvPr/>
        </p:nvSpPr>
        <p:spPr bwMode="auto">
          <a:xfrm>
            <a:off x="968375" y="4624857"/>
            <a:ext cx="388938" cy="406400"/>
          </a:xfrm>
          <a:prstGeom prst="rect">
            <a:avLst/>
          </a:prstGeom>
          <a:solidFill>
            <a:srgbClr val="00FFFF"/>
          </a:solidFill>
          <a:ln w="9525" algn="ctr">
            <a:solidFill>
              <a:srgbClr val="000000"/>
            </a:solidFill>
            <a:miter lim="800000"/>
            <a:headEnd/>
            <a:tailEnd/>
          </a:ln>
          <a:effectLst/>
        </p:spPr>
        <p:txBody>
          <a:bodyPr lIns="0" tIns="36000" rIns="0" bIns="0" anchor="ctr"/>
          <a:lstStyle/>
          <a:p>
            <a:pPr marL="342900" indent="-342900">
              <a:spcBef>
                <a:spcPct val="20000"/>
              </a:spcBef>
              <a:buClr>
                <a:srgbClr val="0000CC"/>
              </a:buClr>
              <a:buSzPct val="75000"/>
            </a:pPr>
            <a:r>
              <a:rPr lang="en-US" altLang="zh-CN" sz="1600">
                <a:latin typeface="Arial" charset="0"/>
              </a:rPr>
              <a:t>0</a:t>
            </a:r>
          </a:p>
        </p:txBody>
      </p:sp>
      <p:sp>
        <p:nvSpPr>
          <p:cNvPr id="1008735" name="Rectangle 95"/>
          <p:cNvSpPr>
            <a:spLocks noChangeArrowheads="1"/>
          </p:cNvSpPr>
          <p:nvPr/>
        </p:nvSpPr>
        <p:spPr bwMode="auto">
          <a:xfrm>
            <a:off x="1357313" y="4624857"/>
            <a:ext cx="393700" cy="406400"/>
          </a:xfrm>
          <a:prstGeom prst="rect">
            <a:avLst/>
          </a:prstGeom>
          <a:solidFill>
            <a:srgbClr val="FF8787"/>
          </a:solidFill>
          <a:ln w="9525" algn="ctr">
            <a:solidFill>
              <a:srgbClr val="000000"/>
            </a:solidFill>
            <a:miter lim="800000"/>
            <a:headEnd/>
            <a:tailEnd/>
          </a:ln>
          <a:effectLst/>
        </p:spPr>
        <p:txBody>
          <a:bodyPr lIns="0" tIns="36000" rIns="0" bIns="0" anchor="ctr"/>
          <a:lstStyle/>
          <a:p>
            <a:pPr marL="342900" indent="-342900">
              <a:spcBef>
                <a:spcPct val="20000"/>
              </a:spcBef>
              <a:buClr>
                <a:srgbClr val="0000CC"/>
              </a:buClr>
              <a:buSzPct val="75000"/>
            </a:pPr>
            <a:r>
              <a:rPr lang="en-US" altLang="zh-CN" sz="1600">
                <a:latin typeface="Arial" charset="0"/>
              </a:rPr>
              <a:t>1</a:t>
            </a:r>
          </a:p>
        </p:txBody>
      </p:sp>
      <p:sp>
        <p:nvSpPr>
          <p:cNvPr id="1008736" name="Rectangle 96"/>
          <p:cNvSpPr>
            <a:spLocks noChangeArrowheads="1"/>
          </p:cNvSpPr>
          <p:nvPr/>
        </p:nvSpPr>
        <p:spPr bwMode="auto">
          <a:xfrm>
            <a:off x="1751013" y="4624857"/>
            <a:ext cx="388937" cy="406400"/>
          </a:xfrm>
          <a:prstGeom prst="rect">
            <a:avLst/>
          </a:prstGeom>
          <a:solidFill>
            <a:srgbClr val="00FFFF"/>
          </a:solidFill>
          <a:ln w="9525" algn="ctr">
            <a:solidFill>
              <a:srgbClr val="000000"/>
            </a:solidFill>
            <a:miter lim="800000"/>
            <a:headEnd/>
            <a:tailEnd/>
          </a:ln>
          <a:effectLst/>
        </p:spPr>
        <p:txBody>
          <a:bodyPr lIns="0" tIns="36000" rIns="0" bIns="0" anchor="ctr"/>
          <a:lstStyle/>
          <a:p>
            <a:pPr marL="342900" indent="-342900">
              <a:spcBef>
                <a:spcPct val="20000"/>
              </a:spcBef>
              <a:buClr>
                <a:srgbClr val="0000CC"/>
              </a:buClr>
              <a:buSzPct val="75000"/>
            </a:pPr>
            <a:r>
              <a:rPr lang="en-US" altLang="zh-CN" sz="1600">
                <a:latin typeface="Arial" charset="0"/>
              </a:rPr>
              <a:t>0</a:t>
            </a:r>
          </a:p>
        </p:txBody>
      </p:sp>
      <p:sp>
        <p:nvSpPr>
          <p:cNvPr id="1008737" name="Rectangle 97"/>
          <p:cNvSpPr>
            <a:spLocks noChangeArrowheads="1"/>
          </p:cNvSpPr>
          <p:nvPr/>
        </p:nvSpPr>
        <p:spPr bwMode="auto">
          <a:xfrm>
            <a:off x="2139950" y="4624857"/>
            <a:ext cx="393700" cy="406400"/>
          </a:xfrm>
          <a:prstGeom prst="rect">
            <a:avLst/>
          </a:prstGeom>
          <a:solidFill>
            <a:srgbClr val="FF8787"/>
          </a:solidFill>
          <a:ln w="9525" algn="ctr">
            <a:solidFill>
              <a:srgbClr val="000000"/>
            </a:solidFill>
            <a:miter lim="800000"/>
            <a:headEnd/>
            <a:tailEnd/>
          </a:ln>
          <a:effectLst/>
        </p:spPr>
        <p:txBody>
          <a:bodyPr lIns="0" tIns="36000" rIns="0" bIns="0" anchor="ctr"/>
          <a:lstStyle/>
          <a:p>
            <a:pPr marL="342900" indent="-342900">
              <a:spcBef>
                <a:spcPct val="20000"/>
              </a:spcBef>
              <a:buClr>
                <a:srgbClr val="0000CC"/>
              </a:buClr>
              <a:buSzPct val="75000"/>
            </a:pPr>
            <a:r>
              <a:rPr lang="en-US" altLang="zh-CN" sz="1600">
                <a:latin typeface="Arial" charset="0"/>
              </a:rPr>
              <a:t>1</a:t>
            </a:r>
          </a:p>
        </p:txBody>
      </p:sp>
      <p:sp>
        <p:nvSpPr>
          <p:cNvPr id="1008738" name="Rectangle 98"/>
          <p:cNvSpPr>
            <a:spLocks noChangeArrowheads="1"/>
          </p:cNvSpPr>
          <p:nvPr/>
        </p:nvSpPr>
        <p:spPr bwMode="auto">
          <a:xfrm>
            <a:off x="2533650" y="4624857"/>
            <a:ext cx="393700" cy="406400"/>
          </a:xfrm>
          <a:prstGeom prst="rect">
            <a:avLst/>
          </a:prstGeom>
          <a:solidFill>
            <a:srgbClr val="00FFFF"/>
          </a:solidFill>
          <a:ln w="9525" algn="ctr">
            <a:solidFill>
              <a:srgbClr val="000000"/>
            </a:solidFill>
            <a:miter lim="800000"/>
            <a:headEnd/>
            <a:tailEnd/>
          </a:ln>
          <a:effectLst/>
        </p:spPr>
        <p:txBody>
          <a:bodyPr lIns="0" tIns="36000" rIns="0" bIns="0" anchor="ctr"/>
          <a:lstStyle/>
          <a:p>
            <a:pPr marL="342900" indent="-342900">
              <a:spcBef>
                <a:spcPct val="20000"/>
              </a:spcBef>
              <a:buClr>
                <a:srgbClr val="0000CC"/>
              </a:buClr>
              <a:buSzPct val="75000"/>
            </a:pPr>
            <a:r>
              <a:rPr lang="en-US" altLang="zh-CN" sz="1600">
                <a:latin typeface="Arial" charset="0"/>
              </a:rPr>
              <a:t>0</a:t>
            </a:r>
          </a:p>
        </p:txBody>
      </p:sp>
      <p:sp>
        <p:nvSpPr>
          <p:cNvPr id="1008739" name="Rectangle 99"/>
          <p:cNvSpPr>
            <a:spLocks noChangeArrowheads="1"/>
          </p:cNvSpPr>
          <p:nvPr/>
        </p:nvSpPr>
        <p:spPr bwMode="auto">
          <a:xfrm>
            <a:off x="2927350" y="4624857"/>
            <a:ext cx="385763" cy="406400"/>
          </a:xfrm>
          <a:prstGeom prst="rect">
            <a:avLst/>
          </a:prstGeom>
          <a:solidFill>
            <a:srgbClr val="00FFFF"/>
          </a:solidFill>
          <a:ln w="9525" algn="ctr">
            <a:solidFill>
              <a:srgbClr val="000000"/>
            </a:solidFill>
            <a:miter lim="800000"/>
            <a:headEnd/>
            <a:tailEnd/>
          </a:ln>
          <a:effectLst/>
        </p:spPr>
        <p:txBody>
          <a:bodyPr lIns="0" tIns="36000" rIns="0" bIns="0" anchor="ctr"/>
          <a:lstStyle/>
          <a:p>
            <a:pPr marL="342900" indent="-342900">
              <a:spcBef>
                <a:spcPct val="20000"/>
              </a:spcBef>
              <a:buClr>
                <a:srgbClr val="0000CC"/>
              </a:buClr>
              <a:buSzPct val="75000"/>
            </a:pPr>
            <a:r>
              <a:rPr lang="en-US" altLang="zh-CN" sz="1600">
                <a:latin typeface="Arial" charset="0"/>
              </a:rPr>
              <a:t>0</a:t>
            </a:r>
          </a:p>
        </p:txBody>
      </p:sp>
      <p:sp>
        <p:nvSpPr>
          <p:cNvPr id="1008740" name="Rectangle 100"/>
          <p:cNvSpPr>
            <a:spLocks noChangeArrowheads="1"/>
          </p:cNvSpPr>
          <p:nvPr/>
        </p:nvSpPr>
        <p:spPr bwMode="auto">
          <a:xfrm>
            <a:off x="3313113" y="4624857"/>
            <a:ext cx="393700" cy="406400"/>
          </a:xfrm>
          <a:prstGeom prst="rect">
            <a:avLst/>
          </a:prstGeom>
          <a:solidFill>
            <a:srgbClr val="00FFFF"/>
          </a:solidFill>
          <a:ln w="9525" algn="ctr">
            <a:solidFill>
              <a:srgbClr val="000000"/>
            </a:solidFill>
            <a:miter lim="800000"/>
            <a:headEnd/>
            <a:tailEnd/>
          </a:ln>
          <a:effectLst/>
        </p:spPr>
        <p:txBody>
          <a:bodyPr lIns="0" tIns="36000" rIns="0" bIns="0" anchor="ctr"/>
          <a:lstStyle/>
          <a:p>
            <a:pPr marL="342900" indent="-342900">
              <a:spcBef>
                <a:spcPct val="20000"/>
              </a:spcBef>
              <a:buClr>
                <a:srgbClr val="0000CC"/>
              </a:buClr>
              <a:buSzPct val="75000"/>
            </a:pPr>
            <a:r>
              <a:rPr lang="en-US" altLang="zh-CN" sz="1600">
                <a:latin typeface="Arial" charset="0"/>
              </a:rPr>
              <a:t>0</a:t>
            </a:r>
          </a:p>
        </p:txBody>
      </p:sp>
      <p:sp>
        <p:nvSpPr>
          <p:cNvPr id="1008741" name="Rectangle 101"/>
          <p:cNvSpPr>
            <a:spLocks noChangeArrowheads="1"/>
          </p:cNvSpPr>
          <p:nvPr/>
        </p:nvSpPr>
        <p:spPr bwMode="auto">
          <a:xfrm>
            <a:off x="3706813" y="4624857"/>
            <a:ext cx="395287" cy="406400"/>
          </a:xfrm>
          <a:prstGeom prst="rect">
            <a:avLst/>
          </a:prstGeom>
          <a:solidFill>
            <a:srgbClr val="00FFFF"/>
          </a:solidFill>
          <a:ln w="9525" algn="ctr">
            <a:solidFill>
              <a:srgbClr val="000000"/>
            </a:solidFill>
            <a:miter lim="800000"/>
            <a:headEnd/>
            <a:tailEnd/>
          </a:ln>
          <a:effectLst/>
        </p:spPr>
        <p:txBody>
          <a:bodyPr lIns="0" tIns="36000" rIns="0" bIns="0" anchor="ctr"/>
          <a:lstStyle/>
          <a:p>
            <a:pPr marL="342900" indent="-342900">
              <a:spcBef>
                <a:spcPct val="20000"/>
              </a:spcBef>
              <a:buClr>
                <a:srgbClr val="0000CC"/>
              </a:buClr>
              <a:buSzPct val="75000"/>
            </a:pPr>
            <a:r>
              <a:rPr lang="en-US" altLang="zh-CN" sz="1600">
                <a:latin typeface="Arial" charset="0"/>
              </a:rPr>
              <a:t>0</a:t>
            </a:r>
          </a:p>
        </p:txBody>
      </p:sp>
      <p:sp>
        <p:nvSpPr>
          <p:cNvPr id="1008742" name="Rectangle 102"/>
          <p:cNvSpPr>
            <a:spLocks noChangeArrowheads="1"/>
          </p:cNvSpPr>
          <p:nvPr/>
        </p:nvSpPr>
        <p:spPr bwMode="auto">
          <a:xfrm>
            <a:off x="5470525" y="4624857"/>
            <a:ext cx="388938" cy="406400"/>
          </a:xfrm>
          <a:prstGeom prst="rect">
            <a:avLst/>
          </a:prstGeom>
          <a:solidFill>
            <a:srgbClr val="00FFFF"/>
          </a:solidFill>
          <a:ln w="9525" algn="ctr">
            <a:solidFill>
              <a:srgbClr val="000000"/>
            </a:solidFill>
            <a:miter lim="800000"/>
            <a:headEnd/>
            <a:tailEnd/>
          </a:ln>
          <a:effectLst/>
        </p:spPr>
        <p:txBody>
          <a:bodyPr lIns="0" tIns="36000" rIns="0" bIns="0" anchor="ctr"/>
          <a:lstStyle/>
          <a:p>
            <a:pPr marL="342900" indent="-342900">
              <a:spcBef>
                <a:spcPct val="20000"/>
              </a:spcBef>
              <a:buClr>
                <a:srgbClr val="0000CC"/>
              </a:buClr>
              <a:buSzPct val="75000"/>
            </a:pPr>
            <a:r>
              <a:rPr lang="en-US" altLang="zh-CN" sz="1600">
                <a:latin typeface="Arial" charset="0"/>
              </a:rPr>
              <a:t>0</a:t>
            </a:r>
          </a:p>
        </p:txBody>
      </p:sp>
      <p:sp>
        <p:nvSpPr>
          <p:cNvPr id="1008743" name="Rectangle 103"/>
          <p:cNvSpPr>
            <a:spLocks noChangeArrowheads="1"/>
          </p:cNvSpPr>
          <p:nvPr/>
        </p:nvSpPr>
        <p:spPr bwMode="auto">
          <a:xfrm>
            <a:off x="5859463" y="4624857"/>
            <a:ext cx="393700" cy="406400"/>
          </a:xfrm>
          <a:prstGeom prst="rect">
            <a:avLst/>
          </a:prstGeom>
          <a:solidFill>
            <a:srgbClr val="FF8787"/>
          </a:solidFill>
          <a:ln w="9525" algn="ctr">
            <a:solidFill>
              <a:srgbClr val="000000"/>
            </a:solidFill>
            <a:miter lim="800000"/>
            <a:headEnd/>
            <a:tailEnd/>
          </a:ln>
          <a:effectLst/>
        </p:spPr>
        <p:txBody>
          <a:bodyPr lIns="0" tIns="36000" rIns="0" bIns="0" anchor="ctr"/>
          <a:lstStyle/>
          <a:p>
            <a:pPr marL="342900" indent="-342900">
              <a:spcBef>
                <a:spcPct val="20000"/>
              </a:spcBef>
              <a:buClr>
                <a:srgbClr val="0000CC"/>
              </a:buClr>
              <a:buSzPct val="75000"/>
            </a:pPr>
            <a:r>
              <a:rPr lang="en-US" altLang="zh-CN" sz="1600">
                <a:latin typeface="Arial" charset="0"/>
              </a:rPr>
              <a:t>1</a:t>
            </a:r>
          </a:p>
        </p:txBody>
      </p:sp>
      <p:sp>
        <p:nvSpPr>
          <p:cNvPr id="1008744" name="Rectangle 104"/>
          <p:cNvSpPr>
            <a:spLocks noChangeArrowheads="1"/>
          </p:cNvSpPr>
          <p:nvPr/>
        </p:nvSpPr>
        <p:spPr bwMode="auto">
          <a:xfrm>
            <a:off x="6253163" y="4624857"/>
            <a:ext cx="388937" cy="406400"/>
          </a:xfrm>
          <a:prstGeom prst="rect">
            <a:avLst/>
          </a:prstGeom>
          <a:solidFill>
            <a:srgbClr val="00FFFF"/>
          </a:solidFill>
          <a:ln w="9525" algn="ctr">
            <a:solidFill>
              <a:srgbClr val="000000"/>
            </a:solidFill>
            <a:miter lim="800000"/>
            <a:headEnd/>
            <a:tailEnd/>
          </a:ln>
          <a:effectLst/>
        </p:spPr>
        <p:txBody>
          <a:bodyPr lIns="0" tIns="36000" rIns="0" bIns="0" anchor="ctr"/>
          <a:lstStyle/>
          <a:p>
            <a:pPr marL="342900" indent="-342900">
              <a:spcBef>
                <a:spcPct val="20000"/>
              </a:spcBef>
              <a:buClr>
                <a:srgbClr val="0000CC"/>
              </a:buClr>
              <a:buSzPct val="75000"/>
            </a:pPr>
            <a:r>
              <a:rPr lang="en-US" altLang="zh-CN" sz="1600">
                <a:latin typeface="Arial" charset="0"/>
              </a:rPr>
              <a:t>0</a:t>
            </a:r>
          </a:p>
        </p:txBody>
      </p:sp>
      <p:sp>
        <p:nvSpPr>
          <p:cNvPr id="1008745" name="Rectangle 105"/>
          <p:cNvSpPr>
            <a:spLocks noChangeArrowheads="1"/>
          </p:cNvSpPr>
          <p:nvPr/>
        </p:nvSpPr>
        <p:spPr bwMode="auto">
          <a:xfrm>
            <a:off x="6642100" y="4624857"/>
            <a:ext cx="393700" cy="406400"/>
          </a:xfrm>
          <a:prstGeom prst="rect">
            <a:avLst/>
          </a:prstGeom>
          <a:solidFill>
            <a:srgbClr val="00FFFF"/>
          </a:solidFill>
          <a:ln w="9525" algn="ctr">
            <a:solidFill>
              <a:srgbClr val="000000"/>
            </a:solidFill>
            <a:miter lim="800000"/>
            <a:headEnd/>
            <a:tailEnd/>
          </a:ln>
          <a:effectLst/>
        </p:spPr>
        <p:txBody>
          <a:bodyPr lIns="0" tIns="36000" rIns="0" bIns="0" anchor="ctr"/>
          <a:lstStyle/>
          <a:p>
            <a:pPr marL="342900" indent="-342900">
              <a:spcBef>
                <a:spcPct val="20000"/>
              </a:spcBef>
              <a:buClr>
                <a:srgbClr val="0000CC"/>
              </a:buClr>
              <a:buSzPct val="75000"/>
            </a:pPr>
            <a:r>
              <a:rPr lang="en-US" altLang="zh-CN" sz="1600">
                <a:latin typeface="Arial" charset="0"/>
              </a:rPr>
              <a:t>0</a:t>
            </a:r>
          </a:p>
        </p:txBody>
      </p:sp>
      <p:sp>
        <p:nvSpPr>
          <p:cNvPr id="1008746" name="Rectangle 106"/>
          <p:cNvSpPr>
            <a:spLocks noChangeArrowheads="1"/>
          </p:cNvSpPr>
          <p:nvPr/>
        </p:nvSpPr>
        <p:spPr bwMode="auto">
          <a:xfrm>
            <a:off x="7035800" y="4624857"/>
            <a:ext cx="392113" cy="406400"/>
          </a:xfrm>
          <a:prstGeom prst="rect">
            <a:avLst/>
          </a:prstGeom>
          <a:solidFill>
            <a:srgbClr val="00FFFF"/>
          </a:solidFill>
          <a:ln w="9525" algn="ctr">
            <a:solidFill>
              <a:srgbClr val="000000"/>
            </a:solidFill>
            <a:miter lim="800000"/>
            <a:headEnd/>
            <a:tailEnd/>
          </a:ln>
          <a:effectLst/>
        </p:spPr>
        <p:txBody>
          <a:bodyPr lIns="0" tIns="36000" rIns="0" bIns="0" anchor="ctr"/>
          <a:lstStyle/>
          <a:p>
            <a:pPr marL="342900" indent="-342900">
              <a:spcBef>
                <a:spcPct val="20000"/>
              </a:spcBef>
              <a:buClr>
                <a:srgbClr val="0000CC"/>
              </a:buClr>
              <a:buSzPct val="75000"/>
            </a:pPr>
            <a:r>
              <a:rPr lang="en-US" altLang="zh-CN" sz="1600">
                <a:latin typeface="Arial" charset="0"/>
              </a:rPr>
              <a:t>0</a:t>
            </a:r>
          </a:p>
        </p:txBody>
      </p:sp>
      <p:sp>
        <p:nvSpPr>
          <p:cNvPr id="1008747" name="Rectangle 107"/>
          <p:cNvSpPr>
            <a:spLocks noChangeArrowheads="1"/>
          </p:cNvSpPr>
          <p:nvPr/>
        </p:nvSpPr>
        <p:spPr bwMode="auto">
          <a:xfrm>
            <a:off x="7427913" y="4624857"/>
            <a:ext cx="388937" cy="406400"/>
          </a:xfrm>
          <a:prstGeom prst="rect">
            <a:avLst/>
          </a:prstGeom>
          <a:solidFill>
            <a:srgbClr val="00FFFF"/>
          </a:solidFill>
          <a:ln w="9525" algn="ctr">
            <a:solidFill>
              <a:srgbClr val="000000"/>
            </a:solidFill>
            <a:miter lim="800000"/>
            <a:headEnd/>
            <a:tailEnd/>
          </a:ln>
          <a:effectLst/>
        </p:spPr>
        <p:txBody>
          <a:bodyPr lIns="0" tIns="36000" rIns="0" bIns="0" anchor="ctr"/>
          <a:lstStyle/>
          <a:p>
            <a:pPr marL="342900" indent="-342900">
              <a:spcBef>
                <a:spcPct val="20000"/>
              </a:spcBef>
              <a:buClr>
                <a:srgbClr val="0000CC"/>
              </a:buClr>
              <a:buSzPct val="75000"/>
            </a:pPr>
            <a:r>
              <a:rPr lang="en-US" altLang="zh-CN" sz="1600">
                <a:latin typeface="Arial" charset="0"/>
              </a:rPr>
              <a:t>0</a:t>
            </a:r>
          </a:p>
        </p:txBody>
      </p:sp>
      <p:sp>
        <p:nvSpPr>
          <p:cNvPr id="1008748" name="Rectangle 108"/>
          <p:cNvSpPr>
            <a:spLocks noChangeArrowheads="1"/>
          </p:cNvSpPr>
          <p:nvPr/>
        </p:nvSpPr>
        <p:spPr bwMode="auto">
          <a:xfrm>
            <a:off x="7816850" y="4624857"/>
            <a:ext cx="393700" cy="406400"/>
          </a:xfrm>
          <a:prstGeom prst="rect">
            <a:avLst/>
          </a:prstGeom>
          <a:solidFill>
            <a:srgbClr val="00FFFF"/>
          </a:solidFill>
          <a:ln w="9525" algn="ctr">
            <a:solidFill>
              <a:srgbClr val="000000"/>
            </a:solidFill>
            <a:miter lim="800000"/>
            <a:headEnd/>
            <a:tailEnd/>
          </a:ln>
          <a:effectLst/>
        </p:spPr>
        <p:txBody>
          <a:bodyPr lIns="0" tIns="36000" rIns="0" bIns="0" anchor="ctr"/>
          <a:lstStyle/>
          <a:p>
            <a:pPr marL="342900" indent="-342900">
              <a:spcBef>
                <a:spcPct val="20000"/>
              </a:spcBef>
              <a:buClr>
                <a:srgbClr val="0000CC"/>
              </a:buClr>
              <a:buSzPct val="75000"/>
            </a:pPr>
            <a:r>
              <a:rPr lang="en-US" altLang="zh-CN" sz="1600">
                <a:latin typeface="Arial" charset="0"/>
              </a:rPr>
              <a:t>0</a:t>
            </a:r>
          </a:p>
        </p:txBody>
      </p:sp>
      <p:sp>
        <p:nvSpPr>
          <p:cNvPr id="1008749" name="Rectangle 109"/>
          <p:cNvSpPr>
            <a:spLocks noChangeArrowheads="1"/>
          </p:cNvSpPr>
          <p:nvPr/>
        </p:nvSpPr>
        <p:spPr bwMode="auto">
          <a:xfrm>
            <a:off x="8210550" y="4624857"/>
            <a:ext cx="393700" cy="406400"/>
          </a:xfrm>
          <a:prstGeom prst="rect">
            <a:avLst/>
          </a:prstGeom>
          <a:solidFill>
            <a:srgbClr val="00FFFF"/>
          </a:solidFill>
          <a:ln w="9525" algn="ctr">
            <a:solidFill>
              <a:srgbClr val="000000"/>
            </a:solidFill>
            <a:miter lim="800000"/>
            <a:headEnd/>
            <a:tailEnd/>
          </a:ln>
          <a:effectLst/>
        </p:spPr>
        <p:txBody>
          <a:bodyPr lIns="0" tIns="36000" rIns="0" bIns="0" anchor="ctr"/>
          <a:lstStyle/>
          <a:p>
            <a:pPr marL="342900" indent="-342900">
              <a:spcBef>
                <a:spcPct val="20000"/>
              </a:spcBef>
              <a:buClr>
                <a:srgbClr val="0000CC"/>
              </a:buClr>
              <a:buSzPct val="75000"/>
            </a:pPr>
            <a:r>
              <a:rPr lang="en-US" altLang="zh-CN" sz="1600">
                <a:latin typeface="Arial" charset="0"/>
              </a:rPr>
              <a:t>0</a:t>
            </a:r>
          </a:p>
        </p:txBody>
      </p:sp>
      <p:sp>
        <p:nvSpPr>
          <p:cNvPr id="1008750" name="Text Box 110"/>
          <p:cNvSpPr txBox="1">
            <a:spLocks noChangeArrowheads="1"/>
          </p:cNvSpPr>
          <p:nvPr/>
        </p:nvSpPr>
        <p:spPr bwMode="auto">
          <a:xfrm>
            <a:off x="5724525" y="6164732"/>
            <a:ext cx="2663825" cy="274638"/>
          </a:xfrm>
          <a:prstGeom prst="rect">
            <a:avLst/>
          </a:prstGeom>
          <a:noFill/>
          <a:ln w="9525" algn="ctr">
            <a:noFill/>
            <a:miter lim="800000"/>
            <a:headEnd/>
            <a:tailEnd/>
          </a:ln>
          <a:effectLst/>
        </p:spPr>
        <p:txBody>
          <a:bodyPr lIns="0" tIns="0" rIns="0" bIns="0">
            <a:spAutoFit/>
          </a:bodyPr>
          <a:lstStyle/>
          <a:p>
            <a:pPr marL="342900" indent="-342900">
              <a:spcBef>
                <a:spcPct val="50000"/>
              </a:spcBef>
              <a:buClr>
                <a:srgbClr val="0000CC"/>
              </a:buClr>
              <a:buSzPct val="75000"/>
            </a:pPr>
            <a:r>
              <a:rPr lang="en-US" altLang="zh-CN" sz="1800">
                <a:solidFill>
                  <a:schemeClr val="bg2"/>
                </a:solidFill>
                <a:latin typeface="Arial" charset="0"/>
              </a:rPr>
              <a:t>IR4</a:t>
            </a:r>
            <a:r>
              <a:rPr lang="zh-CN" altLang="en-US" sz="1800">
                <a:solidFill>
                  <a:schemeClr val="bg2"/>
                </a:solidFill>
                <a:latin typeface="Arial" charset="0"/>
              </a:rPr>
              <a:t>的服务结束以后</a:t>
            </a:r>
          </a:p>
        </p:txBody>
      </p:sp>
      <p:sp>
        <p:nvSpPr>
          <p:cNvPr id="1008751" name="Text Box 111"/>
          <p:cNvSpPr txBox="1">
            <a:spLocks noChangeArrowheads="1"/>
          </p:cNvSpPr>
          <p:nvPr/>
        </p:nvSpPr>
        <p:spPr bwMode="auto">
          <a:xfrm>
            <a:off x="466725" y="4696295"/>
            <a:ext cx="479425" cy="244475"/>
          </a:xfrm>
          <a:prstGeom prst="rect">
            <a:avLst/>
          </a:prstGeom>
          <a:noFill/>
          <a:ln w="9525" algn="ctr">
            <a:noFill/>
            <a:miter lim="800000"/>
            <a:headEnd/>
            <a:tailEnd/>
          </a:ln>
          <a:effectLst/>
        </p:spPr>
        <p:txBody>
          <a:bodyPr lIns="0" tIns="0" rIns="0" bIns="0">
            <a:spAutoFit/>
          </a:bodyPr>
          <a:lstStyle/>
          <a:p>
            <a:pPr>
              <a:spcBef>
                <a:spcPct val="50000"/>
              </a:spcBef>
              <a:buClr>
                <a:srgbClr val="0000CC"/>
              </a:buClr>
              <a:buSzPct val="75000"/>
            </a:pPr>
            <a:r>
              <a:rPr lang="en-US" altLang="zh-CN" sz="1600">
                <a:solidFill>
                  <a:srgbClr val="0000FF"/>
                </a:solidFill>
                <a:latin typeface="Arial" charset="0"/>
              </a:rPr>
              <a:t>ISR</a:t>
            </a:r>
            <a:r>
              <a:rPr lang="en-US" altLang="zh-CN" sz="1400">
                <a:solidFill>
                  <a:srgbClr val="0000FF"/>
                </a:solidFill>
                <a:latin typeface="Arial" charset="0"/>
              </a:rPr>
              <a:t>i</a:t>
            </a:r>
            <a:endParaRPr lang="zh-CN" altLang="en-US" sz="1400">
              <a:solidFill>
                <a:srgbClr val="0000FF"/>
              </a:solidFill>
              <a:latin typeface="Arial" charset="0"/>
            </a:endParaRPr>
          </a:p>
        </p:txBody>
      </p:sp>
    </p:spTree>
    <p:extLst>
      <p:ext uri="{BB962C8B-B14F-4D97-AF65-F5344CB8AC3E}">
        <p14:creationId xmlns:p14="http://schemas.microsoft.com/office/powerpoint/2010/main" val="608840648"/>
      </p:ext>
    </p:extLst>
  </p:cSld>
  <p:clrMapOvr>
    <a:masterClrMapping/>
  </p:clrMapOvr>
  <p:transition spd="med"/>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灯片编号占位符 4"/>
          <p:cNvSpPr>
            <a:spLocks noGrp="1"/>
          </p:cNvSpPr>
          <p:nvPr>
            <p:ph type="sldNum" sz="quarter" idx="11"/>
          </p:nvPr>
        </p:nvSpPr>
        <p:spPr/>
        <p:txBody>
          <a:bodyPr/>
          <a:lstStyle/>
          <a:p>
            <a:fld id="{96A41C62-0E3E-4DC6-AF88-8F71C281BF82}" type="slidenum">
              <a:rPr lang="zh-CN" altLang="en-US"/>
              <a:pPr/>
              <a:t>86</a:t>
            </a:fld>
            <a:endParaRPr lang="en-US" altLang="zh-CN"/>
          </a:p>
        </p:txBody>
      </p:sp>
      <p:sp>
        <p:nvSpPr>
          <p:cNvPr id="1014786" name="Rectangle 2"/>
          <p:cNvSpPr>
            <a:spLocks noGrp="1" noChangeArrowheads="1"/>
          </p:cNvSpPr>
          <p:nvPr>
            <p:ph type="title"/>
          </p:nvPr>
        </p:nvSpPr>
        <p:spPr>
          <a:xfrm>
            <a:off x="611450" y="44530"/>
            <a:ext cx="8064238" cy="574675"/>
          </a:xfrm>
          <a:noFill/>
          <a:ln/>
        </p:spPr>
        <p:txBody>
          <a:bodyPr anchor="t"/>
          <a:lstStyle/>
          <a:p>
            <a:r>
              <a:rPr lang="zh-CN" altLang="en-US" dirty="0">
                <a:ea typeface="黑体" pitchFamily="2" charset="-122"/>
              </a:rPr>
              <a:t>二、可编程中断控制器</a:t>
            </a:r>
            <a:r>
              <a:rPr lang="en-US" altLang="zh-CN" dirty="0">
                <a:ea typeface="黑体" pitchFamily="2" charset="-122"/>
              </a:rPr>
              <a:t>8259</a:t>
            </a:r>
            <a:endParaRPr lang="en-US" altLang="zh-CN" sz="2800" b="1" dirty="0">
              <a:solidFill>
                <a:srgbClr val="006600"/>
              </a:solidFill>
              <a:ea typeface="黑体" pitchFamily="2" charset="-122"/>
            </a:endParaRPr>
          </a:p>
        </p:txBody>
      </p:sp>
      <p:sp>
        <p:nvSpPr>
          <p:cNvPr id="1014787" name="Rectangle 3"/>
          <p:cNvSpPr>
            <a:spLocks noChangeArrowheads="1"/>
          </p:cNvSpPr>
          <p:nvPr/>
        </p:nvSpPr>
        <p:spPr bwMode="auto">
          <a:xfrm>
            <a:off x="395288" y="836613"/>
            <a:ext cx="8507412" cy="503237"/>
          </a:xfrm>
          <a:prstGeom prst="rect">
            <a:avLst/>
          </a:prstGeom>
          <a:noFill/>
          <a:ln w="9525">
            <a:noFill/>
            <a:miter lim="800000"/>
            <a:headEnd/>
            <a:tailEnd/>
          </a:ln>
          <a:effectLst/>
        </p:spPr>
        <p:txBody>
          <a:bodyPr/>
          <a:lstStyle/>
          <a:p>
            <a:pPr algn="l">
              <a:spcBef>
                <a:spcPct val="20000"/>
              </a:spcBef>
              <a:buClr>
                <a:schemeClr val="bg2"/>
              </a:buClr>
              <a:buSzPct val="75000"/>
            </a:pPr>
            <a:r>
              <a:rPr lang="en-US" altLang="zh-CN" sz="2800">
                <a:solidFill>
                  <a:schemeClr val="bg2"/>
                </a:solidFill>
                <a:latin typeface="Arial" charset="0"/>
              </a:rPr>
              <a:t>3.</a:t>
            </a:r>
            <a:r>
              <a:rPr lang="en-US" altLang="zh-CN" sz="2800">
                <a:latin typeface="Arial" charset="0"/>
              </a:rPr>
              <a:t>  8259</a:t>
            </a:r>
            <a:r>
              <a:rPr lang="zh-CN" altLang="en-US" sz="2800">
                <a:latin typeface="Arial" charset="0"/>
              </a:rPr>
              <a:t>工作方式 </a:t>
            </a:r>
            <a:r>
              <a:rPr lang="zh-CN" altLang="en-US" sz="2800">
                <a:solidFill>
                  <a:srgbClr val="0000FF"/>
                </a:solidFill>
                <a:latin typeface="Arial" charset="0"/>
              </a:rPr>
              <a:t>－ 优先级规定</a:t>
            </a:r>
          </a:p>
        </p:txBody>
      </p:sp>
      <p:sp>
        <p:nvSpPr>
          <p:cNvPr id="1014788" name="Rectangle 4"/>
          <p:cNvSpPr>
            <a:spLocks noGrp="1" noChangeArrowheads="1"/>
          </p:cNvSpPr>
          <p:nvPr>
            <p:ph type="body" idx="1"/>
          </p:nvPr>
        </p:nvSpPr>
        <p:spPr>
          <a:xfrm>
            <a:off x="468313" y="1484313"/>
            <a:ext cx="8486775" cy="2089150"/>
          </a:xfrm>
          <a:noFill/>
          <a:ln/>
        </p:spPr>
        <p:txBody>
          <a:bodyPr/>
          <a:lstStyle/>
          <a:p>
            <a:pPr marL="352425" indent="-352425">
              <a:buFont typeface="Wingdings" pitchFamily="2" charset="2"/>
              <a:buChar char="u"/>
            </a:pPr>
            <a:r>
              <a:rPr lang="zh-CN" altLang="en-GB" sz="2800" b="1">
                <a:solidFill>
                  <a:srgbClr val="008000"/>
                </a:solidFill>
                <a:latin typeface="Times New Roman" pitchFamily="18" charset="0"/>
              </a:rPr>
              <a:t>指定</a:t>
            </a:r>
            <a:r>
              <a:rPr lang="zh-CN" altLang="en-GB" sz="2800" b="1">
                <a:solidFill>
                  <a:srgbClr val="CC0000"/>
                </a:solidFill>
                <a:latin typeface="Times New Roman" pitchFamily="18" charset="0"/>
              </a:rPr>
              <a:t>循环</a:t>
            </a:r>
            <a:r>
              <a:rPr lang="zh-CN" altLang="en-GB" sz="2800" b="1">
                <a:latin typeface="Times New Roman" pitchFamily="18" charset="0"/>
              </a:rPr>
              <a:t>优先级：</a:t>
            </a:r>
          </a:p>
          <a:p>
            <a:pPr marL="901700" lvl="1" indent="-369888">
              <a:buClr>
                <a:srgbClr val="006600"/>
              </a:buClr>
              <a:buSzPct val="75000"/>
              <a:buFont typeface="Wingdings" pitchFamily="2" charset="2"/>
              <a:buChar char="l"/>
            </a:pPr>
            <a:r>
              <a:rPr lang="zh-CN" altLang="en-GB" b="1">
                <a:latin typeface="Times New Roman" pitchFamily="18" charset="0"/>
              </a:rPr>
              <a:t>优先级排列顺序可编程改变</a:t>
            </a:r>
          </a:p>
          <a:p>
            <a:pPr marL="901700" lvl="1" indent="-369888">
              <a:buClr>
                <a:srgbClr val="006600"/>
              </a:buClr>
              <a:buSzPct val="75000"/>
              <a:buFont typeface="Wingdings" pitchFamily="2" charset="2"/>
              <a:buChar char="l"/>
            </a:pPr>
            <a:r>
              <a:rPr lang="zh-CN" altLang="en-GB" b="1">
                <a:latin typeface="Times New Roman" pitchFamily="18" charset="0"/>
              </a:rPr>
              <a:t>加电后</a:t>
            </a:r>
            <a:r>
              <a:rPr lang="en-GB" altLang="zh-CN" b="1">
                <a:latin typeface="Times New Roman" pitchFamily="18" charset="0"/>
              </a:rPr>
              <a:t>8259A</a:t>
            </a:r>
            <a:r>
              <a:rPr lang="zh-CN" altLang="en-GB" b="1">
                <a:latin typeface="Times New Roman" pitchFamily="18" charset="0"/>
              </a:rPr>
              <a:t>的默认方式，默认优先级顺序从高到低为</a:t>
            </a:r>
            <a:r>
              <a:rPr lang="en-GB" altLang="zh-CN" b="1">
                <a:latin typeface="Times New Roman" pitchFamily="18" charset="0"/>
              </a:rPr>
              <a:t>IR0</a:t>
            </a:r>
            <a:r>
              <a:rPr lang="zh-CN" altLang="en-GB" b="1">
                <a:latin typeface="Times New Roman" pitchFamily="18" charset="0"/>
              </a:rPr>
              <a:t>～</a:t>
            </a:r>
            <a:r>
              <a:rPr lang="en-GB" altLang="zh-CN" b="1">
                <a:latin typeface="Times New Roman" pitchFamily="18" charset="0"/>
              </a:rPr>
              <a:t>IR7</a:t>
            </a:r>
            <a:endParaRPr lang="zh-CN" altLang="en-US" b="1">
              <a:latin typeface="Times New Roman" pitchFamily="18" charset="0"/>
            </a:endParaRPr>
          </a:p>
        </p:txBody>
      </p:sp>
      <p:sp>
        <p:nvSpPr>
          <p:cNvPr id="1014789" name="Rectangle 5"/>
          <p:cNvSpPr>
            <a:spLocks noChangeArrowheads="1"/>
          </p:cNvSpPr>
          <p:nvPr/>
        </p:nvSpPr>
        <p:spPr bwMode="auto">
          <a:xfrm>
            <a:off x="966788" y="4005965"/>
            <a:ext cx="390525" cy="401638"/>
          </a:xfrm>
          <a:prstGeom prst="rect">
            <a:avLst/>
          </a:prstGeom>
          <a:solidFill>
            <a:srgbClr val="99FFCC"/>
          </a:solidFill>
          <a:ln w="9525">
            <a:solidFill>
              <a:srgbClr val="000000"/>
            </a:solidFill>
            <a:miter lim="800000"/>
            <a:headEnd/>
            <a:tailEnd/>
          </a:ln>
        </p:spPr>
        <p:txBody>
          <a:bodyPr lIns="0" tIns="36000" rIns="0" bIns="0" anchor="ctr"/>
          <a:lstStyle/>
          <a:p>
            <a:pPr marL="342900" indent="-342900">
              <a:spcBef>
                <a:spcPct val="20000"/>
              </a:spcBef>
              <a:buClr>
                <a:srgbClr val="0000CC"/>
              </a:buClr>
              <a:buSzPct val="75000"/>
            </a:pPr>
            <a:r>
              <a:rPr lang="en-US" altLang="zh-CN" sz="1600">
                <a:latin typeface="Arial" charset="0"/>
              </a:rPr>
              <a:t>IR</a:t>
            </a:r>
            <a:r>
              <a:rPr lang="en-US" altLang="zh-CN" sz="1600" baseline="-25000">
                <a:latin typeface="Arial" charset="0"/>
              </a:rPr>
              <a:t>7</a:t>
            </a:r>
            <a:endParaRPr lang="en-US" altLang="zh-CN" sz="1600">
              <a:latin typeface="Arial" charset="0"/>
            </a:endParaRPr>
          </a:p>
        </p:txBody>
      </p:sp>
      <p:sp>
        <p:nvSpPr>
          <p:cNvPr id="1014790" name="Rectangle 6"/>
          <p:cNvSpPr>
            <a:spLocks noChangeArrowheads="1"/>
          </p:cNvSpPr>
          <p:nvPr/>
        </p:nvSpPr>
        <p:spPr bwMode="auto">
          <a:xfrm>
            <a:off x="1357313" y="4005965"/>
            <a:ext cx="392112" cy="401638"/>
          </a:xfrm>
          <a:prstGeom prst="rect">
            <a:avLst/>
          </a:prstGeom>
          <a:solidFill>
            <a:srgbClr val="99FFCC"/>
          </a:solidFill>
          <a:ln w="9525" algn="ctr">
            <a:solidFill>
              <a:srgbClr val="000000"/>
            </a:solidFill>
            <a:miter lim="800000"/>
            <a:headEnd/>
            <a:tailEnd/>
          </a:ln>
          <a:effectLst/>
        </p:spPr>
        <p:txBody>
          <a:bodyPr lIns="0" tIns="36000" rIns="0" bIns="0" anchor="ctr"/>
          <a:lstStyle/>
          <a:p>
            <a:pPr marL="342900" indent="-342900">
              <a:spcBef>
                <a:spcPct val="20000"/>
              </a:spcBef>
              <a:buClr>
                <a:srgbClr val="0000CC"/>
              </a:buClr>
              <a:buSzPct val="75000"/>
            </a:pPr>
            <a:r>
              <a:rPr lang="en-US" altLang="zh-CN" sz="1600">
                <a:latin typeface="Arial" charset="0"/>
              </a:rPr>
              <a:t>IR</a:t>
            </a:r>
            <a:r>
              <a:rPr lang="en-US" altLang="zh-CN" sz="1600" baseline="-25000">
                <a:latin typeface="Arial" charset="0"/>
              </a:rPr>
              <a:t>6</a:t>
            </a:r>
          </a:p>
        </p:txBody>
      </p:sp>
      <p:sp>
        <p:nvSpPr>
          <p:cNvPr id="1014791" name="Rectangle 7"/>
          <p:cNvSpPr>
            <a:spLocks noChangeArrowheads="1"/>
          </p:cNvSpPr>
          <p:nvPr/>
        </p:nvSpPr>
        <p:spPr bwMode="auto">
          <a:xfrm>
            <a:off x="1749425" y="4005965"/>
            <a:ext cx="390525" cy="401638"/>
          </a:xfrm>
          <a:prstGeom prst="rect">
            <a:avLst/>
          </a:prstGeom>
          <a:solidFill>
            <a:srgbClr val="99FFCC"/>
          </a:solidFill>
          <a:ln w="9525" algn="ctr">
            <a:solidFill>
              <a:srgbClr val="000000"/>
            </a:solidFill>
            <a:miter lim="800000"/>
            <a:headEnd/>
            <a:tailEnd/>
          </a:ln>
          <a:effectLst/>
        </p:spPr>
        <p:txBody>
          <a:bodyPr lIns="0" tIns="36000" rIns="0" bIns="0" anchor="ctr"/>
          <a:lstStyle/>
          <a:p>
            <a:pPr marL="342900" indent="-342900">
              <a:spcBef>
                <a:spcPct val="20000"/>
              </a:spcBef>
              <a:buClr>
                <a:srgbClr val="0000CC"/>
              </a:buClr>
              <a:buSzPct val="75000"/>
            </a:pPr>
            <a:r>
              <a:rPr lang="en-US" altLang="zh-CN" sz="1600">
                <a:latin typeface="Arial" charset="0"/>
              </a:rPr>
              <a:t>IR</a:t>
            </a:r>
            <a:r>
              <a:rPr lang="en-US" altLang="zh-CN" sz="1600" baseline="-25000">
                <a:latin typeface="Arial" charset="0"/>
              </a:rPr>
              <a:t>5</a:t>
            </a:r>
          </a:p>
        </p:txBody>
      </p:sp>
      <p:sp>
        <p:nvSpPr>
          <p:cNvPr id="1014792" name="Rectangle 8"/>
          <p:cNvSpPr>
            <a:spLocks noChangeArrowheads="1"/>
          </p:cNvSpPr>
          <p:nvPr/>
        </p:nvSpPr>
        <p:spPr bwMode="auto">
          <a:xfrm>
            <a:off x="2139950" y="4005965"/>
            <a:ext cx="392113" cy="401638"/>
          </a:xfrm>
          <a:prstGeom prst="rect">
            <a:avLst/>
          </a:prstGeom>
          <a:solidFill>
            <a:srgbClr val="99FFCC"/>
          </a:solidFill>
          <a:ln w="9525" algn="ctr">
            <a:solidFill>
              <a:srgbClr val="000000"/>
            </a:solidFill>
            <a:miter lim="800000"/>
            <a:headEnd/>
            <a:tailEnd/>
          </a:ln>
          <a:effectLst/>
        </p:spPr>
        <p:txBody>
          <a:bodyPr lIns="0" tIns="36000" rIns="0" bIns="0" anchor="ctr"/>
          <a:lstStyle/>
          <a:p>
            <a:pPr marL="342900" indent="-342900">
              <a:spcBef>
                <a:spcPct val="20000"/>
              </a:spcBef>
              <a:buClr>
                <a:srgbClr val="0000CC"/>
              </a:buClr>
              <a:buSzPct val="75000"/>
            </a:pPr>
            <a:r>
              <a:rPr lang="en-US" altLang="zh-CN" sz="1600">
                <a:latin typeface="Arial" charset="0"/>
              </a:rPr>
              <a:t>IR</a:t>
            </a:r>
            <a:r>
              <a:rPr lang="en-US" altLang="zh-CN" sz="1600" baseline="-25000">
                <a:latin typeface="Arial" charset="0"/>
              </a:rPr>
              <a:t>4</a:t>
            </a:r>
          </a:p>
        </p:txBody>
      </p:sp>
      <p:sp>
        <p:nvSpPr>
          <p:cNvPr id="1014793" name="Rectangle 9"/>
          <p:cNvSpPr>
            <a:spLocks noChangeArrowheads="1"/>
          </p:cNvSpPr>
          <p:nvPr/>
        </p:nvSpPr>
        <p:spPr bwMode="auto">
          <a:xfrm>
            <a:off x="2532063" y="4005965"/>
            <a:ext cx="393700" cy="401638"/>
          </a:xfrm>
          <a:prstGeom prst="rect">
            <a:avLst/>
          </a:prstGeom>
          <a:solidFill>
            <a:srgbClr val="99FFCC"/>
          </a:solidFill>
          <a:ln w="9525" algn="ctr">
            <a:solidFill>
              <a:srgbClr val="000000"/>
            </a:solidFill>
            <a:miter lim="800000"/>
            <a:headEnd/>
            <a:tailEnd/>
          </a:ln>
          <a:effectLst/>
        </p:spPr>
        <p:txBody>
          <a:bodyPr lIns="0" tIns="36000" rIns="0" bIns="0" anchor="ctr"/>
          <a:lstStyle/>
          <a:p>
            <a:pPr marL="342900" indent="-342900">
              <a:spcBef>
                <a:spcPct val="20000"/>
              </a:spcBef>
              <a:buClr>
                <a:srgbClr val="0000CC"/>
              </a:buClr>
              <a:buSzPct val="75000"/>
            </a:pPr>
            <a:r>
              <a:rPr lang="en-US" altLang="zh-CN" sz="1600">
                <a:latin typeface="Arial" charset="0"/>
              </a:rPr>
              <a:t>IR</a:t>
            </a:r>
            <a:r>
              <a:rPr lang="en-US" altLang="zh-CN" sz="1600" baseline="-25000">
                <a:latin typeface="Arial" charset="0"/>
              </a:rPr>
              <a:t>3</a:t>
            </a:r>
          </a:p>
        </p:txBody>
      </p:sp>
      <p:sp>
        <p:nvSpPr>
          <p:cNvPr id="1014794" name="Rectangle 10"/>
          <p:cNvSpPr>
            <a:spLocks noChangeArrowheads="1"/>
          </p:cNvSpPr>
          <p:nvPr/>
        </p:nvSpPr>
        <p:spPr bwMode="auto">
          <a:xfrm>
            <a:off x="2925763" y="4005965"/>
            <a:ext cx="388937" cy="401638"/>
          </a:xfrm>
          <a:prstGeom prst="rect">
            <a:avLst/>
          </a:prstGeom>
          <a:solidFill>
            <a:srgbClr val="99FFCC"/>
          </a:solidFill>
          <a:ln w="9525" algn="ctr">
            <a:solidFill>
              <a:srgbClr val="000000"/>
            </a:solidFill>
            <a:miter lim="800000"/>
            <a:headEnd/>
            <a:tailEnd/>
          </a:ln>
          <a:effectLst/>
        </p:spPr>
        <p:txBody>
          <a:bodyPr lIns="0" tIns="36000" rIns="0" bIns="0" anchor="ctr"/>
          <a:lstStyle/>
          <a:p>
            <a:pPr marL="342900" indent="-342900">
              <a:spcBef>
                <a:spcPct val="20000"/>
              </a:spcBef>
              <a:buClr>
                <a:srgbClr val="0000CC"/>
              </a:buClr>
              <a:buSzPct val="75000"/>
            </a:pPr>
            <a:r>
              <a:rPr lang="en-US" altLang="zh-CN" sz="1600">
                <a:latin typeface="Arial" charset="0"/>
              </a:rPr>
              <a:t>IR</a:t>
            </a:r>
            <a:r>
              <a:rPr lang="en-US" altLang="zh-CN" sz="1600" baseline="-25000">
                <a:latin typeface="Arial" charset="0"/>
              </a:rPr>
              <a:t>2</a:t>
            </a:r>
          </a:p>
        </p:txBody>
      </p:sp>
      <p:sp>
        <p:nvSpPr>
          <p:cNvPr id="1014795" name="Rectangle 11"/>
          <p:cNvSpPr>
            <a:spLocks noChangeArrowheads="1"/>
          </p:cNvSpPr>
          <p:nvPr/>
        </p:nvSpPr>
        <p:spPr bwMode="auto">
          <a:xfrm>
            <a:off x="3314700" y="4005965"/>
            <a:ext cx="390525" cy="401638"/>
          </a:xfrm>
          <a:prstGeom prst="rect">
            <a:avLst/>
          </a:prstGeom>
          <a:solidFill>
            <a:srgbClr val="99FFCC"/>
          </a:solidFill>
          <a:ln w="9525" algn="ctr">
            <a:solidFill>
              <a:srgbClr val="000000"/>
            </a:solidFill>
            <a:miter lim="800000"/>
            <a:headEnd/>
            <a:tailEnd/>
          </a:ln>
          <a:effectLst/>
        </p:spPr>
        <p:txBody>
          <a:bodyPr lIns="0" tIns="36000" rIns="0" bIns="0" anchor="ctr"/>
          <a:lstStyle/>
          <a:p>
            <a:pPr marL="342900" indent="-342900">
              <a:spcBef>
                <a:spcPct val="20000"/>
              </a:spcBef>
              <a:buClr>
                <a:srgbClr val="0000CC"/>
              </a:buClr>
              <a:buSzPct val="75000"/>
            </a:pPr>
            <a:r>
              <a:rPr lang="en-US" altLang="zh-CN" sz="1600">
                <a:latin typeface="Arial" charset="0"/>
              </a:rPr>
              <a:t>IR</a:t>
            </a:r>
            <a:r>
              <a:rPr lang="en-US" altLang="zh-CN" sz="1600" baseline="-25000">
                <a:latin typeface="Arial" charset="0"/>
              </a:rPr>
              <a:t>1</a:t>
            </a:r>
          </a:p>
        </p:txBody>
      </p:sp>
      <p:sp>
        <p:nvSpPr>
          <p:cNvPr id="1014796" name="Rectangle 12"/>
          <p:cNvSpPr>
            <a:spLocks noChangeArrowheads="1"/>
          </p:cNvSpPr>
          <p:nvPr/>
        </p:nvSpPr>
        <p:spPr bwMode="auto">
          <a:xfrm>
            <a:off x="3705225" y="4005965"/>
            <a:ext cx="395288" cy="401638"/>
          </a:xfrm>
          <a:prstGeom prst="rect">
            <a:avLst/>
          </a:prstGeom>
          <a:solidFill>
            <a:srgbClr val="99FFCC"/>
          </a:solidFill>
          <a:ln w="9525" algn="ctr">
            <a:solidFill>
              <a:srgbClr val="000000"/>
            </a:solidFill>
            <a:miter lim="800000"/>
            <a:headEnd/>
            <a:tailEnd/>
          </a:ln>
          <a:effectLst/>
        </p:spPr>
        <p:txBody>
          <a:bodyPr lIns="0" tIns="36000" rIns="0" bIns="0" anchor="ctr"/>
          <a:lstStyle/>
          <a:p>
            <a:pPr marL="342900" indent="-342900">
              <a:spcBef>
                <a:spcPct val="20000"/>
              </a:spcBef>
              <a:buClr>
                <a:srgbClr val="0000CC"/>
              </a:buClr>
              <a:buSzPct val="75000"/>
            </a:pPr>
            <a:r>
              <a:rPr lang="en-US" altLang="zh-CN" sz="1600">
                <a:latin typeface="Arial" charset="0"/>
              </a:rPr>
              <a:t>IR</a:t>
            </a:r>
            <a:r>
              <a:rPr lang="en-US" altLang="zh-CN" sz="1600" baseline="-25000">
                <a:latin typeface="Arial" charset="0"/>
              </a:rPr>
              <a:t>0</a:t>
            </a:r>
          </a:p>
        </p:txBody>
      </p:sp>
      <p:sp>
        <p:nvSpPr>
          <p:cNvPr id="1014797" name="Rectangle 13"/>
          <p:cNvSpPr>
            <a:spLocks noChangeArrowheads="1"/>
          </p:cNvSpPr>
          <p:nvPr/>
        </p:nvSpPr>
        <p:spPr bwMode="auto">
          <a:xfrm>
            <a:off x="966788" y="4407603"/>
            <a:ext cx="388937" cy="406400"/>
          </a:xfrm>
          <a:prstGeom prst="rect">
            <a:avLst/>
          </a:prstGeom>
          <a:solidFill>
            <a:srgbClr val="99FFCC"/>
          </a:solidFill>
          <a:ln w="9525" algn="ctr">
            <a:solidFill>
              <a:srgbClr val="000000"/>
            </a:solidFill>
            <a:miter lim="800000"/>
            <a:headEnd/>
            <a:tailEnd/>
          </a:ln>
          <a:effectLst/>
        </p:spPr>
        <p:txBody>
          <a:bodyPr lIns="0" tIns="36000" rIns="0" bIns="0" anchor="ctr"/>
          <a:lstStyle/>
          <a:p>
            <a:pPr marL="342900" indent="-342900">
              <a:spcBef>
                <a:spcPct val="20000"/>
              </a:spcBef>
              <a:buClr>
                <a:srgbClr val="0000CC"/>
              </a:buClr>
              <a:buSzPct val="75000"/>
            </a:pPr>
            <a:r>
              <a:rPr lang="en-US" altLang="zh-CN" sz="1600">
                <a:latin typeface="Arial" charset="0"/>
              </a:rPr>
              <a:t>7</a:t>
            </a:r>
          </a:p>
        </p:txBody>
      </p:sp>
      <p:sp>
        <p:nvSpPr>
          <p:cNvPr id="1014798" name="Rectangle 14"/>
          <p:cNvSpPr>
            <a:spLocks noChangeArrowheads="1"/>
          </p:cNvSpPr>
          <p:nvPr/>
        </p:nvSpPr>
        <p:spPr bwMode="auto">
          <a:xfrm>
            <a:off x="1355725" y="4407603"/>
            <a:ext cx="393700" cy="406400"/>
          </a:xfrm>
          <a:prstGeom prst="rect">
            <a:avLst/>
          </a:prstGeom>
          <a:solidFill>
            <a:srgbClr val="99FFCC"/>
          </a:solidFill>
          <a:ln w="9525" algn="ctr">
            <a:solidFill>
              <a:srgbClr val="000000"/>
            </a:solidFill>
            <a:miter lim="800000"/>
            <a:headEnd/>
            <a:tailEnd/>
          </a:ln>
          <a:effectLst/>
        </p:spPr>
        <p:txBody>
          <a:bodyPr lIns="0" tIns="36000" rIns="0" bIns="0" anchor="ctr"/>
          <a:lstStyle/>
          <a:p>
            <a:pPr marL="342900" indent="-342900">
              <a:spcBef>
                <a:spcPct val="20000"/>
              </a:spcBef>
              <a:buClr>
                <a:srgbClr val="0000CC"/>
              </a:buClr>
              <a:buSzPct val="75000"/>
            </a:pPr>
            <a:r>
              <a:rPr lang="en-US" altLang="zh-CN" sz="1600">
                <a:latin typeface="Arial" charset="0"/>
              </a:rPr>
              <a:t>6</a:t>
            </a:r>
          </a:p>
        </p:txBody>
      </p:sp>
      <p:sp>
        <p:nvSpPr>
          <p:cNvPr id="1014799" name="Rectangle 15"/>
          <p:cNvSpPr>
            <a:spLocks noChangeArrowheads="1"/>
          </p:cNvSpPr>
          <p:nvPr/>
        </p:nvSpPr>
        <p:spPr bwMode="auto">
          <a:xfrm>
            <a:off x="1749425" y="4407603"/>
            <a:ext cx="388938" cy="406400"/>
          </a:xfrm>
          <a:prstGeom prst="rect">
            <a:avLst/>
          </a:prstGeom>
          <a:solidFill>
            <a:srgbClr val="99FFCC"/>
          </a:solidFill>
          <a:ln w="9525" algn="ctr">
            <a:solidFill>
              <a:srgbClr val="000000"/>
            </a:solidFill>
            <a:miter lim="800000"/>
            <a:headEnd/>
            <a:tailEnd/>
          </a:ln>
          <a:effectLst/>
        </p:spPr>
        <p:txBody>
          <a:bodyPr lIns="0" tIns="36000" rIns="0" bIns="0" anchor="ctr"/>
          <a:lstStyle/>
          <a:p>
            <a:pPr marL="342900" indent="-342900">
              <a:spcBef>
                <a:spcPct val="20000"/>
              </a:spcBef>
              <a:buClr>
                <a:srgbClr val="0000CC"/>
              </a:buClr>
              <a:buSzPct val="75000"/>
            </a:pPr>
            <a:r>
              <a:rPr lang="en-US" altLang="zh-CN" sz="1600">
                <a:latin typeface="Arial" charset="0"/>
              </a:rPr>
              <a:t>5</a:t>
            </a:r>
          </a:p>
        </p:txBody>
      </p:sp>
      <p:sp>
        <p:nvSpPr>
          <p:cNvPr id="1014800" name="Rectangle 16"/>
          <p:cNvSpPr>
            <a:spLocks noChangeArrowheads="1"/>
          </p:cNvSpPr>
          <p:nvPr/>
        </p:nvSpPr>
        <p:spPr bwMode="auto">
          <a:xfrm>
            <a:off x="2138363" y="4407603"/>
            <a:ext cx="393700" cy="406400"/>
          </a:xfrm>
          <a:prstGeom prst="rect">
            <a:avLst/>
          </a:prstGeom>
          <a:solidFill>
            <a:srgbClr val="99FFCC"/>
          </a:solidFill>
          <a:ln w="9525" algn="ctr">
            <a:solidFill>
              <a:srgbClr val="000000"/>
            </a:solidFill>
            <a:miter lim="800000"/>
            <a:headEnd/>
            <a:tailEnd/>
          </a:ln>
          <a:effectLst/>
        </p:spPr>
        <p:txBody>
          <a:bodyPr lIns="0" tIns="36000" rIns="0" bIns="0" anchor="ctr"/>
          <a:lstStyle/>
          <a:p>
            <a:pPr marL="342900" indent="-342900">
              <a:spcBef>
                <a:spcPct val="20000"/>
              </a:spcBef>
              <a:buClr>
                <a:srgbClr val="0000CC"/>
              </a:buClr>
              <a:buSzPct val="75000"/>
            </a:pPr>
            <a:r>
              <a:rPr lang="en-US" altLang="zh-CN" sz="1600">
                <a:latin typeface="Arial" charset="0"/>
              </a:rPr>
              <a:t>4</a:t>
            </a:r>
          </a:p>
        </p:txBody>
      </p:sp>
      <p:sp>
        <p:nvSpPr>
          <p:cNvPr id="1014801" name="Rectangle 17"/>
          <p:cNvSpPr>
            <a:spLocks noChangeArrowheads="1"/>
          </p:cNvSpPr>
          <p:nvPr/>
        </p:nvSpPr>
        <p:spPr bwMode="auto">
          <a:xfrm>
            <a:off x="2532063" y="4407603"/>
            <a:ext cx="393700" cy="406400"/>
          </a:xfrm>
          <a:prstGeom prst="rect">
            <a:avLst/>
          </a:prstGeom>
          <a:solidFill>
            <a:srgbClr val="99FFCC"/>
          </a:solidFill>
          <a:ln w="9525" algn="ctr">
            <a:solidFill>
              <a:srgbClr val="000000"/>
            </a:solidFill>
            <a:miter lim="800000"/>
            <a:headEnd/>
            <a:tailEnd/>
          </a:ln>
          <a:effectLst/>
        </p:spPr>
        <p:txBody>
          <a:bodyPr lIns="0" tIns="36000" rIns="0" bIns="0" anchor="ctr"/>
          <a:lstStyle/>
          <a:p>
            <a:pPr marL="342900" indent="-342900">
              <a:spcBef>
                <a:spcPct val="20000"/>
              </a:spcBef>
              <a:buClr>
                <a:srgbClr val="0000CC"/>
              </a:buClr>
              <a:buSzPct val="75000"/>
            </a:pPr>
            <a:r>
              <a:rPr lang="en-US" altLang="zh-CN" sz="1600">
                <a:latin typeface="Arial" charset="0"/>
              </a:rPr>
              <a:t>3</a:t>
            </a:r>
          </a:p>
        </p:txBody>
      </p:sp>
      <p:sp>
        <p:nvSpPr>
          <p:cNvPr id="1014802" name="Rectangle 18"/>
          <p:cNvSpPr>
            <a:spLocks noChangeArrowheads="1"/>
          </p:cNvSpPr>
          <p:nvPr/>
        </p:nvSpPr>
        <p:spPr bwMode="auto">
          <a:xfrm>
            <a:off x="2925763" y="4407603"/>
            <a:ext cx="385762" cy="406400"/>
          </a:xfrm>
          <a:prstGeom prst="rect">
            <a:avLst/>
          </a:prstGeom>
          <a:solidFill>
            <a:srgbClr val="99FFCC"/>
          </a:solidFill>
          <a:ln w="9525" algn="ctr">
            <a:solidFill>
              <a:srgbClr val="000000"/>
            </a:solidFill>
            <a:miter lim="800000"/>
            <a:headEnd/>
            <a:tailEnd/>
          </a:ln>
          <a:effectLst/>
        </p:spPr>
        <p:txBody>
          <a:bodyPr lIns="0" tIns="36000" rIns="0" bIns="0" anchor="ctr"/>
          <a:lstStyle/>
          <a:p>
            <a:pPr marL="342900" indent="-342900">
              <a:spcBef>
                <a:spcPct val="20000"/>
              </a:spcBef>
              <a:buClr>
                <a:srgbClr val="0000CC"/>
              </a:buClr>
              <a:buSzPct val="75000"/>
            </a:pPr>
            <a:r>
              <a:rPr lang="en-US" altLang="zh-CN" sz="1600">
                <a:latin typeface="Arial" charset="0"/>
              </a:rPr>
              <a:t>2</a:t>
            </a:r>
          </a:p>
        </p:txBody>
      </p:sp>
      <p:sp>
        <p:nvSpPr>
          <p:cNvPr id="1014803" name="Rectangle 19"/>
          <p:cNvSpPr>
            <a:spLocks noChangeArrowheads="1"/>
          </p:cNvSpPr>
          <p:nvPr/>
        </p:nvSpPr>
        <p:spPr bwMode="auto">
          <a:xfrm>
            <a:off x="3311525" y="4407603"/>
            <a:ext cx="393700" cy="406400"/>
          </a:xfrm>
          <a:prstGeom prst="rect">
            <a:avLst/>
          </a:prstGeom>
          <a:solidFill>
            <a:srgbClr val="99FFCC"/>
          </a:solidFill>
          <a:ln w="9525" algn="ctr">
            <a:solidFill>
              <a:srgbClr val="000000"/>
            </a:solidFill>
            <a:miter lim="800000"/>
            <a:headEnd/>
            <a:tailEnd/>
          </a:ln>
          <a:effectLst/>
        </p:spPr>
        <p:txBody>
          <a:bodyPr lIns="0" tIns="36000" rIns="0" bIns="0" anchor="ctr"/>
          <a:lstStyle/>
          <a:p>
            <a:pPr marL="342900" indent="-342900">
              <a:spcBef>
                <a:spcPct val="20000"/>
              </a:spcBef>
              <a:buClr>
                <a:srgbClr val="0000CC"/>
              </a:buClr>
              <a:buSzPct val="75000"/>
            </a:pPr>
            <a:r>
              <a:rPr lang="en-US" altLang="zh-CN" sz="1600">
                <a:latin typeface="Arial" charset="0"/>
              </a:rPr>
              <a:t>1</a:t>
            </a:r>
          </a:p>
        </p:txBody>
      </p:sp>
      <p:sp>
        <p:nvSpPr>
          <p:cNvPr id="1014804" name="Rectangle 20"/>
          <p:cNvSpPr>
            <a:spLocks noChangeArrowheads="1"/>
          </p:cNvSpPr>
          <p:nvPr/>
        </p:nvSpPr>
        <p:spPr bwMode="auto">
          <a:xfrm>
            <a:off x="3705225" y="4407603"/>
            <a:ext cx="395288" cy="406400"/>
          </a:xfrm>
          <a:prstGeom prst="rect">
            <a:avLst/>
          </a:prstGeom>
          <a:solidFill>
            <a:srgbClr val="99FFCC"/>
          </a:solidFill>
          <a:ln w="9525" algn="ctr">
            <a:solidFill>
              <a:srgbClr val="000000"/>
            </a:solidFill>
            <a:miter lim="800000"/>
            <a:headEnd/>
            <a:tailEnd/>
          </a:ln>
          <a:effectLst/>
        </p:spPr>
        <p:txBody>
          <a:bodyPr lIns="0" tIns="36000" rIns="0" bIns="0" anchor="ctr"/>
          <a:lstStyle/>
          <a:p>
            <a:pPr marL="342900" indent="-342900">
              <a:spcBef>
                <a:spcPct val="20000"/>
              </a:spcBef>
              <a:buClr>
                <a:srgbClr val="0000CC"/>
              </a:buClr>
              <a:buSzPct val="75000"/>
            </a:pPr>
            <a:r>
              <a:rPr lang="en-US" altLang="zh-CN" sz="1600">
                <a:latin typeface="Arial" charset="0"/>
              </a:rPr>
              <a:t>0</a:t>
            </a:r>
          </a:p>
        </p:txBody>
      </p:sp>
      <p:sp>
        <p:nvSpPr>
          <p:cNvPr id="1014805" name="Rectangle 21"/>
          <p:cNvSpPr>
            <a:spLocks noChangeArrowheads="1"/>
          </p:cNvSpPr>
          <p:nvPr/>
        </p:nvSpPr>
        <p:spPr bwMode="auto">
          <a:xfrm>
            <a:off x="5468938" y="4407603"/>
            <a:ext cx="396875" cy="406400"/>
          </a:xfrm>
          <a:prstGeom prst="rect">
            <a:avLst/>
          </a:prstGeom>
          <a:solidFill>
            <a:srgbClr val="99FFCC"/>
          </a:solidFill>
          <a:ln w="9525" algn="ctr">
            <a:solidFill>
              <a:srgbClr val="000000"/>
            </a:solidFill>
            <a:miter lim="800000"/>
            <a:headEnd/>
            <a:tailEnd/>
          </a:ln>
          <a:effectLst/>
        </p:spPr>
        <p:txBody>
          <a:bodyPr lIns="0" tIns="36000" rIns="0" bIns="0" anchor="ctr"/>
          <a:lstStyle/>
          <a:p>
            <a:pPr marL="342900" indent="-342900">
              <a:spcBef>
                <a:spcPct val="20000"/>
              </a:spcBef>
              <a:buClr>
                <a:srgbClr val="0000CC"/>
              </a:buClr>
              <a:buSzPct val="75000"/>
            </a:pPr>
            <a:r>
              <a:rPr lang="en-US" altLang="zh-CN" sz="1600">
                <a:latin typeface="Arial" charset="0"/>
              </a:rPr>
              <a:t>3</a:t>
            </a:r>
          </a:p>
        </p:txBody>
      </p:sp>
      <p:sp>
        <p:nvSpPr>
          <p:cNvPr id="1014806" name="Rectangle 22"/>
          <p:cNvSpPr>
            <a:spLocks noChangeArrowheads="1"/>
          </p:cNvSpPr>
          <p:nvPr/>
        </p:nvSpPr>
        <p:spPr bwMode="auto">
          <a:xfrm>
            <a:off x="5865813" y="4407603"/>
            <a:ext cx="385762" cy="406400"/>
          </a:xfrm>
          <a:prstGeom prst="rect">
            <a:avLst/>
          </a:prstGeom>
          <a:solidFill>
            <a:srgbClr val="99FFCC"/>
          </a:solidFill>
          <a:ln w="9525" algn="ctr">
            <a:solidFill>
              <a:srgbClr val="000000"/>
            </a:solidFill>
            <a:miter lim="800000"/>
            <a:headEnd/>
            <a:tailEnd/>
          </a:ln>
          <a:effectLst/>
        </p:spPr>
        <p:txBody>
          <a:bodyPr lIns="0" tIns="36000" rIns="0" bIns="0" anchor="ctr"/>
          <a:lstStyle/>
          <a:p>
            <a:pPr marL="342900" indent="-342900">
              <a:spcBef>
                <a:spcPct val="20000"/>
              </a:spcBef>
              <a:buClr>
                <a:srgbClr val="0000CC"/>
              </a:buClr>
              <a:buSzPct val="75000"/>
            </a:pPr>
            <a:r>
              <a:rPr lang="en-US" altLang="zh-CN" sz="1600">
                <a:latin typeface="Arial" charset="0"/>
              </a:rPr>
              <a:t>2</a:t>
            </a:r>
          </a:p>
        </p:txBody>
      </p:sp>
      <p:sp>
        <p:nvSpPr>
          <p:cNvPr id="1014807" name="Rectangle 23"/>
          <p:cNvSpPr>
            <a:spLocks noChangeArrowheads="1"/>
          </p:cNvSpPr>
          <p:nvPr/>
        </p:nvSpPr>
        <p:spPr bwMode="auto">
          <a:xfrm>
            <a:off x="6251575" y="4407603"/>
            <a:ext cx="388938" cy="406400"/>
          </a:xfrm>
          <a:prstGeom prst="rect">
            <a:avLst/>
          </a:prstGeom>
          <a:solidFill>
            <a:srgbClr val="99FFCC"/>
          </a:solidFill>
          <a:ln w="9525" algn="ctr">
            <a:solidFill>
              <a:srgbClr val="000000"/>
            </a:solidFill>
            <a:miter lim="800000"/>
            <a:headEnd/>
            <a:tailEnd/>
          </a:ln>
          <a:effectLst/>
        </p:spPr>
        <p:txBody>
          <a:bodyPr lIns="0" tIns="36000" rIns="0" bIns="0" anchor="ctr"/>
          <a:lstStyle/>
          <a:p>
            <a:pPr marL="342900" indent="-342900">
              <a:spcBef>
                <a:spcPct val="20000"/>
              </a:spcBef>
              <a:buClr>
                <a:srgbClr val="0000CC"/>
              </a:buClr>
              <a:buSzPct val="75000"/>
            </a:pPr>
            <a:r>
              <a:rPr lang="en-US" altLang="zh-CN" sz="1600">
                <a:latin typeface="Arial" charset="0"/>
              </a:rPr>
              <a:t>1</a:t>
            </a:r>
          </a:p>
        </p:txBody>
      </p:sp>
      <p:sp>
        <p:nvSpPr>
          <p:cNvPr id="1014808" name="Rectangle 24"/>
          <p:cNvSpPr>
            <a:spLocks noChangeArrowheads="1"/>
          </p:cNvSpPr>
          <p:nvPr/>
        </p:nvSpPr>
        <p:spPr bwMode="auto">
          <a:xfrm>
            <a:off x="6640513" y="4407603"/>
            <a:ext cx="393700" cy="406400"/>
          </a:xfrm>
          <a:prstGeom prst="rect">
            <a:avLst/>
          </a:prstGeom>
          <a:solidFill>
            <a:srgbClr val="99FFCC"/>
          </a:solidFill>
          <a:ln w="9525" algn="ctr">
            <a:solidFill>
              <a:srgbClr val="000000"/>
            </a:solidFill>
            <a:miter lim="800000"/>
            <a:headEnd/>
            <a:tailEnd/>
          </a:ln>
          <a:effectLst/>
        </p:spPr>
        <p:txBody>
          <a:bodyPr lIns="0" tIns="36000" rIns="0" bIns="0" anchor="ctr"/>
          <a:lstStyle/>
          <a:p>
            <a:pPr marL="342900" indent="-342900">
              <a:spcBef>
                <a:spcPct val="20000"/>
              </a:spcBef>
              <a:buClr>
                <a:srgbClr val="0000CC"/>
              </a:buClr>
              <a:buSzPct val="75000"/>
            </a:pPr>
            <a:r>
              <a:rPr lang="en-US" altLang="zh-CN" sz="1600">
                <a:latin typeface="Arial" charset="0"/>
              </a:rPr>
              <a:t>0</a:t>
            </a:r>
          </a:p>
        </p:txBody>
      </p:sp>
      <p:sp>
        <p:nvSpPr>
          <p:cNvPr id="1014809" name="Rectangle 25"/>
          <p:cNvSpPr>
            <a:spLocks noChangeArrowheads="1"/>
          </p:cNvSpPr>
          <p:nvPr/>
        </p:nvSpPr>
        <p:spPr bwMode="auto">
          <a:xfrm>
            <a:off x="7034213" y="4407603"/>
            <a:ext cx="392112" cy="406400"/>
          </a:xfrm>
          <a:prstGeom prst="rect">
            <a:avLst/>
          </a:prstGeom>
          <a:solidFill>
            <a:srgbClr val="FF9999"/>
          </a:solidFill>
          <a:ln w="9525" algn="ctr">
            <a:solidFill>
              <a:srgbClr val="000000"/>
            </a:solidFill>
            <a:miter lim="800000"/>
            <a:headEnd/>
            <a:tailEnd/>
          </a:ln>
          <a:effectLst/>
        </p:spPr>
        <p:txBody>
          <a:bodyPr lIns="0" tIns="36000" rIns="0" bIns="0" anchor="ctr"/>
          <a:lstStyle/>
          <a:p>
            <a:pPr marL="342900" indent="-342900">
              <a:spcBef>
                <a:spcPct val="20000"/>
              </a:spcBef>
              <a:buClr>
                <a:srgbClr val="0000CC"/>
              </a:buClr>
              <a:buSzPct val="75000"/>
            </a:pPr>
            <a:r>
              <a:rPr lang="en-US" altLang="zh-CN" sz="1600">
                <a:latin typeface="Arial" charset="0"/>
              </a:rPr>
              <a:t>7</a:t>
            </a:r>
          </a:p>
        </p:txBody>
      </p:sp>
      <p:sp>
        <p:nvSpPr>
          <p:cNvPr id="1014810" name="Rectangle 26"/>
          <p:cNvSpPr>
            <a:spLocks noChangeArrowheads="1"/>
          </p:cNvSpPr>
          <p:nvPr/>
        </p:nvSpPr>
        <p:spPr bwMode="auto">
          <a:xfrm>
            <a:off x="7426325" y="4407603"/>
            <a:ext cx="388938" cy="406400"/>
          </a:xfrm>
          <a:prstGeom prst="rect">
            <a:avLst/>
          </a:prstGeom>
          <a:solidFill>
            <a:srgbClr val="99FFCC"/>
          </a:solidFill>
          <a:ln w="9525" algn="ctr">
            <a:solidFill>
              <a:srgbClr val="000000"/>
            </a:solidFill>
            <a:miter lim="800000"/>
            <a:headEnd/>
            <a:tailEnd/>
          </a:ln>
          <a:effectLst/>
        </p:spPr>
        <p:txBody>
          <a:bodyPr lIns="0" tIns="36000" rIns="0" bIns="0" anchor="ctr"/>
          <a:lstStyle/>
          <a:p>
            <a:pPr marL="342900" indent="-342900">
              <a:spcBef>
                <a:spcPct val="20000"/>
              </a:spcBef>
              <a:buClr>
                <a:srgbClr val="0000CC"/>
              </a:buClr>
              <a:buSzPct val="75000"/>
            </a:pPr>
            <a:r>
              <a:rPr lang="en-US" altLang="zh-CN" sz="1600">
                <a:latin typeface="Arial" charset="0"/>
              </a:rPr>
              <a:t>6</a:t>
            </a:r>
          </a:p>
        </p:txBody>
      </p:sp>
      <p:sp>
        <p:nvSpPr>
          <p:cNvPr id="1014811" name="Rectangle 27"/>
          <p:cNvSpPr>
            <a:spLocks noChangeArrowheads="1"/>
          </p:cNvSpPr>
          <p:nvPr/>
        </p:nvSpPr>
        <p:spPr bwMode="auto">
          <a:xfrm>
            <a:off x="7815263" y="4407603"/>
            <a:ext cx="393700" cy="406400"/>
          </a:xfrm>
          <a:prstGeom prst="rect">
            <a:avLst/>
          </a:prstGeom>
          <a:solidFill>
            <a:srgbClr val="99FFCC"/>
          </a:solidFill>
          <a:ln w="9525" algn="ctr">
            <a:solidFill>
              <a:srgbClr val="000000"/>
            </a:solidFill>
            <a:miter lim="800000"/>
            <a:headEnd/>
            <a:tailEnd/>
          </a:ln>
          <a:effectLst/>
        </p:spPr>
        <p:txBody>
          <a:bodyPr lIns="0" tIns="36000" rIns="0" bIns="0" anchor="ctr"/>
          <a:lstStyle/>
          <a:p>
            <a:pPr marL="342900" indent="-342900">
              <a:spcBef>
                <a:spcPct val="20000"/>
              </a:spcBef>
              <a:buClr>
                <a:srgbClr val="0000CC"/>
              </a:buClr>
              <a:buSzPct val="75000"/>
            </a:pPr>
            <a:r>
              <a:rPr lang="en-US" altLang="zh-CN" sz="1600">
                <a:latin typeface="Arial" charset="0"/>
              </a:rPr>
              <a:t>5</a:t>
            </a:r>
          </a:p>
        </p:txBody>
      </p:sp>
      <p:sp>
        <p:nvSpPr>
          <p:cNvPr id="1014812" name="Rectangle 28"/>
          <p:cNvSpPr>
            <a:spLocks noChangeArrowheads="1"/>
          </p:cNvSpPr>
          <p:nvPr/>
        </p:nvSpPr>
        <p:spPr bwMode="auto">
          <a:xfrm>
            <a:off x="8208963" y="4407603"/>
            <a:ext cx="393700" cy="406400"/>
          </a:xfrm>
          <a:prstGeom prst="rect">
            <a:avLst/>
          </a:prstGeom>
          <a:solidFill>
            <a:srgbClr val="99FFCC"/>
          </a:solidFill>
          <a:ln w="9525" algn="ctr">
            <a:solidFill>
              <a:srgbClr val="000000"/>
            </a:solidFill>
            <a:miter lim="800000"/>
            <a:headEnd/>
            <a:tailEnd/>
          </a:ln>
          <a:effectLst/>
        </p:spPr>
        <p:txBody>
          <a:bodyPr lIns="0" tIns="36000" rIns="0" bIns="0" anchor="ctr"/>
          <a:lstStyle/>
          <a:p>
            <a:pPr marL="342900" indent="-342900">
              <a:spcBef>
                <a:spcPct val="20000"/>
              </a:spcBef>
              <a:buClr>
                <a:srgbClr val="0000CC"/>
              </a:buClr>
              <a:buSzPct val="75000"/>
            </a:pPr>
            <a:r>
              <a:rPr lang="en-US" altLang="zh-CN" sz="1600">
                <a:latin typeface="Arial" charset="0"/>
              </a:rPr>
              <a:t>4</a:t>
            </a:r>
          </a:p>
        </p:txBody>
      </p:sp>
      <p:sp>
        <p:nvSpPr>
          <p:cNvPr id="1014813" name="Line 29"/>
          <p:cNvSpPr>
            <a:spLocks noChangeShapeType="1"/>
          </p:cNvSpPr>
          <p:nvPr/>
        </p:nvSpPr>
        <p:spPr bwMode="auto">
          <a:xfrm flipH="1" flipV="1">
            <a:off x="3898900" y="4814003"/>
            <a:ext cx="311150" cy="271462"/>
          </a:xfrm>
          <a:prstGeom prst="line">
            <a:avLst/>
          </a:prstGeom>
          <a:noFill/>
          <a:ln w="9525">
            <a:solidFill>
              <a:srgbClr val="000000"/>
            </a:solidFill>
            <a:round/>
            <a:headEnd/>
            <a:tailEnd type="triangle" w="sm" len="med"/>
          </a:ln>
        </p:spPr>
        <p:txBody>
          <a:bodyPr/>
          <a:lstStyle/>
          <a:p>
            <a:endParaRPr lang="zh-CN" altLang="en-US"/>
          </a:p>
        </p:txBody>
      </p:sp>
      <p:sp>
        <p:nvSpPr>
          <p:cNvPr id="1014814" name="Line 30"/>
          <p:cNvSpPr>
            <a:spLocks noChangeShapeType="1"/>
          </p:cNvSpPr>
          <p:nvPr/>
        </p:nvSpPr>
        <p:spPr bwMode="auto">
          <a:xfrm flipV="1">
            <a:off x="898525" y="4814003"/>
            <a:ext cx="260350" cy="271462"/>
          </a:xfrm>
          <a:prstGeom prst="line">
            <a:avLst/>
          </a:prstGeom>
          <a:noFill/>
          <a:ln w="9525">
            <a:solidFill>
              <a:srgbClr val="000000"/>
            </a:solidFill>
            <a:round/>
            <a:headEnd/>
            <a:tailEnd type="triangle" w="sm" len="med"/>
          </a:ln>
        </p:spPr>
        <p:txBody>
          <a:bodyPr/>
          <a:lstStyle/>
          <a:p>
            <a:endParaRPr lang="zh-CN" altLang="en-US"/>
          </a:p>
        </p:txBody>
      </p:sp>
      <p:sp>
        <p:nvSpPr>
          <p:cNvPr id="1014815" name="Line 31"/>
          <p:cNvSpPr>
            <a:spLocks noChangeShapeType="1"/>
          </p:cNvSpPr>
          <p:nvPr/>
        </p:nvSpPr>
        <p:spPr bwMode="auto">
          <a:xfrm flipV="1">
            <a:off x="6586538" y="4814003"/>
            <a:ext cx="252412" cy="271462"/>
          </a:xfrm>
          <a:prstGeom prst="line">
            <a:avLst/>
          </a:prstGeom>
          <a:noFill/>
          <a:ln w="9525">
            <a:solidFill>
              <a:srgbClr val="000000"/>
            </a:solidFill>
            <a:round/>
            <a:headEnd/>
            <a:tailEnd type="triangle" w="sm" len="med"/>
          </a:ln>
        </p:spPr>
        <p:txBody>
          <a:bodyPr/>
          <a:lstStyle/>
          <a:p>
            <a:endParaRPr lang="zh-CN" altLang="en-US"/>
          </a:p>
        </p:txBody>
      </p:sp>
      <p:sp>
        <p:nvSpPr>
          <p:cNvPr id="1014816" name="Line 32"/>
          <p:cNvSpPr>
            <a:spLocks noChangeShapeType="1"/>
          </p:cNvSpPr>
          <p:nvPr/>
        </p:nvSpPr>
        <p:spPr bwMode="auto">
          <a:xfrm flipH="1" flipV="1">
            <a:off x="7231063" y="4814003"/>
            <a:ext cx="292100" cy="271462"/>
          </a:xfrm>
          <a:prstGeom prst="line">
            <a:avLst/>
          </a:prstGeom>
          <a:noFill/>
          <a:ln w="9525">
            <a:solidFill>
              <a:srgbClr val="000000"/>
            </a:solidFill>
            <a:round/>
            <a:headEnd/>
            <a:tailEnd type="triangle" w="sm" len="med"/>
          </a:ln>
        </p:spPr>
        <p:txBody>
          <a:bodyPr/>
          <a:lstStyle/>
          <a:p>
            <a:endParaRPr lang="zh-CN" altLang="en-US"/>
          </a:p>
        </p:txBody>
      </p:sp>
      <p:sp>
        <p:nvSpPr>
          <p:cNvPr id="1014817" name="Text Box 33"/>
          <p:cNvSpPr txBox="1">
            <a:spLocks noChangeArrowheads="1"/>
          </p:cNvSpPr>
          <p:nvPr/>
        </p:nvSpPr>
        <p:spPr bwMode="auto">
          <a:xfrm>
            <a:off x="466725" y="5118803"/>
            <a:ext cx="790575" cy="274637"/>
          </a:xfrm>
          <a:prstGeom prst="rect">
            <a:avLst/>
          </a:prstGeom>
          <a:noFill/>
          <a:ln w="9525" algn="ctr">
            <a:noFill/>
            <a:miter lim="800000"/>
            <a:headEnd/>
            <a:tailEnd/>
          </a:ln>
          <a:effectLst/>
        </p:spPr>
        <p:txBody>
          <a:bodyPr lIns="0" tIns="0" rIns="0" bIns="0">
            <a:spAutoFit/>
          </a:bodyPr>
          <a:lstStyle/>
          <a:p>
            <a:pPr marL="342900" indent="-342900">
              <a:spcBef>
                <a:spcPct val="50000"/>
              </a:spcBef>
              <a:buClr>
                <a:srgbClr val="0000CC"/>
              </a:buClr>
              <a:buSzPct val="75000"/>
            </a:pPr>
            <a:r>
              <a:rPr lang="zh-CN" altLang="en-US" sz="1800">
                <a:latin typeface="Arial" charset="0"/>
              </a:rPr>
              <a:t>最低级</a:t>
            </a:r>
          </a:p>
        </p:txBody>
      </p:sp>
      <p:sp>
        <p:nvSpPr>
          <p:cNvPr id="1014818" name="Text Box 34"/>
          <p:cNvSpPr txBox="1">
            <a:spLocks noChangeArrowheads="1"/>
          </p:cNvSpPr>
          <p:nvPr/>
        </p:nvSpPr>
        <p:spPr bwMode="auto">
          <a:xfrm>
            <a:off x="3778250" y="5085465"/>
            <a:ext cx="839788" cy="274638"/>
          </a:xfrm>
          <a:prstGeom prst="rect">
            <a:avLst/>
          </a:prstGeom>
          <a:noFill/>
          <a:ln w="9525" algn="ctr">
            <a:noFill/>
            <a:miter lim="800000"/>
            <a:headEnd/>
            <a:tailEnd/>
          </a:ln>
          <a:effectLst/>
        </p:spPr>
        <p:txBody>
          <a:bodyPr lIns="0" tIns="0" rIns="0" bIns="0">
            <a:spAutoFit/>
          </a:bodyPr>
          <a:lstStyle/>
          <a:p>
            <a:pPr marL="342900" indent="-342900">
              <a:spcBef>
                <a:spcPct val="50000"/>
              </a:spcBef>
              <a:buClr>
                <a:srgbClr val="0000CC"/>
              </a:buClr>
              <a:buSzPct val="75000"/>
            </a:pPr>
            <a:r>
              <a:rPr lang="zh-CN" altLang="en-US" sz="1800">
                <a:latin typeface="Arial" charset="0"/>
              </a:rPr>
              <a:t>最高级</a:t>
            </a:r>
          </a:p>
        </p:txBody>
      </p:sp>
      <p:sp>
        <p:nvSpPr>
          <p:cNvPr id="1014819" name="Text Box 35"/>
          <p:cNvSpPr txBox="1">
            <a:spLocks noChangeArrowheads="1"/>
          </p:cNvSpPr>
          <p:nvPr/>
        </p:nvSpPr>
        <p:spPr bwMode="auto">
          <a:xfrm>
            <a:off x="6154738" y="5085465"/>
            <a:ext cx="719137" cy="274638"/>
          </a:xfrm>
          <a:prstGeom prst="rect">
            <a:avLst/>
          </a:prstGeom>
          <a:noFill/>
          <a:ln w="9525" algn="ctr">
            <a:noFill/>
            <a:miter lim="800000"/>
            <a:headEnd/>
            <a:tailEnd/>
          </a:ln>
          <a:effectLst/>
        </p:spPr>
        <p:txBody>
          <a:bodyPr lIns="0" tIns="0" rIns="0" bIns="0">
            <a:spAutoFit/>
          </a:bodyPr>
          <a:lstStyle/>
          <a:p>
            <a:pPr marL="342900" indent="-342900">
              <a:spcBef>
                <a:spcPct val="50000"/>
              </a:spcBef>
              <a:buClr>
                <a:srgbClr val="0000CC"/>
              </a:buClr>
              <a:buSzPct val="75000"/>
            </a:pPr>
            <a:r>
              <a:rPr lang="zh-CN" altLang="en-US" sz="1800">
                <a:latin typeface="Arial" charset="0"/>
              </a:rPr>
              <a:t>最高级</a:t>
            </a:r>
          </a:p>
        </p:txBody>
      </p:sp>
      <p:sp>
        <p:nvSpPr>
          <p:cNvPr id="1014820" name="Text Box 36"/>
          <p:cNvSpPr txBox="1">
            <a:spLocks noChangeArrowheads="1"/>
          </p:cNvSpPr>
          <p:nvPr/>
        </p:nvSpPr>
        <p:spPr bwMode="auto">
          <a:xfrm>
            <a:off x="7234238" y="5085465"/>
            <a:ext cx="771525" cy="274638"/>
          </a:xfrm>
          <a:prstGeom prst="rect">
            <a:avLst/>
          </a:prstGeom>
          <a:noFill/>
          <a:ln w="9525" algn="ctr">
            <a:noFill/>
            <a:miter lim="800000"/>
            <a:headEnd/>
            <a:tailEnd/>
          </a:ln>
          <a:effectLst/>
        </p:spPr>
        <p:txBody>
          <a:bodyPr lIns="0" tIns="0" rIns="0" bIns="0">
            <a:spAutoFit/>
          </a:bodyPr>
          <a:lstStyle/>
          <a:p>
            <a:pPr marL="342900" indent="-342900">
              <a:spcBef>
                <a:spcPct val="50000"/>
              </a:spcBef>
              <a:buClr>
                <a:srgbClr val="0000CC"/>
              </a:buClr>
              <a:buSzPct val="75000"/>
            </a:pPr>
            <a:r>
              <a:rPr lang="zh-CN" altLang="en-US" sz="1800">
                <a:latin typeface="Arial" charset="0"/>
              </a:rPr>
              <a:t>最低级</a:t>
            </a:r>
          </a:p>
        </p:txBody>
      </p:sp>
      <p:sp>
        <p:nvSpPr>
          <p:cNvPr id="1014821" name="Text Box 37"/>
          <p:cNvSpPr txBox="1">
            <a:spLocks noChangeArrowheads="1"/>
          </p:cNvSpPr>
          <p:nvPr/>
        </p:nvSpPr>
        <p:spPr bwMode="auto">
          <a:xfrm>
            <a:off x="4397375" y="4452053"/>
            <a:ext cx="839788" cy="274637"/>
          </a:xfrm>
          <a:prstGeom prst="rect">
            <a:avLst/>
          </a:prstGeom>
          <a:noFill/>
          <a:ln w="9525" algn="ctr">
            <a:noFill/>
            <a:miter lim="800000"/>
            <a:headEnd/>
            <a:tailEnd/>
          </a:ln>
          <a:effectLst/>
        </p:spPr>
        <p:txBody>
          <a:bodyPr lIns="0" tIns="0" rIns="0" bIns="0" anchor="ctr">
            <a:spAutoFit/>
          </a:bodyPr>
          <a:lstStyle/>
          <a:p>
            <a:pPr>
              <a:spcBef>
                <a:spcPct val="50000"/>
              </a:spcBef>
              <a:buClr>
                <a:srgbClr val="0000CC"/>
              </a:buClr>
              <a:buSzPct val="75000"/>
            </a:pPr>
            <a:r>
              <a:rPr lang="zh-CN" altLang="en-US" sz="1800">
                <a:solidFill>
                  <a:schemeClr val="tx2"/>
                </a:solidFill>
                <a:latin typeface="Arial" charset="0"/>
              </a:rPr>
              <a:t>优先级</a:t>
            </a:r>
          </a:p>
        </p:txBody>
      </p:sp>
      <p:sp>
        <p:nvSpPr>
          <p:cNvPr id="1014822" name="Line 38"/>
          <p:cNvSpPr>
            <a:spLocks noChangeShapeType="1"/>
          </p:cNvSpPr>
          <p:nvPr/>
        </p:nvSpPr>
        <p:spPr bwMode="auto">
          <a:xfrm>
            <a:off x="5146675" y="4582228"/>
            <a:ext cx="287338" cy="0"/>
          </a:xfrm>
          <a:prstGeom prst="line">
            <a:avLst/>
          </a:prstGeom>
          <a:noFill/>
          <a:ln w="9525">
            <a:solidFill>
              <a:schemeClr val="tx1"/>
            </a:solidFill>
            <a:round/>
            <a:headEnd/>
            <a:tailEnd type="triangle" w="med" len="med"/>
          </a:ln>
          <a:effectLst/>
        </p:spPr>
        <p:txBody>
          <a:bodyPr lIns="0" tIns="0" rIns="0" bIns="0" anchor="ctr"/>
          <a:lstStyle/>
          <a:p>
            <a:endParaRPr lang="zh-CN" altLang="en-US"/>
          </a:p>
        </p:txBody>
      </p:sp>
      <p:sp>
        <p:nvSpPr>
          <p:cNvPr id="1014823" name="Line 39"/>
          <p:cNvSpPr>
            <a:spLocks noChangeShapeType="1"/>
          </p:cNvSpPr>
          <p:nvPr/>
        </p:nvSpPr>
        <p:spPr bwMode="auto">
          <a:xfrm flipH="1">
            <a:off x="4124325" y="4582228"/>
            <a:ext cx="288925" cy="0"/>
          </a:xfrm>
          <a:prstGeom prst="line">
            <a:avLst/>
          </a:prstGeom>
          <a:noFill/>
          <a:ln w="9525">
            <a:solidFill>
              <a:schemeClr val="tx1"/>
            </a:solidFill>
            <a:round/>
            <a:headEnd/>
            <a:tailEnd type="triangle" w="med" len="med"/>
          </a:ln>
          <a:effectLst/>
        </p:spPr>
        <p:txBody>
          <a:bodyPr lIns="0" tIns="0" rIns="0" bIns="0" anchor="ctr"/>
          <a:lstStyle/>
          <a:p>
            <a:endParaRPr lang="zh-CN" altLang="en-US"/>
          </a:p>
        </p:txBody>
      </p:sp>
      <p:sp>
        <p:nvSpPr>
          <p:cNvPr id="1014824" name="Rectangle 40"/>
          <p:cNvSpPr>
            <a:spLocks noChangeArrowheads="1"/>
          </p:cNvSpPr>
          <p:nvPr/>
        </p:nvSpPr>
        <p:spPr bwMode="auto">
          <a:xfrm>
            <a:off x="5468938" y="4005965"/>
            <a:ext cx="390525" cy="401638"/>
          </a:xfrm>
          <a:prstGeom prst="rect">
            <a:avLst/>
          </a:prstGeom>
          <a:solidFill>
            <a:srgbClr val="99FFCC"/>
          </a:solidFill>
          <a:ln w="9525">
            <a:solidFill>
              <a:srgbClr val="000000"/>
            </a:solidFill>
            <a:miter lim="800000"/>
            <a:headEnd/>
            <a:tailEnd/>
          </a:ln>
        </p:spPr>
        <p:txBody>
          <a:bodyPr lIns="0" tIns="36000" rIns="0" bIns="0" anchor="ctr"/>
          <a:lstStyle/>
          <a:p>
            <a:pPr marL="342900" indent="-342900">
              <a:spcBef>
                <a:spcPct val="20000"/>
              </a:spcBef>
              <a:buClr>
                <a:srgbClr val="0000CC"/>
              </a:buClr>
              <a:buSzPct val="75000"/>
            </a:pPr>
            <a:r>
              <a:rPr lang="en-US" altLang="zh-CN" sz="1600">
                <a:latin typeface="Arial" charset="0"/>
              </a:rPr>
              <a:t>IR</a:t>
            </a:r>
            <a:r>
              <a:rPr lang="en-US" altLang="zh-CN" sz="1600" baseline="-25000">
                <a:latin typeface="Arial" charset="0"/>
              </a:rPr>
              <a:t>7</a:t>
            </a:r>
            <a:endParaRPr lang="en-US" altLang="zh-CN" sz="1600">
              <a:latin typeface="Arial" charset="0"/>
            </a:endParaRPr>
          </a:p>
        </p:txBody>
      </p:sp>
      <p:sp>
        <p:nvSpPr>
          <p:cNvPr id="1014825" name="Rectangle 41"/>
          <p:cNvSpPr>
            <a:spLocks noChangeArrowheads="1"/>
          </p:cNvSpPr>
          <p:nvPr/>
        </p:nvSpPr>
        <p:spPr bwMode="auto">
          <a:xfrm>
            <a:off x="5859463" y="4005965"/>
            <a:ext cx="392112" cy="401638"/>
          </a:xfrm>
          <a:prstGeom prst="rect">
            <a:avLst/>
          </a:prstGeom>
          <a:solidFill>
            <a:srgbClr val="99FFCC"/>
          </a:solidFill>
          <a:ln w="9525" algn="ctr">
            <a:solidFill>
              <a:srgbClr val="000000"/>
            </a:solidFill>
            <a:miter lim="800000"/>
            <a:headEnd/>
            <a:tailEnd/>
          </a:ln>
          <a:effectLst/>
        </p:spPr>
        <p:txBody>
          <a:bodyPr lIns="0" tIns="36000" rIns="0" bIns="0" anchor="ctr"/>
          <a:lstStyle/>
          <a:p>
            <a:pPr marL="342900" indent="-342900">
              <a:spcBef>
                <a:spcPct val="20000"/>
              </a:spcBef>
              <a:buClr>
                <a:srgbClr val="0000CC"/>
              </a:buClr>
              <a:buSzPct val="75000"/>
            </a:pPr>
            <a:r>
              <a:rPr lang="en-US" altLang="zh-CN" sz="1600">
                <a:latin typeface="Arial" charset="0"/>
              </a:rPr>
              <a:t>IR</a:t>
            </a:r>
            <a:r>
              <a:rPr lang="en-US" altLang="zh-CN" sz="1600" baseline="-25000">
                <a:latin typeface="Arial" charset="0"/>
              </a:rPr>
              <a:t>6</a:t>
            </a:r>
          </a:p>
        </p:txBody>
      </p:sp>
      <p:sp>
        <p:nvSpPr>
          <p:cNvPr id="1014826" name="Rectangle 42"/>
          <p:cNvSpPr>
            <a:spLocks noChangeArrowheads="1"/>
          </p:cNvSpPr>
          <p:nvPr/>
        </p:nvSpPr>
        <p:spPr bwMode="auto">
          <a:xfrm>
            <a:off x="6251575" y="4005965"/>
            <a:ext cx="390525" cy="401638"/>
          </a:xfrm>
          <a:prstGeom prst="rect">
            <a:avLst/>
          </a:prstGeom>
          <a:solidFill>
            <a:srgbClr val="99FFCC"/>
          </a:solidFill>
          <a:ln w="9525" algn="ctr">
            <a:solidFill>
              <a:srgbClr val="000000"/>
            </a:solidFill>
            <a:miter lim="800000"/>
            <a:headEnd/>
            <a:tailEnd/>
          </a:ln>
          <a:effectLst/>
        </p:spPr>
        <p:txBody>
          <a:bodyPr lIns="0" tIns="36000" rIns="0" bIns="0" anchor="ctr"/>
          <a:lstStyle/>
          <a:p>
            <a:pPr marL="342900" indent="-342900">
              <a:spcBef>
                <a:spcPct val="20000"/>
              </a:spcBef>
              <a:buClr>
                <a:srgbClr val="0000CC"/>
              </a:buClr>
              <a:buSzPct val="75000"/>
            </a:pPr>
            <a:r>
              <a:rPr lang="en-US" altLang="zh-CN" sz="1600">
                <a:latin typeface="Arial" charset="0"/>
              </a:rPr>
              <a:t>IR</a:t>
            </a:r>
            <a:r>
              <a:rPr lang="en-US" altLang="zh-CN" sz="1600" baseline="-25000">
                <a:latin typeface="Arial" charset="0"/>
              </a:rPr>
              <a:t>5</a:t>
            </a:r>
          </a:p>
        </p:txBody>
      </p:sp>
      <p:sp>
        <p:nvSpPr>
          <p:cNvPr id="1014827" name="Rectangle 43"/>
          <p:cNvSpPr>
            <a:spLocks noChangeArrowheads="1"/>
          </p:cNvSpPr>
          <p:nvPr/>
        </p:nvSpPr>
        <p:spPr bwMode="auto">
          <a:xfrm>
            <a:off x="6642100" y="4005965"/>
            <a:ext cx="392113" cy="401638"/>
          </a:xfrm>
          <a:prstGeom prst="rect">
            <a:avLst/>
          </a:prstGeom>
          <a:solidFill>
            <a:srgbClr val="99FFCC"/>
          </a:solidFill>
          <a:ln w="9525" algn="ctr">
            <a:solidFill>
              <a:srgbClr val="000000"/>
            </a:solidFill>
            <a:miter lim="800000"/>
            <a:headEnd/>
            <a:tailEnd/>
          </a:ln>
          <a:effectLst/>
        </p:spPr>
        <p:txBody>
          <a:bodyPr lIns="0" tIns="36000" rIns="0" bIns="0" anchor="ctr"/>
          <a:lstStyle/>
          <a:p>
            <a:pPr marL="342900" indent="-342900">
              <a:spcBef>
                <a:spcPct val="20000"/>
              </a:spcBef>
              <a:buClr>
                <a:srgbClr val="0000CC"/>
              </a:buClr>
              <a:buSzPct val="75000"/>
            </a:pPr>
            <a:r>
              <a:rPr lang="en-US" altLang="zh-CN" sz="1600">
                <a:latin typeface="Arial" charset="0"/>
              </a:rPr>
              <a:t>IR</a:t>
            </a:r>
            <a:r>
              <a:rPr lang="en-US" altLang="zh-CN" sz="1600" baseline="-25000">
                <a:latin typeface="Arial" charset="0"/>
              </a:rPr>
              <a:t>4</a:t>
            </a:r>
          </a:p>
        </p:txBody>
      </p:sp>
      <p:sp>
        <p:nvSpPr>
          <p:cNvPr id="1014828" name="Rectangle 44"/>
          <p:cNvSpPr>
            <a:spLocks noChangeArrowheads="1"/>
          </p:cNvSpPr>
          <p:nvPr/>
        </p:nvSpPr>
        <p:spPr bwMode="auto">
          <a:xfrm>
            <a:off x="7034213" y="4005965"/>
            <a:ext cx="393700" cy="401638"/>
          </a:xfrm>
          <a:prstGeom prst="rect">
            <a:avLst/>
          </a:prstGeom>
          <a:solidFill>
            <a:srgbClr val="99FFCC"/>
          </a:solidFill>
          <a:ln w="9525" algn="ctr">
            <a:solidFill>
              <a:srgbClr val="000000"/>
            </a:solidFill>
            <a:miter lim="800000"/>
            <a:headEnd/>
            <a:tailEnd/>
          </a:ln>
          <a:effectLst/>
        </p:spPr>
        <p:txBody>
          <a:bodyPr lIns="0" tIns="36000" rIns="0" bIns="0" anchor="ctr"/>
          <a:lstStyle/>
          <a:p>
            <a:pPr marL="342900" indent="-342900">
              <a:spcBef>
                <a:spcPct val="20000"/>
              </a:spcBef>
              <a:buClr>
                <a:srgbClr val="0000CC"/>
              </a:buClr>
              <a:buSzPct val="75000"/>
            </a:pPr>
            <a:r>
              <a:rPr lang="en-US" altLang="zh-CN" sz="1600">
                <a:latin typeface="Arial" charset="0"/>
              </a:rPr>
              <a:t>IR</a:t>
            </a:r>
            <a:r>
              <a:rPr lang="en-US" altLang="zh-CN" sz="1600" baseline="-25000">
                <a:latin typeface="Arial" charset="0"/>
              </a:rPr>
              <a:t>3</a:t>
            </a:r>
          </a:p>
        </p:txBody>
      </p:sp>
      <p:sp>
        <p:nvSpPr>
          <p:cNvPr id="1014829" name="Rectangle 45"/>
          <p:cNvSpPr>
            <a:spLocks noChangeArrowheads="1"/>
          </p:cNvSpPr>
          <p:nvPr/>
        </p:nvSpPr>
        <p:spPr bwMode="auto">
          <a:xfrm>
            <a:off x="7427913" y="4005965"/>
            <a:ext cx="388937" cy="401638"/>
          </a:xfrm>
          <a:prstGeom prst="rect">
            <a:avLst/>
          </a:prstGeom>
          <a:solidFill>
            <a:srgbClr val="99FFCC"/>
          </a:solidFill>
          <a:ln w="9525" algn="ctr">
            <a:solidFill>
              <a:srgbClr val="000000"/>
            </a:solidFill>
            <a:miter lim="800000"/>
            <a:headEnd/>
            <a:tailEnd/>
          </a:ln>
          <a:effectLst/>
        </p:spPr>
        <p:txBody>
          <a:bodyPr lIns="0" tIns="36000" rIns="0" bIns="0" anchor="ctr"/>
          <a:lstStyle/>
          <a:p>
            <a:pPr marL="342900" indent="-342900">
              <a:spcBef>
                <a:spcPct val="20000"/>
              </a:spcBef>
              <a:buClr>
                <a:srgbClr val="0000CC"/>
              </a:buClr>
              <a:buSzPct val="75000"/>
            </a:pPr>
            <a:r>
              <a:rPr lang="en-US" altLang="zh-CN" sz="1600">
                <a:latin typeface="Arial" charset="0"/>
              </a:rPr>
              <a:t>IR</a:t>
            </a:r>
            <a:r>
              <a:rPr lang="en-US" altLang="zh-CN" sz="1600" baseline="-25000">
                <a:latin typeface="Arial" charset="0"/>
              </a:rPr>
              <a:t>2</a:t>
            </a:r>
          </a:p>
        </p:txBody>
      </p:sp>
      <p:sp>
        <p:nvSpPr>
          <p:cNvPr id="1014830" name="Rectangle 46"/>
          <p:cNvSpPr>
            <a:spLocks noChangeArrowheads="1"/>
          </p:cNvSpPr>
          <p:nvPr/>
        </p:nvSpPr>
        <p:spPr bwMode="auto">
          <a:xfrm>
            <a:off x="7816850" y="4005965"/>
            <a:ext cx="390525" cy="401638"/>
          </a:xfrm>
          <a:prstGeom prst="rect">
            <a:avLst/>
          </a:prstGeom>
          <a:solidFill>
            <a:srgbClr val="99FFCC"/>
          </a:solidFill>
          <a:ln w="9525" algn="ctr">
            <a:solidFill>
              <a:srgbClr val="000000"/>
            </a:solidFill>
            <a:miter lim="800000"/>
            <a:headEnd/>
            <a:tailEnd/>
          </a:ln>
          <a:effectLst/>
        </p:spPr>
        <p:txBody>
          <a:bodyPr lIns="0" tIns="36000" rIns="0" bIns="0" anchor="ctr"/>
          <a:lstStyle/>
          <a:p>
            <a:pPr marL="342900" indent="-342900">
              <a:spcBef>
                <a:spcPct val="20000"/>
              </a:spcBef>
              <a:buClr>
                <a:srgbClr val="0000CC"/>
              </a:buClr>
              <a:buSzPct val="75000"/>
            </a:pPr>
            <a:r>
              <a:rPr lang="en-US" altLang="zh-CN" sz="1600">
                <a:latin typeface="Arial" charset="0"/>
              </a:rPr>
              <a:t>IR</a:t>
            </a:r>
            <a:r>
              <a:rPr lang="en-US" altLang="zh-CN" sz="1600" baseline="-25000">
                <a:latin typeface="Arial" charset="0"/>
              </a:rPr>
              <a:t>1</a:t>
            </a:r>
          </a:p>
        </p:txBody>
      </p:sp>
      <p:sp>
        <p:nvSpPr>
          <p:cNvPr id="1014831" name="Rectangle 47"/>
          <p:cNvSpPr>
            <a:spLocks noChangeArrowheads="1"/>
          </p:cNvSpPr>
          <p:nvPr/>
        </p:nvSpPr>
        <p:spPr bwMode="auto">
          <a:xfrm>
            <a:off x="8207375" y="4005965"/>
            <a:ext cx="395288" cy="401638"/>
          </a:xfrm>
          <a:prstGeom prst="rect">
            <a:avLst/>
          </a:prstGeom>
          <a:solidFill>
            <a:srgbClr val="99FFCC"/>
          </a:solidFill>
          <a:ln w="9525" algn="ctr">
            <a:solidFill>
              <a:srgbClr val="000000"/>
            </a:solidFill>
            <a:miter lim="800000"/>
            <a:headEnd/>
            <a:tailEnd/>
          </a:ln>
          <a:effectLst/>
        </p:spPr>
        <p:txBody>
          <a:bodyPr lIns="0" tIns="36000" rIns="0" bIns="0" anchor="ctr"/>
          <a:lstStyle/>
          <a:p>
            <a:pPr marL="342900" indent="-342900">
              <a:spcBef>
                <a:spcPct val="20000"/>
              </a:spcBef>
              <a:buClr>
                <a:srgbClr val="0000CC"/>
              </a:buClr>
              <a:buSzPct val="75000"/>
            </a:pPr>
            <a:r>
              <a:rPr lang="en-US" altLang="zh-CN" sz="1600">
                <a:latin typeface="Arial" charset="0"/>
              </a:rPr>
              <a:t>IR</a:t>
            </a:r>
            <a:r>
              <a:rPr lang="en-US" altLang="zh-CN" sz="1600" baseline="-25000">
                <a:latin typeface="Arial" charset="0"/>
              </a:rPr>
              <a:t>0</a:t>
            </a:r>
          </a:p>
        </p:txBody>
      </p:sp>
      <p:sp>
        <p:nvSpPr>
          <p:cNvPr id="1014832" name="Text Box 48"/>
          <p:cNvSpPr txBox="1">
            <a:spLocks noChangeArrowheads="1"/>
          </p:cNvSpPr>
          <p:nvPr/>
        </p:nvSpPr>
        <p:spPr bwMode="auto">
          <a:xfrm>
            <a:off x="969963" y="3717040"/>
            <a:ext cx="1079500" cy="244475"/>
          </a:xfrm>
          <a:prstGeom prst="rect">
            <a:avLst/>
          </a:prstGeom>
          <a:noFill/>
          <a:ln w="9525" algn="ctr">
            <a:noFill/>
            <a:miter lim="800000"/>
            <a:headEnd/>
            <a:tailEnd/>
          </a:ln>
          <a:effectLst/>
        </p:spPr>
        <p:txBody>
          <a:bodyPr lIns="0" tIns="0" rIns="0" bIns="0">
            <a:spAutoFit/>
          </a:bodyPr>
          <a:lstStyle/>
          <a:p>
            <a:pPr marL="342900" indent="-342900">
              <a:spcBef>
                <a:spcPct val="50000"/>
              </a:spcBef>
              <a:buClr>
                <a:srgbClr val="0000CC"/>
              </a:buClr>
              <a:buSzPct val="75000"/>
            </a:pPr>
            <a:r>
              <a:rPr lang="zh-CN" altLang="en-US" sz="1600">
                <a:solidFill>
                  <a:schemeClr val="tx2"/>
                </a:solidFill>
                <a:latin typeface="Arial" charset="0"/>
              </a:rPr>
              <a:t>默认优先级</a:t>
            </a:r>
          </a:p>
        </p:txBody>
      </p:sp>
      <p:sp>
        <p:nvSpPr>
          <p:cNvPr id="1014833" name="Text Box 49"/>
          <p:cNvSpPr txBox="1">
            <a:spLocks noChangeArrowheads="1"/>
          </p:cNvSpPr>
          <p:nvPr/>
        </p:nvSpPr>
        <p:spPr bwMode="auto">
          <a:xfrm>
            <a:off x="5476875" y="3717040"/>
            <a:ext cx="1757363" cy="244475"/>
          </a:xfrm>
          <a:prstGeom prst="rect">
            <a:avLst/>
          </a:prstGeom>
          <a:noFill/>
          <a:ln w="9525" algn="ctr">
            <a:noFill/>
            <a:miter lim="800000"/>
            <a:headEnd/>
            <a:tailEnd/>
          </a:ln>
          <a:effectLst/>
        </p:spPr>
        <p:txBody>
          <a:bodyPr lIns="0" tIns="0" rIns="0" bIns="0">
            <a:spAutoFit/>
          </a:bodyPr>
          <a:lstStyle/>
          <a:p>
            <a:pPr marL="342900" indent="-342900">
              <a:spcBef>
                <a:spcPct val="50000"/>
              </a:spcBef>
              <a:buClr>
                <a:srgbClr val="0000CC"/>
              </a:buClr>
              <a:buSzPct val="75000"/>
            </a:pPr>
            <a:r>
              <a:rPr lang="zh-CN" altLang="en-US" sz="1600">
                <a:solidFill>
                  <a:schemeClr val="tx2"/>
                </a:solidFill>
                <a:latin typeface="Arial" charset="0"/>
              </a:rPr>
              <a:t>优先级可编程改变</a:t>
            </a:r>
          </a:p>
        </p:txBody>
      </p:sp>
      <p:sp>
        <p:nvSpPr>
          <p:cNvPr id="52" name="TextBox 51"/>
          <p:cNvSpPr txBox="1"/>
          <p:nvPr/>
        </p:nvSpPr>
        <p:spPr>
          <a:xfrm>
            <a:off x="5580140" y="5609755"/>
            <a:ext cx="3168440" cy="461665"/>
          </a:xfrm>
          <a:prstGeom prst="rect">
            <a:avLst/>
          </a:prstGeom>
          <a:noFill/>
        </p:spPr>
        <p:txBody>
          <a:bodyPr wrap="square" rtlCol="0">
            <a:spAutoFit/>
          </a:bodyPr>
          <a:lstStyle/>
          <a:p>
            <a:pPr algn="r"/>
            <a:r>
              <a:rPr lang="zh-CN" altLang="en-US" sz="2400" dirty="0" smtClean="0">
                <a:solidFill>
                  <a:srgbClr val="FF0000"/>
                </a:solidFill>
              </a:rPr>
              <a:t>（通过</a:t>
            </a:r>
            <a:r>
              <a:rPr lang="en-US" altLang="zh-CN" sz="2400" dirty="0" smtClean="0">
                <a:solidFill>
                  <a:srgbClr val="FF0000"/>
                </a:solidFill>
              </a:rPr>
              <a:t>OCW</a:t>
            </a:r>
            <a:r>
              <a:rPr lang="en-US" altLang="zh-CN" sz="2400" baseline="-25000" dirty="0" smtClean="0">
                <a:solidFill>
                  <a:srgbClr val="FF0000"/>
                </a:solidFill>
              </a:rPr>
              <a:t>2</a:t>
            </a:r>
            <a:r>
              <a:rPr lang="zh-CN" altLang="en-US" sz="2400" dirty="0" smtClean="0">
                <a:solidFill>
                  <a:srgbClr val="FF0000"/>
                </a:solidFill>
              </a:rPr>
              <a:t>指定）</a:t>
            </a:r>
            <a:endParaRPr lang="zh-CN" altLang="en-US" sz="2400" dirty="0">
              <a:solidFill>
                <a:srgbClr val="FF0000"/>
              </a:solidFill>
            </a:endParaRPr>
          </a:p>
        </p:txBody>
      </p:sp>
      <p:cxnSp>
        <p:nvCxnSpPr>
          <p:cNvPr id="54" name="直接箭头连接符 53"/>
          <p:cNvCxnSpPr/>
          <p:nvPr/>
        </p:nvCxnSpPr>
        <p:spPr bwMode="auto">
          <a:xfrm rot="5400000" flipH="1" flipV="1">
            <a:off x="7524409" y="5537745"/>
            <a:ext cx="288040" cy="1588"/>
          </a:xfrm>
          <a:prstGeom prst="straightConnector1">
            <a:avLst/>
          </a:prstGeom>
          <a:solidFill>
            <a:schemeClr val="accent1"/>
          </a:solidFill>
          <a:ln w="28575" cap="flat" cmpd="sng" algn="ctr">
            <a:solidFill>
              <a:srgbClr val="FF0066"/>
            </a:solidFill>
            <a:prstDash val="solid"/>
            <a:round/>
            <a:headEnd type="none" w="med" len="med"/>
            <a:tailEnd type="triangle" w="med" len="lg"/>
          </a:ln>
          <a:effectLst/>
        </p:spPr>
      </p:cxnSp>
      <p:sp>
        <p:nvSpPr>
          <p:cNvPr id="55" name="动作按钮: 上一张 54">
            <a:hlinkClick r:id="rId2" action="ppaction://hlinksldjump" highlightClick="1"/>
          </p:cNvPr>
          <p:cNvSpPr/>
          <p:nvPr/>
        </p:nvSpPr>
        <p:spPr bwMode="auto">
          <a:xfrm>
            <a:off x="8532550" y="188550"/>
            <a:ext cx="432060" cy="432060"/>
          </a:xfrm>
          <a:prstGeom prst="actionButtonReturn">
            <a:avLst/>
          </a:prstGeom>
          <a:ln>
            <a:headEnd type="none" w="med" len="med"/>
            <a:tailEnd type="triangle" w="med" len="lg"/>
          </a:ln>
        </p:spPr>
        <p:style>
          <a:lnRef idx="1">
            <a:schemeClr val="accent6"/>
          </a:lnRef>
          <a:fillRef idx="2">
            <a:schemeClr val="accent6"/>
          </a:fillRef>
          <a:effectRef idx="1">
            <a:schemeClr val="accent6"/>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0000FF"/>
              </a:buClr>
              <a:buSzTx/>
              <a:buFont typeface="Wingdings" pitchFamily="2" charset="2"/>
              <a:buNone/>
              <a:tabLst/>
            </a:pPr>
            <a:endParaRPr kumimoji="0" lang="zh-CN" altLang="en-US" sz="2400" b="1" i="0" u="none" strike="noStrike" cap="none" normalizeH="0" baseline="0" smtClean="0">
              <a:ln>
                <a:noFill/>
              </a:ln>
              <a:solidFill>
                <a:schemeClr val="tx1"/>
              </a:solidFill>
              <a:effectLst/>
              <a:latin typeface="Times New Roman" pitchFamily="18" charset="0"/>
              <a:ea typeface="宋体" pitchFamily="2" charset="-122"/>
            </a:endParaRPr>
          </a:p>
        </p:txBody>
      </p:sp>
    </p:spTree>
    <p:extLst>
      <p:ext uri="{BB962C8B-B14F-4D97-AF65-F5344CB8AC3E}">
        <p14:creationId xmlns:p14="http://schemas.microsoft.com/office/powerpoint/2010/main" val="3344572195"/>
      </p:ext>
    </p:extLst>
  </p:cSld>
  <p:clrMapOvr>
    <a:masterClrMapping/>
  </p:clrMapOvr>
  <p:transition spd="med"/>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灯片编号占位符 4"/>
          <p:cNvSpPr>
            <a:spLocks noGrp="1"/>
          </p:cNvSpPr>
          <p:nvPr>
            <p:ph type="sldNum" sz="quarter" idx="11"/>
          </p:nvPr>
        </p:nvSpPr>
        <p:spPr/>
        <p:txBody>
          <a:bodyPr/>
          <a:lstStyle/>
          <a:p>
            <a:fld id="{E5EA61BD-802E-4EA9-8C1F-4F9AFBFF41C8}" type="slidenum">
              <a:rPr lang="zh-CN" altLang="en-US"/>
              <a:pPr/>
              <a:t>87</a:t>
            </a:fld>
            <a:endParaRPr lang="en-US" altLang="zh-CN"/>
          </a:p>
        </p:txBody>
      </p:sp>
      <p:sp>
        <p:nvSpPr>
          <p:cNvPr id="1004546" name="Rectangle 2"/>
          <p:cNvSpPr>
            <a:spLocks noGrp="1" noChangeArrowheads="1"/>
          </p:cNvSpPr>
          <p:nvPr>
            <p:ph type="title"/>
          </p:nvPr>
        </p:nvSpPr>
        <p:spPr>
          <a:xfrm>
            <a:off x="600074" y="44530"/>
            <a:ext cx="8075613" cy="574675"/>
          </a:xfrm>
          <a:noFill/>
          <a:ln/>
        </p:spPr>
        <p:txBody>
          <a:bodyPr anchor="t"/>
          <a:lstStyle/>
          <a:p>
            <a:r>
              <a:rPr lang="zh-CN" altLang="en-US" dirty="0">
                <a:ea typeface="黑体" pitchFamily="2" charset="-122"/>
              </a:rPr>
              <a:t>二、可编程中断控制器</a:t>
            </a:r>
            <a:r>
              <a:rPr lang="en-US" altLang="zh-CN" dirty="0">
                <a:ea typeface="黑体" pitchFamily="2" charset="-122"/>
              </a:rPr>
              <a:t>8259</a:t>
            </a:r>
            <a:endParaRPr lang="en-US" altLang="zh-CN" sz="2800" b="1" dirty="0">
              <a:solidFill>
                <a:srgbClr val="006600"/>
              </a:solidFill>
              <a:ea typeface="黑体" pitchFamily="2" charset="-122"/>
            </a:endParaRPr>
          </a:p>
        </p:txBody>
      </p:sp>
      <p:sp>
        <p:nvSpPr>
          <p:cNvPr id="1004547" name="Rectangle 3"/>
          <p:cNvSpPr>
            <a:spLocks noChangeArrowheads="1"/>
          </p:cNvSpPr>
          <p:nvPr/>
        </p:nvSpPr>
        <p:spPr bwMode="auto">
          <a:xfrm>
            <a:off x="395288" y="692620"/>
            <a:ext cx="8507412" cy="503237"/>
          </a:xfrm>
          <a:prstGeom prst="rect">
            <a:avLst/>
          </a:prstGeom>
          <a:noFill/>
          <a:ln w="9525">
            <a:noFill/>
            <a:miter lim="800000"/>
            <a:headEnd/>
            <a:tailEnd/>
          </a:ln>
          <a:effectLst/>
        </p:spPr>
        <p:txBody>
          <a:bodyPr/>
          <a:lstStyle/>
          <a:p>
            <a:pPr algn="l">
              <a:spcBef>
                <a:spcPct val="20000"/>
              </a:spcBef>
              <a:buClr>
                <a:schemeClr val="bg2"/>
              </a:buClr>
              <a:buSzPct val="75000"/>
            </a:pPr>
            <a:r>
              <a:rPr lang="en-US" altLang="zh-CN" sz="2800">
                <a:solidFill>
                  <a:schemeClr val="bg2"/>
                </a:solidFill>
                <a:latin typeface="Arial" charset="0"/>
              </a:rPr>
              <a:t>4.</a:t>
            </a:r>
            <a:r>
              <a:rPr lang="en-US" altLang="zh-CN" sz="2800">
                <a:latin typeface="Arial" charset="0"/>
              </a:rPr>
              <a:t>  8259 </a:t>
            </a:r>
            <a:r>
              <a:rPr lang="zh-CN" altLang="en-US" sz="2800">
                <a:latin typeface="Arial" charset="0"/>
              </a:rPr>
              <a:t>级联</a:t>
            </a:r>
            <a:endParaRPr lang="zh-CN" altLang="en-US" sz="2800">
              <a:solidFill>
                <a:srgbClr val="0000FF"/>
              </a:solidFill>
              <a:latin typeface="Arial" charset="0"/>
            </a:endParaRPr>
          </a:p>
        </p:txBody>
      </p:sp>
      <p:sp>
        <p:nvSpPr>
          <p:cNvPr id="1004549" name="Rectangle 5"/>
          <p:cNvSpPr>
            <a:spLocks noGrp="1" noChangeArrowheads="1"/>
          </p:cNvSpPr>
          <p:nvPr>
            <p:ph type="body" idx="1"/>
          </p:nvPr>
        </p:nvSpPr>
        <p:spPr>
          <a:xfrm>
            <a:off x="600075" y="1197445"/>
            <a:ext cx="8220075" cy="5256212"/>
          </a:xfrm>
          <a:noFill/>
          <a:ln/>
        </p:spPr>
        <p:txBody>
          <a:bodyPr/>
          <a:lstStyle/>
          <a:p>
            <a:pPr marL="352425" indent="-352425"/>
            <a:r>
              <a:rPr lang="zh-CN" altLang="en-US" sz="2800" b="1">
                <a:latin typeface="Times New Roman" pitchFamily="18" charset="0"/>
              </a:rPr>
              <a:t>单片</a:t>
            </a:r>
            <a:r>
              <a:rPr lang="en-US" altLang="zh-CN" sz="2800" b="1">
                <a:latin typeface="Times New Roman" pitchFamily="18" charset="0"/>
              </a:rPr>
              <a:t>8259A</a:t>
            </a:r>
            <a:r>
              <a:rPr lang="zh-CN" altLang="en-US" sz="2800" b="1">
                <a:latin typeface="Times New Roman" pitchFamily="18" charset="0"/>
              </a:rPr>
              <a:t>可支持</a:t>
            </a:r>
            <a:r>
              <a:rPr lang="en-US" altLang="zh-CN" sz="2800" b="1">
                <a:latin typeface="Times New Roman" pitchFamily="18" charset="0"/>
              </a:rPr>
              <a:t>8</a:t>
            </a:r>
            <a:r>
              <a:rPr lang="zh-CN" altLang="en-US" sz="2800" b="1">
                <a:latin typeface="Times New Roman" pitchFamily="18" charset="0"/>
              </a:rPr>
              <a:t>个中断源；</a:t>
            </a:r>
          </a:p>
          <a:p>
            <a:pPr marL="352425" indent="-352425"/>
            <a:r>
              <a:rPr lang="zh-CN" altLang="en-US" sz="2800" b="1">
                <a:latin typeface="Times New Roman" pitchFamily="18" charset="0"/>
              </a:rPr>
              <a:t>采用多片</a:t>
            </a:r>
            <a:r>
              <a:rPr lang="en-US" altLang="zh-CN" sz="2800" b="1">
                <a:latin typeface="Times New Roman" pitchFamily="18" charset="0"/>
              </a:rPr>
              <a:t>8259A</a:t>
            </a:r>
            <a:r>
              <a:rPr lang="zh-CN" altLang="en-US" sz="2800" b="1">
                <a:latin typeface="Times New Roman" pitchFamily="18" charset="0"/>
              </a:rPr>
              <a:t>级连，可最多支持</a:t>
            </a:r>
            <a:r>
              <a:rPr lang="en-US" altLang="zh-CN" sz="2800" b="1">
                <a:latin typeface="Times New Roman" pitchFamily="18" charset="0"/>
              </a:rPr>
              <a:t>64</a:t>
            </a:r>
            <a:r>
              <a:rPr lang="zh-CN" altLang="en-US" sz="2800" b="1">
                <a:latin typeface="Times New Roman" pitchFamily="18" charset="0"/>
              </a:rPr>
              <a:t>个中断源。</a:t>
            </a:r>
            <a:br>
              <a:rPr lang="zh-CN" altLang="en-US" sz="2800" b="1">
                <a:latin typeface="Times New Roman" pitchFamily="18" charset="0"/>
              </a:rPr>
            </a:br>
            <a:r>
              <a:rPr lang="en-US" altLang="zh-CN" sz="2800" b="1">
                <a:latin typeface="Times New Roman" pitchFamily="18" charset="0"/>
              </a:rPr>
              <a:t>n</a:t>
            </a:r>
            <a:r>
              <a:rPr lang="zh-CN" altLang="en-US" sz="2800" b="1">
                <a:latin typeface="Times New Roman" pitchFamily="18" charset="0"/>
              </a:rPr>
              <a:t>片</a:t>
            </a:r>
            <a:r>
              <a:rPr lang="en-US" altLang="zh-CN" sz="2800" b="1">
                <a:latin typeface="Times New Roman" pitchFamily="18" charset="0"/>
              </a:rPr>
              <a:t>8259A</a:t>
            </a:r>
            <a:r>
              <a:rPr lang="zh-CN" altLang="en-US" sz="2800" b="1">
                <a:latin typeface="Times New Roman" pitchFamily="18" charset="0"/>
              </a:rPr>
              <a:t>可支持</a:t>
            </a:r>
            <a:r>
              <a:rPr lang="en-US" altLang="zh-CN" sz="2800" b="1">
                <a:solidFill>
                  <a:srgbClr val="0000FF"/>
                </a:solidFill>
                <a:latin typeface="Times New Roman" pitchFamily="18" charset="0"/>
              </a:rPr>
              <a:t>7n+1</a:t>
            </a:r>
            <a:r>
              <a:rPr lang="zh-CN" altLang="en-US" sz="2800" b="1">
                <a:latin typeface="Times New Roman" pitchFamily="18" charset="0"/>
              </a:rPr>
              <a:t>个中断源；</a:t>
            </a:r>
          </a:p>
          <a:p>
            <a:pPr marL="352425" indent="-352425"/>
            <a:r>
              <a:rPr lang="zh-CN" altLang="en-US" sz="2800" b="1">
                <a:latin typeface="Times New Roman" pitchFamily="18" charset="0"/>
              </a:rPr>
              <a:t>级连时只能有一片</a:t>
            </a:r>
            <a:r>
              <a:rPr lang="en-US" altLang="zh-CN" sz="2800" b="1">
                <a:latin typeface="Times New Roman" pitchFamily="18" charset="0"/>
              </a:rPr>
              <a:t>8259A</a:t>
            </a:r>
            <a:r>
              <a:rPr lang="zh-CN" altLang="en-US" sz="2800" b="1">
                <a:latin typeface="Times New Roman" pitchFamily="18" charset="0"/>
              </a:rPr>
              <a:t>为主片，其余的均为从属片；</a:t>
            </a:r>
          </a:p>
          <a:p>
            <a:pPr marL="352425" indent="-352425"/>
            <a:r>
              <a:rPr lang="zh-CN" altLang="en-US" sz="2800" b="1">
                <a:latin typeface="Times New Roman" pitchFamily="18" charset="0"/>
              </a:rPr>
              <a:t>涉及到的</a:t>
            </a:r>
            <a:r>
              <a:rPr lang="en-US" altLang="zh-CN" sz="2800" b="1">
                <a:latin typeface="Times New Roman" pitchFamily="18" charset="0"/>
              </a:rPr>
              <a:t>8259A</a:t>
            </a:r>
            <a:r>
              <a:rPr lang="zh-CN" altLang="en-US" sz="2800" b="1">
                <a:latin typeface="Times New Roman" pitchFamily="18" charset="0"/>
              </a:rPr>
              <a:t>引脚包括：</a:t>
            </a:r>
          </a:p>
          <a:p>
            <a:pPr marL="901700" lvl="1" indent="-369888">
              <a:buClr>
                <a:srgbClr val="006600"/>
              </a:buClr>
              <a:buSzPct val="75000"/>
              <a:buFont typeface="Wingdings" pitchFamily="2" charset="2"/>
              <a:buChar char="l"/>
            </a:pPr>
            <a:r>
              <a:rPr lang="en-US" altLang="zh-CN" b="1">
                <a:latin typeface="Times New Roman" pitchFamily="18" charset="0"/>
              </a:rPr>
              <a:t>CAS</a:t>
            </a:r>
            <a:r>
              <a:rPr lang="en-US" altLang="zh-CN" b="1" baseline="-20000">
                <a:latin typeface="Times New Roman" pitchFamily="18" charset="0"/>
              </a:rPr>
              <a:t>0</a:t>
            </a:r>
            <a:r>
              <a:rPr lang="en-US" altLang="zh-CN" b="1">
                <a:latin typeface="Times New Roman" pitchFamily="18" charset="0"/>
              </a:rPr>
              <a:t>-CAS</a:t>
            </a:r>
            <a:r>
              <a:rPr lang="en-US" altLang="zh-CN" b="1" baseline="-20000">
                <a:latin typeface="Times New Roman" pitchFamily="18" charset="0"/>
              </a:rPr>
              <a:t>2</a:t>
            </a:r>
            <a:endParaRPr lang="en-US" altLang="zh-CN" b="1">
              <a:latin typeface="Times New Roman" pitchFamily="18" charset="0"/>
            </a:endParaRPr>
          </a:p>
          <a:p>
            <a:pPr marL="901700" lvl="1" indent="-369888">
              <a:buClr>
                <a:srgbClr val="006600"/>
              </a:buClr>
              <a:buSzPct val="75000"/>
              <a:buFont typeface="Wingdings" pitchFamily="2" charset="2"/>
              <a:buChar char="l"/>
            </a:pPr>
            <a:r>
              <a:rPr lang="en-US" altLang="zh-CN" b="1">
                <a:latin typeface="Times New Roman" pitchFamily="18" charset="0"/>
              </a:rPr>
              <a:t>SP/EN</a:t>
            </a:r>
          </a:p>
          <a:p>
            <a:pPr marL="901700" lvl="1" indent="-369888">
              <a:buClr>
                <a:srgbClr val="006600"/>
              </a:buClr>
              <a:buSzPct val="75000"/>
              <a:buFont typeface="Wingdings" pitchFamily="2" charset="2"/>
              <a:buChar char="l"/>
            </a:pPr>
            <a:r>
              <a:rPr lang="en-US" altLang="zh-CN" b="1">
                <a:latin typeface="Times New Roman" pitchFamily="18" charset="0"/>
              </a:rPr>
              <a:t>IR</a:t>
            </a:r>
            <a:r>
              <a:rPr lang="en-US" altLang="zh-CN" b="1" i="1">
                <a:latin typeface="Times New Roman" pitchFamily="18" charset="0"/>
              </a:rPr>
              <a:t>i</a:t>
            </a:r>
          </a:p>
          <a:p>
            <a:pPr marL="901700" lvl="1" indent="-369888">
              <a:buClr>
                <a:srgbClr val="006600"/>
              </a:buClr>
              <a:buSzPct val="75000"/>
              <a:buFont typeface="Wingdings" pitchFamily="2" charset="2"/>
              <a:buChar char="l"/>
            </a:pPr>
            <a:r>
              <a:rPr lang="en-US" altLang="zh-CN" b="1">
                <a:latin typeface="Times New Roman" pitchFamily="18" charset="0"/>
              </a:rPr>
              <a:t>INT</a:t>
            </a:r>
            <a:endParaRPr lang="zh-CN" altLang="en-US" b="1">
              <a:latin typeface="Times New Roman" pitchFamily="18" charset="0"/>
            </a:endParaRPr>
          </a:p>
        </p:txBody>
      </p:sp>
      <p:sp>
        <p:nvSpPr>
          <p:cNvPr id="1004550" name="Line 6"/>
          <p:cNvSpPr>
            <a:spLocks noChangeShapeType="1"/>
          </p:cNvSpPr>
          <p:nvPr/>
        </p:nvSpPr>
        <p:spPr bwMode="auto">
          <a:xfrm>
            <a:off x="1585913" y="4696295"/>
            <a:ext cx="431800" cy="0"/>
          </a:xfrm>
          <a:prstGeom prst="line">
            <a:avLst/>
          </a:prstGeom>
          <a:noFill/>
          <a:ln w="38100">
            <a:solidFill>
              <a:schemeClr val="tx1"/>
            </a:solidFill>
            <a:round/>
            <a:headEnd/>
            <a:tailEnd type="none" w="med" len="lg"/>
          </a:ln>
          <a:effectLst/>
        </p:spPr>
        <p:txBody>
          <a:bodyPr anchor="ctr">
            <a:spAutoFit/>
          </a:bodyPr>
          <a:lstStyle/>
          <a:p>
            <a:endParaRPr lang="zh-CN" altLang="en-US"/>
          </a:p>
        </p:txBody>
      </p:sp>
      <p:sp>
        <p:nvSpPr>
          <p:cNvPr id="1004551" name="Line 7"/>
          <p:cNvSpPr>
            <a:spLocks noChangeShapeType="1"/>
          </p:cNvSpPr>
          <p:nvPr/>
        </p:nvSpPr>
        <p:spPr bwMode="auto">
          <a:xfrm>
            <a:off x="2133600" y="4696295"/>
            <a:ext cx="469900" cy="0"/>
          </a:xfrm>
          <a:prstGeom prst="line">
            <a:avLst/>
          </a:prstGeom>
          <a:noFill/>
          <a:ln w="38100">
            <a:solidFill>
              <a:schemeClr val="tx1"/>
            </a:solidFill>
            <a:round/>
            <a:headEnd/>
            <a:tailEnd type="none" w="med" len="lg"/>
          </a:ln>
          <a:effectLst/>
        </p:spPr>
        <p:txBody>
          <a:bodyPr anchor="ctr">
            <a:spAutoFit/>
          </a:bodyPr>
          <a:lstStyle/>
          <a:p>
            <a:endParaRPr lang="zh-CN" altLang="en-US"/>
          </a:p>
        </p:txBody>
      </p:sp>
      <p:sp>
        <p:nvSpPr>
          <p:cNvPr id="1004552" name="Text Box 8"/>
          <p:cNvSpPr txBox="1">
            <a:spLocks noChangeArrowheads="1"/>
          </p:cNvSpPr>
          <p:nvPr/>
        </p:nvSpPr>
        <p:spPr bwMode="auto">
          <a:xfrm>
            <a:off x="6011863" y="3572345"/>
            <a:ext cx="2303462" cy="1581150"/>
          </a:xfrm>
          <a:prstGeom prst="rect">
            <a:avLst/>
          </a:prstGeom>
          <a:solidFill>
            <a:srgbClr val="FFFF99"/>
          </a:solidFill>
          <a:ln w="28575" algn="ctr">
            <a:solidFill>
              <a:srgbClr val="FF3399"/>
            </a:solidFill>
            <a:miter lim="800000"/>
            <a:headEnd/>
            <a:tailEnd type="none" w="med" len="lg"/>
          </a:ln>
          <a:effectLst>
            <a:outerShdw dist="107763" dir="2700000" algn="ctr" rotWithShape="0">
              <a:schemeClr val="bg2">
                <a:alpha val="50000"/>
              </a:schemeClr>
            </a:outerShdw>
          </a:effectLst>
        </p:spPr>
        <p:txBody>
          <a:bodyPr>
            <a:spAutoFit/>
          </a:bodyPr>
          <a:lstStyle/>
          <a:p>
            <a:pPr algn="l">
              <a:spcBef>
                <a:spcPct val="50000"/>
              </a:spcBef>
            </a:pPr>
            <a:r>
              <a:rPr lang="en-US" altLang="zh-CN" sz="2400" dirty="0"/>
              <a:t>8(</a:t>
            </a:r>
            <a:r>
              <a:rPr lang="en-US" altLang="zh-CN" sz="2400" i="1" dirty="0"/>
              <a:t>n</a:t>
            </a:r>
            <a:r>
              <a:rPr lang="en-US" altLang="zh-CN" sz="2400" dirty="0"/>
              <a:t>-1)+(8-(</a:t>
            </a:r>
            <a:r>
              <a:rPr lang="en-US" altLang="zh-CN" sz="2400" i="1" dirty="0"/>
              <a:t>n</a:t>
            </a:r>
            <a:r>
              <a:rPr lang="en-US" altLang="zh-CN" sz="2400" dirty="0"/>
              <a:t>-1))</a:t>
            </a:r>
            <a:br>
              <a:rPr lang="en-US" altLang="zh-CN" sz="2400" dirty="0"/>
            </a:br>
            <a:r>
              <a:rPr lang="en-US" altLang="zh-CN" sz="2400" dirty="0"/>
              <a:t>=8</a:t>
            </a:r>
            <a:r>
              <a:rPr lang="en-US" altLang="zh-CN" sz="2400" i="1" dirty="0"/>
              <a:t>n</a:t>
            </a:r>
            <a:r>
              <a:rPr lang="en-US" altLang="zh-CN" sz="2400" dirty="0"/>
              <a:t>-8+8-</a:t>
            </a:r>
            <a:r>
              <a:rPr lang="en-US" altLang="zh-CN" sz="2400" i="1" dirty="0"/>
              <a:t>n</a:t>
            </a:r>
            <a:r>
              <a:rPr lang="en-US" altLang="zh-CN" sz="2400" dirty="0"/>
              <a:t>+1</a:t>
            </a:r>
            <a:br>
              <a:rPr lang="en-US" altLang="zh-CN" sz="2400" dirty="0"/>
            </a:br>
            <a:r>
              <a:rPr lang="en-US" altLang="zh-CN" sz="2400" dirty="0"/>
              <a:t>=7</a:t>
            </a:r>
            <a:r>
              <a:rPr lang="en-US" altLang="zh-CN" sz="2400" i="1" dirty="0"/>
              <a:t>n</a:t>
            </a:r>
            <a:r>
              <a:rPr lang="en-US" altLang="zh-CN" sz="2400" dirty="0"/>
              <a:t>+1</a:t>
            </a:r>
            <a:br>
              <a:rPr lang="en-US" altLang="zh-CN" sz="2400" dirty="0"/>
            </a:br>
            <a:r>
              <a:rPr lang="en-US" altLang="zh-CN" sz="2400" dirty="0"/>
              <a:t>	(</a:t>
            </a:r>
            <a:r>
              <a:rPr lang="en-US" altLang="zh-CN" sz="2400" i="1" dirty="0"/>
              <a:t>n</a:t>
            </a:r>
            <a:r>
              <a:rPr lang="en-US" altLang="zh-CN" sz="2400" dirty="0">
                <a:latin typeface="+mn-ea"/>
                <a:ea typeface="+mn-ea"/>
              </a:rPr>
              <a:t>≤</a:t>
            </a:r>
            <a:r>
              <a:rPr lang="en-US" altLang="zh-CN" sz="2400" dirty="0"/>
              <a:t>9)</a:t>
            </a:r>
          </a:p>
        </p:txBody>
      </p:sp>
      <p:sp>
        <p:nvSpPr>
          <p:cNvPr id="1004554" name="Freeform 10"/>
          <p:cNvSpPr>
            <a:spLocks/>
          </p:cNvSpPr>
          <p:nvPr/>
        </p:nvSpPr>
        <p:spPr bwMode="auto">
          <a:xfrm>
            <a:off x="4211638" y="2553170"/>
            <a:ext cx="2232025" cy="1019175"/>
          </a:xfrm>
          <a:custGeom>
            <a:avLst/>
            <a:gdLst/>
            <a:ahLst/>
            <a:cxnLst>
              <a:cxn ang="0">
                <a:pos x="0" y="7"/>
              </a:cxn>
              <a:cxn ang="0">
                <a:pos x="227" y="53"/>
              </a:cxn>
              <a:cxn ang="0">
                <a:pos x="998" y="98"/>
              </a:cxn>
              <a:cxn ang="0">
                <a:pos x="1316" y="642"/>
              </a:cxn>
            </a:cxnLst>
            <a:rect l="0" t="0" r="r" b="b"/>
            <a:pathLst>
              <a:path w="1316" h="642">
                <a:moveTo>
                  <a:pt x="0" y="7"/>
                </a:moveTo>
                <a:cubicBezTo>
                  <a:pt x="30" y="22"/>
                  <a:pt x="61" y="38"/>
                  <a:pt x="227" y="53"/>
                </a:cubicBezTo>
                <a:cubicBezTo>
                  <a:pt x="393" y="68"/>
                  <a:pt x="817" y="0"/>
                  <a:pt x="998" y="98"/>
                </a:cubicBezTo>
                <a:cubicBezTo>
                  <a:pt x="1179" y="196"/>
                  <a:pt x="1256" y="551"/>
                  <a:pt x="1316" y="642"/>
                </a:cubicBezTo>
              </a:path>
            </a:pathLst>
          </a:custGeom>
          <a:noFill/>
          <a:ln w="19050" cap="flat" cmpd="sng">
            <a:solidFill>
              <a:srgbClr val="0000FF"/>
            </a:solidFill>
            <a:prstDash val="solid"/>
            <a:round/>
            <a:headEnd type="none" w="med" len="med"/>
            <a:tailEnd type="triangle" w="med" len="lg"/>
          </a:ln>
          <a:effectLst/>
        </p:spPr>
        <p:txBody>
          <a:bodyPr anchor="ctr">
            <a:spAutoFit/>
          </a:bodyPr>
          <a:lstStyle/>
          <a:p>
            <a:endParaRPr lang="zh-CN" altLang="en-US"/>
          </a:p>
        </p:txBody>
      </p:sp>
    </p:spTree>
    <p:extLst>
      <p:ext uri="{BB962C8B-B14F-4D97-AF65-F5344CB8AC3E}">
        <p14:creationId xmlns:p14="http://schemas.microsoft.com/office/powerpoint/2010/main" val="2796263604"/>
      </p:ext>
    </p:extLst>
  </p:cSld>
  <p:clrMapOvr>
    <a:masterClrMapping/>
  </p:clrMapOvr>
  <p:transition spd="med"/>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灯片编号占位符 4"/>
          <p:cNvSpPr>
            <a:spLocks noGrp="1"/>
          </p:cNvSpPr>
          <p:nvPr>
            <p:ph type="sldNum" sz="quarter" idx="11"/>
          </p:nvPr>
        </p:nvSpPr>
        <p:spPr/>
        <p:txBody>
          <a:bodyPr/>
          <a:lstStyle/>
          <a:p>
            <a:fld id="{895A1CDA-5AF1-4473-89E2-6846F13990D4}" type="slidenum">
              <a:rPr lang="zh-CN" altLang="en-US"/>
              <a:pPr/>
              <a:t>88</a:t>
            </a:fld>
            <a:endParaRPr lang="en-US" altLang="zh-CN"/>
          </a:p>
        </p:txBody>
      </p:sp>
      <p:sp>
        <p:nvSpPr>
          <p:cNvPr id="1000450" name="Rectangle 2"/>
          <p:cNvSpPr>
            <a:spLocks noGrp="1" noChangeArrowheads="1"/>
          </p:cNvSpPr>
          <p:nvPr>
            <p:ph type="title"/>
          </p:nvPr>
        </p:nvSpPr>
        <p:spPr>
          <a:xfrm>
            <a:off x="611450" y="44530"/>
            <a:ext cx="8064238" cy="574675"/>
          </a:xfrm>
          <a:noFill/>
          <a:ln/>
        </p:spPr>
        <p:txBody>
          <a:bodyPr anchor="t"/>
          <a:lstStyle/>
          <a:p>
            <a:r>
              <a:rPr lang="zh-CN" altLang="en-US" dirty="0">
                <a:ea typeface="黑体" pitchFamily="2" charset="-122"/>
              </a:rPr>
              <a:t>二、可编程中断控制器</a:t>
            </a:r>
            <a:r>
              <a:rPr lang="en-US" altLang="zh-CN" dirty="0">
                <a:ea typeface="黑体" pitchFamily="2" charset="-122"/>
              </a:rPr>
              <a:t>8259</a:t>
            </a:r>
            <a:endParaRPr lang="en-US" altLang="zh-CN" sz="2800" b="1" dirty="0">
              <a:solidFill>
                <a:srgbClr val="006600"/>
              </a:solidFill>
              <a:ea typeface="黑体" pitchFamily="2" charset="-122"/>
            </a:endParaRPr>
          </a:p>
        </p:txBody>
      </p:sp>
      <p:sp>
        <p:nvSpPr>
          <p:cNvPr id="1000452" name="Rectangle 4"/>
          <p:cNvSpPr>
            <a:spLocks noChangeArrowheads="1"/>
          </p:cNvSpPr>
          <p:nvPr/>
        </p:nvSpPr>
        <p:spPr bwMode="auto">
          <a:xfrm>
            <a:off x="395288" y="836613"/>
            <a:ext cx="8507412" cy="503237"/>
          </a:xfrm>
          <a:prstGeom prst="rect">
            <a:avLst/>
          </a:prstGeom>
          <a:noFill/>
          <a:ln w="9525">
            <a:noFill/>
            <a:miter lim="800000"/>
            <a:headEnd/>
            <a:tailEnd/>
          </a:ln>
          <a:effectLst/>
        </p:spPr>
        <p:txBody>
          <a:bodyPr/>
          <a:lstStyle/>
          <a:p>
            <a:pPr algn="l">
              <a:spcBef>
                <a:spcPct val="20000"/>
              </a:spcBef>
              <a:buClr>
                <a:schemeClr val="bg2"/>
              </a:buClr>
              <a:buSzPct val="75000"/>
            </a:pPr>
            <a:r>
              <a:rPr lang="en-US" altLang="zh-CN" sz="2800">
                <a:solidFill>
                  <a:schemeClr val="bg2"/>
                </a:solidFill>
                <a:latin typeface="Arial" charset="0"/>
              </a:rPr>
              <a:t>4.</a:t>
            </a:r>
            <a:r>
              <a:rPr lang="en-US" altLang="zh-CN" sz="2800">
                <a:latin typeface="Arial" charset="0"/>
              </a:rPr>
              <a:t>  8259 </a:t>
            </a:r>
            <a:r>
              <a:rPr lang="zh-CN" altLang="en-US" sz="2800">
                <a:latin typeface="Arial" charset="0"/>
              </a:rPr>
              <a:t>级联</a:t>
            </a:r>
            <a:endParaRPr lang="zh-CN" altLang="en-US" sz="2800">
              <a:solidFill>
                <a:srgbClr val="0000FF"/>
              </a:solidFill>
              <a:latin typeface="Arial" charset="0"/>
            </a:endParaRPr>
          </a:p>
        </p:txBody>
      </p:sp>
      <p:graphicFrame>
        <p:nvGraphicFramePr>
          <p:cNvPr id="1000453" name="Object 5"/>
          <p:cNvGraphicFramePr>
            <a:graphicFrameLocks noChangeAspect="1"/>
          </p:cNvGraphicFramePr>
          <p:nvPr/>
        </p:nvGraphicFramePr>
        <p:xfrm>
          <a:off x="107950" y="1700213"/>
          <a:ext cx="8964613" cy="3459162"/>
        </p:xfrm>
        <a:graphic>
          <a:graphicData uri="http://schemas.openxmlformats.org/presentationml/2006/ole">
            <mc:AlternateContent xmlns:mc="http://schemas.openxmlformats.org/markup-compatibility/2006">
              <mc:Choice xmlns:v="urn:schemas-microsoft-com:vml" Requires="v">
                <p:oleObj spid="_x0000_s28748" name="Visio" r:id="rId3" imgW="7491337" imgH="2891547" progId="Visio.Drawing.11">
                  <p:embed/>
                </p:oleObj>
              </mc:Choice>
              <mc:Fallback>
                <p:oleObj name="Visio" r:id="rId3" imgW="7491337" imgH="2891547"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950" y="1700213"/>
                        <a:ext cx="8964613" cy="34591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00454" name="Rectangle 6"/>
          <p:cNvSpPr>
            <a:spLocks noGrp="1" noChangeArrowheads="1"/>
          </p:cNvSpPr>
          <p:nvPr>
            <p:ph type="body" idx="1"/>
          </p:nvPr>
        </p:nvSpPr>
        <p:spPr>
          <a:xfrm>
            <a:off x="457200" y="6021388"/>
            <a:ext cx="8507413" cy="576262"/>
          </a:xfrm>
          <a:ln/>
        </p:spPr>
        <p:txBody>
          <a:bodyPr/>
          <a:lstStyle/>
          <a:p>
            <a:endParaRPr lang="zh-CN" altLang="en-US" sz="2800" b="1"/>
          </a:p>
        </p:txBody>
      </p:sp>
      <p:sp>
        <p:nvSpPr>
          <p:cNvPr id="1000455" name="Text Box 7"/>
          <p:cNvSpPr txBox="1">
            <a:spLocks noChangeArrowheads="1"/>
          </p:cNvSpPr>
          <p:nvPr/>
        </p:nvSpPr>
        <p:spPr bwMode="auto">
          <a:xfrm>
            <a:off x="5868988" y="5348288"/>
            <a:ext cx="935037" cy="457200"/>
          </a:xfrm>
          <a:prstGeom prst="rect">
            <a:avLst/>
          </a:prstGeom>
          <a:noFill/>
          <a:ln w="28575" algn="ctr">
            <a:noFill/>
            <a:miter lim="800000"/>
            <a:headEnd/>
            <a:tailEnd type="none" w="med" len="lg"/>
          </a:ln>
          <a:effectLst/>
        </p:spPr>
        <p:txBody>
          <a:bodyPr>
            <a:spAutoFit/>
          </a:bodyPr>
          <a:lstStyle/>
          <a:p>
            <a:pPr>
              <a:spcBef>
                <a:spcPct val="50000"/>
              </a:spcBef>
            </a:pPr>
            <a:r>
              <a:rPr lang="zh-CN" altLang="en-US" sz="2400">
                <a:solidFill>
                  <a:srgbClr val="CC0000"/>
                </a:solidFill>
              </a:rPr>
              <a:t>主片</a:t>
            </a:r>
          </a:p>
        </p:txBody>
      </p:sp>
      <p:sp>
        <p:nvSpPr>
          <p:cNvPr id="1000456" name="Text Box 8"/>
          <p:cNvSpPr txBox="1">
            <a:spLocks noChangeArrowheads="1"/>
          </p:cNvSpPr>
          <p:nvPr/>
        </p:nvSpPr>
        <p:spPr bwMode="auto">
          <a:xfrm>
            <a:off x="1692275" y="5348288"/>
            <a:ext cx="935038" cy="457200"/>
          </a:xfrm>
          <a:prstGeom prst="rect">
            <a:avLst/>
          </a:prstGeom>
          <a:noFill/>
          <a:ln w="28575" algn="ctr">
            <a:noFill/>
            <a:miter lim="800000"/>
            <a:headEnd/>
            <a:tailEnd type="none" w="med" len="lg"/>
          </a:ln>
          <a:effectLst/>
        </p:spPr>
        <p:txBody>
          <a:bodyPr>
            <a:spAutoFit/>
          </a:bodyPr>
          <a:lstStyle/>
          <a:p>
            <a:pPr>
              <a:spcBef>
                <a:spcPct val="50000"/>
              </a:spcBef>
            </a:pPr>
            <a:r>
              <a:rPr lang="zh-CN" altLang="en-US" sz="2400" dirty="0">
                <a:solidFill>
                  <a:srgbClr val="CC0000"/>
                </a:solidFill>
              </a:rPr>
              <a:t>从片</a:t>
            </a:r>
          </a:p>
        </p:txBody>
      </p:sp>
      <p:sp>
        <p:nvSpPr>
          <p:cNvPr id="1000460" name="Line 12"/>
          <p:cNvSpPr>
            <a:spLocks noChangeShapeType="1"/>
          </p:cNvSpPr>
          <p:nvPr/>
        </p:nvSpPr>
        <p:spPr bwMode="auto">
          <a:xfrm flipV="1">
            <a:off x="6370638" y="4868863"/>
            <a:ext cx="433387" cy="576262"/>
          </a:xfrm>
          <a:prstGeom prst="line">
            <a:avLst/>
          </a:prstGeom>
          <a:noFill/>
          <a:ln w="28575">
            <a:solidFill>
              <a:srgbClr val="FF6600"/>
            </a:solidFill>
            <a:round/>
            <a:headEnd/>
            <a:tailEnd type="triangle" w="med" len="lg"/>
          </a:ln>
          <a:effectLst/>
        </p:spPr>
        <p:txBody>
          <a:bodyPr anchor="ctr">
            <a:spAutoFit/>
          </a:bodyPr>
          <a:lstStyle/>
          <a:p>
            <a:endParaRPr lang="zh-CN" altLang="en-US"/>
          </a:p>
        </p:txBody>
      </p:sp>
      <p:sp>
        <p:nvSpPr>
          <p:cNvPr id="1000461" name="Line 13"/>
          <p:cNvSpPr>
            <a:spLocks noChangeShapeType="1"/>
          </p:cNvSpPr>
          <p:nvPr/>
        </p:nvSpPr>
        <p:spPr bwMode="auto">
          <a:xfrm flipV="1">
            <a:off x="2555875" y="4797425"/>
            <a:ext cx="1079500" cy="719138"/>
          </a:xfrm>
          <a:prstGeom prst="line">
            <a:avLst/>
          </a:prstGeom>
          <a:noFill/>
          <a:ln w="28575">
            <a:solidFill>
              <a:srgbClr val="FF6600"/>
            </a:solidFill>
            <a:round/>
            <a:headEnd/>
            <a:tailEnd type="triangle" w="med" len="lg"/>
          </a:ln>
          <a:effectLst/>
        </p:spPr>
        <p:txBody>
          <a:bodyPr anchor="ctr">
            <a:spAutoFit/>
          </a:bodyPr>
          <a:lstStyle/>
          <a:p>
            <a:endParaRPr lang="zh-CN" altLang="en-US"/>
          </a:p>
        </p:txBody>
      </p:sp>
      <p:sp>
        <p:nvSpPr>
          <p:cNvPr id="1000462" name="Line 14"/>
          <p:cNvSpPr>
            <a:spLocks noChangeShapeType="1"/>
          </p:cNvSpPr>
          <p:nvPr/>
        </p:nvSpPr>
        <p:spPr bwMode="auto">
          <a:xfrm flipH="1" flipV="1">
            <a:off x="539750" y="4797425"/>
            <a:ext cx="1295400" cy="719138"/>
          </a:xfrm>
          <a:prstGeom prst="line">
            <a:avLst/>
          </a:prstGeom>
          <a:noFill/>
          <a:ln w="28575">
            <a:solidFill>
              <a:srgbClr val="FF6600"/>
            </a:solidFill>
            <a:round/>
            <a:headEnd/>
            <a:tailEnd type="triangle" w="med" len="lg"/>
          </a:ln>
          <a:effectLst/>
        </p:spPr>
        <p:txBody>
          <a:bodyPr anchor="ctr">
            <a:spAutoFit/>
          </a:bodyPr>
          <a:lstStyle/>
          <a:p>
            <a:endParaRPr lang="zh-CN" altLang="en-US"/>
          </a:p>
        </p:txBody>
      </p:sp>
      <p:sp>
        <p:nvSpPr>
          <p:cNvPr id="13" name="AutoShape 190">
            <a:hlinkClick r:id="" action="ppaction://hlinkshowjump?jump=lastslideviewed" highlightClick="1"/>
          </p:cNvPr>
          <p:cNvSpPr>
            <a:spLocks noChangeArrowheads="1"/>
          </p:cNvSpPr>
          <p:nvPr/>
        </p:nvSpPr>
        <p:spPr bwMode="auto">
          <a:xfrm>
            <a:off x="8388350" y="5876585"/>
            <a:ext cx="504825" cy="504825"/>
          </a:xfrm>
          <a:prstGeom prst="actionButtonReturn">
            <a:avLst/>
          </a:prstGeom>
          <a:ln>
            <a:headEnd/>
            <a:tailEnd type="none" w="med" len="lg"/>
          </a:ln>
        </p:spPr>
        <p:style>
          <a:lnRef idx="1">
            <a:schemeClr val="accent6"/>
          </a:lnRef>
          <a:fillRef idx="2">
            <a:schemeClr val="accent6"/>
          </a:fillRef>
          <a:effectRef idx="1">
            <a:schemeClr val="accent6"/>
          </a:effectRef>
          <a:fontRef idx="minor">
            <a:schemeClr val="dk1"/>
          </a:fontRef>
        </p:style>
        <p:txBody>
          <a:bodyPr wrap="none" anchor="ctr">
            <a:spAutoFit/>
          </a:bodyPr>
          <a:lstStyle/>
          <a:p>
            <a:endParaRPr lang="zh-CN" altLang="en-US"/>
          </a:p>
        </p:txBody>
      </p:sp>
    </p:spTree>
    <p:extLst>
      <p:ext uri="{BB962C8B-B14F-4D97-AF65-F5344CB8AC3E}">
        <p14:creationId xmlns:p14="http://schemas.microsoft.com/office/powerpoint/2010/main" val="158985461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00455"/>
                                        </p:tgtEl>
                                        <p:attrNameLst>
                                          <p:attrName>style.visibility</p:attrName>
                                        </p:attrNameLst>
                                      </p:cBhvr>
                                      <p:to>
                                        <p:strVal val="visible"/>
                                      </p:to>
                                    </p:set>
                                  </p:childTnLst>
                                </p:cTn>
                              </p:par>
                              <p:par>
                                <p:cTn id="7" presetID="18" presetClass="entr" presetSubtype="3" fill="hold" grpId="0" nodeType="withEffect">
                                  <p:stCondLst>
                                    <p:cond delay="0"/>
                                  </p:stCondLst>
                                  <p:childTnLst>
                                    <p:set>
                                      <p:cBhvr>
                                        <p:cTn id="8" dur="1" fill="hold">
                                          <p:stCondLst>
                                            <p:cond delay="0"/>
                                          </p:stCondLst>
                                        </p:cTn>
                                        <p:tgtEl>
                                          <p:spTgt spid="1000460"/>
                                        </p:tgtEl>
                                        <p:attrNameLst>
                                          <p:attrName>style.visibility</p:attrName>
                                        </p:attrNameLst>
                                      </p:cBhvr>
                                      <p:to>
                                        <p:strVal val="visible"/>
                                      </p:to>
                                    </p:set>
                                    <p:animEffect transition="in" filter="strips(upRight)">
                                      <p:cBhvr>
                                        <p:cTn id="9" dur="500"/>
                                        <p:tgtEl>
                                          <p:spTgt spid="1000460"/>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1000456"/>
                                        </p:tgtEl>
                                        <p:attrNameLst>
                                          <p:attrName>style.visibility</p:attrName>
                                        </p:attrNameLst>
                                      </p:cBhvr>
                                      <p:to>
                                        <p:strVal val="visible"/>
                                      </p:to>
                                    </p:set>
                                  </p:childTnLst>
                                </p:cTn>
                              </p:par>
                              <p:par>
                                <p:cTn id="14" presetID="18" presetClass="entr" presetSubtype="3" fill="hold" grpId="0" nodeType="withEffect">
                                  <p:stCondLst>
                                    <p:cond delay="0"/>
                                  </p:stCondLst>
                                  <p:childTnLst>
                                    <p:set>
                                      <p:cBhvr>
                                        <p:cTn id="15" dur="1" fill="hold">
                                          <p:stCondLst>
                                            <p:cond delay="0"/>
                                          </p:stCondLst>
                                        </p:cTn>
                                        <p:tgtEl>
                                          <p:spTgt spid="1000461"/>
                                        </p:tgtEl>
                                        <p:attrNameLst>
                                          <p:attrName>style.visibility</p:attrName>
                                        </p:attrNameLst>
                                      </p:cBhvr>
                                      <p:to>
                                        <p:strVal val="visible"/>
                                      </p:to>
                                    </p:set>
                                    <p:animEffect transition="in" filter="strips(upRight)">
                                      <p:cBhvr>
                                        <p:cTn id="16" dur="500"/>
                                        <p:tgtEl>
                                          <p:spTgt spid="1000461"/>
                                        </p:tgtEl>
                                      </p:cBhvr>
                                    </p:animEffect>
                                  </p:childTnLst>
                                </p:cTn>
                              </p:par>
                              <p:par>
                                <p:cTn id="17" presetID="18" presetClass="entr" presetSubtype="9" fill="hold" grpId="0" nodeType="withEffect">
                                  <p:stCondLst>
                                    <p:cond delay="0"/>
                                  </p:stCondLst>
                                  <p:childTnLst>
                                    <p:set>
                                      <p:cBhvr>
                                        <p:cTn id="18" dur="1" fill="hold">
                                          <p:stCondLst>
                                            <p:cond delay="0"/>
                                          </p:stCondLst>
                                        </p:cTn>
                                        <p:tgtEl>
                                          <p:spTgt spid="1000462"/>
                                        </p:tgtEl>
                                        <p:attrNameLst>
                                          <p:attrName>style.visibility</p:attrName>
                                        </p:attrNameLst>
                                      </p:cBhvr>
                                      <p:to>
                                        <p:strVal val="visible"/>
                                      </p:to>
                                    </p:set>
                                    <p:animEffect transition="in" filter="strips(upLeft)">
                                      <p:cBhvr>
                                        <p:cTn id="19" dur="500"/>
                                        <p:tgtEl>
                                          <p:spTgt spid="10004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0455" grpId="0"/>
      <p:bldP spid="1000456" grpId="0"/>
      <p:bldP spid="1000460" grpId="0" animBg="1"/>
      <p:bldP spid="1000461" grpId="0" animBg="1"/>
      <p:bldP spid="1000462"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4"/>
          <p:cNvSpPr>
            <a:spLocks noGrp="1"/>
          </p:cNvSpPr>
          <p:nvPr>
            <p:ph type="sldNum" sz="quarter" idx="11"/>
          </p:nvPr>
        </p:nvSpPr>
        <p:spPr/>
        <p:txBody>
          <a:bodyPr/>
          <a:lstStyle/>
          <a:p>
            <a:fld id="{23BF29BC-5590-4EBB-ACF1-EEC75FC6101C}" type="slidenum">
              <a:rPr lang="zh-CN" altLang="en-US"/>
              <a:pPr/>
              <a:t>89</a:t>
            </a:fld>
            <a:endParaRPr lang="en-US" altLang="zh-CN"/>
          </a:p>
        </p:txBody>
      </p:sp>
      <p:sp>
        <p:nvSpPr>
          <p:cNvPr id="1015810" name="Rectangle 2"/>
          <p:cNvSpPr>
            <a:spLocks noGrp="1" noChangeArrowheads="1"/>
          </p:cNvSpPr>
          <p:nvPr>
            <p:ph type="title"/>
          </p:nvPr>
        </p:nvSpPr>
        <p:spPr>
          <a:xfrm>
            <a:off x="600074" y="44530"/>
            <a:ext cx="8075613" cy="574675"/>
          </a:xfrm>
          <a:noFill/>
          <a:ln/>
        </p:spPr>
        <p:txBody>
          <a:bodyPr anchor="t"/>
          <a:lstStyle/>
          <a:p>
            <a:r>
              <a:rPr lang="zh-CN" altLang="en-US" dirty="0">
                <a:ea typeface="黑体" pitchFamily="2" charset="-122"/>
              </a:rPr>
              <a:t>二、可编程中断控制器</a:t>
            </a:r>
            <a:r>
              <a:rPr lang="en-US" altLang="zh-CN" dirty="0">
                <a:ea typeface="黑体" pitchFamily="2" charset="-122"/>
              </a:rPr>
              <a:t>8259</a:t>
            </a:r>
            <a:endParaRPr lang="en-US" altLang="zh-CN" sz="2800" b="1" dirty="0">
              <a:solidFill>
                <a:srgbClr val="006600"/>
              </a:solidFill>
              <a:ea typeface="黑体" pitchFamily="2" charset="-122"/>
            </a:endParaRPr>
          </a:p>
        </p:txBody>
      </p:sp>
      <p:sp>
        <p:nvSpPr>
          <p:cNvPr id="1015811" name="Rectangle 3"/>
          <p:cNvSpPr>
            <a:spLocks noChangeArrowheads="1"/>
          </p:cNvSpPr>
          <p:nvPr/>
        </p:nvSpPr>
        <p:spPr bwMode="auto">
          <a:xfrm>
            <a:off x="395288" y="836613"/>
            <a:ext cx="8507412" cy="503237"/>
          </a:xfrm>
          <a:prstGeom prst="rect">
            <a:avLst/>
          </a:prstGeom>
          <a:noFill/>
          <a:ln w="9525">
            <a:noFill/>
            <a:miter lim="800000"/>
            <a:headEnd/>
            <a:tailEnd/>
          </a:ln>
          <a:effectLst/>
        </p:spPr>
        <p:txBody>
          <a:bodyPr/>
          <a:lstStyle/>
          <a:p>
            <a:pPr algn="l">
              <a:spcBef>
                <a:spcPct val="20000"/>
              </a:spcBef>
              <a:buClr>
                <a:schemeClr val="bg2"/>
              </a:buClr>
              <a:buSzPct val="75000"/>
            </a:pPr>
            <a:r>
              <a:rPr lang="en-US" altLang="zh-CN" sz="2800">
                <a:solidFill>
                  <a:schemeClr val="bg2"/>
                </a:solidFill>
                <a:latin typeface="Arial" charset="0"/>
              </a:rPr>
              <a:t>4.</a:t>
            </a:r>
            <a:r>
              <a:rPr lang="en-US" altLang="zh-CN" sz="2800">
                <a:latin typeface="Arial" charset="0"/>
              </a:rPr>
              <a:t>  8259 </a:t>
            </a:r>
            <a:r>
              <a:rPr lang="zh-CN" altLang="en-US" sz="2800">
                <a:latin typeface="Arial" charset="0"/>
              </a:rPr>
              <a:t>级联 </a:t>
            </a:r>
            <a:r>
              <a:rPr lang="zh-CN" altLang="en-US" sz="2800">
                <a:solidFill>
                  <a:srgbClr val="0000FF"/>
                </a:solidFill>
                <a:latin typeface="Arial" charset="0"/>
              </a:rPr>
              <a:t>－ 级联方式下</a:t>
            </a:r>
            <a:r>
              <a:rPr lang="en-US" altLang="zh-CN" sz="2800">
                <a:solidFill>
                  <a:srgbClr val="0000FF"/>
                </a:solidFill>
                <a:latin typeface="Arial" charset="0"/>
              </a:rPr>
              <a:t>8259</a:t>
            </a:r>
            <a:r>
              <a:rPr lang="zh-CN" altLang="en-US" sz="2800">
                <a:solidFill>
                  <a:srgbClr val="0000FF"/>
                </a:solidFill>
                <a:latin typeface="Arial" charset="0"/>
              </a:rPr>
              <a:t>的</a:t>
            </a:r>
            <a:r>
              <a:rPr lang="zh-CN" altLang="en-US" sz="2800">
                <a:solidFill>
                  <a:srgbClr val="CC0000"/>
                </a:solidFill>
                <a:latin typeface="Arial" charset="0"/>
              </a:rPr>
              <a:t>中断响应</a:t>
            </a:r>
          </a:p>
        </p:txBody>
      </p:sp>
      <p:sp>
        <p:nvSpPr>
          <p:cNvPr id="1015812" name="Rectangle 4"/>
          <p:cNvSpPr>
            <a:spLocks noGrp="1" noChangeArrowheads="1"/>
          </p:cNvSpPr>
          <p:nvPr>
            <p:ph type="body" idx="1"/>
          </p:nvPr>
        </p:nvSpPr>
        <p:spPr>
          <a:xfrm>
            <a:off x="600075" y="1484313"/>
            <a:ext cx="8364538" cy="5113337"/>
          </a:xfrm>
          <a:noFill/>
          <a:ln/>
        </p:spPr>
        <p:txBody>
          <a:bodyPr/>
          <a:lstStyle/>
          <a:p>
            <a:pPr marL="352425" indent="-352425"/>
            <a:r>
              <a:rPr lang="zh-CN" altLang="en-US" sz="2800" b="1">
                <a:latin typeface="Times New Roman" pitchFamily="18" charset="0"/>
              </a:rPr>
              <a:t>主控</a:t>
            </a:r>
            <a:r>
              <a:rPr lang="en-US" altLang="zh-CN" sz="2800" b="1">
                <a:latin typeface="Times New Roman" pitchFamily="18" charset="0"/>
              </a:rPr>
              <a:t>8259</a:t>
            </a:r>
            <a:r>
              <a:rPr lang="zh-CN" altLang="en-US" sz="2800" b="1">
                <a:latin typeface="Times New Roman" pitchFamily="18" charset="0"/>
              </a:rPr>
              <a:t>：在第一个</a:t>
            </a:r>
            <a:r>
              <a:rPr lang="en-US" altLang="zh-CN" sz="2800" b="1">
                <a:latin typeface="Times New Roman" pitchFamily="18" charset="0"/>
              </a:rPr>
              <a:t>INTA</a:t>
            </a:r>
            <a:r>
              <a:rPr lang="zh-CN" altLang="en-US" sz="2800" b="1">
                <a:latin typeface="Times New Roman" pitchFamily="18" charset="0"/>
              </a:rPr>
              <a:t>周期，清</a:t>
            </a:r>
            <a:r>
              <a:rPr lang="en-US" altLang="zh-CN" sz="2800" b="1">
                <a:latin typeface="Times New Roman" pitchFamily="18" charset="0"/>
              </a:rPr>
              <a:t>IRR</a:t>
            </a:r>
            <a:r>
              <a:rPr lang="zh-CN" altLang="en-US" sz="2800" b="1">
                <a:latin typeface="Times New Roman" pitchFamily="18" charset="0"/>
              </a:rPr>
              <a:t>相应位，设置</a:t>
            </a:r>
            <a:r>
              <a:rPr lang="en-US" altLang="zh-CN" sz="2800" b="1">
                <a:latin typeface="Times New Roman" pitchFamily="18" charset="0"/>
              </a:rPr>
              <a:t>ISR</a:t>
            </a:r>
            <a:r>
              <a:rPr lang="zh-CN" altLang="en-US" sz="2800" b="1">
                <a:latin typeface="Times New Roman" pitchFamily="18" charset="0"/>
              </a:rPr>
              <a:t>相应位，</a:t>
            </a:r>
            <a:r>
              <a:rPr lang="zh-CN" altLang="en-US" sz="2800" b="1">
                <a:solidFill>
                  <a:srgbClr val="CC0000"/>
                </a:solidFill>
                <a:latin typeface="Times New Roman" pitchFamily="18" charset="0"/>
              </a:rPr>
              <a:t>送级联地址</a:t>
            </a:r>
            <a:r>
              <a:rPr lang="en-US" altLang="zh-CN" sz="2800" b="1">
                <a:latin typeface="Times New Roman" pitchFamily="18" charset="0"/>
              </a:rPr>
              <a:t>CAS0</a:t>
            </a:r>
            <a:r>
              <a:rPr lang="zh-CN" altLang="en-US" sz="2800" b="1">
                <a:latin typeface="Times New Roman" pitchFamily="18" charset="0"/>
              </a:rPr>
              <a:t>～</a:t>
            </a:r>
            <a:r>
              <a:rPr lang="en-US" altLang="zh-CN" sz="2800" b="1">
                <a:latin typeface="Times New Roman" pitchFamily="18" charset="0"/>
              </a:rPr>
              <a:t>CAS2</a:t>
            </a:r>
            <a:r>
              <a:rPr lang="zh-CN" altLang="en-US" sz="2800" b="1">
                <a:latin typeface="Times New Roman" pitchFamily="18" charset="0"/>
              </a:rPr>
              <a:t>。</a:t>
            </a:r>
          </a:p>
          <a:p>
            <a:pPr marL="352425" indent="-352425"/>
            <a:r>
              <a:rPr lang="zh-CN" altLang="en-US" sz="2800" b="1">
                <a:latin typeface="Times New Roman" pitchFamily="18" charset="0"/>
              </a:rPr>
              <a:t>从属</a:t>
            </a:r>
            <a:r>
              <a:rPr lang="en-US" altLang="zh-CN" sz="2800" b="1">
                <a:latin typeface="Times New Roman" pitchFamily="18" charset="0"/>
              </a:rPr>
              <a:t>8259</a:t>
            </a:r>
            <a:r>
              <a:rPr lang="zh-CN" altLang="en-US" sz="2800" b="1">
                <a:latin typeface="Times New Roman" pitchFamily="18" charset="0"/>
              </a:rPr>
              <a:t>：</a:t>
            </a:r>
            <a:r>
              <a:rPr lang="zh-CN" altLang="en-US" sz="2800" b="1">
                <a:solidFill>
                  <a:srgbClr val="CC0000"/>
                </a:solidFill>
                <a:latin typeface="Times New Roman" pitchFamily="18" charset="0"/>
              </a:rPr>
              <a:t>读级联地址</a:t>
            </a:r>
            <a:r>
              <a:rPr lang="zh-CN" altLang="en-US" sz="2800" b="1">
                <a:latin typeface="Times New Roman" pitchFamily="18" charset="0"/>
              </a:rPr>
              <a:t>，若与识别地址（</a:t>
            </a:r>
            <a:r>
              <a:rPr lang="en-US" altLang="zh-CN" sz="2800" b="1">
                <a:latin typeface="Times New Roman" pitchFamily="18" charset="0"/>
              </a:rPr>
              <a:t>ICW3</a:t>
            </a:r>
            <a:r>
              <a:rPr lang="zh-CN" altLang="en-US" sz="2800" b="1">
                <a:latin typeface="Times New Roman" pitchFamily="18" charset="0"/>
              </a:rPr>
              <a:t>）一致，则接收</a:t>
            </a:r>
            <a:r>
              <a:rPr lang="en-US" altLang="zh-CN" sz="2800" b="1">
                <a:latin typeface="Times New Roman" pitchFamily="18" charset="0"/>
              </a:rPr>
              <a:t>INTA</a:t>
            </a:r>
            <a:r>
              <a:rPr lang="zh-CN" altLang="en-US" sz="2800" b="1">
                <a:latin typeface="Times New Roman" pitchFamily="18" charset="0"/>
              </a:rPr>
              <a:t>信号，清除相应</a:t>
            </a:r>
            <a:r>
              <a:rPr lang="en-US" altLang="zh-CN" sz="2800" b="1">
                <a:latin typeface="Times New Roman" pitchFamily="18" charset="0"/>
              </a:rPr>
              <a:t>IRR</a:t>
            </a:r>
            <a:r>
              <a:rPr lang="zh-CN" altLang="en-US" sz="2800" b="1">
                <a:latin typeface="Times New Roman" pitchFamily="18" charset="0"/>
              </a:rPr>
              <a:t>位、置位相应</a:t>
            </a:r>
            <a:r>
              <a:rPr lang="en-US" altLang="zh-CN" sz="2800" b="1">
                <a:latin typeface="Times New Roman" pitchFamily="18" charset="0"/>
              </a:rPr>
              <a:t>ISR</a:t>
            </a:r>
            <a:r>
              <a:rPr lang="zh-CN" altLang="en-US" sz="2800" b="1">
                <a:latin typeface="Times New Roman" pitchFamily="18" charset="0"/>
              </a:rPr>
              <a:t>位；在第二个</a:t>
            </a:r>
            <a:r>
              <a:rPr lang="en-US" altLang="zh-CN" sz="2800" b="1">
                <a:latin typeface="Times New Roman" pitchFamily="18" charset="0"/>
              </a:rPr>
              <a:t>INTA</a:t>
            </a:r>
            <a:r>
              <a:rPr lang="zh-CN" altLang="en-US" sz="2800" b="1">
                <a:latin typeface="Times New Roman" pitchFamily="18" charset="0"/>
              </a:rPr>
              <a:t>周期将</a:t>
            </a:r>
            <a:r>
              <a:rPr lang="zh-CN" altLang="en-US" sz="2800" b="1">
                <a:solidFill>
                  <a:srgbClr val="CC0000"/>
                </a:solidFill>
                <a:latin typeface="Times New Roman" pitchFamily="18" charset="0"/>
              </a:rPr>
              <a:t>中断向量码</a:t>
            </a:r>
            <a:r>
              <a:rPr lang="zh-CN" altLang="en-US" sz="2800" b="1">
                <a:latin typeface="Times New Roman" pitchFamily="18" charset="0"/>
              </a:rPr>
              <a:t>（</a:t>
            </a:r>
            <a:r>
              <a:rPr lang="en-US" altLang="zh-CN" sz="2800" b="1">
                <a:latin typeface="Times New Roman" pitchFamily="18" charset="0"/>
              </a:rPr>
              <a:t>ICW2</a:t>
            </a:r>
            <a:r>
              <a:rPr lang="zh-CN" altLang="en-US" sz="2800" b="1">
                <a:latin typeface="Times New Roman" pitchFamily="18" charset="0"/>
              </a:rPr>
              <a:t>）输出至数据总线。</a:t>
            </a:r>
          </a:p>
          <a:p>
            <a:pPr marL="352425" indent="-352425"/>
            <a:r>
              <a:rPr lang="zh-CN" altLang="en-US" sz="2800" b="1">
                <a:latin typeface="Times New Roman" pitchFamily="18" charset="0"/>
              </a:rPr>
              <a:t>若中断源直接连在主控</a:t>
            </a:r>
            <a:r>
              <a:rPr lang="en-US" altLang="zh-CN" sz="2800" b="1">
                <a:latin typeface="Times New Roman" pitchFamily="18" charset="0"/>
              </a:rPr>
              <a:t>8259</a:t>
            </a:r>
            <a:r>
              <a:rPr lang="zh-CN" altLang="en-US" sz="2800" b="1">
                <a:latin typeface="Times New Roman" pitchFamily="18" charset="0"/>
              </a:rPr>
              <a:t>的</a:t>
            </a:r>
            <a:r>
              <a:rPr lang="en-US" altLang="zh-CN" sz="2800" b="1">
                <a:latin typeface="Times New Roman" pitchFamily="18" charset="0"/>
              </a:rPr>
              <a:t>IR</a:t>
            </a:r>
            <a:r>
              <a:rPr lang="zh-CN" altLang="en-US" sz="2800" b="1">
                <a:latin typeface="Times New Roman" pitchFamily="18" charset="0"/>
              </a:rPr>
              <a:t>端（由</a:t>
            </a:r>
            <a:r>
              <a:rPr lang="en-US" altLang="zh-CN" sz="2800" b="1">
                <a:latin typeface="Times New Roman" pitchFamily="18" charset="0"/>
              </a:rPr>
              <a:t>ICW3</a:t>
            </a:r>
            <a:r>
              <a:rPr lang="zh-CN" altLang="en-US" sz="2800" b="1">
                <a:latin typeface="Times New Roman" pitchFamily="18" charset="0"/>
              </a:rPr>
              <a:t>确定），则</a:t>
            </a:r>
            <a:r>
              <a:rPr lang="zh-CN" altLang="en-US" sz="2800" b="1">
                <a:solidFill>
                  <a:srgbClr val="6600CC"/>
                </a:solidFill>
                <a:latin typeface="Times New Roman" pitchFamily="18" charset="0"/>
              </a:rPr>
              <a:t>中断向量</a:t>
            </a:r>
            <a:r>
              <a:rPr lang="zh-CN" altLang="en-US" sz="2800" b="1">
                <a:latin typeface="Times New Roman" pitchFamily="18" charset="0"/>
              </a:rPr>
              <a:t>由</a:t>
            </a:r>
            <a:r>
              <a:rPr lang="zh-CN" altLang="en-US" sz="2800" b="1">
                <a:solidFill>
                  <a:srgbClr val="6600CC"/>
                </a:solidFill>
                <a:latin typeface="Times New Roman" pitchFamily="18" charset="0"/>
              </a:rPr>
              <a:t>主控</a:t>
            </a:r>
            <a:r>
              <a:rPr lang="en-US" altLang="zh-CN" sz="2800" b="1">
                <a:latin typeface="Times New Roman" pitchFamily="18" charset="0"/>
              </a:rPr>
              <a:t>8259</a:t>
            </a:r>
            <a:r>
              <a:rPr lang="zh-CN" altLang="en-US" sz="2800" b="1">
                <a:latin typeface="Times New Roman" pitchFamily="18" charset="0"/>
              </a:rPr>
              <a:t>提供。</a:t>
            </a:r>
          </a:p>
        </p:txBody>
      </p:sp>
    </p:spTree>
    <p:extLst>
      <p:ext uri="{BB962C8B-B14F-4D97-AF65-F5344CB8AC3E}">
        <p14:creationId xmlns:p14="http://schemas.microsoft.com/office/powerpoint/2010/main" val="2815948508"/>
      </p:ext>
    </p:extLst>
  </p:cSld>
  <p:clrMapOvr>
    <a:masterClrMapping/>
  </p:clrMapOvr>
  <p:transition spd="med"/>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灯片编号占位符 4"/>
          <p:cNvSpPr>
            <a:spLocks noGrp="1"/>
          </p:cNvSpPr>
          <p:nvPr>
            <p:ph type="sldNum" sz="quarter" idx="11"/>
          </p:nvPr>
        </p:nvSpPr>
        <p:spPr/>
        <p:txBody>
          <a:bodyPr/>
          <a:lstStyle/>
          <a:p>
            <a:fld id="{6A63870D-8DB1-4C9D-8B37-8DFB80F0A3C6}" type="slidenum">
              <a:rPr lang="zh-CN" altLang="en-US"/>
              <a:pPr/>
              <a:t>9</a:t>
            </a:fld>
            <a:endParaRPr lang="en-US" altLang="zh-CN"/>
          </a:p>
        </p:txBody>
      </p:sp>
      <p:sp>
        <p:nvSpPr>
          <p:cNvPr id="939010" name="Rectangle 2"/>
          <p:cNvSpPr>
            <a:spLocks noGrp="1" noChangeArrowheads="1"/>
          </p:cNvSpPr>
          <p:nvPr>
            <p:ph type="title"/>
          </p:nvPr>
        </p:nvSpPr>
        <p:spPr>
          <a:xfrm>
            <a:off x="323850" y="44530"/>
            <a:ext cx="8351838" cy="574675"/>
          </a:xfrm>
          <a:noFill/>
          <a:ln/>
        </p:spPr>
        <p:txBody>
          <a:bodyPr anchor="t"/>
          <a:lstStyle/>
          <a:p>
            <a:r>
              <a:rPr lang="en-US" altLang="en-US" dirty="0">
                <a:ea typeface="黑体" pitchFamily="2" charset="-122"/>
              </a:rPr>
              <a:t>6.1.3  I/</a:t>
            </a:r>
            <a:r>
              <a:rPr lang="en-US" altLang="en-US" dirty="0" err="1">
                <a:ea typeface="黑体" pitchFamily="2" charset="-122"/>
              </a:rPr>
              <a:t>O接口</a:t>
            </a:r>
            <a:r>
              <a:rPr lang="zh-CN" altLang="en-US" dirty="0" smtClean="0">
                <a:ea typeface="黑体" pitchFamily="2" charset="-122"/>
              </a:rPr>
              <a:t>概述                 </a:t>
            </a:r>
            <a:r>
              <a:rPr lang="zh-CN" altLang="en-US" sz="2800" b="1" dirty="0" smtClean="0">
                <a:solidFill>
                  <a:srgbClr val="006600"/>
                </a:solidFill>
                <a:ea typeface="黑体" pitchFamily="2" charset="-122"/>
              </a:rPr>
              <a:t>一</a:t>
            </a:r>
            <a:r>
              <a:rPr lang="zh-CN" altLang="en-US" sz="2800" b="1" dirty="0">
                <a:solidFill>
                  <a:srgbClr val="006600"/>
                </a:solidFill>
                <a:ea typeface="黑体" pitchFamily="2" charset="-122"/>
              </a:rPr>
              <a:t>、接口信号</a:t>
            </a:r>
          </a:p>
        </p:txBody>
      </p:sp>
      <p:graphicFrame>
        <p:nvGraphicFramePr>
          <p:cNvPr id="939012" name="Object 4"/>
          <p:cNvGraphicFramePr>
            <a:graphicFrameLocks noChangeAspect="1"/>
          </p:cNvGraphicFramePr>
          <p:nvPr/>
        </p:nvGraphicFramePr>
        <p:xfrm>
          <a:off x="395288" y="1052513"/>
          <a:ext cx="8426450" cy="3192462"/>
        </p:xfrm>
        <a:graphic>
          <a:graphicData uri="http://schemas.openxmlformats.org/presentationml/2006/ole">
            <mc:AlternateContent xmlns:mc="http://schemas.openxmlformats.org/markup-compatibility/2006">
              <mc:Choice xmlns:v="urn:schemas-microsoft-com:vml" Requires="v">
                <p:oleObj spid="_x0000_s3154" name="Visio" r:id="rId3" imgW="7283371" imgH="2771302" progId="Visio.Drawing.11">
                  <p:embed/>
                </p:oleObj>
              </mc:Choice>
              <mc:Fallback>
                <p:oleObj name="Visio" r:id="rId3" imgW="7283371" imgH="2771302"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5288" y="1052513"/>
                        <a:ext cx="8426450" cy="3192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0000FF"/>
                            </a:solidFill>
                            <a:miter lim="800000"/>
                            <a:headEnd/>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39013" name="Freeform 5"/>
          <p:cNvSpPr>
            <a:spLocks/>
          </p:cNvSpPr>
          <p:nvPr/>
        </p:nvSpPr>
        <p:spPr bwMode="auto">
          <a:xfrm>
            <a:off x="5864229" y="2914659"/>
            <a:ext cx="287338" cy="1800225"/>
          </a:xfrm>
          <a:custGeom>
            <a:avLst/>
            <a:gdLst/>
            <a:ahLst/>
            <a:cxnLst>
              <a:cxn ang="0">
                <a:pos x="0" y="0"/>
              </a:cxn>
              <a:cxn ang="0">
                <a:pos x="181" y="454"/>
              </a:cxn>
              <a:cxn ang="0">
                <a:pos x="0" y="1134"/>
              </a:cxn>
            </a:cxnLst>
            <a:rect l="0" t="0" r="r" b="b"/>
            <a:pathLst>
              <a:path w="181" h="1134">
                <a:moveTo>
                  <a:pt x="0" y="0"/>
                </a:moveTo>
                <a:cubicBezTo>
                  <a:pt x="90" y="132"/>
                  <a:pt x="181" y="265"/>
                  <a:pt x="181" y="454"/>
                </a:cubicBezTo>
                <a:cubicBezTo>
                  <a:pt x="181" y="643"/>
                  <a:pt x="23" y="1021"/>
                  <a:pt x="0" y="1134"/>
                </a:cubicBezTo>
              </a:path>
            </a:pathLst>
          </a:custGeom>
          <a:noFill/>
          <a:ln w="28575" cap="flat" cmpd="sng">
            <a:solidFill>
              <a:srgbClr val="FF6600"/>
            </a:solidFill>
            <a:prstDash val="solid"/>
            <a:round/>
            <a:headEnd type="none" w="med" len="med"/>
            <a:tailEnd type="triangle" w="med" len="lg"/>
          </a:ln>
          <a:effectLst/>
        </p:spPr>
        <p:txBody>
          <a:bodyPr anchor="ctr">
            <a:spAutoFit/>
          </a:bodyPr>
          <a:lstStyle/>
          <a:p>
            <a:endParaRPr lang="zh-CN" altLang="en-US"/>
          </a:p>
        </p:txBody>
      </p:sp>
      <p:sp>
        <p:nvSpPr>
          <p:cNvPr id="939014" name="Freeform 6"/>
          <p:cNvSpPr>
            <a:spLocks/>
          </p:cNvSpPr>
          <p:nvPr/>
        </p:nvSpPr>
        <p:spPr bwMode="auto">
          <a:xfrm>
            <a:off x="5864229" y="2093924"/>
            <a:ext cx="539750" cy="2620960"/>
          </a:xfrm>
          <a:custGeom>
            <a:avLst/>
            <a:gdLst/>
            <a:ahLst/>
            <a:cxnLst>
              <a:cxn ang="0">
                <a:pos x="0" y="0"/>
              </a:cxn>
              <a:cxn ang="0">
                <a:pos x="317" y="817"/>
              </a:cxn>
              <a:cxn ang="0">
                <a:pos x="136" y="1633"/>
              </a:cxn>
            </a:cxnLst>
            <a:rect l="0" t="0" r="r" b="b"/>
            <a:pathLst>
              <a:path w="340" h="1633">
                <a:moveTo>
                  <a:pt x="0" y="0"/>
                </a:moveTo>
                <a:cubicBezTo>
                  <a:pt x="147" y="272"/>
                  <a:pt x="294" y="545"/>
                  <a:pt x="317" y="817"/>
                </a:cubicBezTo>
                <a:cubicBezTo>
                  <a:pt x="340" y="1089"/>
                  <a:pt x="238" y="1361"/>
                  <a:pt x="136" y="1633"/>
                </a:cubicBezTo>
              </a:path>
            </a:pathLst>
          </a:custGeom>
          <a:noFill/>
          <a:ln w="28575" cap="flat" cmpd="sng">
            <a:solidFill>
              <a:srgbClr val="FF6600"/>
            </a:solidFill>
            <a:prstDash val="solid"/>
            <a:round/>
            <a:headEnd type="none" w="med" len="med"/>
            <a:tailEnd type="triangle" w="med" len="lg"/>
          </a:ln>
          <a:effectLst/>
        </p:spPr>
        <p:txBody>
          <a:bodyPr anchor="ctr">
            <a:noAutofit/>
          </a:bodyPr>
          <a:lstStyle/>
          <a:p>
            <a:endParaRPr lang="zh-CN" altLang="en-US"/>
          </a:p>
        </p:txBody>
      </p:sp>
      <p:sp>
        <p:nvSpPr>
          <p:cNvPr id="939015" name="Freeform 7"/>
          <p:cNvSpPr>
            <a:spLocks/>
          </p:cNvSpPr>
          <p:nvPr/>
        </p:nvSpPr>
        <p:spPr bwMode="auto">
          <a:xfrm>
            <a:off x="5719767" y="3749687"/>
            <a:ext cx="157162" cy="936625"/>
          </a:xfrm>
          <a:custGeom>
            <a:avLst/>
            <a:gdLst/>
            <a:ahLst/>
            <a:cxnLst>
              <a:cxn ang="0">
                <a:pos x="45" y="0"/>
              </a:cxn>
              <a:cxn ang="0">
                <a:pos x="91" y="227"/>
              </a:cxn>
              <a:cxn ang="0">
                <a:pos x="0" y="545"/>
              </a:cxn>
            </a:cxnLst>
            <a:rect l="0" t="0" r="r" b="b"/>
            <a:pathLst>
              <a:path w="99" h="545">
                <a:moveTo>
                  <a:pt x="45" y="0"/>
                </a:moveTo>
                <a:cubicBezTo>
                  <a:pt x="72" y="68"/>
                  <a:pt x="99" y="136"/>
                  <a:pt x="91" y="227"/>
                </a:cubicBezTo>
                <a:cubicBezTo>
                  <a:pt x="83" y="318"/>
                  <a:pt x="41" y="431"/>
                  <a:pt x="0" y="545"/>
                </a:cubicBezTo>
              </a:path>
            </a:pathLst>
          </a:custGeom>
          <a:noFill/>
          <a:ln w="28575" cap="flat" cmpd="sng">
            <a:solidFill>
              <a:srgbClr val="FF6600"/>
            </a:solidFill>
            <a:prstDash val="solid"/>
            <a:round/>
            <a:headEnd type="none" w="med" len="med"/>
            <a:tailEnd type="triangle" w="med" len="lg"/>
          </a:ln>
          <a:effectLst/>
        </p:spPr>
        <p:txBody>
          <a:bodyPr anchor="ctr">
            <a:spAutoFit/>
          </a:bodyPr>
          <a:lstStyle/>
          <a:p>
            <a:endParaRPr lang="zh-CN" altLang="en-US"/>
          </a:p>
        </p:txBody>
      </p:sp>
      <p:sp>
        <p:nvSpPr>
          <p:cNvPr id="939016" name="Text Box 8"/>
          <p:cNvSpPr txBox="1">
            <a:spLocks noChangeArrowheads="1"/>
          </p:cNvSpPr>
          <p:nvPr/>
        </p:nvSpPr>
        <p:spPr bwMode="auto">
          <a:xfrm>
            <a:off x="5214942" y="4686312"/>
            <a:ext cx="1296987" cy="457200"/>
          </a:xfrm>
          <a:prstGeom prst="rect">
            <a:avLst/>
          </a:prstGeom>
          <a:noFill/>
          <a:ln w="28575" algn="ctr">
            <a:noFill/>
            <a:miter lim="800000"/>
            <a:headEnd/>
            <a:tailEnd type="none" w="med" len="lg"/>
          </a:ln>
          <a:effectLst/>
        </p:spPr>
        <p:txBody>
          <a:bodyPr>
            <a:spAutoFit/>
          </a:bodyPr>
          <a:lstStyle/>
          <a:p>
            <a:pPr>
              <a:spcBef>
                <a:spcPct val="50000"/>
              </a:spcBef>
            </a:pPr>
            <a:r>
              <a:rPr lang="en-US" altLang="zh-CN" sz="2400" dirty="0">
                <a:solidFill>
                  <a:srgbClr val="FF0066"/>
                </a:solidFill>
              </a:rPr>
              <a:t>I/O</a:t>
            </a:r>
            <a:r>
              <a:rPr lang="zh-CN" altLang="en-US" sz="2400" dirty="0">
                <a:solidFill>
                  <a:srgbClr val="FF0066"/>
                </a:solidFill>
              </a:rPr>
              <a:t>端口</a:t>
            </a:r>
          </a:p>
        </p:txBody>
      </p:sp>
      <p:sp>
        <p:nvSpPr>
          <p:cNvPr id="10" name="动作按钮: 信息 9">
            <a:hlinkClick r:id="rId5" action="ppaction://hlinksldjump" highlightClick="1"/>
          </p:cNvPr>
          <p:cNvSpPr/>
          <p:nvPr/>
        </p:nvSpPr>
        <p:spPr bwMode="auto">
          <a:xfrm>
            <a:off x="8316520" y="5661310"/>
            <a:ext cx="504070" cy="504070"/>
          </a:xfrm>
          <a:prstGeom prst="actionButtonInformation">
            <a:avLst/>
          </a:prstGeom>
          <a:ln>
            <a:headEnd type="none" w="med" len="med"/>
            <a:tailEnd type="triangle" w="med" len="lg"/>
          </a:ln>
        </p:spPr>
        <p:style>
          <a:lnRef idx="1">
            <a:schemeClr val="accent6"/>
          </a:lnRef>
          <a:fillRef idx="2">
            <a:schemeClr val="accent6"/>
          </a:fillRef>
          <a:effectRef idx="1">
            <a:schemeClr val="accent6"/>
          </a:effectRef>
          <a:fontRef idx="minor">
            <a:schemeClr val="dk1"/>
          </a:fontRef>
        </p:style>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
                <a:srgbClr val="0000FF"/>
              </a:buClr>
              <a:buSzTx/>
              <a:buFont typeface="Wingdings" pitchFamily="2" charset="2"/>
              <a:buNone/>
              <a:tabLst/>
            </a:pPr>
            <a:endParaRPr kumimoji="0" lang="zh-CN" altLang="en-US" sz="2400" b="1" i="0" u="none" strike="noStrike" cap="none" normalizeH="0" baseline="0" smtClean="0">
              <a:ln>
                <a:noFill/>
              </a:ln>
              <a:solidFill>
                <a:schemeClr val="tx1"/>
              </a:solidFill>
              <a:effectLst/>
              <a:latin typeface="Times New Roman" pitchFamily="18" charset="0"/>
              <a:ea typeface="宋体" pitchFamily="2" charset="-122"/>
            </a:endParaRPr>
          </a:p>
        </p:txBody>
      </p:sp>
    </p:spTree>
    <p:extLst>
      <p:ext uri="{BB962C8B-B14F-4D97-AF65-F5344CB8AC3E}">
        <p14:creationId xmlns:p14="http://schemas.microsoft.com/office/powerpoint/2010/main" val="340151568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grpId="0" nodeType="clickEffect">
                                  <p:stCondLst>
                                    <p:cond delay="0"/>
                                  </p:stCondLst>
                                  <p:childTnLst>
                                    <p:set>
                                      <p:cBhvr>
                                        <p:cTn id="6" dur="1" fill="hold">
                                          <p:stCondLst>
                                            <p:cond delay="0"/>
                                          </p:stCondLst>
                                        </p:cTn>
                                        <p:tgtEl>
                                          <p:spTgt spid="939014"/>
                                        </p:tgtEl>
                                        <p:attrNameLst>
                                          <p:attrName>style.visibility</p:attrName>
                                        </p:attrNameLst>
                                      </p:cBhvr>
                                      <p:to>
                                        <p:strVal val="visible"/>
                                      </p:to>
                                    </p:set>
                                    <p:animEffect transition="in" filter="strips(downLeft)">
                                      <p:cBhvr>
                                        <p:cTn id="7" dur="500"/>
                                        <p:tgtEl>
                                          <p:spTgt spid="939014"/>
                                        </p:tgtEl>
                                      </p:cBhvr>
                                    </p:animEffect>
                                  </p:childTnLst>
                                </p:cTn>
                              </p:par>
                            </p:childTnLst>
                          </p:cTn>
                        </p:par>
                        <p:par>
                          <p:cTn id="8" fill="hold">
                            <p:stCondLst>
                              <p:cond delay="500"/>
                            </p:stCondLst>
                            <p:childTnLst>
                              <p:par>
                                <p:cTn id="9" presetID="18" presetClass="entr" presetSubtype="12" fill="hold" grpId="0" nodeType="afterEffect">
                                  <p:stCondLst>
                                    <p:cond delay="0"/>
                                  </p:stCondLst>
                                  <p:childTnLst>
                                    <p:set>
                                      <p:cBhvr>
                                        <p:cTn id="10" dur="1" fill="hold">
                                          <p:stCondLst>
                                            <p:cond delay="0"/>
                                          </p:stCondLst>
                                        </p:cTn>
                                        <p:tgtEl>
                                          <p:spTgt spid="939013"/>
                                        </p:tgtEl>
                                        <p:attrNameLst>
                                          <p:attrName>style.visibility</p:attrName>
                                        </p:attrNameLst>
                                      </p:cBhvr>
                                      <p:to>
                                        <p:strVal val="visible"/>
                                      </p:to>
                                    </p:set>
                                    <p:animEffect transition="in" filter="strips(downLeft)">
                                      <p:cBhvr>
                                        <p:cTn id="11" dur="500"/>
                                        <p:tgtEl>
                                          <p:spTgt spid="939013"/>
                                        </p:tgtEl>
                                      </p:cBhvr>
                                    </p:animEffect>
                                  </p:childTnLst>
                                </p:cTn>
                              </p:par>
                            </p:childTnLst>
                          </p:cTn>
                        </p:par>
                        <p:par>
                          <p:cTn id="12" fill="hold">
                            <p:stCondLst>
                              <p:cond delay="1000"/>
                            </p:stCondLst>
                            <p:childTnLst>
                              <p:par>
                                <p:cTn id="13" presetID="18" presetClass="entr" presetSubtype="12" fill="hold" grpId="0" nodeType="afterEffect">
                                  <p:stCondLst>
                                    <p:cond delay="0"/>
                                  </p:stCondLst>
                                  <p:childTnLst>
                                    <p:set>
                                      <p:cBhvr>
                                        <p:cTn id="14" dur="1" fill="hold">
                                          <p:stCondLst>
                                            <p:cond delay="0"/>
                                          </p:stCondLst>
                                        </p:cTn>
                                        <p:tgtEl>
                                          <p:spTgt spid="939015"/>
                                        </p:tgtEl>
                                        <p:attrNameLst>
                                          <p:attrName>style.visibility</p:attrName>
                                        </p:attrNameLst>
                                      </p:cBhvr>
                                      <p:to>
                                        <p:strVal val="visible"/>
                                      </p:to>
                                    </p:set>
                                    <p:animEffect transition="in" filter="strips(downLeft)">
                                      <p:cBhvr>
                                        <p:cTn id="15" dur="500"/>
                                        <p:tgtEl>
                                          <p:spTgt spid="939015"/>
                                        </p:tgtEl>
                                      </p:cBhvr>
                                    </p:animEffect>
                                  </p:childTnLst>
                                </p:cTn>
                              </p:par>
                            </p:childTnLst>
                          </p:cTn>
                        </p:par>
                        <p:par>
                          <p:cTn id="16" fill="hold">
                            <p:stCondLst>
                              <p:cond delay="1500"/>
                            </p:stCondLst>
                            <p:childTnLst>
                              <p:par>
                                <p:cTn id="17" presetID="1" presetClass="entr" presetSubtype="0" fill="hold" grpId="0" nodeType="afterEffect">
                                  <p:stCondLst>
                                    <p:cond delay="0"/>
                                  </p:stCondLst>
                                  <p:childTnLst>
                                    <p:set>
                                      <p:cBhvr>
                                        <p:cTn id="18" dur="1" fill="hold">
                                          <p:stCondLst>
                                            <p:cond delay="0"/>
                                          </p:stCondLst>
                                        </p:cTn>
                                        <p:tgtEl>
                                          <p:spTgt spid="9390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9013" grpId="0" animBg="1"/>
      <p:bldP spid="939014" grpId="0" animBg="1"/>
      <p:bldP spid="939015" grpId="0" animBg="1"/>
      <p:bldP spid="939016"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4"/>
          <p:cNvSpPr>
            <a:spLocks noGrp="1"/>
          </p:cNvSpPr>
          <p:nvPr>
            <p:ph type="sldNum" sz="quarter" idx="11"/>
          </p:nvPr>
        </p:nvSpPr>
        <p:spPr/>
        <p:txBody>
          <a:bodyPr/>
          <a:lstStyle/>
          <a:p>
            <a:fld id="{C4F97663-4E64-4577-8F45-942FA761211B}" type="slidenum">
              <a:rPr lang="zh-CN" altLang="en-US"/>
              <a:pPr/>
              <a:t>90</a:t>
            </a:fld>
            <a:endParaRPr lang="en-US" altLang="zh-CN"/>
          </a:p>
        </p:txBody>
      </p:sp>
      <p:sp>
        <p:nvSpPr>
          <p:cNvPr id="1017858" name="Rectangle 2"/>
          <p:cNvSpPr>
            <a:spLocks noGrp="1" noChangeArrowheads="1"/>
          </p:cNvSpPr>
          <p:nvPr>
            <p:ph type="title"/>
          </p:nvPr>
        </p:nvSpPr>
        <p:spPr>
          <a:xfrm>
            <a:off x="600074" y="44530"/>
            <a:ext cx="8075613" cy="574675"/>
          </a:xfrm>
          <a:noFill/>
          <a:ln/>
        </p:spPr>
        <p:txBody>
          <a:bodyPr anchor="t"/>
          <a:lstStyle/>
          <a:p>
            <a:r>
              <a:rPr lang="zh-CN" altLang="en-US" dirty="0">
                <a:ea typeface="黑体" pitchFamily="2" charset="-122"/>
              </a:rPr>
              <a:t>二、可编程中断控制器</a:t>
            </a:r>
            <a:r>
              <a:rPr lang="en-US" altLang="zh-CN" dirty="0">
                <a:ea typeface="黑体" pitchFamily="2" charset="-122"/>
              </a:rPr>
              <a:t>8259</a:t>
            </a:r>
            <a:endParaRPr lang="en-US" altLang="zh-CN" sz="2800" b="1" dirty="0">
              <a:solidFill>
                <a:srgbClr val="006600"/>
              </a:solidFill>
              <a:ea typeface="黑体" pitchFamily="2" charset="-122"/>
            </a:endParaRPr>
          </a:p>
        </p:txBody>
      </p:sp>
      <p:sp>
        <p:nvSpPr>
          <p:cNvPr id="1017859" name="Rectangle 3"/>
          <p:cNvSpPr>
            <a:spLocks noChangeArrowheads="1"/>
          </p:cNvSpPr>
          <p:nvPr/>
        </p:nvSpPr>
        <p:spPr bwMode="auto">
          <a:xfrm>
            <a:off x="395288" y="836613"/>
            <a:ext cx="8507412" cy="503237"/>
          </a:xfrm>
          <a:prstGeom prst="rect">
            <a:avLst/>
          </a:prstGeom>
          <a:noFill/>
          <a:ln w="9525">
            <a:noFill/>
            <a:miter lim="800000"/>
            <a:headEnd/>
            <a:tailEnd/>
          </a:ln>
          <a:effectLst/>
        </p:spPr>
        <p:txBody>
          <a:bodyPr/>
          <a:lstStyle/>
          <a:p>
            <a:pPr algn="l">
              <a:spcBef>
                <a:spcPct val="20000"/>
              </a:spcBef>
              <a:buClr>
                <a:schemeClr val="bg2"/>
              </a:buClr>
              <a:buSzPct val="75000"/>
            </a:pPr>
            <a:r>
              <a:rPr lang="en-US" altLang="zh-CN" sz="2800">
                <a:solidFill>
                  <a:schemeClr val="bg2"/>
                </a:solidFill>
                <a:latin typeface="Arial" charset="0"/>
              </a:rPr>
              <a:t>4.</a:t>
            </a:r>
            <a:r>
              <a:rPr lang="en-US" altLang="zh-CN" sz="2800">
                <a:latin typeface="Arial" charset="0"/>
              </a:rPr>
              <a:t>  8259 </a:t>
            </a:r>
            <a:r>
              <a:rPr lang="zh-CN" altLang="en-US" sz="2800">
                <a:latin typeface="Arial" charset="0"/>
              </a:rPr>
              <a:t>级联 </a:t>
            </a:r>
            <a:r>
              <a:rPr lang="zh-CN" altLang="en-US" sz="2800">
                <a:solidFill>
                  <a:srgbClr val="0000FF"/>
                </a:solidFill>
                <a:latin typeface="Arial" charset="0"/>
              </a:rPr>
              <a:t>－ 级联方式下</a:t>
            </a:r>
            <a:r>
              <a:rPr lang="en-US" altLang="zh-CN" sz="2800">
                <a:solidFill>
                  <a:srgbClr val="0000FF"/>
                </a:solidFill>
                <a:latin typeface="Arial" charset="0"/>
              </a:rPr>
              <a:t>8259</a:t>
            </a:r>
            <a:r>
              <a:rPr lang="zh-CN" altLang="en-US" sz="2800">
                <a:solidFill>
                  <a:srgbClr val="0000FF"/>
                </a:solidFill>
                <a:latin typeface="Arial" charset="0"/>
              </a:rPr>
              <a:t>的</a:t>
            </a:r>
            <a:r>
              <a:rPr lang="zh-CN" altLang="en-US" sz="2800">
                <a:solidFill>
                  <a:srgbClr val="CC0000"/>
                </a:solidFill>
                <a:latin typeface="Arial" charset="0"/>
              </a:rPr>
              <a:t>特殊操作</a:t>
            </a:r>
          </a:p>
        </p:txBody>
      </p:sp>
      <p:sp>
        <p:nvSpPr>
          <p:cNvPr id="1017860" name="Rectangle 4"/>
          <p:cNvSpPr>
            <a:spLocks noGrp="1" noChangeArrowheads="1"/>
          </p:cNvSpPr>
          <p:nvPr>
            <p:ph type="body" idx="1"/>
          </p:nvPr>
        </p:nvSpPr>
        <p:spPr>
          <a:xfrm>
            <a:off x="600075" y="1484313"/>
            <a:ext cx="8364538" cy="5113337"/>
          </a:xfrm>
          <a:noFill/>
          <a:ln/>
        </p:spPr>
        <p:txBody>
          <a:bodyPr/>
          <a:lstStyle/>
          <a:p>
            <a:pPr marL="352425" indent="-352425"/>
            <a:r>
              <a:rPr lang="zh-CN" altLang="en-US" sz="2800" b="1">
                <a:solidFill>
                  <a:srgbClr val="CC0000"/>
                </a:solidFill>
                <a:latin typeface="Times New Roman" pitchFamily="18" charset="0"/>
              </a:rPr>
              <a:t>初始化</a:t>
            </a:r>
            <a:r>
              <a:rPr lang="zh-CN" altLang="en-US" sz="2800" b="1">
                <a:latin typeface="Times New Roman" pitchFamily="18" charset="0"/>
              </a:rPr>
              <a:t>：</a:t>
            </a:r>
          </a:p>
          <a:p>
            <a:pPr marL="901700" lvl="1" indent="-369888">
              <a:buClr>
                <a:srgbClr val="006600"/>
              </a:buClr>
              <a:buSzPct val="75000"/>
              <a:buFont typeface="Wingdings" pitchFamily="2" charset="2"/>
              <a:buChar char="l"/>
            </a:pPr>
            <a:r>
              <a:rPr lang="zh-CN" altLang="en-US" b="1">
                <a:latin typeface="Times New Roman" pitchFamily="18" charset="0"/>
              </a:rPr>
              <a:t>主控、从属的</a:t>
            </a:r>
            <a:r>
              <a:rPr lang="en-US" altLang="zh-CN" b="1">
                <a:latin typeface="Times New Roman" pitchFamily="18" charset="0"/>
              </a:rPr>
              <a:t>ICW3</a:t>
            </a:r>
            <a:r>
              <a:rPr lang="zh-CN" altLang="en-US" b="1">
                <a:latin typeface="Times New Roman" pitchFamily="18" charset="0"/>
              </a:rPr>
              <a:t>应以不同格式填写</a:t>
            </a:r>
          </a:p>
          <a:p>
            <a:pPr marL="901700" lvl="1" indent="-369888">
              <a:buClr>
                <a:srgbClr val="006600"/>
              </a:buClr>
              <a:buSzPct val="75000"/>
              <a:buFont typeface="Wingdings" pitchFamily="2" charset="2"/>
              <a:buChar char="l"/>
            </a:pPr>
            <a:r>
              <a:rPr lang="zh-CN" altLang="en-US" b="1">
                <a:latin typeface="Times New Roman" pitchFamily="18" charset="0"/>
              </a:rPr>
              <a:t>主控：特殊全嵌套</a:t>
            </a:r>
            <a:br>
              <a:rPr lang="zh-CN" altLang="en-US" b="1">
                <a:latin typeface="Times New Roman" pitchFamily="18" charset="0"/>
              </a:rPr>
            </a:br>
            <a:r>
              <a:rPr lang="zh-CN" altLang="en-US" b="1">
                <a:latin typeface="Times New Roman" pitchFamily="18" charset="0"/>
              </a:rPr>
              <a:t>从属：一般嵌套</a:t>
            </a:r>
          </a:p>
          <a:p>
            <a:pPr marL="352425" indent="-352425"/>
            <a:r>
              <a:rPr lang="zh-CN" altLang="en-US" sz="2800" b="1">
                <a:latin typeface="Times New Roman" pitchFamily="18" charset="0"/>
              </a:rPr>
              <a:t>从属</a:t>
            </a:r>
            <a:r>
              <a:rPr lang="en-US" altLang="zh-CN" sz="2800" b="1">
                <a:latin typeface="Times New Roman" pitchFamily="18" charset="0"/>
              </a:rPr>
              <a:t>8259</a:t>
            </a:r>
            <a:r>
              <a:rPr lang="zh-CN" altLang="en-US" sz="2800" b="1">
                <a:latin typeface="Times New Roman" pitchFamily="18" charset="0"/>
              </a:rPr>
              <a:t>的</a:t>
            </a:r>
            <a:r>
              <a:rPr lang="zh-CN" altLang="en-US" sz="2800" b="1">
                <a:solidFill>
                  <a:srgbClr val="CC0000"/>
                </a:solidFill>
                <a:latin typeface="Times New Roman" pitchFamily="18" charset="0"/>
              </a:rPr>
              <a:t>中断结束</a:t>
            </a:r>
            <a:r>
              <a:rPr lang="zh-CN" altLang="en-US" sz="2800" b="1">
                <a:latin typeface="Times New Roman" pitchFamily="18" charset="0"/>
              </a:rPr>
              <a:t>（</a:t>
            </a:r>
            <a:r>
              <a:rPr lang="en-US" altLang="zh-CN" sz="2800" b="1">
                <a:latin typeface="Times New Roman" pitchFamily="18" charset="0"/>
              </a:rPr>
              <a:t>EOI</a:t>
            </a:r>
            <a:r>
              <a:rPr lang="zh-CN" altLang="en-US" sz="2800" b="1">
                <a:latin typeface="Times New Roman" pitchFamily="18" charset="0"/>
              </a:rPr>
              <a:t>）：</a:t>
            </a:r>
            <a:br>
              <a:rPr lang="zh-CN" altLang="en-US" sz="2800" b="1">
                <a:latin typeface="Times New Roman" pitchFamily="18" charset="0"/>
              </a:rPr>
            </a:br>
            <a:r>
              <a:rPr lang="zh-CN" altLang="en-US" sz="2800" b="1">
                <a:latin typeface="Times New Roman" pitchFamily="18" charset="0"/>
              </a:rPr>
              <a:t>中断服务程序需发两个</a:t>
            </a:r>
            <a:r>
              <a:rPr lang="en-US" altLang="zh-CN" sz="2800" b="1">
                <a:latin typeface="Times New Roman" pitchFamily="18" charset="0"/>
              </a:rPr>
              <a:t>EOI</a:t>
            </a:r>
            <a:r>
              <a:rPr lang="zh-CN" altLang="en-US" sz="2800" b="1">
                <a:latin typeface="Times New Roman" pitchFamily="18" charset="0"/>
              </a:rPr>
              <a:t>命令。</a:t>
            </a:r>
          </a:p>
        </p:txBody>
      </p:sp>
      <p:sp>
        <p:nvSpPr>
          <p:cNvPr id="1017861" name="AutoShape 5">
            <a:hlinkClick r:id="rId3" action="ppaction://hlinksldjump" highlightClick="1"/>
          </p:cNvPr>
          <p:cNvSpPr>
            <a:spLocks noChangeArrowheads="1"/>
          </p:cNvSpPr>
          <p:nvPr/>
        </p:nvSpPr>
        <p:spPr bwMode="auto">
          <a:xfrm>
            <a:off x="6516688" y="3716338"/>
            <a:ext cx="503237" cy="504825"/>
          </a:xfrm>
          <a:prstGeom prst="actionButtonInformation">
            <a:avLst/>
          </a:prstGeom>
          <a:ln>
            <a:headEnd/>
            <a:tailEnd type="none" w="med" len="lg"/>
          </a:ln>
        </p:spPr>
        <p:style>
          <a:lnRef idx="1">
            <a:schemeClr val="accent6"/>
          </a:lnRef>
          <a:fillRef idx="2">
            <a:schemeClr val="accent6"/>
          </a:fillRef>
          <a:effectRef idx="1">
            <a:schemeClr val="accent6"/>
          </a:effectRef>
          <a:fontRef idx="minor">
            <a:schemeClr val="dk1"/>
          </a:fontRef>
        </p:style>
        <p:txBody>
          <a:bodyPr wrap="none" anchor="ctr">
            <a:spAutoFit/>
          </a:bodyPr>
          <a:lstStyle/>
          <a:p>
            <a:endParaRPr lang="zh-CN" altLang="en-US"/>
          </a:p>
        </p:txBody>
      </p:sp>
    </p:spTree>
    <p:extLst>
      <p:ext uri="{BB962C8B-B14F-4D97-AF65-F5344CB8AC3E}">
        <p14:creationId xmlns:p14="http://schemas.microsoft.com/office/powerpoint/2010/main" val="3748322106"/>
      </p:ext>
    </p:extLst>
  </p:cSld>
  <p:clrMapOvr>
    <a:masterClrMapping/>
  </p:clrMapOvr>
  <p:transition spd="med"/>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4"/>
          <p:cNvSpPr>
            <a:spLocks noGrp="1"/>
          </p:cNvSpPr>
          <p:nvPr>
            <p:ph type="sldNum" sz="quarter" idx="11"/>
          </p:nvPr>
        </p:nvSpPr>
        <p:spPr/>
        <p:txBody>
          <a:bodyPr/>
          <a:lstStyle/>
          <a:p>
            <a:fld id="{0ED246AA-18E8-4F03-879C-34CCE32FEA60}" type="slidenum">
              <a:rPr lang="zh-CN" altLang="en-US"/>
              <a:pPr/>
              <a:t>91</a:t>
            </a:fld>
            <a:endParaRPr lang="en-US" altLang="zh-CN"/>
          </a:p>
        </p:txBody>
      </p:sp>
      <p:sp>
        <p:nvSpPr>
          <p:cNvPr id="997378" name="Rectangle 2"/>
          <p:cNvSpPr>
            <a:spLocks noGrp="1" noChangeArrowheads="1"/>
          </p:cNvSpPr>
          <p:nvPr>
            <p:ph type="title"/>
          </p:nvPr>
        </p:nvSpPr>
        <p:spPr>
          <a:xfrm>
            <a:off x="611450" y="44530"/>
            <a:ext cx="8064238" cy="574675"/>
          </a:xfrm>
          <a:noFill/>
          <a:ln/>
        </p:spPr>
        <p:txBody>
          <a:bodyPr anchor="t"/>
          <a:lstStyle/>
          <a:p>
            <a:r>
              <a:rPr lang="zh-CN" altLang="en-US" dirty="0">
                <a:ea typeface="黑体" pitchFamily="2" charset="-122"/>
              </a:rPr>
              <a:t>二、可编程中断控制器</a:t>
            </a:r>
            <a:r>
              <a:rPr lang="en-US" altLang="zh-CN" dirty="0">
                <a:ea typeface="黑体" pitchFamily="2" charset="-122"/>
              </a:rPr>
              <a:t>8259</a:t>
            </a:r>
            <a:endParaRPr lang="en-US" altLang="zh-CN" sz="2800" b="1" dirty="0">
              <a:solidFill>
                <a:srgbClr val="006600"/>
              </a:solidFill>
              <a:ea typeface="黑体" pitchFamily="2" charset="-122"/>
            </a:endParaRPr>
          </a:p>
        </p:txBody>
      </p:sp>
      <p:sp>
        <p:nvSpPr>
          <p:cNvPr id="997379" name="Rectangle 3"/>
          <p:cNvSpPr>
            <a:spLocks noGrp="1" noChangeArrowheads="1"/>
          </p:cNvSpPr>
          <p:nvPr>
            <p:ph type="body" idx="1"/>
          </p:nvPr>
        </p:nvSpPr>
        <p:spPr>
          <a:xfrm>
            <a:off x="457200" y="1557338"/>
            <a:ext cx="8507413" cy="4895850"/>
          </a:xfrm>
        </p:spPr>
        <p:txBody>
          <a:bodyPr/>
          <a:lstStyle/>
          <a:p>
            <a:pPr marL="352425" indent="-352425">
              <a:buFont typeface="Wingdings" pitchFamily="2" charset="2"/>
              <a:buNone/>
            </a:pPr>
            <a:r>
              <a:rPr lang="en-GB" altLang="zh-CN" sz="2800" b="1">
                <a:latin typeface="Times New Roman" pitchFamily="18" charset="0"/>
              </a:rPr>
              <a:t>8259A</a:t>
            </a:r>
            <a:r>
              <a:rPr lang="zh-CN" altLang="en-GB" sz="2800" b="1">
                <a:latin typeface="Times New Roman" pitchFamily="18" charset="0"/>
              </a:rPr>
              <a:t>的控制命令分为：</a:t>
            </a:r>
          </a:p>
          <a:p>
            <a:pPr marL="352425" indent="-352425"/>
            <a:r>
              <a:rPr lang="zh-CN" altLang="en-GB" sz="2800" b="1">
                <a:solidFill>
                  <a:srgbClr val="006600"/>
                </a:solidFill>
                <a:latin typeface="Times New Roman" pitchFamily="18" charset="0"/>
              </a:rPr>
              <a:t>初始化命令字</a:t>
            </a:r>
            <a:r>
              <a:rPr lang="en-GB" altLang="zh-CN" sz="2800" b="1">
                <a:latin typeface="Times New Roman" pitchFamily="18" charset="0"/>
              </a:rPr>
              <a:t>ICW</a:t>
            </a:r>
          </a:p>
          <a:p>
            <a:pPr marL="901700" lvl="1" indent="-369888">
              <a:buClr>
                <a:srgbClr val="006600"/>
              </a:buClr>
              <a:buSzPct val="75000"/>
              <a:buFont typeface="Wingdings" pitchFamily="2" charset="2"/>
              <a:buChar char="l"/>
            </a:pPr>
            <a:r>
              <a:rPr lang="en-GB" altLang="zh-CN" b="1">
                <a:latin typeface="Times New Roman" pitchFamily="18" charset="0"/>
              </a:rPr>
              <a:t>ICW1</a:t>
            </a:r>
            <a:r>
              <a:rPr lang="zh-CN" altLang="en-GB" b="1">
                <a:latin typeface="Times New Roman" pitchFamily="18" charset="0"/>
              </a:rPr>
              <a:t>～</a:t>
            </a:r>
            <a:r>
              <a:rPr lang="en-GB" altLang="zh-CN" b="1">
                <a:latin typeface="Times New Roman" pitchFamily="18" charset="0"/>
              </a:rPr>
              <a:t>ICW4</a:t>
            </a:r>
          </a:p>
          <a:p>
            <a:pPr marL="901700" lvl="1" indent="-369888">
              <a:buClr>
                <a:srgbClr val="006600"/>
              </a:buClr>
              <a:buSzPct val="75000"/>
              <a:buFont typeface="Wingdings" pitchFamily="2" charset="2"/>
              <a:buChar char="l"/>
            </a:pPr>
            <a:r>
              <a:rPr lang="zh-CN" altLang="en-GB" b="1">
                <a:latin typeface="Times New Roman" pitchFamily="18" charset="0"/>
              </a:rPr>
              <a:t>向</a:t>
            </a:r>
            <a:r>
              <a:rPr lang="en-GB" altLang="zh-CN" b="1">
                <a:latin typeface="Times New Roman" pitchFamily="18" charset="0"/>
              </a:rPr>
              <a:t>8259A</a:t>
            </a:r>
            <a:r>
              <a:rPr lang="zh-CN" altLang="en-GB" b="1">
                <a:latin typeface="Times New Roman" pitchFamily="18" charset="0"/>
              </a:rPr>
              <a:t>写入</a:t>
            </a:r>
            <a:r>
              <a:rPr lang="en-GB" altLang="zh-CN" b="1">
                <a:latin typeface="Times New Roman" pitchFamily="18" charset="0"/>
              </a:rPr>
              <a:t>ICW</a:t>
            </a:r>
            <a:r>
              <a:rPr lang="zh-CN" altLang="en-GB" b="1">
                <a:latin typeface="Times New Roman" pitchFamily="18" charset="0"/>
              </a:rPr>
              <a:t>的过程称为</a:t>
            </a:r>
            <a:r>
              <a:rPr lang="zh-CN" altLang="en-GB" b="1">
                <a:solidFill>
                  <a:srgbClr val="CC0000"/>
                </a:solidFill>
                <a:latin typeface="Times New Roman" pitchFamily="18" charset="0"/>
              </a:rPr>
              <a:t>初始化</a:t>
            </a:r>
            <a:r>
              <a:rPr lang="zh-CN" altLang="en-GB" b="1">
                <a:solidFill>
                  <a:srgbClr val="0000F8"/>
                </a:solidFill>
                <a:latin typeface="Times New Roman" pitchFamily="18" charset="0"/>
              </a:rPr>
              <a:t>编程</a:t>
            </a:r>
          </a:p>
          <a:p>
            <a:pPr marL="352425" indent="-352425"/>
            <a:r>
              <a:rPr lang="zh-CN" altLang="en-GB" sz="2800" b="1">
                <a:solidFill>
                  <a:srgbClr val="006600"/>
                </a:solidFill>
                <a:latin typeface="Times New Roman" pitchFamily="18" charset="0"/>
              </a:rPr>
              <a:t>操作命令字</a:t>
            </a:r>
            <a:r>
              <a:rPr lang="en-GB" altLang="zh-CN" sz="2800" b="1">
                <a:latin typeface="Times New Roman" pitchFamily="18" charset="0"/>
              </a:rPr>
              <a:t>OCW</a:t>
            </a:r>
            <a:r>
              <a:rPr lang="en-US" altLang="zh-CN" sz="2800" b="1">
                <a:latin typeface="Times New Roman" pitchFamily="18" charset="0"/>
              </a:rPr>
              <a:t> </a:t>
            </a:r>
          </a:p>
          <a:p>
            <a:pPr marL="901700" lvl="1" indent="-369888">
              <a:buClr>
                <a:srgbClr val="006600"/>
              </a:buClr>
              <a:buSzPct val="75000"/>
              <a:buFont typeface="Wingdings" pitchFamily="2" charset="2"/>
              <a:buChar char="l"/>
            </a:pPr>
            <a:r>
              <a:rPr lang="en-GB" altLang="zh-CN" b="1">
                <a:latin typeface="Times New Roman" pitchFamily="18" charset="0"/>
              </a:rPr>
              <a:t>OCW1</a:t>
            </a:r>
            <a:r>
              <a:rPr lang="zh-CN" altLang="en-GB" b="1">
                <a:latin typeface="Times New Roman" pitchFamily="18" charset="0"/>
              </a:rPr>
              <a:t>～</a:t>
            </a:r>
            <a:r>
              <a:rPr lang="en-GB" altLang="zh-CN" b="1">
                <a:latin typeface="Times New Roman" pitchFamily="18" charset="0"/>
              </a:rPr>
              <a:t>OCW3</a:t>
            </a:r>
          </a:p>
          <a:p>
            <a:pPr marL="901700" lvl="1" indent="-369888">
              <a:buClr>
                <a:srgbClr val="006600"/>
              </a:buClr>
              <a:buSzPct val="75000"/>
              <a:buFont typeface="Wingdings" pitchFamily="2" charset="2"/>
              <a:buChar char="l"/>
            </a:pPr>
            <a:r>
              <a:rPr lang="zh-CN" altLang="en-GB" b="1">
                <a:latin typeface="Times New Roman" pitchFamily="18" charset="0"/>
              </a:rPr>
              <a:t>向</a:t>
            </a:r>
            <a:r>
              <a:rPr lang="en-GB" altLang="zh-CN" b="1">
                <a:latin typeface="Times New Roman" pitchFamily="18" charset="0"/>
              </a:rPr>
              <a:t>8259A</a:t>
            </a:r>
            <a:r>
              <a:rPr lang="zh-CN" altLang="en-GB" b="1">
                <a:latin typeface="Times New Roman" pitchFamily="18" charset="0"/>
              </a:rPr>
              <a:t>写入</a:t>
            </a:r>
            <a:r>
              <a:rPr lang="en-GB" altLang="zh-CN" b="1">
                <a:latin typeface="Times New Roman" pitchFamily="18" charset="0"/>
              </a:rPr>
              <a:t>OCW</a:t>
            </a:r>
            <a:r>
              <a:rPr lang="zh-CN" altLang="en-GB" b="1">
                <a:latin typeface="Times New Roman" pitchFamily="18" charset="0"/>
              </a:rPr>
              <a:t>的过程称为</a:t>
            </a:r>
            <a:r>
              <a:rPr lang="zh-CN" altLang="en-GB" b="1">
                <a:solidFill>
                  <a:srgbClr val="CC0000"/>
                </a:solidFill>
                <a:latin typeface="Times New Roman" pitchFamily="18" charset="0"/>
              </a:rPr>
              <a:t>操作方式</a:t>
            </a:r>
            <a:r>
              <a:rPr lang="zh-CN" altLang="en-GB" b="1">
                <a:solidFill>
                  <a:srgbClr val="0000F8"/>
                </a:solidFill>
                <a:latin typeface="Times New Roman" pitchFamily="18" charset="0"/>
              </a:rPr>
              <a:t>编程</a:t>
            </a:r>
            <a:endParaRPr lang="zh-CN" altLang="en-US" b="1">
              <a:latin typeface="Times New Roman" pitchFamily="18" charset="0"/>
            </a:endParaRPr>
          </a:p>
        </p:txBody>
      </p:sp>
      <p:sp>
        <p:nvSpPr>
          <p:cNvPr id="997380" name="Rectangle 4"/>
          <p:cNvSpPr>
            <a:spLocks noChangeArrowheads="1"/>
          </p:cNvSpPr>
          <p:nvPr/>
        </p:nvSpPr>
        <p:spPr bwMode="auto">
          <a:xfrm>
            <a:off x="395288" y="836613"/>
            <a:ext cx="8507412" cy="503237"/>
          </a:xfrm>
          <a:prstGeom prst="rect">
            <a:avLst/>
          </a:prstGeom>
          <a:noFill/>
          <a:ln w="9525">
            <a:noFill/>
            <a:miter lim="800000"/>
            <a:headEnd/>
            <a:tailEnd/>
          </a:ln>
          <a:effectLst/>
        </p:spPr>
        <p:txBody>
          <a:bodyPr/>
          <a:lstStyle/>
          <a:p>
            <a:pPr algn="l">
              <a:spcBef>
                <a:spcPct val="20000"/>
              </a:spcBef>
              <a:buClr>
                <a:schemeClr val="bg2"/>
              </a:buClr>
              <a:buSzPct val="75000"/>
            </a:pPr>
            <a:r>
              <a:rPr lang="en-US" altLang="zh-CN" sz="2800">
                <a:solidFill>
                  <a:schemeClr val="bg2"/>
                </a:solidFill>
                <a:latin typeface="Arial" charset="0"/>
              </a:rPr>
              <a:t>5.</a:t>
            </a:r>
            <a:r>
              <a:rPr lang="en-US" altLang="zh-CN" sz="2800">
                <a:latin typeface="Arial" charset="0"/>
              </a:rPr>
              <a:t>  8259 </a:t>
            </a:r>
            <a:r>
              <a:rPr lang="zh-CN" altLang="en-US" sz="2800">
                <a:latin typeface="Arial" charset="0"/>
              </a:rPr>
              <a:t>编程使用</a:t>
            </a:r>
            <a:endParaRPr lang="zh-CN" altLang="en-US" sz="2800">
              <a:solidFill>
                <a:srgbClr val="0000FF"/>
              </a:solidFill>
              <a:latin typeface="Arial" charset="0"/>
            </a:endParaRPr>
          </a:p>
        </p:txBody>
      </p:sp>
    </p:spTree>
    <p:extLst>
      <p:ext uri="{BB962C8B-B14F-4D97-AF65-F5344CB8AC3E}">
        <p14:creationId xmlns:p14="http://schemas.microsoft.com/office/powerpoint/2010/main" val="446459020"/>
      </p:ext>
    </p:extLst>
  </p:cSld>
  <p:clrMapOvr>
    <a:masterClrMapping/>
  </p:clrMapOvr>
  <p:transition spd="med"/>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灯片编号占位符 4"/>
          <p:cNvSpPr>
            <a:spLocks noGrp="1"/>
          </p:cNvSpPr>
          <p:nvPr>
            <p:ph type="sldNum" sz="quarter" idx="11"/>
          </p:nvPr>
        </p:nvSpPr>
        <p:spPr/>
        <p:txBody>
          <a:bodyPr/>
          <a:lstStyle/>
          <a:p>
            <a:fld id="{EC8765D9-03F9-4DAC-A6CC-1ED18A4C7F4F}" type="slidenum">
              <a:rPr lang="zh-CN" altLang="en-US"/>
              <a:pPr/>
              <a:t>92</a:t>
            </a:fld>
            <a:endParaRPr lang="en-US" altLang="zh-CN"/>
          </a:p>
        </p:txBody>
      </p:sp>
      <p:sp>
        <p:nvSpPr>
          <p:cNvPr id="1020930" name="Rectangle 2"/>
          <p:cNvSpPr>
            <a:spLocks noGrp="1" noChangeArrowheads="1"/>
          </p:cNvSpPr>
          <p:nvPr>
            <p:ph type="title"/>
          </p:nvPr>
        </p:nvSpPr>
        <p:spPr>
          <a:xfrm>
            <a:off x="611450" y="44530"/>
            <a:ext cx="8064238" cy="574675"/>
          </a:xfrm>
          <a:noFill/>
          <a:ln/>
        </p:spPr>
        <p:txBody>
          <a:bodyPr anchor="t"/>
          <a:lstStyle/>
          <a:p>
            <a:r>
              <a:rPr lang="zh-CN" altLang="en-US" dirty="0">
                <a:ea typeface="黑体" pitchFamily="2" charset="-122"/>
              </a:rPr>
              <a:t>二、可编程中断控制器</a:t>
            </a:r>
            <a:r>
              <a:rPr lang="en-US" altLang="zh-CN" dirty="0">
                <a:ea typeface="黑体" pitchFamily="2" charset="-122"/>
              </a:rPr>
              <a:t>8259</a:t>
            </a:r>
            <a:endParaRPr lang="en-US" altLang="zh-CN" sz="2800" b="1" dirty="0">
              <a:solidFill>
                <a:srgbClr val="006600"/>
              </a:solidFill>
              <a:ea typeface="黑体" pitchFamily="2" charset="-122"/>
            </a:endParaRPr>
          </a:p>
        </p:txBody>
      </p:sp>
      <p:sp>
        <p:nvSpPr>
          <p:cNvPr id="1020931" name="Rectangle 3"/>
          <p:cNvSpPr>
            <a:spLocks noGrp="1" noChangeArrowheads="1"/>
          </p:cNvSpPr>
          <p:nvPr>
            <p:ph type="body" idx="1"/>
          </p:nvPr>
        </p:nvSpPr>
        <p:spPr>
          <a:xfrm>
            <a:off x="457200" y="1557338"/>
            <a:ext cx="8507413" cy="1150937"/>
          </a:xfrm>
        </p:spPr>
        <p:txBody>
          <a:bodyPr/>
          <a:lstStyle/>
          <a:p>
            <a:pPr marL="352425" indent="-352425"/>
            <a:r>
              <a:rPr lang="zh-CN" altLang="en-GB" sz="2800" b="1">
                <a:solidFill>
                  <a:schemeClr val="tx2"/>
                </a:solidFill>
                <a:latin typeface="Times New Roman" pitchFamily="18" charset="0"/>
              </a:rPr>
              <a:t>需要 </a:t>
            </a:r>
            <a:r>
              <a:rPr lang="en-GB" altLang="zh-CN" sz="2800" b="1">
                <a:solidFill>
                  <a:schemeClr val="tx2"/>
                </a:solidFill>
                <a:latin typeface="Times New Roman" pitchFamily="18" charset="0"/>
              </a:rPr>
              <a:t>CS</a:t>
            </a:r>
            <a:r>
              <a:rPr lang="zh-CN" altLang="en-GB" sz="2800" b="1">
                <a:solidFill>
                  <a:schemeClr val="tx2"/>
                </a:solidFill>
                <a:latin typeface="Times New Roman" pitchFamily="18" charset="0"/>
              </a:rPr>
              <a:t>、</a:t>
            </a:r>
            <a:r>
              <a:rPr lang="en-GB" altLang="zh-CN" sz="2800" b="1">
                <a:solidFill>
                  <a:schemeClr val="tx2"/>
                </a:solidFill>
                <a:latin typeface="Times New Roman" pitchFamily="18" charset="0"/>
              </a:rPr>
              <a:t>A0</a:t>
            </a:r>
            <a:r>
              <a:rPr lang="zh-CN" altLang="en-GB" sz="2800" b="1">
                <a:solidFill>
                  <a:schemeClr val="tx2"/>
                </a:solidFill>
                <a:latin typeface="Times New Roman" pitchFamily="18" charset="0"/>
              </a:rPr>
              <a:t>、</a:t>
            </a:r>
            <a:r>
              <a:rPr lang="en-GB" altLang="zh-CN" sz="2800" b="1">
                <a:solidFill>
                  <a:schemeClr val="tx2"/>
                </a:solidFill>
                <a:latin typeface="Times New Roman" pitchFamily="18" charset="0"/>
              </a:rPr>
              <a:t>RD</a:t>
            </a:r>
            <a:r>
              <a:rPr lang="zh-CN" altLang="en-GB" sz="2800" b="1">
                <a:solidFill>
                  <a:schemeClr val="tx2"/>
                </a:solidFill>
                <a:latin typeface="Times New Roman" pitchFamily="18" charset="0"/>
              </a:rPr>
              <a:t>、</a:t>
            </a:r>
            <a:r>
              <a:rPr lang="en-GB" altLang="zh-CN" sz="2800" b="1">
                <a:solidFill>
                  <a:schemeClr val="tx2"/>
                </a:solidFill>
                <a:latin typeface="Times New Roman" pitchFamily="18" charset="0"/>
              </a:rPr>
              <a:t>WR </a:t>
            </a:r>
            <a:r>
              <a:rPr lang="zh-CN" altLang="en-GB" sz="2800" b="1">
                <a:solidFill>
                  <a:schemeClr val="tx2"/>
                </a:solidFill>
                <a:latin typeface="Times New Roman" pitchFamily="18" charset="0"/>
              </a:rPr>
              <a:t>和 </a:t>
            </a:r>
            <a:r>
              <a:rPr lang="en-GB" altLang="zh-CN" sz="2800" b="1">
                <a:solidFill>
                  <a:schemeClr val="tx2"/>
                </a:solidFill>
                <a:latin typeface="Times New Roman" pitchFamily="18" charset="0"/>
              </a:rPr>
              <a:t>D4</a:t>
            </a:r>
            <a:r>
              <a:rPr lang="zh-CN" altLang="en-GB" sz="2800" b="1">
                <a:solidFill>
                  <a:schemeClr val="tx2"/>
                </a:solidFill>
                <a:latin typeface="Times New Roman" pitchFamily="18" charset="0"/>
              </a:rPr>
              <a:t>、</a:t>
            </a:r>
            <a:r>
              <a:rPr lang="en-GB" altLang="zh-CN" sz="2800" b="1">
                <a:solidFill>
                  <a:schemeClr val="tx2"/>
                </a:solidFill>
                <a:latin typeface="Times New Roman" pitchFamily="18" charset="0"/>
              </a:rPr>
              <a:t>D3 </a:t>
            </a:r>
            <a:r>
              <a:rPr lang="zh-CN" altLang="en-GB" sz="2800" b="1">
                <a:solidFill>
                  <a:schemeClr val="tx2"/>
                </a:solidFill>
                <a:latin typeface="Times New Roman" pitchFamily="18" charset="0"/>
              </a:rPr>
              <a:t>的配合</a:t>
            </a:r>
          </a:p>
          <a:p>
            <a:pPr marL="352425" indent="-352425"/>
            <a:r>
              <a:rPr lang="zh-CN" altLang="en-US" sz="2800" b="1">
                <a:solidFill>
                  <a:schemeClr val="tx2"/>
                </a:solidFill>
                <a:latin typeface="Times New Roman" pitchFamily="18" charset="0"/>
              </a:rPr>
              <a:t>内部寄存器的访问方法如下表：</a:t>
            </a:r>
          </a:p>
        </p:txBody>
      </p:sp>
      <p:sp>
        <p:nvSpPr>
          <p:cNvPr id="1020932" name="Rectangle 4"/>
          <p:cNvSpPr>
            <a:spLocks noChangeArrowheads="1"/>
          </p:cNvSpPr>
          <p:nvPr/>
        </p:nvSpPr>
        <p:spPr bwMode="auto">
          <a:xfrm>
            <a:off x="395288" y="836613"/>
            <a:ext cx="8507412" cy="503237"/>
          </a:xfrm>
          <a:prstGeom prst="rect">
            <a:avLst/>
          </a:prstGeom>
          <a:noFill/>
          <a:ln w="9525">
            <a:noFill/>
            <a:miter lim="800000"/>
            <a:headEnd/>
            <a:tailEnd/>
          </a:ln>
          <a:effectLst/>
        </p:spPr>
        <p:txBody>
          <a:bodyPr/>
          <a:lstStyle/>
          <a:p>
            <a:pPr algn="l">
              <a:spcBef>
                <a:spcPct val="20000"/>
              </a:spcBef>
              <a:buClr>
                <a:schemeClr val="bg2"/>
              </a:buClr>
              <a:buSzPct val="75000"/>
            </a:pPr>
            <a:r>
              <a:rPr lang="en-US" altLang="zh-CN" sz="2800">
                <a:solidFill>
                  <a:schemeClr val="bg2"/>
                </a:solidFill>
                <a:latin typeface="Arial" charset="0"/>
              </a:rPr>
              <a:t>5.</a:t>
            </a:r>
            <a:r>
              <a:rPr lang="en-US" altLang="zh-CN" sz="2800">
                <a:latin typeface="Arial" charset="0"/>
              </a:rPr>
              <a:t>  8259 </a:t>
            </a:r>
            <a:r>
              <a:rPr lang="zh-CN" altLang="en-US" sz="2800">
                <a:latin typeface="Arial" charset="0"/>
              </a:rPr>
              <a:t>编程使用 － </a:t>
            </a:r>
            <a:r>
              <a:rPr lang="zh-CN" altLang="en-US" sz="2800">
                <a:solidFill>
                  <a:srgbClr val="FF0000"/>
                </a:solidFill>
                <a:latin typeface="Arial" charset="0"/>
              </a:rPr>
              <a:t>内部寄存器</a:t>
            </a:r>
            <a:r>
              <a:rPr lang="zh-CN" altLang="en-US" sz="2800">
                <a:latin typeface="Arial" charset="0"/>
              </a:rPr>
              <a:t>的</a:t>
            </a:r>
            <a:r>
              <a:rPr lang="zh-CN" altLang="en-US" sz="2800">
                <a:solidFill>
                  <a:srgbClr val="FF0000"/>
                </a:solidFill>
                <a:latin typeface="Arial" charset="0"/>
              </a:rPr>
              <a:t>寻址</a:t>
            </a:r>
            <a:r>
              <a:rPr lang="zh-CN" altLang="en-US" sz="2800">
                <a:latin typeface="Arial" charset="0"/>
              </a:rPr>
              <a:t>方法</a:t>
            </a:r>
            <a:endParaRPr lang="zh-CN" altLang="en-US" sz="2800">
              <a:solidFill>
                <a:srgbClr val="0000FF"/>
              </a:solidFill>
              <a:latin typeface="Arial" charset="0"/>
            </a:endParaRPr>
          </a:p>
        </p:txBody>
      </p:sp>
      <p:sp>
        <p:nvSpPr>
          <p:cNvPr id="1020933" name="Line 5"/>
          <p:cNvSpPr>
            <a:spLocks noChangeShapeType="1"/>
          </p:cNvSpPr>
          <p:nvPr/>
        </p:nvSpPr>
        <p:spPr bwMode="auto">
          <a:xfrm>
            <a:off x="1733550" y="1625600"/>
            <a:ext cx="425450" cy="0"/>
          </a:xfrm>
          <a:prstGeom prst="line">
            <a:avLst/>
          </a:prstGeom>
          <a:noFill/>
          <a:ln w="38100">
            <a:solidFill>
              <a:schemeClr val="tx1"/>
            </a:solidFill>
            <a:round/>
            <a:headEnd/>
            <a:tailEnd type="none" w="med" len="lg"/>
          </a:ln>
          <a:effectLst/>
        </p:spPr>
        <p:txBody>
          <a:bodyPr anchor="ctr">
            <a:spAutoFit/>
          </a:bodyPr>
          <a:lstStyle/>
          <a:p>
            <a:endParaRPr lang="zh-CN" altLang="en-US"/>
          </a:p>
        </p:txBody>
      </p:sp>
      <p:sp>
        <p:nvSpPr>
          <p:cNvPr id="1020934" name="Line 6"/>
          <p:cNvSpPr>
            <a:spLocks noChangeShapeType="1"/>
          </p:cNvSpPr>
          <p:nvPr/>
        </p:nvSpPr>
        <p:spPr bwMode="auto">
          <a:xfrm>
            <a:off x="3308350" y="1625600"/>
            <a:ext cx="514350" cy="0"/>
          </a:xfrm>
          <a:prstGeom prst="line">
            <a:avLst/>
          </a:prstGeom>
          <a:noFill/>
          <a:ln w="38100">
            <a:solidFill>
              <a:schemeClr val="tx1"/>
            </a:solidFill>
            <a:round/>
            <a:headEnd/>
            <a:tailEnd type="none" w="med" len="lg"/>
          </a:ln>
          <a:effectLst/>
        </p:spPr>
        <p:txBody>
          <a:bodyPr anchor="ctr">
            <a:spAutoFit/>
          </a:bodyPr>
          <a:lstStyle/>
          <a:p>
            <a:endParaRPr lang="zh-CN" altLang="en-US"/>
          </a:p>
        </p:txBody>
      </p:sp>
      <p:sp>
        <p:nvSpPr>
          <p:cNvPr id="1020935" name="Line 7"/>
          <p:cNvSpPr>
            <a:spLocks noChangeShapeType="1"/>
          </p:cNvSpPr>
          <p:nvPr/>
        </p:nvSpPr>
        <p:spPr bwMode="auto">
          <a:xfrm>
            <a:off x="4152900" y="1619250"/>
            <a:ext cx="647700" cy="0"/>
          </a:xfrm>
          <a:prstGeom prst="line">
            <a:avLst/>
          </a:prstGeom>
          <a:noFill/>
          <a:ln w="38100">
            <a:solidFill>
              <a:schemeClr val="tx1"/>
            </a:solidFill>
            <a:round/>
            <a:headEnd/>
            <a:tailEnd type="none" w="med" len="lg"/>
          </a:ln>
          <a:effectLst/>
        </p:spPr>
        <p:txBody>
          <a:bodyPr anchor="ctr">
            <a:spAutoFit/>
          </a:bodyPr>
          <a:lstStyle/>
          <a:p>
            <a:endParaRPr lang="zh-CN" altLang="en-US"/>
          </a:p>
        </p:txBody>
      </p:sp>
      <p:graphicFrame>
        <p:nvGraphicFramePr>
          <p:cNvPr id="1021125" name="Group 197"/>
          <p:cNvGraphicFramePr>
            <a:graphicFrameLocks noGrp="1"/>
          </p:cNvGraphicFramePr>
          <p:nvPr/>
        </p:nvGraphicFramePr>
        <p:xfrm>
          <a:off x="179388" y="2852738"/>
          <a:ext cx="8785225" cy="3313114"/>
        </p:xfrm>
        <a:graphic>
          <a:graphicData uri="http://schemas.openxmlformats.org/drawingml/2006/table">
            <a:tbl>
              <a:tblPr/>
              <a:tblGrid>
                <a:gridCol w="576262"/>
                <a:gridCol w="576263"/>
                <a:gridCol w="576262"/>
                <a:gridCol w="576263"/>
                <a:gridCol w="576262"/>
                <a:gridCol w="576263"/>
                <a:gridCol w="5327650"/>
              </a:tblGrid>
              <a:tr h="679450">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smtClean="0">
                          <a:ln>
                            <a:noFill/>
                          </a:ln>
                          <a:solidFill>
                            <a:schemeClr val="tx1"/>
                          </a:solidFill>
                          <a:effectLst/>
                          <a:latin typeface="Arial" charset="0"/>
                          <a:ea typeface="宋体" pitchFamily="2" charset="-122"/>
                          <a:cs typeface="Times New Roman" pitchFamily="18" charset="0"/>
                        </a:rPr>
                        <a:t>CS</a:t>
                      </a:r>
                      <a:endParaRPr kumimoji="0" lang="en-US" altLang="zh-CN" sz="2000" b="1" i="0" u="none" strike="noStrike" cap="none" normalizeH="0" baseline="0" smtClean="0">
                        <a:ln>
                          <a:noFill/>
                        </a:ln>
                        <a:solidFill>
                          <a:schemeClr val="tx1"/>
                        </a:solidFill>
                        <a:effectLst/>
                        <a:latin typeface="Arial" charset="0"/>
                        <a:ea typeface="宋体" pitchFamily="2" charset="-122"/>
                      </a:endParaRPr>
                    </a:p>
                  </a:txBody>
                  <a:tcPr marL="0" marR="0" marT="0" marB="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smtClean="0">
                          <a:ln>
                            <a:noFill/>
                          </a:ln>
                          <a:solidFill>
                            <a:schemeClr val="tx1"/>
                          </a:solidFill>
                          <a:effectLst/>
                          <a:latin typeface="Arial" charset="0"/>
                          <a:ea typeface="宋体" pitchFamily="2" charset="-122"/>
                          <a:cs typeface="Times New Roman" pitchFamily="18" charset="0"/>
                        </a:rPr>
                        <a:t>RD</a:t>
                      </a:r>
                      <a:endParaRPr kumimoji="0" lang="en-US" altLang="zh-CN" sz="2000" b="1" i="0" u="none" strike="noStrike" cap="none" normalizeH="0" baseline="0" smtClean="0">
                        <a:ln>
                          <a:noFill/>
                        </a:ln>
                        <a:solidFill>
                          <a:schemeClr val="tx1"/>
                        </a:solidFill>
                        <a:effectLst/>
                        <a:latin typeface="Arial" charset="0"/>
                        <a:ea typeface="宋体" pitchFamily="2" charset="-122"/>
                      </a:endParaRPr>
                    </a:p>
                  </a:txBody>
                  <a:tcPr marL="0" marR="0" marT="0" marB="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smtClean="0">
                          <a:ln>
                            <a:noFill/>
                          </a:ln>
                          <a:solidFill>
                            <a:schemeClr val="tx1"/>
                          </a:solidFill>
                          <a:effectLst/>
                          <a:latin typeface="Arial" charset="0"/>
                          <a:ea typeface="宋体" pitchFamily="2" charset="-122"/>
                          <a:cs typeface="Times New Roman" pitchFamily="18" charset="0"/>
                        </a:rPr>
                        <a:t>WR</a:t>
                      </a:r>
                      <a:endParaRPr kumimoji="0" lang="en-US" altLang="zh-CN" sz="2000" b="1" i="0" u="none" strike="noStrike" cap="none" normalizeH="0" baseline="0" smtClean="0">
                        <a:ln>
                          <a:noFill/>
                        </a:ln>
                        <a:solidFill>
                          <a:schemeClr val="tx1"/>
                        </a:solidFill>
                        <a:effectLst/>
                        <a:latin typeface="Arial" charset="0"/>
                        <a:ea typeface="宋体" pitchFamily="2" charset="-122"/>
                      </a:endParaRPr>
                    </a:p>
                  </a:txBody>
                  <a:tcPr marL="0" marR="0" marT="0" marB="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smtClean="0">
                          <a:ln>
                            <a:noFill/>
                          </a:ln>
                          <a:solidFill>
                            <a:schemeClr val="tx1"/>
                          </a:solidFill>
                          <a:effectLst/>
                          <a:latin typeface="Arial" charset="0"/>
                          <a:ea typeface="宋体" pitchFamily="2" charset="-122"/>
                          <a:cs typeface="Times New Roman" pitchFamily="18" charset="0"/>
                        </a:rPr>
                        <a:t>A</a:t>
                      </a:r>
                      <a:r>
                        <a:rPr kumimoji="0" lang="en-US" altLang="zh-CN" sz="1600" b="1" i="0" u="none" strike="noStrike" cap="none" normalizeH="0" baseline="0" smtClean="0">
                          <a:ln>
                            <a:noFill/>
                          </a:ln>
                          <a:solidFill>
                            <a:schemeClr val="tx1"/>
                          </a:solidFill>
                          <a:effectLst/>
                          <a:latin typeface="Arial" charset="0"/>
                          <a:ea typeface="宋体" pitchFamily="2" charset="-122"/>
                          <a:cs typeface="Times New Roman" pitchFamily="18" charset="0"/>
                        </a:rPr>
                        <a:t>0</a:t>
                      </a:r>
                      <a:endParaRPr kumimoji="0" lang="en-US" altLang="zh-CN" sz="1600" b="1" i="0" u="none" strike="noStrike" cap="none" normalizeH="0" baseline="0" smtClean="0">
                        <a:ln>
                          <a:noFill/>
                        </a:ln>
                        <a:solidFill>
                          <a:schemeClr val="tx1"/>
                        </a:solidFill>
                        <a:effectLst/>
                        <a:latin typeface="Arial" charset="0"/>
                        <a:ea typeface="宋体" pitchFamily="2" charset="-122"/>
                      </a:endParaRPr>
                    </a:p>
                  </a:txBody>
                  <a:tcPr marL="0" marR="0" marT="0" marB="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smtClean="0">
                          <a:ln>
                            <a:noFill/>
                          </a:ln>
                          <a:solidFill>
                            <a:schemeClr val="tx1"/>
                          </a:solidFill>
                          <a:effectLst/>
                          <a:latin typeface="Arial" charset="0"/>
                          <a:ea typeface="宋体" pitchFamily="2" charset="-122"/>
                          <a:cs typeface="Times New Roman" pitchFamily="18" charset="0"/>
                        </a:rPr>
                        <a:t>D</a:t>
                      </a:r>
                      <a:r>
                        <a:rPr kumimoji="0" lang="en-US" altLang="zh-CN" sz="1600" b="1" i="0" u="none" strike="noStrike" cap="none" normalizeH="0" baseline="0" smtClean="0">
                          <a:ln>
                            <a:noFill/>
                          </a:ln>
                          <a:solidFill>
                            <a:schemeClr val="tx1"/>
                          </a:solidFill>
                          <a:effectLst/>
                          <a:latin typeface="Arial" charset="0"/>
                          <a:ea typeface="宋体" pitchFamily="2" charset="-122"/>
                          <a:cs typeface="Times New Roman" pitchFamily="18" charset="0"/>
                        </a:rPr>
                        <a:t>4</a:t>
                      </a:r>
                      <a:endParaRPr kumimoji="0" lang="en-US" altLang="zh-CN" sz="1600" b="1" i="0" u="none" strike="noStrike" cap="none" normalizeH="0" baseline="0" smtClean="0">
                        <a:ln>
                          <a:noFill/>
                        </a:ln>
                        <a:solidFill>
                          <a:schemeClr val="tx1"/>
                        </a:solidFill>
                        <a:effectLst/>
                        <a:latin typeface="Arial" charset="0"/>
                        <a:ea typeface="宋体" pitchFamily="2" charset="-122"/>
                      </a:endParaRPr>
                    </a:p>
                  </a:txBody>
                  <a:tcPr marL="0" marR="0" marT="0" marB="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smtClean="0">
                          <a:ln>
                            <a:noFill/>
                          </a:ln>
                          <a:solidFill>
                            <a:schemeClr val="tx1"/>
                          </a:solidFill>
                          <a:effectLst/>
                          <a:latin typeface="Arial" charset="0"/>
                          <a:ea typeface="宋体" pitchFamily="2" charset="-122"/>
                          <a:cs typeface="Times New Roman" pitchFamily="18" charset="0"/>
                        </a:rPr>
                        <a:t>D</a:t>
                      </a:r>
                      <a:r>
                        <a:rPr kumimoji="0" lang="en-US" altLang="zh-CN" sz="1600" b="1" i="0" u="none" strike="noStrike" cap="none" normalizeH="0" baseline="0" smtClean="0">
                          <a:ln>
                            <a:noFill/>
                          </a:ln>
                          <a:solidFill>
                            <a:schemeClr val="tx1"/>
                          </a:solidFill>
                          <a:effectLst/>
                          <a:latin typeface="Arial" charset="0"/>
                          <a:ea typeface="宋体" pitchFamily="2" charset="-122"/>
                          <a:cs typeface="Times New Roman" pitchFamily="18" charset="0"/>
                        </a:rPr>
                        <a:t>3</a:t>
                      </a:r>
                      <a:endParaRPr kumimoji="0" lang="en-US" altLang="zh-CN" sz="1600" b="1" i="0" u="none" strike="noStrike" cap="none" normalizeH="0" baseline="0" smtClean="0">
                        <a:ln>
                          <a:noFill/>
                        </a:ln>
                        <a:solidFill>
                          <a:schemeClr val="tx1"/>
                        </a:solidFill>
                        <a:effectLst/>
                        <a:latin typeface="Arial" charset="0"/>
                        <a:ea typeface="宋体" pitchFamily="2" charset="-122"/>
                      </a:endParaRPr>
                    </a:p>
                  </a:txBody>
                  <a:tcPr marL="0" marR="0" marT="0" marB="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2400" b="1" i="0" u="none" strike="noStrike" cap="none" normalizeH="0" baseline="0" smtClean="0">
                          <a:ln>
                            <a:noFill/>
                          </a:ln>
                          <a:solidFill>
                            <a:schemeClr val="tx1"/>
                          </a:solidFill>
                          <a:effectLst/>
                          <a:latin typeface="Arial" charset="0"/>
                          <a:ea typeface="宋体" pitchFamily="2" charset="-122"/>
                          <a:cs typeface="Times New Roman" pitchFamily="18" charset="0"/>
                        </a:rPr>
                        <a:t>读写操作</a:t>
                      </a:r>
                      <a:endParaRPr kumimoji="0" lang="zh-CN" altLang="en-US" sz="2400" b="1" i="0" u="none" strike="noStrike" cap="none" normalizeH="0" baseline="0" smtClean="0">
                        <a:ln>
                          <a:noFill/>
                        </a:ln>
                        <a:solidFill>
                          <a:schemeClr val="tx1"/>
                        </a:solidFill>
                        <a:effectLst/>
                        <a:latin typeface="Arial" charset="0"/>
                        <a:ea typeface="宋体" pitchFamily="2" charset="-122"/>
                      </a:endParaRPr>
                    </a:p>
                  </a:txBody>
                  <a:tcPr marL="0" marR="0" marT="0" marB="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r h="427038">
                <a:tc rowSpan="4">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smtClean="0">
                          <a:ln>
                            <a:noFill/>
                          </a:ln>
                          <a:solidFill>
                            <a:srgbClr val="0000F8"/>
                          </a:solidFill>
                          <a:effectLst/>
                          <a:latin typeface="Arial" charset="0"/>
                          <a:ea typeface="宋体" pitchFamily="2" charset="-122"/>
                          <a:cs typeface="Times New Roman" pitchFamily="18" charset="0"/>
                        </a:rPr>
                        <a:t>0</a:t>
                      </a:r>
                      <a:endParaRPr kumimoji="0" lang="en-US" altLang="zh-CN" sz="2000" b="1" i="0" u="none" strike="noStrike" cap="none" normalizeH="0" baseline="0" smtClean="0">
                        <a:ln>
                          <a:noFill/>
                        </a:ln>
                        <a:solidFill>
                          <a:srgbClr val="0000F8"/>
                        </a:solidFill>
                        <a:effectLst/>
                        <a:latin typeface="Arial" charset="0"/>
                        <a:ea typeface="宋体" pitchFamily="2" charset="-122"/>
                      </a:endParaRPr>
                    </a:p>
                  </a:txBody>
                  <a:tcPr marL="0" marR="0" marT="0" marB="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rowSpan="4">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smtClean="0">
                          <a:ln>
                            <a:noFill/>
                          </a:ln>
                          <a:solidFill>
                            <a:srgbClr val="0000F8"/>
                          </a:solidFill>
                          <a:effectLst/>
                          <a:latin typeface="Arial" charset="0"/>
                          <a:ea typeface="宋体" pitchFamily="2" charset="-122"/>
                          <a:cs typeface="Times New Roman" pitchFamily="18" charset="0"/>
                        </a:rPr>
                        <a:t>1</a:t>
                      </a:r>
                      <a:endParaRPr kumimoji="0" lang="en-US" altLang="zh-CN" sz="2000" b="1" i="0" u="none" strike="noStrike" cap="none" normalizeH="0" baseline="0" smtClean="0">
                        <a:ln>
                          <a:noFill/>
                        </a:ln>
                        <a:solidFill>
                          <a:srgbClr val="0000F8"/>
                        </a:solidFill>
                        <a:effectLst/>
                        <a:latin typeface="Arial" charset="0"/>
                        <a:ea typeface="宋体" pitchFamily="2" charset="-122"/>
                      </a:endParaRPr>
                    </a:p>
                  </a:txBody>
                  <a:tcPr marL="0" marR="0" marT="0" marB="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rowSpan="4">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smtClean="0">
                          <a:ln>
                            <a:noFill/>
                          </a:ln>
                          <a:solidFill>
                            <a:srgbClr val="0000F8"/>
                          </a:solidFill>
                          <a:effectLst/>
                          <a:latin typeface="Arial" charset="0"/>
                          <a:ea typeface="宋体" pitchFamily="2" charset="-122"/>
                          <a:cs typeface="Times New Roman" pitchFamily="18" charset="0"/>
                        </a:rPr>
                        <a:t>0</a:t>
                      </a:r>
                      <a:endParaRPr kumimoji="0" lang="en-US" altLang="zh-CN" sz="2000" b="1" i="0" u="none" strike="noStrike" cap="none" normalizeH="0" baseline="0" smtClean="0">
                        <a:ln>
                          <a:noFill/>
                        </a:ln>
                        <a:solidFill>
                          <a:srgbClr val="0000F8"/>
                        </a:solidFill>
                        <a:effectLst/>
                        <a:latin typeface="Arial" charset="0"/>
                        <a:ea typeface="宋体" pitchFamily="2" charset="-122"/>
                      </a:endParaRPr>
                    </a:p>
                  </a:txBody>
                  <a:tcPr marL="0" marR="0" marT="0" marB="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smtClean="0">
                          <a:ln>
                            <a:noFill/>
                          </a:ln>
                          <a:solidFill>
                            <a:srgbClr val="0000F8"/>
                          </a:solidFill>
                          <a:effectLst/>
                          <a:latin typeface="Arial" charset="0"/>
                          <a:ea typeface="宋体" pitchFamily="2" charset="-122"/>
                          <a:cs typeface="Times New Roman" pitchFamily="18" charset="0"/>
                        </a:rPr>
                        <a:t>0</a:t>
                      </a:r>
                      <a:endParaRPr kumimoji="0" lang="en-US" altLang="zh-CN" sz="2000" b="1" i="0" u="none" strike="noStrike" cap="none" normalizeH="0" baseline="0" smtClean="0">
                        <a:ln>
                          <a:noFill/>
                        </a:ln>
                        <a:solidFill>
                          <a:srgbClr val="0000F8"/>
                        </a:solidFill>
                        <a:effectLst/>
                        <a:latin typeface="Arial" charset="0"/>
                        <a:ea typeface="宋体" pitchFamily="2" charset="-122"/>
                      </a:endParaRPr>
                    </a:p>
                  </a:txBody>
                  <a:tcPr marL="0" marR="0" marT="0" marB="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smtClean="0">
                          <a:ln>
                            <a:noFill/>
                          </a:ln>
                          <a:solidFill>
                            <a:srgbClr val="0000F8"/>
                          </a:solidFill>
                          <a:effectLst/>
                          <a:latin typeface="Arial" charset="0"/>
                          <a:ea typeface="宋体" pitchFamily="2" charset="-122"/>
                          <a:cs typeface="Times New Roman" pitchFamily="18" charset="0"/>
                        </a:rPr>
                        <a:t>0</a:t>
                      </a:r>
                      <a:endParaRPr kumimoji="0" lang="en-US" altLang="zh-CN" sz="2000" b="1" i="0" u="none" strike="noStrike" cap="none" normalizeH="0" baseline="0" smtClean="0">
                        <a:ln>
                          <a:noFill/>
                        </a:ln>
                        <a:solidFill>
                          <a:srgbClr val="0000F8"/>
                        </a:solidFill>
                        <a:effectLst/>
                        <a:latin typeface="Arial" charset="0"/>
                        <a:ea typeface="宋体" pitchFamily="2" charset="-122"/>
                      </a:endParaRPr>
                    </a:p>
                  </a:txBody>
                  <a:tcPr marL="0" marR="0" marT="0" marB="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smtClean="0">
                          <a:ln>
                            <a:noFill/>
                          </a:ln>
                          <a:solidFill>
                            <a:srgbClr val="0000F8"/>
                          </a:solidFill>
                          <a:effectLst/>
                          <a:latin typeface="Arial" charset="0"/>
                          <a:ea typeface="宋体" pitchFamily="2" charset="-122"/>
                          <a:cs typeface="Times New Roman" pitchFamily="18" charset="0"/>
                        </a:rPr>
                        <a:t>0</a:t>
                      </a:r>
                      <a:endParaRPr kumimoji="0" lang="en-US" altLang="zh-CN" sz="2000" b="1" i="0" u="none" strike="noStrike" cap="none" normalizeH="0" baseline="0" smtClean="0">
                        <a:ln>
                          <a:noFill/>
                        </a:ln>
                        <a:solidFill>
                          <a:srgbClr val="0000F8"/>
                        </a:solidFill>
                        <a:effectLst/>
                        <a:latin typeface="Arial" charset="0"/>
                        <a:ea typeface="宋体" pitchFamily="2" charset="-122"/>
                      </a:endParaRPr>
                    </a:p>
                  </a:txBody>
                  <a:tcPr marL="0" marR="0" marT="0" marB="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342900" marR="0" lvl="0" indent="-255588" algn="l" defTabSz="914400" rtl="0" eaLnBrk="1" fontAlgn="base" latinLnBrk="0" hangingPunct="1">
                        <a:lnSpc>
                          <a:spcPct val="115000"/>
                        </a:lnSpc>
                        <a:spcBef>
                          <a:spcPct val="0"/>
                        </a:spcBef>
                        <a:spcAft>
                          <a:spcPct val="0"/>
                        </a:spcAft>
                        <a:buClrTx/>
                        <a:buSzTx/>
                        <a:buFontTx/>
                        <a:buNone/>
                        <a:tabLst/>
                      </a:pPr>
                      <a:r>
                        <a:rPr kumimoji="0" lang="zh-CN" altLang="en-US" sz="2000" b="1" i="0" u="none" strike="noStrike" cap="none" normalizeH="0" baseline="0" smtClean="0">
                          <a:ln>
                            <a:noFill/>
                          </a:ln>
                          <a:solidFill>
                            <a:srgbClr val="0000F8"/>
                          </a:solidFill>
                          <a:effectLst/>
                          <a:latin typeface="Times New Roman" pitchFamily="18" charset="0"/>
                          <a:ea typeface="宋体" pitchFamily="2" charset="-122"/>
                          <a:cs typeface="Times New Roman" pitchFamily="18" charset="0"/>
                        </a:rPr>
                        <a:t>写</a:t>
                      </a:r>
                      <a:r>
                        <a:rPr kumimoji="0" lang="en-US" altLang="zh-CN" sz="2000" b="1" i="0" u="none" strike="noStrike" cap="none" normalizeH="0" baseline="0" smtClean="0">
                          <a:ln>
                            <a:noFill/>
                          </a:ln>
                          <a:solidFill>
                            <a:srgbClr val="FF0066"/>
                          </a:solidFill>
                          <a:effectLst/>
                          <a:latin typeface="Times New Roman" pitchFamily="18" charset="0"/>
                          <a:ea typeface="宋体" pitchFamily="2" charset="-122"/>
                          <a:cs typeface="Times New Roman" pitchFamily="18" charset="0"/>
                        </a:rPr>
                        <a:t>OCW2</a:t>
                      </a:r>
                    </a:p>
                  </a:txBody>
                  <a:tcPr marL="0" marR="0" marT="0" marB="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lg"/>
                    </a:lnB>
                    <a:lnTlToBr>
                      <a:noFill/>
                    </a:lnTlToBr>
                    <a:lnBlToTr>
                      <a:noFill/>
                    </a:lnBlToTr>
                    <a:noFill/>
                  </a:tcPr>
                </a:tc>
              </a:tr>
              <a:tr h="423863">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smtClean="0">
                          <a:ln>
                            <a:noFill/>
                          </a:ln>
                          <a:solidFill>
                            <a:srgbClr val="0000F8"/>
                          </a:solidFill>
                          <a:effectLst/>
                          <a:latin typeface="Arial" charset="0"/>
                          <a:ea typeface="宋体" pitchFamily="2" charset="-122"/>
                          <a:cs typeface="Times New Roman" pitchFamily="18" charset="0"/>
                        </a:rPr>
                        <a:t>0</a:t>
                      </a:r>
                      <a:endParaRPr kumimoji="0" lang="en-US" altLang="zh-CN" sz="2000" b="1" i="0" u="none" strike="noStrike" cap="none" normalizeH="0" baseline="0" smtClean="0">
                        <a:ln>
                          <a:noFill/>
                        </a:ln>
                        <a:solidFill>
                          <a:srgbClr val="0000F8"/>
                        </a:solidFill>
                        <a:effectLst/>
                        <a:latin typeface="Arial" charset="0"/>
                        <a:ea typeface="宋体" pitchFamily="2" charset="-122"/>
                      </a:endParaRPr>
                    </a:p>
                  </a:txBody>
                  <a:tcPr marL="0" marR="0" marT="0" marB="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smtClean="0">
                          <a:ln>
                            <a:noFill/>
                          </a:ln>
                          <a:solidFill>
                            <a:srgbClr val="0000F8"/>
                          </a:solidFill>
                          <a:effectLst/>
                          <a:latin typeface="Arial" charset="0"/>
                          <a:ea typeface="宋体" pitchFamily="2" charset="-122"/>
                          <a:cs typeface="Times New Roman" pitchFamily="18" charset="0"/>
                        </a:rPr>
                        <a:t>0</a:t>
                      </a:r>
                      <a:endParaRPr kumimoji="0" lang="en-US" altLang="zh-CN" sz="2000" b="1" i="0" u="none" strike="noStrike" cap="none" normalizeH="0" baseline="0" smtClean="0">
                        <a:ln>
                          <a:noFill/>
                        </a:ln>
                        <a:solidFill>
                          <a:srgbClr val="0000F8"/>
                        </a:solidFill>
                        <a:effectLst/>
                        <a:latin typeface="Arial" charset="0"/>
                        <a:ea typeface="宋体" pitchFamily="2" charset="-122"/>
                      </a:endParaRPr>
                    </a:p>
                  </a:txBody>
                  <a:tcPr marL="0" marR="0" marT="0" marB="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smtClean="0">
                          <a:ln>
                            <a:noFill/>
                          </a:ln>
                          <a:solidFill>
                            <a:srgbClr val="0000F8"/>
                          </a:solidFill>
                          <a:effectLst/>
                          <a:latin typeface="Arial" charset="0"/>
                          <a:ea typeface="宋体" pitchFamily="2" charset="-122"/>
                          <a:cs typeface="Times New Roman" pitchFamily="18" charset="0"/>
                        </a:rPr>
                        <a:t>1</a:t>
                      </a:r>
                      <a:endParaRPr kumimoji="0" lang="en-US" altLang="zh-CN" sz="2000" b="1" i="0" u="none" strike="noStrike" cap="none" normalizeH="0" baseline="0" smtClean="0">
                        <a:ln>
                          <a:noFill/>
                        </a:ln>
                        <a:solidFill>
                          <a:srgbClr val="0000F8"/>
                        </a:solidFill>
                        <a:effectLst/>
                        <a:latin typeface="Arial" charset="0"/>
                        <a:ea typeface="宋体" pitchFamily="2" charset="-122"/>
                      </a:endParaRPr>
                    </a:p>
                  </a:txBody>
                  <a:tcPr marL="0" marR="0" marT="0" marB="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342900" marR="0" lvl="0" indent="-255588" algn="l" defTabSz="914400" rtl="0" eaLnBrk="0" fontAlgn="base" latinLnBrk="0" hangingPunct="0">
                        <a:lnSpc>
                          <a:spcPct val="115000"/>
                        </a:lnSpc>
                        <a:spcBef>
                          <a:spcPct val="0"/>
                        </a:spcBef>
                        <a:spcAft>
                          <a:spcPct val="0"/>
                        </a:spcAft>
                        <a:buClrTx/>
                        <a:buSzTx/>
                        <a:buFontTx/>
                        <a:buNone/>
                        <a:tabLst/>
                      </a:pPr>
                      <a:r>
                        <a:rPr kumimoji="0" lang="zh-CN" altLang="en-US" sz="2000" b="1" i="0" u="none" strike="noStrike" cap="none" normalizeH="0" baseline="0" smtClean="0">
                          <a:ln>
                            <a:noFill/>
                          </a:ln>
                          <a:solidFill>
                            <a:srgbClr val="0000F8"/>
                          </a:solidFill>
                          <a:effectLst/>
                          <a:latin typeface="Times New Roman" pitchFamily="18" charset="0"/>
                          <a:ea typeface="宋体" pitchFamily="2" charset="-122"/>
                          <a:cs typeface="Times New Roman" pitchFamily="18" charset="0"/>
                        </a:rPr>
                        <a:t>写</a:t>
                      </a:r>
                      <a:r>
                        <a:rPr kumimoji="0" lang="en-US" altLang="zh-CN" sz="2000" b="1" i="0" u="none" strike="noStrike" cap="none" normalizeH="0" baseline="0" smtClean="0">
                          <a:ln>
                            <a:noFill/>
                          </a:ln>
                          <a:solidFill>
                            <a:srgbClr val="FF0066"/>
                          </a:solidFill>
                          <a:effectLst/>
                          <a:latin typeface="Times New Roman" pitchFamily="18" charset="0"/>
                          <a:ea typeface="宋体" pitchFamily="2" charset="-122"/>
                          <a:cs typeface="Times New Roman" pitchFamily="18" charset="0"/>
                        </a:rPr>
                        <a:t>OCW3</a:t>
                      </a:r>
                    </a:p>
                  </a:txBody>
                  <a:tcPr marL="0" marR="0" marT="0" marB="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lg"/>
                    </a:lnT>
                    <a:lnB w="19050" cap="flat" cmpd="sng" algn="ctr">
                      <a:solidFill>
                        <a:schemeClr val="tx1"/>
                      </a:solidFill>
                      <a:prstDash val="solid"/>
                      <a:round/>
                      <a:headEnd type="none" w="med" len="med"/>
                      <a:tailEnd type="none" w="med" len="lg"/>
                    </a:lnB>
                    <a:lnTlToBr>
                      <a:noFill/>
                    </a:lnTlToBr>
                    <a:lnBlToTr>
                      <a:noFill/>
                    </a:lnBlToTr>
                    <a:noFill/>
                  </a:tcPr>
                </a:tc>
              </a:tr>
              <a:tr h="427038">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smtClean="0">
                          <a:ln>
                            <a:noFill/>
                          </a:ln>
                          <a:solidFill>
                            <a:srgbClr val="0000F8"/>
                          </a:solidFill>
                          <a:effectLst/>
                          <a:latin typeface="Arial" charset="0"/>
                          <a:ea typeface="宋体" pitchFamily="2" charset="-122"/>
                          <a:cs typeface="Times New Roman" pitchFamily="18" charset="0"/>
                        </a:rPr>
                        <a:t>0</a:t>
                      </a:r>
                      <a:endParaRPr kumimoji="0" lang="en-US" altLang="zh-CN" sz="2000" b="1" i="0" u="none" strike="noStrike" cap="none" normalizeH="0" baseline="0" smtClean="0">
                        <a:ln>
                          <a:noFill/>
                        </a:ln>
                        <a:solidFill>
                          <a:srgbClr val="0000F8"/>
                        </a:solidFill>
                        <a:effectLst/>
                        <a:latin typeface="Arial" charset="0"/>
                        <a:ea typeface="宋体" pitchFamily="2" charset="-122"/>
                      </a:endParaRPr>
                    </a:p>
                  </a:txBody>
                  <a:tcPr marL="0" marR="0" marT="0" marB="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smtClean="0">
                          <a:ln>
                            <a:noFill/>
                          </a:ln>
                          <a:solidFill>
                            <a:srgbClr val="0000F8"/>
                          </a:solidFill>
                          <a:effectLst/>
                          <a:latin typeface="Arial" charset="0"/>
                          <a:ea typeface="宋体" pitchFamily="2" charset="-122"/>
                          <a:cs typeface="Times New Roman" pitchFamily="18" charset="0"/>
                        </a:rPr>
                        <a:t>1</a:t>
                      </a:r>
                      <a:endParaRPr kumimoji="0" lang="en-US" altLang="zh-CN" sz="2000" b="1" i="0" u="none" strike="noStrike" cap="none" normalizeH="0" baseline="0" smtClean="0">
                        <a:ln>
                          <a:noFill/>
                        </a:ln>
                        <a:solidFill>
                          <a:srgbClr val="0000F8"/>
                        </a:solidFill>
                        <a:effectLst/>
                        <a:latin typeface="Arial" charset="0"/>
                        <a:ea typeface="宋体" pitchFamily="2" charset="-122"/>
                      </a:endParaRPr>
                    </a:p>
                  </a:txBody>
                  <a:tcPr marL="0" marR="0" marT="0" marB="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smtClean="0">
                          <a:ln>
                            <a:noFill/>
                          </a:ln>
                          <a:solidFill>
                            <a:srgbClr val="0000F8"/>
                          </a:solidFill>
                          <a:effectLst/>
                          <a:latin typeface="Arial" charset="0"/>
                          <a:ea typeface="宋体" pitchFamily="2" charset="-122"/>
                          <a:cs typeface="Times New Roman" pitchFamily="18" charset="0"/>
                        </a:rPr>
                        <a:t>x</a:t>
                      </a:r>
                      <a:endParaRPr kumimoji="0" lang="en-US" altLang="zh-CN" sz="2000" b="1" i="0" u="none" strike="noStrike" cap="none" normalizeH="0" baseline="0" smtClean="0">
                        <a:ln>
                          <a:noFill/>
                        </a:ln>
                        <a:solidFill>
                          <a:srgbClr val="0000F8"/>
                        </a:solidFill>
                        <a:effectLst/>
                        <a:latin typeface="Arial" charset="0"/>
                        <a:ea typeface="宋体" pitchFamily="2" charset="-122"/>
                      </a:endParaRPr>
                    </a:p>
                  </a:txBody>
                  <a:tcPr marL="0" marR="0" marT="0" marB="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342900" marR="0" lvl="0" indent="-255588" algn="l" defTabSz="914400" rtl="0" eaLnBrk="0" fontAlgn="base" latinLnBrk="0" hangingPunct="0">
                        <a:lnSpc>
                          <a:spcPct val="115000"/>
                        </a:lnSpc>
                        <a:spcBef>
                          <a:spcPct val="0"/>
                        </a:spcBef>
                        <a:spcAft>
                          <a:spcPct val="0"/>
                        </a:spcAft>
                        <a:buClrTx/>
                        <a:buSzTx/>
                        <a:buFontTx/>
                        <a:buNone/>
                        <a:tabLst/>
                      </a:pPr>
                      <a:r>
                        <a:rPr kumimoji="0" lang="zh-CN" altLang="en-US" sz="2000" b="1" i="0" u="none" strike="noStrike" cap="none" normalizeH="0" baseline="0" smtClean="0">
                          <a:ln>
                            <a:noFill/>
                          </a:ln>
                          <a:solidFill>
                            <a:srgbClr val="0000F8"/>
                          </a:solidFill>
                          <a:effectLst/>
                          <a:latin typeface="Times New Roman" pitchFamily="18" charset="0"/>
                          <a:ea typeface="宋体" pitchFamily="2" charset="-122"/>
                          <a:cs typeface="Times New Roman" pitchFamily="18" charset="0"/>
                        </a:rPr>
                        <a:t>写</a:t>
                      </a:r>
                      <a:r>
                        <a:rPr kumimoji="0" lang="en-US" altLang="zh-CN" sz="2000" b="1" i="0" u="none" strike="noStrike" cap="none" normalizeH="0" baseline="0" smtClean="0">
                          <a:ln>
                            <a:noFill/>
                          </a:ln>
                          <a:solidFill>
                            <a:srgbClr val="008000"/>
                          </a:solidFill>
                          <a:effectLst/>
                          <a:latin typeface="Times New Roman" pitchFamily="18" charset="0"/>
                          <a:ea typeface="宋体" pitchFamily="2" charset="-122"/>
                          <a:cs typeface="Times New Roman" pitchFamily="18" charset="0"/>
                        </a:rPr>
                        <a:t>ICW1</a:t>
                      </a:r>
                    </a:p>
                  </a:txBody>
                  <a:tcPr marL="0" marR="0" marT="0" marB="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lg"/>
                    </a:lnT>
                    <a:lnB w="19050" cap="flat" cmpd="sng" algn="ctr">
                      <a:solidFill>
                        <a:schemeClr val="tx1"/>
                      </a:solidFill>
                      <a:prstDash val="solid"/>
                      <a:round/>
                      <a:headEnd type="none" w="med" len="med"/>
                      <a:tailEnd type="none" w="med" len="lg"/>
                    </a:lnB>
                    <a:lnTlToBr>
                      <a:noFill/>
                    </a:lnTlToBr>
                    <a:lnBlToTr>
                      <a:noFill/>
                    </a:lnBlToTr>
                    <a:noFill/>
                  </a:tcPr>
                </a:tc>
              </a:tr>
              <a:tr h="469900">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smtClean="0">
                          <a:ln>
                            <a:noFill/>
                          </a:ln>
                          <a:solidFill>
                            <a:srgbClr val="0000F8"/>
                          </a:solidFill>
                          <a:effectLst/>
                          <a:latin typeface="Arial" charset="0"/>
                          <a:ea typeface="宋体" pitchFamily="2" charset="-122"/>
                          <a:cs typeface="Times New Roman" pitchFamily="18" charset="0"/>
                        </a:rPr>
                        <a:t>1</a:t>
                      </a:r>
                      <a:endParaRPr kumimoji="0" lang="en-US" altLang="zh-CN" sz="2000" b="1" i="0" u="none" strike="noStrike" cap="none" normalizeH="0" baseline="0" smtClean="0">
                        <a:ln>
                          <a:noFill/>
                        </a:ln>
                        <a:solidFill>
                          <a:srgbClr val="0000F8"/>
                        </a:solidFill>
                        <a:effectLst/>
                        <a:latin typeface="Arial" charset="0"/>
                        <a:ea typeface="宋体" pitchFamily="2" charset="-122"/>
                      </a:endParaRPr>
                    </a:p>
                  </a:txBody>
                  <a:tcPr marL="0" marR="0" marT="0" marB="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smtClean="0">
                          <a:ln>
                            <a:noFill/>
                          </a:ln>
                          <a:solidFill>
                            <a:srgbClr val="0000F8"/>
                          </a:solidFill>
                          <a:effectLst/>
                          <a:latin typeface="Arial" charset="0"/>
                          <a:ea typeface="宋体" pitchFamily="2" charset="-122"/>
                          <a:cs typeface="Times New Roman" pitchFamily="18" charset="0"/>
                        </a:rPr>
                        <a:t>x</a:t>
                      </a:r>
                      <a:endParaRPr kumimoji="0" lang="en-US" altLang="zh-CN" sz="2000" b="1" i="0" u="none" strike="noStrike" cap="none" normalizeH="0" baseline="0" smtClean="0">
                        <a:ln>
                          <a:noFill/>
                        </a:ln>
                        <a:solidFill>
                          <a:srgbClr val="0000F8"/>
                        </a:solidFill>
                        <a:effectLst/>
                        <a:latin typeface="Arial" charset="0"/>
                        <a:ea typeface="宋体" pitchFamily="2" charset="-122"/>
                      </a:endParaRPr>
                    </a:p>
                  </a:txBody>
                  <a:tcPr marL="0" marR="0" marT="0" marB="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smtClean="0">
                          <a:ln>
                            <a:noFill/>
                          </a:ln>
                          <a:solidFill>
                            <a:srgbClr val="0000F8"/>
                          </a:solidFill>
                          <a:effectLst/>
                          <a:latin typeface="Arial" charset="0"/>
                          <a:ea typeface="宋体" pitchFamily="2" charset="-122"/>
                          <a:cs typeface="Times New Roman" pitchFamily="18" charset="0"/>
                        </a:rPr>
                        <a:t>x</a:t>
                      </a:r>
                      <a:endParaRPr kumimoji="0" lang="en-US" altLang="zh-CN" sz="2000" b="1" i="0" u="none" strike="noStrike" cap="none" normalizeH="0" baseline="0" smtClean="0">
                        <a:ln>
                          <a:noFill/>
                        </a:ln>
                        <a:solidFill>
                          <a:srgbClr val="0000F8"/>
                        </a:solidFill>
                        <a:effectLst/>
                        <a:latin typeface="Arial" charset="0"/>
                        <a:ea typeface="宋体" pitchFamily="2" charset="-122"/>
                      </a:endParaRPr>
                    </a:p>
                  </a:txBody>
                  <a:tcPr marL="0" marR="0" marT="0" marB="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342900" marR="0" lvl="0" indent="-255588" algn="l" defTabSz="914400" rtl="0" eaLnBrk="0" fontAlgn="base" latinLnBrk="0" hangingPunct="0">
                        <a:lnSpc>
                          <a:spcPct val="115000"/>
                        </a:lnSpc>
                        <a:spcBef>
                          <a:spcPct val="0"/>
                        </a:spcBef>
                        <a:spcAft>
                          <a:spcPct val="0"/>
                        </a:spcAft>
                        <a:buClrTx/>
                        <a:buSzTx/>
                        <a:buFontTx/>
                        <a:buNone/>
                        <a:tabLst/>
                      </a:pPr>
                      <a:r>
                        <a:rPr kumimoji="0" lang="zh-CN" altLang="en-US" sz="2000" b="1" i="0" u="none" strike="noStrike" cap="none" normalizeH="0" baseline="0" smtClean="0">
                          <a:ln>
                            <a:noFill/>
                          </a:ln>
                          <a:solidFill>
                            <a:srgbClr val="0000F8"/>
                          </a:solidFill>
                          <a:effectLst/>
                          <a:latin typeface="Times New Roman" pitchFamily="18" charset="0"/>
                          <a:ea typeface="宋体" pitchFamily="2" charset="-122"/>
                          <a:cs typeface="Times New Roman" pitchFamily="18" charset="0"/>
                        </a:rPr>
                        <a:t>写</a:t>
                      </a:r>
                      <a:r>
                        <a:rPr kumimoji="0" lang="en-US" altLang="zh-CN" sz="2000" b="1" i="0" u="none" strike="noStrike" cap="none" normalizeH="0" baseline="0" smtClean="0">
                          <a:ln>
                            <a:noFill/>
                          </a:ln>
                          <a:solidFill>
                            <a:srgbClr val="008000"/>
                          </a:solidFill>
                          <a:effectLst/>
                          <a:latin typeface="Times New Roman" pitchFamily="18" charset="0"/>
                          <a:ea typeface="宋体" pitchFamily="2" charset="-122"/>
                          <a:cs typeface="Times New Roman" pitchFamily="18" charset="0"/>
                        </a:rPr>
                        <a:t>ICW2</a:t>
                      </a:r>
                      <a:r>
                        <a:rPr kumimoji="0" lang="en-US" altLang="zh-CN" sz="2000" b="1" i="0" u="none" strike="noStrike" cap="none" normalizeH="0" baseline="0" smtClean="0">
                          <a:ln>
                            <a:noFill/>
                          </a:ln>
                          <a:solidFill>
                            <a:srgbClr val="0000F8"/>
                          </a:solidFill>
                          <a:effectLst/>
                          <a:latin typeface="Times New Roman" pitchFamily="18" charset="0"/>
                          <a:ea typeface="宋体" pitchFamily="2" charset="-122"/>
                          <a:cs typeface="Times New Roman" pitchFamily="18" charset="0"/>
                        </a:rPr>
                        <a:t>,</a:t>
                      </a:r>
                      <a:r>
                        <a:rPr kumimoji="0" lang="en-US" altLang="zh-CN" sz="2000" b="1" i="0" u="none" strike="noStrike" cap="none" normalizeH="0" baseline="0" smtClean="0">
                          <a:ln>
                            <a:noFill/>
                          </a:ln>
                          <a:solidFill>
                            <a:srgbClr val="008000"/>
                          </a:solidFill>
                          <a:effectLst/>
                          <a:latin typeface="Times New Roman" pitchFamily="18" charset="0"/>
                          <a:ea typeface="宋体" pitchFamily="2" charset="-122"/>
                          <a:cs typeface="Times New Roman" pitchFamily="18" charset="0"/>
                        </a:rPr>
                        <a:t>ICW3</a:t>
                      </a:r>
                      <a:r>
                        <a:rPr kumimoji="0" lang="en-US" altLang="zh-CN" sz="2000" b="1" i="0" u="none" strike="noStrike" cap="none" normalizeH="0" baseline="0" smtClean="0">
                          <a:ln>
                            <a:noFill/>
                          </a:ln>
                          <a:solidFill>
                            <a:srgbClr val="0000F8"/>
                          </a:solidFill>
                          <a:effectLst/>
                          <a:latin typeface="Times New Roman" pitchFamily="18" charset="0"/>
                          <a:ea typeface="宋体" pitchFamily="2" charset="-122"/>
                          <a:cs typeface="Times New Roman" pitchFamily="18" charset="0"/>
                        </a:rPr>
                        <a:t>,</a:t>
                      </a:r>
                      <a:r>
                        <a:rPr kumimoji="0" lang="en-US" altLang="zh-CN" sz="2000" b="1" i="0" u="none" strike="noStrike" cap="none" normalizeH="0" baseline="0" smtClean="0">
                          <a:ln>
                            <a:noFill/>
                          </a:ln>
                          <a:solidFill>
                            <a:srgbClr val="008000"/>
                          </a:solidFill>
                          <a:effectLst/>
                          <a:latin typeface="Times New Roman" pitchFamily="18" charset="0"/>
                          <a:ea typeface="宋体" pitchFamily="2" charset="-122"/>
                          <a:cs typeface="Times New Roman" pitchFamily="18" charset="0"/>
                        </a:rPr>
                        <a:t>ICW4</a:t>
                      </a:r>
                      <a:r>
                        <a:rPr kumimoji="0" lang="en-US" altLang="zh-CN" sz="2000" b="1" i="0" u="none" strike="noStrike" cap="none" normalizeH="0" baseline="0" smtClean="0">
                          <a:ln>
                            <a:noFill/>
                          </a:ln>
                          <a:solidFill>
                            <a:srgbClr val="0000F8"/>
                          </a:solidFill>
                          <a:effectLst/>
                          <a:latin typeface="宋体" pitchFamily="2" charset="-122"/>
                          <a:ea typeface="宋体" pitchFamily="2" charset="-122"/>
                          <a:cs typeface="Times New Roman" pitchFamily="18" charset="0"/>
                        </a:rPr>
                        <a:t>(</a:t>
                      </a:r>
                      <a:r>
                        <a:rPr kumimoji="0" lang="zh-CN" altLang="en-US" sz="2000" b="1" i="0" u="none" strike="noStrike" cap="none" normalizeH="0" baseline="0" smtClean="0">
                          <a:ln>
                            <a:noFill/>
                          </a:ln>
                          <a:solidFill>
                            <a:srgbClr val="0000FF"/>
                          </a:solidFill>
                          <a:effectLst/>
                          <a:latin typeface="Times New Roman" pitchFamily="18" charset="0"/>
                          <a:ea typeface="宋体" pitchFamily="2" charset="-122"/>
                          <a:cs typeface="Times New Roman" pitchFamily="18" charset="0"/>
                        </a:rPr>
                        <a:t>顺序写入</a:t>
                      </a:r>
                      <a:r>
                        <a:rPr kumimoji="0" lang="en-US" altLang="zh-CN" sz="2000" b="1" i="0" u="none" strike="noStrike" cap="none" normalizeH="0" baseline="0" smtClean="0">
                          <a:ln>
                            <a:noFill/>
                          </a:ln>
                          <a:solidFill>
                            <a:srgbClr val="0000F8"/>
                          </a:solidFill>
                          <a:effectLst/>
                          <a:latin typeface="宋体" pitchFamily="2" charset="-122"/>
                          <a:ea typeface="宋体" pitchFamily="2" charset="-122"/>
                          <a:cs typeface="Times New Roman" pitchFamily="18" charset="0"/>
                        </a:rPr>
                        <a:t>)</a:t>
                      </a:r>
                      <a:r>
                        <a:rPr kumimoji="0" lang="en-US" altLang="zh-CN" sz="2000" b="1" i="0" u="none" strike="noStrike" cap="none" normalizeH="0" baseline="0" smtClean="0">
                          <a:ln>
                            <a:noFill/>
                          </a:ln>
                          <a:solidFill>
                            <a:srgbClr val="0000F8"/>
                          </a:solidFill>
                          <a:effectLst/>
                          <a:latin typeface="Times New Roman" pitchFamily="18" charset="0"/>
                          <a:ea typeface="宋体" pitchFamily="2" charset="-122"/>
                          <a:cs typeface="Times New Roman" pitchFamily="18" charset="0"/>
                        </a:rPr>
                        <a:t>, </a:t>
                      </a:r>
                      <a:r>
                        <a:rPr kumimoji="0" lang="en-US" altLang="zh-CN" sz="2000" b="1" i="0" u="none" strike="noStrike" cap="none" normalizeH="0" baseline="0" smtClean="0">
                          <a:ln>
                            <a:noFill/>
                          </a:ln>
                          <a:solidFill>
                            <a:srgbClr val="FF0066"/>
                          </a:solidFill>
                          <a:effectLst/>
                          <a:latin typeface="Times New Roman" pitchFamily="18" charset="0"/>
                          <a:ea typeface="宋体" pitchFamily="2" charset="-122"/>
                          <a:cs typeface="Times New Roman" pitchFamily="18" charset="0"/>
                        </a:rPr>
                        <a:t>OCW1/IMR</a:t>
                      </a:r>
                    </a:p>
                  </a:txBody>
                  <a:tcPr marL="0" marR="0" marT="0" marB="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med"/>
                    </a:lnB>
                    <a:lnTlToBr>
                      <a:noFill/>
                    </a:lnTlToBr>
                    <a:lnBlToTr>
                      <a:noFill/>
                    </a:lnBlToTr>
                    <a:noFill/>
                  </a:tcPr>
                </a:tc>
              </a:tr>
              <a:tr h="454025">
                <a:tc rowSpan="2">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smtClean="0">
                          <a:ln>
                            <a:noFill/>
                          </a:ln>
                          <a:solidFill>
                            <a:srgbClr val="0000F8"/>
                          </a:solidFill>
                          <a:effectLst/>
                          <a:latin typeface="Arial" charset="0"/>
                          <a:ea typeface="宋体" pitchFamily="2" charset="-122"/>
                          <a:cs typeface="Times New Roman" pitchFamily="18" charset="0"/>
                        </a:rPr>
                        <a:t>0</a:t>
                      </a:r>
                      <a:endParaRPr kumimoji="0" lang="en-US" altLang="zh-CN" sz="2000" b="1" i="0" u="none" strike="noStrike" cap="none" normalizeH="0" baseline="0" smtClean="0">
                        <a:ln>
                          <a:noFill/>
                        </a:ln>
                        <a:solidFill>
                          <a:srgbClr val="0000F8"/>
                        </a:solidFill>
                        <a:effectLst/>
                        <a:latin typeface="Arial" charset="0"/>
                        <a:ea typeface="宋体" pitchFamily="2" charset="-122"/>
                      </a:endParaRPr>
                    </a:p>
                  </a:txBody>
                  <a:tcPr marL="0" marR="0" marT="0" marB="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rowSpan="2">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smtClean="0">
                          <a:ln>
                            <a:noFill/>
                          </a:ln>
                          <a:solidFill>
                            <a:srgbClr val="0000F8"/>
                          </a:solidFill>
                          <a:effectLst/>
                          <a:latin typeface="Arial" charset="0"/>
                          <a:ea typeface="宋体" pitchFamily="2" charset="-122"/>
                          <a:cs typeface="Times New Roman" pitchFamily="18" charset="0"/>
                        </a:rPr>
                        <a:t>0</a:t>
                      </a:r>
                      <a:endParaRPr kumimoji="0" lang="en-US" altLang="zh-CN" sz="2000" b="1" i="0" u="none" strike="noStrike" cap="none" normalizeH="0" baseline="0" smtClean="0">
                        <a:ln>
                          <a:noFill/>
                        </a:ln>
                        <a:solidFill>
                          <a:srgbClr val="0000F8"/>
                        </a:solidFill>
                        <a:effectLst/>
                        <a:latin typeface="Arial" charset="0"/>
                        <a:ea typeface="宋体" pitchFamily="2" charset="-122"/>
                      </a:endParaRPr>
                    </a:p>
                  </a:txBody>
                  <a:tcPr marL="0" marR="0" marT="0" marB="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rowSpan="2">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smtClean="0">
                          <a:ln>
                            <a:noFill/>
                          </a:ln>
                          <a:solidFill>
                            <a:srgbClr val="0000F8"/>
                          </a:solidFill>
                          <a:effectLst/>
                          <a:latin typeface="Arial" charset="0"/>
                          <a:ea typeface="宋体" pitchFamily="2" charset="-122"/>
                          <a:cs typeface="Times New Roman" pitchFamily="18" charset="0"/>
                        </a:rPr>
                        <a:t>1</a:t>
                      </a:r>
                      <a:endParaRPr kumimoji="0" lang="en-US" altLang="zh-CN" sz="2000" b="1" i="0" u="none" strike="noStrike" cap="none" normalizeH="0" baseline="0" smtClean="0">
                        <a:ln>
                          <a:noFill/>
                        </a:ln>
                        <a:solidFill>
                          <a:srgbClr val="0000F8"/>
                        </a:solidFill>
                        <a:effectLst/>
                        <a:latin typeface="Arial" charset="0"/>
                        <a:ea typeface="宋体" pitchFamily="2" charset="-122"/>
                      </a:endParaRPr>
                    </a:p>
                  </a:txBody>
                  <a:tcPr marL="0" marR="0" marT="0" marB="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smtClean="0">
                          <a:ln>
                            <a:noFill/>
                          </a:ln>
                          <a:solidFill>
                            <a:srgbClr val="0000F8"/>
                          </a:solidFill>
                          <a:effectLst/>
                          <a:latin typeface="Arial" charset="0"/>
                          <a:ea typeface="宋体" pitchFamily="2" charset="-122"/>
                          <a:cs typeface="Times New Roman" pitchFamily="18" charset="0"/>
                        </a:rPr>
                        <a:t>0</a:t>
                      </a:r>
                    </a:p>
                  </a:txBody>
                  <a:tcPr marL="0" marR="0" marT="0" marB="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lg"/>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bg2"/>
                        </a:buClr>
                        <a:buSzPct val="75000"/>
                        <a:buFont typeface="Wingdings" pitchFamily="2" charset="2"/>
                        <a:buNone/>
                        <a:tabLst/>
                      </a:pPr>
                      <a:r>
                        <a:rPr kumimoji="0" lang="en-US" altLang="zh-CN" sz="2000" b="1" i="0" u="none" strike="noStrike" cap="none" normalizeH="0" baseline="0" smtClean="0">
                          <a:ln>
                            <a:noFill/>
                          </a:ln>
                          <a:solidFill>
                            <a:srgbClr val="0000F8"/>
                          </a:solidFill>
                          <a:effectLst/>
                          <a:latin typeface="Arial" charset="0"/>
                          <a:ea typeface="宋体" pitchFamily="2" charset="-122"/>
                          <a:cs typeface="Times New Roman" pitchFamily="18" charset="0"/>
                        </a:rPr>
                        <a:t>x</a:t>
                      </a:r>
                    </a:p>
                  </a:txBody>
                  <a:tcPr marL="0" marR="0" marT="0" marB="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lg"/>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bg2"/>
                        </a:buClr>
                        <a:buSzPct val="75000"/>
                        <a:buFont typeface="Wingdings" pitchFamily="2" charset="2"/>
                        <a:buNone/>
                        <a:tabLst/>
                      </a:pPr>
                      <a:r>
                        <a:rPr kumimoji="0" lang="en-US" altLang="zh-CN" sz="2000" b="1" i="0" u="none" strike="noStrike" cap="none" normalizeH="0" baseline="0" smtClean="0">
                          <a:ln>
                            <a:noFill/>
                          </a:ln>
                          <a:solidFill>
                            <a:srgbClr val="0000F8"/>
                          </a:solidFill>
                          <a:effectLst/>
                          <a:latin typeface="Arial" charset="0"/>
                          <a:ea typeface="宋体" pitchFamily="2" charset="-122"/>
                          <a:cs typeface="Times New Roman" pitchFamily="18" charset="0"/>
                        </a:rPr>
                        <a:t>x</a:t>
                      </a:r>
                    </a:p>
                  </a:txBody>
                  <a:tcPr marL="0" marR="0" marT="0" marB="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lg"/>
                    </a:lnB>
                    <a:lnTlToBr>
                      <a:noFill/>
                    </a:lnTlToBr>
                    <a:lnBlToTr>
                      <a:noFill/>
                    </a:lnBlToTr>
                    <a:noFill/>
                  </a:tcPr>
                </a:tc>
                <a:tc>
                  <a:txBody>
                    <a:bodyPr/>
                    <a:lstStyle/>
                    <a:p>
                      <a:pPr marL="342900" marR="0" lvl="0" indent="-255588" algn="l"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smtClean="0">
                          <a:ln>
                            <a:noFill/>
                          </a:ln>
                          <a:solidFill>
                            <a:srgbClr val="0000F8"/>
                          </a:solidFill>
                          <a:effectLst/>
                          <a:latin typeface="Times New Roman" pitchFamily="18" charset="0"/>
                          <a:ea typeface="宋体" pitchFamily="2" charset="-122"/>
                          <a:cs typeface="Times New Roman" pitchFamily="18" charset="0"/>
                        </a:rPr>
                        <a:t>读出</a:t>
                      </a:r>
                      <a:r>
                        <a:rPr kumimoji="0" lang="en-US" altLang="zh-CN" sz="2000" b="1" i="0" u="none" strike="noStrike" cap="none" normalizeH="0" baseline="0" smtClean="0">
                          <a:ln>
                            <a:noFill/>
                          </a:ln>
                          <a:solidFill>
                            <a:srgbClr val="0000F8"/>
                          </a:solidFill>
                          <a:effectLst/>
                          <a:latin typeface="Times New Roman" pitchFamily="18" charset="0"/>
                          <a:ea typeface="宋体" pitchFamily="2" charset="-122"/>
                          <a:cs typeface="Times New Roman" pitchFamily="18" charset="0"/>
                        </a:rPr>
                        <a:t>IRR</a:t>
                      </a:r>
                      <a:r>
                        <a:rPr kumimoji="0" lang="zh-CN" altLang="en-US" sz="2000" b="1" i="0" u="none" strike="noStrike" cap="none" normalizeH="0" baseline="0" smtClean="0">
                          <a:ln>
                            <a:noFill/>
                          </a:ln>
                          <a:solidFill>
                            <a:srgbClr val="0000F8"/>
                          </a:solidFill>
                          <a:effectLst/>
                          <a:latin typeface="Times New Roman" pitchFamily="18" charset="0"/>
                          <a:ea typeface="宋体" pitchFamily="2" charset="-122"/>
                          <a:cs typeface="Times New Roman" pitchFamily="18" charset="0"/>
                        </a:rPr>
                        <a:t>、</a:t>
                      </a:r>
                      <a:r>
                        <a:rPr kumimoji="0" lang="en-US" altLang="zh-CN" sz="2000" b="1" i="0" u="none" strike="noStrike" cap="none" normalizeH="0" baseline="0" smtClean="0">
                          <a:ln>
                            <a:noFill/>
                          </a:ln>
                          <a:solidFill>
                            <a:srgbClr val="0000F8"/>
                          </a:solidFill>
                          <a:effectLst/>
                          <a:latin typeface="Times New Roman" pitchFamily="18" charset="0"/>
                          <a:ea typeface="宋体" pitchFamily="2" charset="-122"/>
                          <a:cs typeface="Times New Roman" pitchFamily="18" charset="0"/>
                        </a:rPr>
                        <a:t>ISR</a:t>
                      </a:r>
                      <a:r>
                        <a:rPr kumimoji="0" lang="zh-CN" altLang="en-US" sz="2000" b="1" i="0" u="none" strike="noStrike" cap="none" normalizeH="0" baseline="0" smtClean="0">
                          <a:ln>
                            <a:noFill/>
                          </a:ln>
                          <a:solidFill>
                            <a:srgbClr val="0000F8"/>
                          </a:solidFill>
                          <a:effectLst/>
                          <a:latin typeface="Times New Roman" pitchFamily="18" charset="0"/>
                          <a:ea typeface="宋体" pitchFamily="2" charset="-122"/>
                          <a:cs typeface="Times New Roman" pitchFamily="18" charset="0"/>
                        </a:rPr>
                        <a:t>（与写</a:t>
                      </a:r>
                      <a:r>
                        <a:rPr kumimoji="0" lang="en-US" altLang="zh-CN" sz="2000" b="1" i="0" u="none" strike="noStrike" cap="none" normalizeH="0" baseline="0" smtClean="0">
                          <a:ln>
                            <a:noFill/>
                          </a:ln>
                          <a:solidFill>
                            <a:srgbClr val="FF0066"/>
                          </a:solidFill>
                          <a:effectLst/>
                          <a:latin typeface="Times New Roman" pitchFamily="18" charset="0"/>
                          <a:ea typeface="宋体" pitchFamily="2" charset="-122"/>
                          <a:cs typeface="Times New Roman" pitchFamily="18" charset="0"/>
                        </a:rPr>
                        <a:t>OCW3</a:t>
                      </a:r>
                      <a:r>
                        <a:rPr kumimoji="0" lang="zh-CN" altLang="en-US" sz="2000" b="1" i="0" u="none" strike="noStrike" cap="none" normalizeH="0" baseline="0" smtClean="0">
                          <a:ln>
                            <a:noFill/>
                          </a:ln>
                          <a:solidFill>
                            <a:srgbClr val="0000F8"/>
                          </a:solidFill>
                          <a:effectLst/>
                          <a:latin typeface="Times New Roman" pitchFamily="18" charset="0"/>
                          <a:ea typeface="宋体" pitchFamily="2" charset="-122"/>
                          <a:cs typeface="Times New Roman" pitchFamily="18" charset="0"/>
                        </a:rPr>
                        <a:t>配合）</a:t>
                      </a:r>
                    </a:p>
                  </a:txBody>
                  <a:tcPr marL="0" marR="0" marT="0" marB="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lg"/>
                    </a:lnB>
                    <a:lnTlToBr>
                      <a:noFill/>
                    </a:lnTlToBr>
                    <a:lnBlToTr>
                      <a:noFill/>
                    </a:lnBlToTr>
                    <a:noFill/>
                  </a:tcPr>
                </a:tc>
              </a:tr>
              <a:tr h="431800">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smtClean="0">
                          <a:ln>
                            <a:noFill/>
                          </a:ln>
                          <a:solidFill>
                            <a:srgbClr val="0000F8"/>
                          </a:solidFill>
                          <a:effectLst/>
                          <a:latin typeface="Arial" charset="0"/>
                          <a:ea typeface="宋体" pitchFamily="2" charset="-122"/>
                          <a:cs typeface="Times New Roman" pitchFamily="18" charset="0"/>
                        </a:rPr>
                        <a:t>1</a:t>
                      </a:r>
                      <a:endParaRPr kumimoji="0" lang="en-US" altLang="zh-CN" sz="2000" b="1" i="0" u="none" strike="noStrike" cap="none" normalizeH="0" baseline="0" smtClean="0">
                        <a:ln>
                          <a:noFill/>
                        </a:ln>
                        <a:solidFill>
                          <a:srgbClr val="0000F8"/>
                        </a:solidFill>
                        <a:effectLst/>
                        <a:latin typeface="Arial" charset="0"/>
                        <a:ea typeface="宋体" pitchFamily="2" charset="-122"/>
                      </a:endParaRPr>
                    </a:p>
                  </a:txBody>
                  <a:tcPr marL="0" marR="0" marT="0" marB="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bg2"/>
                        </a:buClr>
                        <a:buSzPct val="75000"/>
                        <a:buFont typeface="Wingdings" pitchFamily="2" charset="2"/>
                        <a:buNone/>
                        <a:tabLst/>
                      </a:pPr>
                      <a:r>
                        <a:rPr kumimoji="0" lang="en-US" altLang="zh-CN" sz="2000" b="1" i="0" u="none" strike="noStrike" cap="none" normalizeH="0" baseline="0" smtClean="0">
                          <a:ln>
                            <a:noFill/>
                          </a:ln>
                          <a:solidFill>
                            <a:srgbClr val="0000F8"/>
                          </a:solidFill>
                          <a:effectLst/>
                          <a:latin typeface="Arial" charset="0"/>
                          <a:ea typeface="宋体" pitchFamily="2" charset="-122"/>
                          <a:cs typeface="Times New Roman" pitchFamily="18" charset="0"/>
                        </a:rPr>
                        <a:t>x</a:t>
                      </a:r>
                    </a:p>
                  </a:txBody>
                  <a:tcPr marL="0" marR="0" marT="0" marB="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bg2"/>
                        </a:buClr>
                        <a:buSzPct val="75000"/>
                        <a:buFont typeface="Wingdings" pitchFamily="2" charset="2"/>
                        <a:buNone/>
                        <a:tabLst/>
                      </a:pPr>
                      <a:r>
                        <a:rPr kumimoji="0" lang="en-US" altLang="zh-CN" sz="2000" b="1" i="0" u="none" strike="noStrike" cap="none" normalizeH="0" baseline="0" smtClean="0">
                          <a:ln>
                            <a:noFill/>
                          </a:ln>
                          <a:solidFill>
                            <a:srgbClr val="0000F8"/>
                          </a:solidFill>
                          <a:effectLst/>
                          <a:latin typeface="Arial" charset="0"/>
                          <a:ea typeface="宋体" pitchFamily="2" charset="-122"/>
                          <a:cs typeface="Times New Roman" pitchFamily="18" charset="0"/>
                        </a:rPr>
                        <a:t>x</a:t>
                      </a:r>
                    </a:p>
                  </a:txBody>
                  <a:tcPr marL="0" marR="0" marT="0" marB="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342900" marR="0" lvl="0" indent="-255588" algn="l" defTabSz="914400" rtl="0" eaLnBrk="0" fontAlgn="base" latinLnBrk="0" hangingPunct="0">
                        <a:lnSpc>
                          <a:spcPct val="100000"/>
                        </a:lnSpc>
                        <a:spcBef>
                          <a:spcPct val="0"/>
                        </a:spcBef>
                        <a:spcAft>
                          <a:spcPct val="0"/>
                        </a:spcAft>
                        <a:buClrTx/>
                        <a:buSzTx/>
                        <a:buFontTx/>
                        <a:buNone/>
                        <a:tabLst/>
                      </a:pPr>
                      <a:r>
                        <a:rPr kumimoji="0" lang="zh-CN" altLang="en-US" sz="2000" b="1" i="0" u="none" strike="noStrike" cap="none" normalizeH="0" baseline="0" smtClean="0">
                          <a:ln>
                            <a:noFill/>
                          </a:ln>
                          <a:solidFill>
                            <a:srgbClr val="0000F8"/>
                          </a:solidFill>
                          <a:effectLst/>
                          <a:latin typeface="Times New Roman" pitchFamily="18" charset="0"/>
                          <a:ea typeface="宋体" pitchFamily="2" charset="-122"/>
                          <a:cs typeface="Times New Roman" pitchFamily="18" charset="0"/>
                        </a:rPr>
                        <a:t>读出</a:t>
                      </a:r>
                      <a:r>
                        <a:rPr kumimoji="0" lang="en-US" altLang="zh-CN" sz="2000" b="1" i="0" u="none" strike="noStrike" cap="none" normalizeH="0" baseline="0" smtClean="0">
                          <a:ln>
                            <a:noFill/>
                          </a:ln>
                          <a:solidFill>
                            <a:srgbClr val="FF0066"/>
                          </a:solidFill>
                          <a:effectLst/>
                          <a:latin typeface="Times New Roman" pitchFamily="18" charset="0"/>
                          <a:ea typeface="宋体" pitchFamily="2" charset="-122"/>
                          <a:cs typeface="Times New Roman" pitchFamily="18" charset="0"/>
                        </a:rPr>
                        <a:t>OCW1/IMR</a:t>
                      </a:r>
                    </a:p>
                  </a:txBody>
                  <a:tcPr marL="0" marR="0" marT="0" marB="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1021101" name="Line 173"/>
          <p:cNvSpPr>
            <a:spLocks noChangeShapeType="1"/>
          </p:cNvSpPr>
          <p:nvPr/>
        </p:nvSpPr>
        <p:spPr bwMode="auto">
          <a:xfrm>
            <a:off x="271463" y="3067050"/>
            <a:ext cx="371475" cy="0"/>
          </a:xfrm>
          <a:prstGeom prst="line">
            <a:avLst/>
          </a:prstGeom>
          <a:noFill/>
          <a:ln w="28575">
            <a:solidFill>
              <a:schemeClr val="tx1"/>
            </a:solidFill>
            <a:round/>
            <a:headEnd/>
            <a:tailEnd type="none" w="med" len="lg"/>
          </a:ln>
          <a:effectLst/>
        </p:spPr>
        <p:txBody>
          <a:bodyPr anchor="ctr">
            <a:spAutoFit/>
          </a:bodyPr>
          <a:lstStyle/>
          <a:p>
            <a:endParaRPr lang="zh-CN" altLang="en-US"/>
          </a:p>
        </p:txBody>
      </p:sp>
      <p:sp>
        <p:nvSpPr>
          <p:cNvPr id="1021102" name="Line 174"/>
          <p:cNvSpPr>
            <a:spLocks noChangeShapeType="1"/>
          </p:cNvSpPr>
          <p:nvPr/>
        </p:nvSpPr>
        <p:spPr bwMode="auto">
          <a:xfrm>
            <a:off x="852488" y="3067050"/>
            <a:ext cx="361950" cy="0"/>
          </a:xfrm>
          <a:prstGeom prst="line">
            <a:avLst/>
          </a:prstGeom>
          <a:noFill/>
          <a:ln w="28575">
            <a:solidFill>
              <a:schemeClr val="tx1"/>
            </a:solidFill>
            <a:round/>
            <a:headEnd/>
            <a:tailEnd type="none" w="med" len="lg"/>
          </a:ln>
          <a:effectLst/>
        </p:spPr>
        <p:txBody>
          <a:bodyPr anchor="ctr">
            <a:spAutoFit/>
          </a:bodyPr>
          <a:lstStyle/>
          <a:p>
            <a:endParaRPr lang="zh-CN" altLang="en-US"/>
          </a:p>
        </p:txBody>
      </p:sp>
      <p:sp>
        <p:nvSpPr>
          <p:cNvPr id="1021103" name="Line 175"/>
          <p:cNvSpPr>
            <a:spLocks noChangeShapeType="1"/>
          </p:cNvSpPr>
          <p:nvPr/>
        </p:nvSpPr>
        <p:spPr bwMode="auto">
          <a:xfrm>
            <a:off x="1404938" y="3057525"/>
            <a:ext cx="409575" cy="0"/>
          </a:xfrm>
          <a:prstGeom prst="line">
            <a:avLst/>
          </a:prstGeom>
          <a:noFill/>
          <a:ln w="28575">
            <a:solidFill>
              <a:schemeClr val="tx1"/>
            </a:solidFill>
            <a:round/>
            <a:headEnd/>
            <a:tailEnd type="none" w="med" len="lg"/>
          </a:ln>
          <a:effectLst/>
        </p:spPr>
        <p:txBody>
          <a:bodyPr anchor="ctr">
            <a:spAutoFit/>
          </a:bodyPr>
          <a:lstStyle/>
          <a:p>
            <a:endParaRPr lang="zh-CN" altLang="en-US"/>
          </a:p>
        </p:txBody>
      </p:sp>
      <p:sp>
        <p:nvSpPr>
          <p:cNvPr id="1021118" name="AutoShape 190">
            <a:hlinkClick r:id="" action="ppaction://hlinkshowjump?jump=lastslideviewed" highlightClick="1"/>
          </p:cNvPr>
          <p:cNvSpPr>
            <a:spLocks noChangeArrowheads="1"/>
          </p:cNvSpPr>
          <p:nvPr/>
        </p:nvSpPr>
        <p:spPr bwMode="auto">
          <a:xfrm>
            <a:off x="8388350" y="260350"/>
            <a:ext cx="504825" cy="504825"/>
          </a:xfrm>
          <a:prstGeom prst="actionButtonReturn">
            <a:avLst/>
          </a:prstGeom>
          <a:ln>
            <a:headEnd/>
            <a:tailEnd type="none" w="med" len="lg"/>
          </a:ln>
        </p:spPr>
        <p:style>
          <a:lnRef idx="1">
            <a:schemeClr val="accent6"/>
          </a:lnRef>
          <a:fillRef idx="2">
            <a:schemeClr val="accent6"/>
          </a:fillRef>
          <a:effectRef idx="1">
            <a:schemeClr val="accent6"/>
          </a:effectRef>
          <a:fontRef idx="minor">
            <a:schemeClr val="dk1"/>
          </a:fontRef>
        </p:style>
        <p:txBody>
          <a:bodyPr wrap="none" anchor="ctr">
            <a:spAutoFit/>
          </a:bodyPr>
          <a:lstStyle/>
          <a:p>
            <a:endParaRPr lang="zh-CN" altLang="en-US"/>
          </a:p>
        </p:txBody>
      </p:sp>
      <p:sp>
        <p:nvSpPr>
          <p:cNvPr id="1021119" name="Line 191"/>
          <p:cNvSpPr>
            <a:spLocks noChangeShapeType="1"/>
          </p:cNvSpPr>
          <p:nvPr/>
        </p:nvSpPr>
        <p:spPr bwMode="auto">
          <a:xfrm>
            <a:off x="395288" y="4581525"/>
            <a:ext cx="1296987" cy="0"/>
          </a:xfrm>
          <a:prstGeom prst="line">
            <a:avLst/>
          </a:prstGeom>
          <a:noFill/>
          <a:ln w="28575">
            <a:solidFill>
              <a:srgbClr val="FF0000"/>
            </a:solidFill>
            <a:round/>
            <a:headEnd/>
            <a:tailEnd type="none" w="med" len="lg"/>
          </a:ln>
          <a:effectLst/>
        </p:spPr>
        <p:txBody>
          <a:bodyPr anchor="ctr">
            <a:spAutoFit/>
          </a:bodyPr>
          <a:lstStyle/>
          <a:p>
            <a:endParaRPr lang="zh-CN" altLang="en-US"/>
          </a:p>
        </p:txBody>
      </p:sp>
      <p:sp>
        <p:nvSpPr>
          <p:cNvPr id="1021120" name="Text Box 192"/>
          <p:cNvSpPr txBox="1">
            <a:spLocks noChangeArrowheads="1"/>
          </p:cNvSpPr>
          <p:nvPr/>
        </p:nvSpPr>
        <p:spPr bwMode="auto">
          <a:xfrm>
            <a:off x="755650" y="4508500"/>
            <a:ext cx="576263" cy="457200"/>
          </a:xfrm>
          <a:prstGeom prst="rect">
            <a:avLst/>
          </a:prstGeom>
          <a:noFill/>
          <a:ln w="28575" algn="ctr">
            <a:noFill/>
            <a:miter lim="800000"/>
            <a:headEnd/>
            <a:tailEnd type="none" w="med" len="lg"/>
          </a:ln>
          <a:effectLst/>
        </p:spPr>
        <p:txBody>
          <a:bodyPr>
            <a:spAutoFit/>
          </a:bodyPr>
          <a:lstStyle/>
          <a:p>
            <a:pPr>
              <a:spcBef>
                <a:spcPct val="50000"/>
              </a:spcBef>
            </a:pPr>
            <a:r>
              <a:rPr lang="zh-CN" altLang="en-US" sz="2400" dirty="0">
                <a:solidFill>
                  <a:srgbClr val="FF0000"/>
                </a:solidFill>
              </a:rPr>
              <a:t>写</a:t>
            </a:r>
          </a:p>
        </p:txBody>
      </p:sp>
      <p:sp>
        <p:nvSpPr>
          <p:cNvPr id="1021121" name="Line 193"/>
          <p:cNvSpPr>
            <a:spLocks noChangeShapeType="1"/>
          </p:cNvSpPr>
          <p:nvPr/>
        </p:nvSpPr>
        <p:spPr bwMode="auto">
          <a:xfrm>
            <a:off x="395288" y="5876925"/>
            <a:ext cx="1296987" cy="0"/>
          </a:xfrm>
          <a:prstGeom prst="line">
            <a:avLst/>
          </a:prstGeom>
          <a:noFill/>
          <a:ln w="28575">
            <a:solidFill>
              <a:srgbClr val="FF0000"/>
            </a:solidFill>
            <a:round/>
            <a:headEnd/>
            <a:tailEnd type="none" w="med" len="lg"/>
          </a:ln>
          <a:effectLst/>
        </p:spPr>
        <p:txBody>
          <a:bodyPr anchor="ctr">
            <a:spAutoFit/>
          </a:bodyPr>
          <a:lstStyle/>
          <a:p>
            <a:endParaRPr lang="zh-CN" altLang="en-US"/>
          </a:p>
        </p:txBody>
      </p:sp>
      <p:sp>
        <p:nvSpPr>
          <p:cNvPr id="1021122" name="Text Box 194"/>
          <p:cNvSpPr txBox="1">
            <a:spLocks noChangeArrowheads="1"/>
          </p:cNvSpPr>
          <p:nvPr/>
        </p:nvSpPr>
        <p:spPr bwMode="auto">
          <a:xfrm>
            <a:off x="755650" y="5780088"/>
            <a:ext cx="576263" cy="457200"/>
          </a:xfrm>
          <a:prstGeom prst="rect">
            <a:avLst/>
          </a:prstGeom>
          <a:noFill/>
          <a:ln w="28575" algn="ctr">
            <a:noFill/>
            <a:miter lim="800000"/>
            <a:headEnd/>
            <a:tailEnd type="none" w="med" len="lg"/>
          </a:ln>
          <a:effectLst/>
        </p:spPr>
        <p:txBody>
          <a:bodyPr>
            <a:spAutoFit/>
          </a:bodyPr>
          <a:lstStyle/>
          <a:p>
            <a:pPr>
              <a:spcBef>
                <a:spcPct val="50000"/>
              </a:spcBef>
            </a:pPr>
            <a:r>
              <a:rPr lang="zh-CN" altLang="en-US" sz="2400">
                <a:solidFill>
                  <a:srgbClr val="FF0000"/>
                </a:solidFill>
              </a:rPr>
              <a:t>读</a:t>
            </a:r>
          </a:p>
        </p:txBody>
      </p:sp>
    </p:spTree>
    <p:extLst>
      <p:ext uri="{BB962C8B-B14F-4D97-AF65-F5344CB8AC3E}">
        <p14:creationId xmlns:p14="http://schemas.microsoft.com/office/powerpoint/2010/main" val="202776156"/>
      </p:ext>
    </p:extLst>
  </p:cSld>
  <p:clrMapOvr>
    <a:masterClrMapping/>
  </p:clrMapOvr>
  <p:transition spd="med"/>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灯片编号占位符 4"/>
          <p:cNvSpPr>
            <a:spLocks noGrp="1"/>
          </p:cNvSpPr>
          <p:nvPr>
            <p:ph type="sldNum" sz="quarter" idx="11"/>
          </p:nvPr>
        </p:nvSpPr>
        <p:spPr/>
        <p:txBody>
          <a:bodyPr/>
          <a:lstStyle/>
          <a:p>
            <a:fld id="{B890C6F3-753C-4F7D-B5A9-BE40AFA7144D}" type="slidenum">
              <a:rPr lang="zh-CN" altLang="en-US"/>
              <a:pPr/>
              <a:t>93</a:t>
            </a:fld>
            <a:endParaRPr lang="en-US" altLang="zh-CN"/>
          </a:p>
        </p:txBody>
      </p:sp>
      <p:sp>
        <p:nvSpPr>
          <p:cNvPr id="1021954" name="Rectangle 2"/>
          <p:cNvSpPr>
            <a:spLocks noGrp="1" noChangeArrowheads="1"/>
          </p:cNvSpPr>
          <p:nvPr>
            <p:ph type="title"/>
          </p:nvPr>
        </p:nvSpPr>
        <p:spPr>
          <a:xfrm>
            <a:off x="611450" y="44530"/>
            <a:ext cx="8064238" cy="574675"/>
          </a:xfrm>
          <a:noFill/>
          <a:ln/>
        </p:spPr>
        <p:txBody>
          <a:bodyPr anchor="t"/>
          <a:lstStyle/>
          <a:p>
            <a:r>
              <a:rPr lang="zh-CN" altLang="en-US" dirty="0">
                <a:ea typeface="黑体" pitchFamily="2" charset="-122"/>
              </a:rPr>
              <a:t>二、可编程中断控制器</a:t>
            </a:r>
            <a:r>
              <a:rPr lang="en-US" altLang="zh-CN" dirty="0">
                <a:ea typeface="黑体" pitchFamily="2" charset="-122"/>
              </a:rPr>
              <a:t>8259</a:t>
            </a:r>
            <a:endParaRPr lang="en-US" altLang="zh-CN" sz="2800" b="1" dirty="0">
              <a:solidFill>
                <a:srgbClr val="006600"/>
              </a:solidFill>
              <a:ea typeface="黑体" pitchFamily="2" charset="-122"/>
            </a:endParaRPr>
          </a:p>
        </p:txBody>
      </p:sp>
      <p:sp>
        <p:nvSpPr>
          <p:cNvPr id="1021955" name="Rectangle 3"/>
          <p:cNvSpPr>
            <a:spLocks noGrp="1" noChangeArrowheads="1"/>
          </p:cNvSpPr>
          <p:nvPr>
            <p:ph type="body" idx="1"/>
          </p:nvPr>
        </p:nvSpPr>
        <p:spPr>
          <a:xfrm>
            <a:off x="827088" y="1557338"/>
            <a:ext cx="3889375" cy="5040312"/>
          </a:xfrm>
        </p:spPr>
        <p:txBody>
          <a:bodyPr/>
          <a:lstStyle/>
          <a:p>
            <a:pPr marL="352425" indent="-352425"/>
            <a:r>
              <a:rPr lang="zh-CN" altLang="en-GB" sz="2800" b="1">
                <a:solidFill>
                  <a:schemeClr val="tx2"/>
                </a:solidFill>
                <a:latin typeface="Times New Roman" pitchFamily="18" charset="0"/>
              </a:rPr>
              <a:t>注意次序不可颠倒</a:t>
            </a:r>
            <a:endParaRPr lang="zh-CN" altLang="en-US" sz="2800" b="1">
              <a:solidFill>
                <a:schemeClr val="tx2"/>
              </a:solidFill>
              <a:latin typeface="Times New Roman" pitchFamily="18" charset="0"/>
            </a:endParaRPr>
          </a:p>
        </p:txBody>
      </p:sp>
      <p:sp>
        <p:nvSpPr>
          <p:cNvPr id="1021956" name="Rectangle 4"/>
          <p:cNvSpPr>
            <a:spLocks noChangeArrowheads="1"/>
          </p:cNvSpPr>
          <p:nvPr/>
        </p:nvSpPr>
        <p:spPr bwMode="auto">
          <a:xfrm>
            <a:off x="395288" y="836613"/>
            <a:ext cx="8507412" cy="503237"/>
          </a:xfrm>
          <a:prstGeom prst="rect">
            <a:avLst/>
          </a:prstGeom>
          <a:noFill/>
          <a:ln w="9525">
            <a:noFill/>
            <a:miter lim="800000"/>
            <a:headEnd/>
            <a:tailEnd/>
          </a:ln>
          <a:effectLst/>
        </p:spPr>
        <p:txBody>
          <a:bodyPr/>
          <a:lstStyle/>
          <a:p>
            <a:pPr algn="l">
              <a:spcBef>
                <a:spcPct val="20000"/>
              </a:spcBef>
              <a:buClr>
                <a:schemeClr val="bg2"/>
              </a:buClr>
              <a:buSzPct val="75000"/>
            </a:pPr>
            <a:r>
              <a:rPr lang="en-US" altLang="zh-CN" sz="2800">
                <a:solidFill>
                  <a:schemeClr val="bg2"/>
                </a:solidFill>
                <a:latin typeface="Arial" charset="0"/>
              </a:rPr>
              <a:t>5.</a:t>
            </a:r>
            <a:r>
              <a:rPr lang="en-US" altLang="zh-CN" sz="2800">
                <a:latin typeface="Arial" charset="0"/>
              </a:rPr>
              <a:t>  8259 </a:t>
            </a:r>
            <a:r>
              <a:rPr lang="zh-CN" altLang="en-US" sz="2800">
                <a:latin typeface="Arial" charset="0"/>
              </a:rPr>
              <a:t>编程使用 － </a:t>
            </a:r>
            <a:r>
              <a:rPr lang="zh-CN" altLang="en-US" sz="2800">
                <a:solidFill>
                  <a:srgbClr val="FF0000"/>
                </a:solidFill>
                <a:latin typeface="Arial" charset="0"/>
              </a:rPr>
              <a:t>初始化流程</a:t>
            </a:r>
            <a:endParaRPr lang="zh-CN" altLang="en-US" sz="2800">
              <a:solidFill>
                <a:srgbClr val="0000FF"/>
              </a:solidFill>
              <a:latin typeface="Arial" charset="0"/>
            </a:endParaRPr>
          </a:p>
        </p:txBody>
      </p:sp>
      <p:graphicFrame>
        <p:nvGraphicFramePr>
          <p:cNvPr id="1022020" name="Object 68"/>
          <p:cNvGraphicFramePr>
            <a:graphicFrameLocks noChangeAspect="1"/>
          </p:cNvGraphicFramePr>
          <p:nvPr/>
        </p:nvGraphicFramePr>
        <p:xfrm>
          <a:off x="4572000" y="889000"/>
          <a:ext cx="3576638" cy="5635625"/>
        </p:xfrm>
        <a:graphic>
          <a:graphicData uri="http://schemas.openxmlformats.org/presentationml/2006/ole">
            <mc:AlternateContent xmlns:mc="http://schemas.openxmlformats.org/markup-compatibility/2006">
              <mc:Choice xmlns:v="urn:schemas-microsoft-com:vml" Requires="v">
                <p:oleObj spid="_x0000_s29772" name="Visio" r:id="rId3" imgW="3576320" imgH="5635947" progId="Visio.Drawing.11">
                  <p:embed/>
                </p:oleObj>
              </mc:Choice>
              <mc:Fallback>
                <p:oleObj name="Visio" r:id="rId3" imgW="3576320" imgH="5635947"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889000"/>
                        <a:ext cx="3576638" cy="5635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0000FF"/>
                            </a:solidFill>
                            <a:miter lim="800000"/>
                            <a:headEnd/>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22021" name="AutoShape 69">
            <a:hlinkClick r:id="" action="ppaction://hlinkshowjump?jump=lastslideviewed" highlightClick="1"/>
          </p:cNvPr>
          <p:cNvSpPr>
            <a:spLocks noChangeArrowheads="1"/>
          </p:cNvSpPr>
          <p:nvPr/>
        </p:nvSpPr>
        <p:spPr bwMode="auto">
          <a:xfrm>
            <a:off x="8388350" y="260350"/>
            <a:ext cx="504825" cy="504825"/>
          </a:xfrm>
          <a:prstGeom prst="actionButtonReturn">
            <a:avLst/>
          </a:prstGeom>
          <a:ln>
            <a:headEnd/>
            <a:tailEnd type="none" w="med" len="lg"/>
          </a:ln>
        </p:spPr>
        <p:style>
          <a:lnRef idx="1">
            <a:schemeClr val="accent6"/>
          </a:lnRef>
          <a:fillRef idx="2">
            <a:schemeClr val="accent6"/>
          </a:fillRef>
          <a:effectRef idx="1">
            <a:schemeClr val="accent6"/>
          </a:effectRef>
          <a:fontRef idx="minor">
            <a:schemeClr val="dk1"/>
          </a:fontRef>
        </p:style>
        <p:txBody>
          <a:bodyPr wrap="none" anchor="ctr">
            <a:spAutoFit/>
          </a:bodyPr>
          <a:lstStyle/>
          <a:p>
            <a:endParaRPr lang="zh-CN" altLang="en-US"/>
          </a:p>
        </p:txBody>
      </p:sp>
    </p:spTree>
    <p:extLst>
      <p:ext uri="{BB962C8B-B14F-4D97-AF65-F5344CB8AC3E}">
        <p14:creationId xmlns:p14="http://schemas.microsoft.com/office/powerpoint/2010/main" val="3259890946"/>
      </p:ext>
    </p:extLst>
  </p:cSld>
  <p:clrMapOvr>
    <a:masterClrMapping/>
  </p:clrMapOvr>
  <p:transition spd="med"/>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4"/>
          <p:cNvSpPr>
            <a:spLocks noGrp="1"/>
          </p:cNvSpPr>
          <p:nvPr>
            <p:ph type="sldNum" sz="quarter" idx="11"/>
          </p:nvPr>
        </p:nvSpPr>
        <p:spPr/>
        <p:txBody>
          <a:bodyPr/>
          <a:lstStyle/>
          <a:p>
            <a:fld id="{743BF788-ADA7-4088-93AD-2D423C6F1FBB}" type="slidenum">
              <a:rPr lang="zh-CN" altLang="en-US"/>
              <a:pPr/>
              <a:t>94</a:t>
            </a:fld>
            <a:endParaRPr lang="en-US" altLang="zh-CN"/>
          </a:p>
        </p:txBody>
      </p:sp>
      <p:sp>
        <p:nvSpPr>
          <p:cNvPr id="1022978" name="Rectangle 2"/>
          <p:cNvSpPr>
            <a:spLocks noGrp="1" noChangeArrowheads="1"/>
          </p:cNvSpPr>
          <p:nvPr>
            <p:ph type="title"/>
          </p:nvPr>
        </p:nvSpPr>
        <p:spPr>
          <a:xfrm>
            <a:off x="611450" y="44530"/>
            <a:ext cx="8064238" cy="574675"/>
          </a:xfrm>
          <a:noFill/>
          <a:ln/>
        </p:spPr>
        <p:txBody>
          <a:bodyPr anchor="t"/>
          <a:lstStyle/>
          <a:p>
            <a:r>
              <a:rPr lang="zh-CN" altLang="en-US" dirty="0">
                <a:ea typeface="黑体" pitchFamily="2" charset="-122"/>
              </a:rPr>
              <a:t>二、可编程中断控制器</a:t>
            </a:r>
            <a:r>
              <a:rPr lang="en-US" altLang="zh-CN" dirty="0">
                <a:ea typeface="黑体" pitchFamily="2" charset="-122"/>
              </a:rPr>
              <a:t>8259</a:t>
            </a:r>
            <a:endParaRPr lang="en-US" altLang="zh-CN" sz="2800" b="1" dirty="0">
              <a:solidFill>
                <a:srgbClr val="006600"/>
              </a:solidFill>
              <a:ea typeface="黑体" pitchFamily="2" charset="-122"/>
            </a:endParaRPr>
          </a:p>
        </p:txBody>
      </p:sp>
      <p:sp>
        <p:nvSpPr>
          <p:cNvPr id="1022979" name="Rectangle 3"/>
          <p:cNvSpPr>
            <a:spLocks noGrp="1" noChangeArrowheads="1"/>
          </p:cNvSpPr>
          <p:nvPr>
            <p:ph type="body" idx="1"/>
          </p:nvPr>
        </p:nvSpPr>
        <p:spPr>
          <a:xfrm>
            <a:off x="539750" y="1628775"/>
            <a:ext cx="8353425" cy="4968875"/>
          </a:xfrm>
        </p:spPr>
        <p:txBody>
          <a:bodyPr/>
          <a:lstStyle/>
          <a:p>
            <a:pPr marL="352425" indent="-352425">
              <a:buFont typeface="Wingdings" pitchFamily="2" charset="2"/>
              <a:buNone/>
            </a:pPr>
            <a:r>
              <a:rPr lang="zh-CN" altLang="en-GB">
                <a:solidFill>
                  <a:schemeClr val="bg2"/>
                </a:solidFill>
                <a:ea typeface="黑体" pitchFamily="2" charset="-122"/>
              </a:rPr>
              <a:t>初始化</a:t>
            </a:r>
            <a:r>
              <a:rPr lang="en-GB" altLang="zh-CN">
                <a:solidFill>
                  <a:schemeClr val="bg2"/>
                </a:solidFill>
                <a:ea typeface="黑体" pitchFamily="2" charset="-122"/>
              </a:rPr>
              <a:t>8259</a:t>
            </a:r>
            <a:r>
              <a:rPr lang="zh-CN" altLang="en-GB">
                <a:solidFill>
                  <a:schemeClr val="bg2"/>
                </a:solidFill>
                <a:ea typeface="黑体" pitchFamily="2" charset="-122"/>
              </a:rPr>
              <a:t>必须从</a:t>
            </a:r>
            <a:r>
              <a:rPr lang="en-GB" altLang="zh-CN">
                <a:solidFill>
                  <a:schemeClr val="bg2"/>
                </a:solidFill>
                <a:ea typeface="黑体" pitchFamily="2" charset="-122"/>
              </a:rPr>
              <a:t>ICW1</a:t>
            </a:r>
            <a:r>
              <a:rPr lang="zh-CN" altLang="en-GB">
                <a:solidFill>
                  <a:schemeClr val="bg2"/>
                </a:solidFill>
                <a:ea typeface="黑体" pitchFamily="2" charset="-122"/>
              </a:rPr>
              <a:t>开始：</a:t>
            </a:r>
          </a:p>
          <a:p>
            <a:pPr marL="352425" indent="-352425">
              <a:spcBef>
                <a:spcPct val="50000"/>
              </a:spcBef>
            </a:pPr>
            <a:r>
              <a:rPr lang="zh-CN" altLang="en-GB" sz="2800" b="1">
                <a:latin typeface="Times New Roman" pitchFamily="18" charset="0"/>
              </a:rPr>
              <a:t>写</a:t>
            </a:r>
            <a:r>
              <a:rPr lang="en-GB" altLang="zh-CN" sz="2800" b="1">
                <a:latin typeface="Times New Roman" pitchFamily="18" charset="0"/>
              </a:rPr>
              <a:t>ICW1</a:t>
            </a:r>
            <a:r>
              <a:rPr lang="zh-CN" altLang="en-GB" sz="2800" b="1">
                <a:latin typeface="Times New Roman" pitchFamily="18" charset="0"/>
              </a:rPr>
              <a:t>意味着重新初始化</a:t>
            </a:r>
            <a:r>
              <a:rPr lang="en-GB" altLang="zh-CN" sz="2800" b="1">
                <a:latin typeface="Times New Roman" pitchFamily="18" charset="0"/>
              </a:rPr>
              <a:t>8259</a:t>
            </a:r>
          </a:p>
          <a:p>
            <a:pPr marL="352425" indent="-352425"/>
            <a:r>
              <a:rPr lang="zh-CN" altLang="en-GB" sz="2800" b="1">
                <a:latin typeface="Times New Roman" pitchFamily="18" charset="0"/>
              </a:rPr>
              <a:t>写入</a:t>
            </a:r>
            <a:r>
              <a:rPr lang="en-GB" altLang="zh-CN" sz="2800" b="1">
                <a:latin typeface="Times New Roman" pitchFamily="18" charset="0"/>
              </a:rPr>
              <a:t>ICW1</a:t>
            </a:r>
            <a:r>
              <a:rPr lang="zh-CN" altLang="en-GB" sz="2800" b="1">
                <a:latin typeface="Times New Roman" pitchFamily="18" charset="0"/>
              </a:rPr>
              <a:t>后，</a:t>
            </a:r>
            <a:r>
              <a:rPr lang="en-GB" altLang="zh-CN" sz="2800" b="1">
                <a:latin typeface="Times New Roman" pitchFamily="18" charset="0"/>
              </a:rPr>
              <a:t>8259</a:t>
            </a:r>
            <a:r>
              <a:rPr lang="zh-CN" altLang="en-GB" sz="2800" b="1">
                <a:latin typeface="Times New Roman" pitchFamily="18" charset="0"/>
              </a:rPr>
              <a:t>的状态如下：</a:t>
            </a:r>
            <a:endParaRPr lang="zh-CN" altLang="en-US" sz="2800" b="1">
              <a:latin typeface="Times New Roman" pitchFamily="18" charset="0"/>
            </a:endParaRPr>
          </a:p>
          <a:p>
            <a:pPr marL="901700" lvl="1" indent="-369888">
              <a:buClr>
                <a:srgbClr val="006600"/>
              </a:buClr>
              <a:buSzPct val="75000"/>
              <a:buFont typeface="Wingdings" pitchFamily="2" charset="2"/>
              <a:buChar char="l"/>
            </a:pPr>
            <a:r>
              <a:rPr lang="zh-CN" altLang="en-GB" sz="2600" b="1">
                <a:solidFill>
                  <a:srgbClr val="0000F8"/>
                </a:solidFill>
                <a:latin typeface="Times New Roman" pitchFamily="18" charset="0"/>
              </a:rPr>
              <a:t>清除</a:t>
            </a:r>
            <a:r>
              <a:rPr lang="en-GB" altLang="zh-CN" sz="2600" b="1">
                <a:solidFill>
                  <a:srgbClr val="0000F8"/>
                </a:solidFill>
                <a:latin typeface="Times New Roman" pitchFamily="18" charset="0"/>
              </a:rPr>
              <a:t>ISR</a:t>
            </a:r>
            <a:r>
              <a:rPr lang="zh-CN" altLang="en-GB" sz="2600" b="1">
                <a:solidFill>
                  <a:srgbClr val="0000F8"/>
                </a:solidFill>
                <a:latin typeface="Times New Roman" pitchFamily="18" charset="0"/>
              </a:rPr>
              <a:t>和</a:t>
            </a:r>
            <a:r>
              <a:rPr lang="en-GB" altLang="zh-CN" sz="2600" b="1">
                <a:solidFill>
                  <a:srgbClr val="0000F8"/>
                </a:solidFill>
                <a:latin typeface="Times New Roman" pitchFamily="18" charset="0"/>
              </a:rPr>
              <a:t>IMR</a:t>
            </a:r>
            <a:r>
              <a:rPr lang="zh-CN" altLang="en-GB" sz="2600" b="1">
                <a:solidFill>
                  <a:srgbClr val="0000F8"/>
                </a:solidFill>
                <a:latin typeface="Times New Roman" pitchFamily="18" charset="0"/>
              </a:rPr>
              <a:t>（全</a:t>
            </a:r>
            <a:r>
              <a:rPr lang="en-GB" altLang="zh-CN" sz="2600" b="1">
                <a:solidFill>
                  <a:srgbClr val="0000F8"/>
                </a:solidFill>
                <a:latin typeface="Times New Roman" pitchFamily="18" charset="0"/>
              </a:rPr>
              <a:t>0</a:t>
            </a:r>
            <a:r>
              <a:rPr lang="zh-CN" altLang="en-GB" sz="2600" b="1">
                <a:solidFill>
                  <a:srgbClr val="0000F8"/>
                </a:solidFill>
                <a:latin typeface="Times New Roman" pitchFamily="18" charset="0"/>
              </a:rPr>
              <a:t>）；</a:t>
            </a:r>
          </a:p>
          <a:p>
            <a:pPr marL="901700" lvl="1" indent="-369888">
              <a:buClr>
                <a:srgbClr val="006600"/>
              </a:buClr>
              <a:buSzPct val="75000"/>
              <a:buFont typeface="Wingdings" pitchFamily="2" charset="2"/>
              <a:buChar char="l"/>
            </a:pPr>
            <a:r>
              <a:rPr lang="zh-CN" altLang="en-GB" sz="2600" b="1">
                <a:solidFill>
                  <a:srgbClr val="0000F8"/>
                </a:solidFill>
                <a:latin typeface="Times New Roman" pitchFamily="18" charset="0"/>
              </a:rPr>
              <a:t>将中断</a:t>
            </a:r>
            <a:r>
              <a:rPr lang="zh-CN" altLang="en-GB" sz="2600" b="1">
                <a:solidFill>
                  <a:srgbClr val="CC0000"/>
                </a:solidFill>
                <a:latin typeface="Times New Roman" pitchFamily="18" charset="0"/>
              </a:rPr>
              <a:t>优先级</a:t>
            </a:r>
            <a:r>
              <a:rPr lang="zh-CN" altLang="en-GB" sz="2600" b="1">
                <a:solidFill>
                  <a:srgbClr val="0000F8"/>
                </a:solidFill>
                <a:latin typeface="Times New Roman" pitchFamily="18" charset="0"/>
              </a:rPr>
              <a:t>设成初始状态：</a:t>
            </a:r>
            <a:r>
              <a:rPr lang="en-GB" altLang="zh-CN" sz="2600" b="1">
                <a:solidFill>
                  <a:srgbClr val="0000F8"/>
                </a:solidFill>
                <a:latin typeface="Times New Roman" pitchFamily="18" charset="0"/>
              </a:rPr>
              <a:t>IR</a:t>
            </a:r>
            <a:r>
              <a:rPr lang="en-GB" altLang="zh-CN" sz="2600" b="1" baseline="-20000">
                <a:solidFill>
                  <a:srgbClr val="0000F8"/>
                </a:solidFill>
                <a:latin typeface="Times New Roman" pitchFamily="18" charset="0"/>
              </a:rPr>
              <a:t>0</a:t>
            </a:r>
            <a:r>
              <a:rPr lang="zh-CN" altLang="en-GB" sz="2600" b="1">
                <a:solidFill>
                  <a:srgbClr val="0000F8"/>
                </a:solidFill>
                <a:latin typeface="Times New Roman" pitchFamily="18" charset="0"/>
              </a:rPr>
              <a:t>最高，</a:t>
            </a:r>
            <a:r>
              <a:rPr lang="en-GB" altLang="zh-CN" sz="2600" b="1">
                <a:solidFill>
                  <a:srgbClr val="0000F8"/>
                </a:solidFill>
                <a:latin typeface="Times New Roman" pitchFamily="18" charset="0"/>
              </a:rPr>
              <a:t>IR</a:t>
            </a:r>
            <a:r>
              <a:rPr lang="en-GB" altLang="zh-CN" sz="2600" b="1" baseline="-20000">
                <a:solidFill>
                  <a:srgbClr val="0000F8"/>
                </a:solidFill>
                <a:latin typeface="Times New Roman" pitchFamily="18" charset="0"/>
              </a:rPr>
              <a:t>7</a:t>
            </a:r>
            <a:r>
              <a:rPr lang="zh-CN" altLang="en-GB" sz="2600" b="1">
                <a:solidFill>
                  <a:srgbClr val="0000F8"/>
                </a:solidFill>
                <a:latin typeface="Times New Roman" pitchFamily="18" charset="0"/>
              </a:rPr>
              <a:t>最低；</a:t>
            </a:r>
          </a:p>
          <a:p>
            <a:pPr marL="901700" lvl="1" indent="-369888">
              <a:buClr>
                <a:srgbClr val="006600"/>
              </a:buClr>
              <a:buSzPct val="75000"/>
              <a:buFont typeface="Wingdings" pitchFamily="2" charset="2"/>
              <a:buChar char="l"/>
            </a:pPr>
            <a:r>
              <a:rPr lang="zh-CN" altLang="en-GB" sz="2600" b="1">
                <a:solidFill>
                  <a:srgbClr val="0000F8"/>
                </a:solidFill>
                <a:latin typeface="Times New Roman" pitchFamily="18" charset="0"/>
              </a:rPr>
              <a:t>设定为</a:t>
            </a:r>
            <a:r>
              <a:rPr lang="zh-CN" altLang="en-GB" sz="2600" b="1">
                <a:solidFill>
                  <a:srgbClr val="CC0000"/>
                </a:solidFill>
                <a:latin typeface="Times New Roman" pitchFamily="18" charset="0"/>
              </a:rPr>
              <a:t>一般屏蔽</a:t>
            </a:r>
            <a:r>
              <a:rPr lang="zh-CN" altLang="en-GB" sz="2600" b="1">
                <a:solidFill>
                  <a:srgbClr val="0000F8"/>
                </a:solidFill>
                <a:latin typeface="Times New Roman" pitchFamily="18" charset="0"/>
              </a:rPr>
              <a:t>方式；</a:t>
            </a:r>
          </a:p>
          <a:p>
            <a:pPr marL="901700" lvl="1" indent="-369888">
              <a:buClr>
                <a:srgbClr val="006600"/>
              </a:buClr>
              <a:buSzPct val="75000"/>
              <a:buFont typeface="Wingdings" pitchFamily="2" charset="2"/>
              <a:buChar char="l"/>
            </a:pPr>
            <a:r>
              <a:rPr lang="zh-CN" altLang="en-GB" sz="2600" b="1">
                <a:solidFill>
                  <a:srgbClr val="0000F8"/>
                </a:solidFill>
                <a:latin typeface="Times New Roman" pitchFamily="18" charset="0"/>
              </a:rPr>
              <a:t>采用</a:t>
            </a:r>
            <a:r>
              <a:rPr lang="zh-CN" altLang="en-GB" sz="2600" b="1">
                <a:solidFill>
                  <a:srgbClr val="CC0000"/>
                </a:solidFill>
                <a:latin typeface="Times New Roman" pitchFamily="18" charset="0"/>
              </a:rPr>
              <a:t>非自动中断结束</a:t>
            </a:r>
            <a:r>
              <a:rPr lang="zh-CN" altLang="en-GB" sz="2600" b="1">
                <a:solidFill>
                  <a:srgbClr val="0000F8"/>
                </a:solidFill>
                <a:latin typeface="Times New Roman" pitchFamily="18" charset="0"/>
              </a:rPr>
              <a:t>方式；</a:t>
            </a:r>
          </a:p>
          <a:p>
            <a:pPr marL="901700" lvl="1" indent="-369888">
              <a:buClr>
                <a:srgbClr val="006600"/>
              </a:buClr>
              <a:buSzPct val="75000"/>
              <a:buFont typeface="Wingdings" pitchFamily="2" charset="2"/>
              <a:buChar char="l"/>
            </a:pPr>
            <a:r>
              <a:rPr lang="zh-CN" altLang="en-GB" sz="2600" b="1">
                <a:solidFill>
                  <a:srgbClr val="0000F8"/>
                </a:solidFill>
                <a:latin typeface="Times New Roman" pitchFamily="18" charset="0"/>
              </a:rPr>
              <a:t>状态读出逻辑预置为读</a:t>
            </a:r>
            <a:r>
              <a:rPr lang="en-GB" altLang="zh-CN" sz="2600" b="1">
                <a:solidFill>
                  <a:srgbClr val="0000F8"/>
                </a:solidFill>
                <a:latin typeface="Times New Roman" pitchFamily="18" charset="0"/>
              </a:rPr>
              <a:t>IRR</a:t>
            </a:r>
            <a:r>
              <a:rPr lang="zh-CN" altLang="en-GB" sz="2600" b="1">
                <a:solidFill>
                  <a:srgbClr val="0000F8"/>
                </a:solidFill>
                <a:latin typeface="Times New Roman" pitchFamily="18" charset="0"/>
              </a:rPr>
              <a:t>。</a:t>
            </a:r>
            <a:endParaRPr lang="zh-CN" altLang="en-US" sz="2000" b="1">
              <a:solidFill>
                <a:schemeClr val="tx2"/>
              </a:solidFill>
              <a:latin typeface="Times New Roman" pitchFamily="18" charset="0"/>
            </a:endParaRPr>
          </a:p>
        </p:txBody>
      </p:sp>
      <p:sp>
        <p:nvSpPr>
          <p:cNvPr id="1022980" name="Rectangle 4"/>
          <p:cNvSpPr>
            <a:spLocks noChangeArrowheads="1"/>
          </p:cNvSpPr>
          <p:nvPr/>
        </p:nvSpPr>
        <p:spPr bwMode="auto">
          <a:xfrm>
            <a:off x="395288" y="836613"/>
            <a:ext cx="8507412" cy="503237"/>
          </a:xfrm>
          <a:prstGeom prst="rect">
            <a:avLst/>
          </a:prstGeom>
          <a:noFill/>
          <a:ln w="9525">
            <a:noFill/>
            <a:miter lim="800000"/>
            <a:headEnd/>
            <a:tailEnd/>
          </a:ln>
          <a:effectLst/>
        </p:spPr>
        <p:txBody>
          <a:bodyPr/>
          <a:lstStyle/>
          <a:p>
            <a:pPr algn="l">
              <a:spcBef>
                <a:spcPct val="20000"/>
              </a:spcBef>
              <a:buClr>
                <a:schemeClr val="bg2"/>
              </a:buClr>
              <a:buSzPct val="75000"/>
            </a:pPr>
            <a:r>
              <a:rPr lang="en-US" altLang="zh-CN" sz="2800">
                <a:solidFill>
                  <a:schemeClr val="bg2"/>
                </a:solidFill>
                <a:latin typeface="Arial" charset="0"/>
              </a:rPr>
              <a:t>5.</a:t>
            </a:r>
            <a:r>
              <a:rPr lang="en-US" altLang="zh-CN" sz="2800">
                <a:latin typeface="Arial" charset="0"/>
              </a:rPr>
              <a:t>  8259 </a:t>
            </a:r>
            <a:r>
              <a:rPr lang="zh-CN" altLang="en-US" sz="2800">
                <a:latin typeface="Arial" charset="0"/>
              </a:rPr>
              <a:t>编程使用 － </a:t>
            </a:r>
            <a:r>
              <a:rPr lang="zh-CN" altLang="en-US" sz="2800">
                <a:solidFill>
                  <a:srgbClr val="CC0000"/>
                </a:solidFill>
                <a:latin typeface="Arial" charset="0"/>
              </a:rPr>
              <a:t>初始化</a:t>
            </a:r>
            <a:r>
              <a:rPr lang="zh-CN" altLang="en-US" sz="2800">
                <a:solidFill>
                  <a:srgbClr val="0000FF"/>
                </a:solidFill>
                <a:latin typeface="Arial" charset="0"/>
              </a:rPr>
              <a:t>命令字 </a:t>
            </a:r>
            <a:r>
              <a:rPr lang="en-US" altLang="zh-CN" sz="2800">
                <a:latin typeface="Arial" charset="0"/>
              </a:rPr>
              <a:t>ICW</a:t>
            </a:r>
          </a:p>
        </p:txBody>
      </p:sp>
    </p:spTree>
    <p:extLst>
      <p:ext uri="{BB962C8B-B14F-4D97-AF65-F5344CB8AC3E}">
        <p14:creationId xmlns:p14="http://schemas.microsoft.com/office/powerpoint/2010/main" val="2125419738"/>
      </p:ext>
    </p:extLst>
  </p:cSld>
  <p:clrMapOvr>
    <a:masterClrMapping/>
  </p:clrMapOvr>
  <p:transition spd="med"/>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灯片编号占位符 4"/>
          <p:cNvSpPr>
            <a:spLocks noGrp="1"/>
          </p:cNvSpPr>
          <p:nvPr>
            <p:ph type="sldNum" sz="quarter" idx="11"/>
          </p:nvPr>
        </p:nvSpPr>
        <p:spPr/>
        <p:txBody>
          <a:bodyPr/>
          <a:lstStyle/>
          <a:p>
            <a:fld id="{32F6D391-0ADF-4BA9-B5F0-18B80DBA9D00}" type="slidenum">
              <a:rPr lang="zh-CN" altLang="en-US"/>
              <a:pPr/>
              <a:t>95</a:t>
            </a:fld>
            <a:endParaRPr lang="en-US" altLang="zh-CN"/>
          </a:p>
        </p:txBody>
      </p:sp>
      <p:sp>
        <p:nvSpPr>
          <p:cNvPr id="1019906" name="Rectangle 2"/>
          <p:cNvSpPr>
            <a:spLocks noGrp="1" noChangeArrowheads="1"/>
          </p:cNvSpPr>
          <p:nvPr>
            <p:ph type="title"/>
          </p:nvPr>
        </p:nvSpPr>
        <p:spPr>
          <a:xfrm>
            <a:off x="611450" y="44530"/>
            <a:ext cx="8064238" cy="574675"/>
          </a:xfrm>
          <a:noFill/>
          <a:ln/>
        </p:spPr>
        <p:txBody>
          <a:bodyPr anchor="t"/>
          <a:lstStyle/>
          <a:p>
            <a:r>
              <a:rPr lang="zh-CN" altLang="en-US" dirty="0">
                <a:ea typeface="黑体" pitchFamily="2" charset="-122"/>
              </a:rPr>
              <a:t>二、可编程中断控制器</a:t>
            </a:r>
            <a:r>
              <a:rPr lang="en-US" altLang="zh-CN" dirty="0">
                <a:ea typeface="黑体" pitchFamily="2" charset="-122"/>
              </a:rPr>
              <a:t>8259</a:t>
            </a:r>
            <a:endParaRPr lang="en-US" altLang="zh-CN" sz="2800" b="1" dirty="0">
              <a:solidFill>
                <a:srgbClr val="006600"/>
              </a:solidFill>
              <a:ea typeface="黑体" pitchFamily="2" charset="-122"/>
            </a:endParaRPr>
          </a:p>
        </p:txBody>
      </p:sp>
      <p:sp>
        <p:nvSpPr>
          <p:cNvPr id="1019908" name="Rectangle 4"/>
          <p:cNvSpPr>
            <a:spLocks noChangeArrowheads="1"/>
          </p:cNvSpPr>
          <p:nvPr/>
        </p:nvSpPr>
        <p:spPr bwMode="auto">
          <a:xfrm>
            <a:off x="395288" y="765175"/>
            <a:ext cx="8507412" cy="574675"/>
          </a:xfrm>
          <a:prstGeom prst="rect">
            <a:avLst/>
          </a:prstGeom>
          <a:noFill/>
          <a:ln w="9525">
            <a:noFill/>
            <a:miter lim="800000"/>
            <a:headEnd/>
            <a:tailEnd/>
          </a:ln>
          <a:effectLst/>
        </p:spPr>
        <p:txBody>
          <a:bodyPr/>
          <a:lstStyle/>
          <a:p>
            <a:pPr algn="l">
              <a:spcBef>
                <a:spcPct val="20000"/>
              </a:spcBef>
              <a:buClr>
                <a:schemeClr val="bg2"/>
              </a:buClr>
              <a:buSzPct val="75000"/>
            </a:pPr>
            <a:r>
              <a:rPr lang="en-US" altLang="zh-CN" sz="2800">
                <a:solidFill>
                  <a:schemeClr val="bg2"/>
                </a:solidFill>
                <a:latin typeface="Arial" charset="0"/>
              </a:rPr>
              <a:t>5.</a:t>
            </a:r>
            <a:r>
              <a:rPr lang="en-US" altLang="zh-CN" sz="2800">
                <a:latin typeface="Arial" charset="0"/>
              </a:rPr>
              <a:t>  8259 </a:t>
            </a:r>
            <a:r>
              <a:rPr lang="zh-CN" altLang="en-US" sz="2800">
                <a:latin typeface="Arial" charset="0"/>
              </a:rPr>
              <a:t>编程使用 －</a:t>
            </a:r>
            <a:r>
              <a:rPr lang="en-US" altLang="zh-CN" sz="2800">
                <a:solidFill>
                  <a:srgbClr val="0000FF"/>
                </a:solidFill>
                <a:latin typeface="Arial" charset="0"/>
              </a:rPr>
              <a:t> </a:t>
            </a:r>
            <a:r>
              <a:rPr lang="en-US" altLang="zh-CN" sz="3200">
                <a:solidFill>
                  <a:srgbClr val="FF0066"/>
                </a:solidFill>
                <a:latin typeface="Arial" charset="0"/>
              </a:rPr>
              <a:t>ICW1</a:t>
            </a:r>
            <a:r>
              <a:rPr lang="zh-CN" altLang="en-US" sz="3200">
                <a:solidFill>
                  <a:srgbClr val="FF0066"/>
                </a:solidFill>
                <a:latin typeface="Arial" charset="0"/>
              </a:rPr>
              <a:t>：初始化字</a:t>
            </a:r>
          </a:p>
        </p:txBody>
      </p:sp>
      <p:sp>
        <p:nvSpPr>
          <p:cNvPr id="1019909" name="Rectangle 5"/>
          <p:cNvSpPr>
            <a:spLocks noGrp="1" noChangeArrowheads="1"/>
          </p:cNvSpPr>
          <p:nvPr>
            <p:ph type="body" idx="1"/>
          </p:nvPr>
        </p:nvSpPr>
        <p:spPr>
          <a:xfrm>
            <a:off x="468313" y="2565400"/>
            <a:ext cx="8486775" cy="3887788"/>
          </a:xfrm>
          <a:noFill/>
          <a:ln/>
        </p:spPr>
        <p:txBody>
          <a:bodyPr/>
          <a:lstStyle/>
          <a:p>
            <a:pPr>
              <a:lnSpc>
                <a:spcPct val="80000"/>
              </a:lnSpc>
            </a:pPr>
            <a:r>
              <a:rPr lang="en-US" altLang="zh-CN" sz="2800" b="1"/>
              <a:t>LTIM</a:t>
            </a:r>
            <a:r>
              <a:rPr lang="zh-CN" altLang="en-US" sz="2800" b="1"/>
              <a:t>：触发方式</a:t>
            </a:r>
          </a:p>
          <a:p>
            <a:pPr lvl="1">
              <a:lnSpc>
                <a:spcPct val="80000"/>
              </a:lnSpc>
              <a:buFont typeface="Wingdings" pitchFamily="2" charset="2"/>
              <a:buNone/>
            </a:pPr>
            <a:r>
              <a:rPr lang="en-US" altLang="zh-CN" b="1"/>
              <a:t>=1 </a:t>
            </a:r>
            <a:r>
              <a:rPr lang="zh-CN" altLang="en-US" b="1"/>
              <a:t>高电平触发</a:t>
            </a:r>
          </a:p>
          <a:p>
            <a:pPr lvl="1">
              <a:lnSpc>
                <a:spcPct val="80000"/>
              </a:lnSpc>
              <a:buFont typeface="Wingdings" pitchFamily="2" charset="2"/>
              <a:buNone/>
            </a:pPr>
            <a:r>
              <a:rPr lang="en-US" altLang="zh-CN" b="1"/>
              <a:t>=0 </a:t>
            </a:r>
            <a:r>
              <a:rPr lang="zh-CN" altLang="en-US" b="1"/>
              <a:t>上升沿触发</a:t>
            </a:r>
          </a:p>
          <a:p>
            <a:pPr>
              <a:lnSpc>
                <a:spcPct val="80000"/>
              </a:lnSpc>
            </a:pPr>
            <a:r>
              <a:rPr lang="en-US" altLang="zh-CN" sz="2800" b="1"/>
              <a:t>SNGL</a:t>
            </a:r>
            <a:r>
              <a:rPr lang="zh-CN" altLang="en-US" sz="2800" b="1"/>
              <a:t>：级连控制</a:t>
            </a:r>
          </a:p>
          <a:p>
            <a:pPr lvl="1">
              <a:lnSpc>
                <a:spcPct val="80000"/>
              </a:lnSpc>
              <a:buFont typeface="Wingdings" pitchFamily="2" charset="2"/>
              <a:buNone/>
            </a:pPr>
            <a:r>
              <a:rPr lang="en-US" altLang="zh-CN" b="1"/>
              <a:t>=1 </a:t>
            </a:r>
            <a:r>
              <a:rPr lang="zh-CN" altLang="en-US" b="1"/>
              <a:t>单片</a:t>
            </a:r>
          </a:p>
          <a:p>
            <a:pPr lvl="1">
              <a:lnSpc>
                <a:spcPct val="80000"/>
              </a:lnSpc>
              <a:buFont typeface="Wingdings" pitchFamily="2" charset="2"/>
              <a:buNone/>
            </a:pPr>
            <a:r>
              <a:rPr lang="en-US" altLang="zh-CN" b="1"/>
              <a:t>=0 </a:t>
            </a:r>
            <a:r>
              <a:rPr lang="zh-CN" altLang="en-US" b="1"/>
              <a:t>级连</a:t>
            </a:r>
          </a:p>
          <a:p>
            <a:pPr>
              <a:lnSpc>
                <a:spcPct val="80000"/>
              </a:lnSpc>
            </a:pPr>
            <a:r>
              <a:rPr lang="en-US" altLang="zh-CN" sz="2800" b="1"/>
              <a:t>IC4</a:t>
            </a:r>
            <a:r>
              <a:rPr lang="zh-CN" altLang="en-US" sz="2800" b="1"/>
              <a:t>：</a:t>
            </a:r>
            <a:r>
              <a:rPr lang="en-US" altLang="zh-CN" sz="2800" b="1"/>
              <a:t>ICW4</a:t>
            </a:r>
            <a:r>
              <a:rPr lang="zh-CN" altLang="en-US" sz="2800" b="1"/>
              <a:t>控制</a:t>
            </a:r>
          </a:p>
          <a:p>
            <a:pPr lvl="1">
              <a:lnSpc>
                <a:spcPct val="80000"/>
              </a:lnSpc>
              <a:buFont typeface="Wingdings" pitchFamily="2" charset="2"/>
              <a:buNone/>
            </a:pPr>
            <a:r>
              <a:rPr lang="en-US" altLang="zh-CN" b="1">
                <a:solidFill>
                  <a:srgbClr val="FF0000"/>
                </a:solidFill>
              </a:rPr>
              <a:t>=1</a:t>
            </a:r>
            <a:r>
              <a:rPr lang="en-US" altLang="zh-CN" b="1"/>
              <a:t> </a:t>
            </a:r>
            <a:r>
              <a:rPr lang="zh-CN" altLang="en-US" b="1"/>
              <a:t>要写</a:t>
            </a:r>
            <a:r>
              <a:rPr lang="en-US" altLang="zh-CN" b="1"/>
              <a:t>ICW4</a:t>
            </a:r>
          </a:p>
          <a:p>
            <a:pPr lvl="1">
              <a:lnSpc>
                <a:spcPct val="80000"/>
              </a:lnSpc>
              <a:buFont typeface="Wingdings" pitchFamily="2" charset="2"/>
              <a:buNone/>
            </a:pPr>
            <a:r>
              <a:rPr lang="en-US" altLang="zh-CN" b="1"/>
              <a:t>=0 </a:t>
            </a:r>
            <a:r>
              <a:rPr lang="zh-CN" altLang="en-US" b="1"/>
              <a:t>不写</a:t>
            </a:r>
            <a:r>
              <a:rPr lang="en-US" altLang="zh-CN" b="1"/>
              <a:t>ICW4</a:t>
            </a:r>
            <a:r>
              <a:rPr lang="zh-CN" altLang="en-US" b="1"/>
              <a:t>（默认</a:t>
            </a:r>
            <a:r>
              <a:rPr lang="en-US" altLang="zh-CN" b="1"/>
              <a:t>ICW4</a:t>
            </a:r>
            <a:r>
              <a:rPr lang="zh-CN" altLang="en-US" b="1"/>
              <a:t>为全</a:t>
            </a:r>
            <a:r>
              <a:rPr lang="en-US" altLang="zh-CN" b="1"/>
              <a:t>0</a:t>
            </a:r>
            <a:r>
              <a:rPr lang="zh-CN" altLang="en-US" b="1"/>
              <a:t>）</a:t>
            </a:r>
          </a:p>
        </p:txBody>
      </p:sp>
      <p:sp>
        <p:nvSpPr>
          <p:cNvPr id="1019910" name="Rectangle 6"/>
          <p:cNvSpPr>
            <a:spLocks noChangeArrowheads="1"/>
          </p:cNvSpPr>
          <p:nvPr/>
        </p:nvSpPr>
        <p:spPr bwMode="auto">
          <a:xfrm>
            <a:off x="755650" y="1412875"/>
            <a:ext cx="8001000" cy="863600"/>
          </a:xfrm>
          <a:prstGeom prst="rect">
            <a:avLst/>
          </a:prstGeom>
          <a:noFill/>
          <a:ln w="9525">
            <a:noFill/>
            <a:miter lim="800000"/>
            <a:headEnd/>
            <a:tailEnd/>
          </a:ln>
          <a:effectLst/>
        </p:spPr>
        <p:txBody>
          <a:bodyPr anchor="b"/>
          <a:lstStyle/>
          <a:p>
            <a:pPr algn="l">
              <a:buClrTx/>
              <a:buFontTx/>
              <a:buNone/>
            </a:pPr>
            <a:r>
              <a:rPr lang="en-US" altLang="zh-CN" sz="2000">
                <a:solidFill>
                  <a:srgbClr val="FF0000"/>
                </a:solidFill>
                <a:latin typeface="Arial" charset="0"/>
              </a:rPr>
              <a:t>A0</a:t>
            </a:r>
            <a:r>
              <a:rPr lang="en-US" altLang="zh-CN" sz="2000">
                <a:latin typeface="Arial" charset="0"/>
              </a:rPr>
              <a:t>   	</a:t>
            </a:r>
            <a:r>
              <a:rPr lang="en-US" altLang="zh-CN" sz="2000">
                <a:solidFill>
                  <a:srgbClr val="0000FF"/>
                </a:solidFill>
                <a:latin typeface="Arial" charset="0"/>
              </a:rPr>
              <a:t>D7	D6     	D5     	</a:t>
            </a:r>
            <a:r>
              <a:rPr lang="en-US" altLang="zh-CN" sz="2000">
                <a:solidFill>
                  <a:srgbClr val="FF0000"/>
                </a:solidFill>
                <a:latin typeface="Arial" charset="0"/>
              </a:rPr>
              <a:t>D4</a:t>
            </a:r>
            <a:r>
              <a:rPr lang="en-US" altLang="zh-CN" sz="2000">
                <a:solidFill>
                  <a:srgbClr val="0000FF"/>
                </a:solidFill>
                <a:latin typeface="Arial" charset="0"/>
              </a:rPr>
              <a:t>   	D3  	D2   	D1   	D0</a:t>
            </a:r>
            <a:r>
              <a:rPr lang="en-US" altLang="zh-CN" sz="2000">
                <a:latin typeface="Arial" charset="0"/>
              </a:rPr>
              <a:t/>
            </a:r>
            <a:br>
              <a:rPr lang="en-US" altLang="zh-CN" sz="2000">
                <a:latin typeface="Arial" charset="0"/>
              </a:rPr>
            </a:br>
            <a:r>
              <a:rPr lang="en-US" altLang="zh-CN" sz="2000">
                <a:latin typeface="Arial" charset="0"/>
              </a:rPr>
              <a:t> </a:t>
            </a:r>
            <a:r>
              <a:rPr lang="en-US" altLang="zh-CN" sz="2000">
                <a:solidFill>
                  <a:srgbClr val="FF0000"/>
                </a:solidFill>
                <a:latin typeface="Arial" charset="0"/>
              </a:rPr>
              <a:t>0	 </a:t>
            </a:r>
            <a:r>
              <a:rPr lang="en-US" altLang="zh-CN" sz="2000">
                <a:solidFill>
                  <a:srgbClr val="0000FF"/>
                </a:solidFill>
                <a:latin typeface="Arial" charset="0"/>
              </a:rPr>
              <a:t>x</a:t>
            </a:r>
            <a:r>
              <a:rPr lang="zh-CN" altLang="en-US" sz="2000">
                <a:solidFill>
                  <a:srgbClr val="0000FF"/>
                </a:solidFill>
                <a:latin typeface="Arial" charset="0"/>
              </a:rPr>
              <a:t>      	 </a:t>
            </a:r>
            <a:r>
              <a:rPr lang="en-US" altLang="zh-CN" sz="2000">
                <a:solidFill>
                  <a:srgbClr val="0000FF"/>
                </a:solidFill>
                <a:latin typeface="Arial" charset="0"/>
              </a:rPr>
              <a:t>x 	 x 	 </a:t>
            </a:r>
            <a:r>
              <a:rPr lang="en-US" altLang="zh-CN" sz="2000">
                <a:solidFill>
                  <a:srgbClr val="FF0000"/>
                </a:solidFill>
                <a:latin typeface="Arial" charset="0"/>
              </a:rPr>
              <a:t>1</a:t>
            </a:r>
            <a:r>
              <a:rPr lang="en-US" altLang="zh-CN" sz="2000">
                <a:solidFill>
                  <a:srgbClr val="0000FF"/>
                </a:solidFill>
                <a:latin typeface="Arial" charset="0"/>
              </a:rPr>
              <a:t>        LTIM 	 x        SNGL</a:t>
            </a:r>
            <a:r>
              <a:rPr lang="zh-CN" altLang="en-US" sz="2000">
                <a:solidFill>
                  <a:srgbClr val="0000FF"/>
                </a:solidFill>
                <a:latin typeface="Arial" charset="0"/>
              </a:rPr>
              <a:t> 	</a:t>
            </a:r>
            <a:r>
              <a:rPr lang="en-US" altLang="zh-CN" sz="2000">
                <a:solidFill>
                  <a:srgbClr val="0000FF"/>
                </a:solidFill>
                <a:latin typeface="Arial" charset="0"/>
              </a:rPr>
              <a:t>IC4</a:t>
            </a:r>
          </a:p>
        </p:txBody>
      </p:sp>
      <p:sp>
        <p:nvSpPr>
          <p:cNvPr id="1019911" name="Freeform 7"/>
          <p:cNvSpPr>
            <a:spLocks/>
          </p:cNvSpPr>
          <p:nvPr/>
        </p:nvSpPr>
        <p:spPr bwMode="auto">
          <a:xfrm>
            <a:off x="3635375" y="2276475"/>
            <a:ext cx="1873250" cy="515938"/>
          </a:xfrm>
          <a:custGeom>
            <a:avLst/>
            <a:gdLst/>
            <a:ahLst/>
            <a:cxnLst>
              <a:cxn ang="0">
                <a:pos x="0" y="318"/>
              </a:cxn>
              <a:cxn ang="0">
                <a:pos x="953" y="272"/>
              </a:cxn>
              <a:cxn ang="0">
                <a:pos x="1225" y="0"/>
              </a:cxn>
            </a:cxnLst>
            <a:rect l="0" t="0" r="r" b="b"/>
            <a:pathLst>
              <a:path w="1225" h="325">
                <a:moveTo>
                  <a:pt x="0" y="318"/>
                </a:moveTo>
                <a:cubicBezTo>
                  <a:pt x="374" y="321"/>
                  <a:pt x="749" y="325"/>
                  <a:pt x="953" y="272"/>
                </a:cubicBezTo>
                <a:cubicBezTo>
                  <a:pt x="1157" y="219"/>
                  <a:pt x="1191" y="109"/>
                  <a:pt x="1225" y="0"/>
                </a:cubicBezTo>
              </a:path>
            </a:pathLst>
          </a:custGeom>
          <a:noFill/>
          <a:ln w="28575" cap="flat" cmpd="sng">
            <a:solidFill>
              <a:srgbClr val="FF6600"/>
            </a:solidFill>
            <a:prstDash val="solid"/>
            <a:round/>
            <a:headEnd type="none" w="med" len="med"/>
            <a:tailEnd type="triangle" w="med" len="lg"/>
          </a:ln>
          <a:effectLst/>
        </p:spPr>
        <p:txBody>
          <a:bodyPr anchor="ctr">
            <a:spAutoFit/>
          </a:bodyPr>
          <a:lstStyle/>
          <a:p>
            <a:endParaRPr lang="zh-CN" altLang="en-US"/>
          </a:p>
        </p:txBody>
      </p:sp>
      <p:sp>
        <p:nvSpPr>
          <p:cNvPr id="1019914" name="Freeform 10"/>
          <p:cNvSpPr>
            <a:spLocks/>
          </p:cNvSpPr>
          <p:nvPr/>
        </p:nvSpPr>
        <p:spPr bwMode="auto">
          <a:xfrm>
            <a:off x="3779838" y="2276475"/>
            <a:ext cx="3600450" cy="1812925"/>
          </a:xfrm>
          <a:custGeom>
            <a:avLst/>
            <a:gdLst/>
            <a:ahLst/>
            <a:cxnLst>
              <a:cxn ang="0">
                <a:pos x="0" y="1134"/>
              </a:cxn>
              <a:cxn ang="0">
                <a:pos x="1724" y="953"/>
              </a:cxn>
              <a:cxn ang="0">
                <a:pos x="2268" y="0"/>
              </a:cxn>
            </a:cxnLst>
            <a:rect l="0" t="0" r="r" b="b"/>
            <a:pathLst>
              <a:path w="2268" h="1142">
                <a:moveTo>
                  <a:pt x="0" y="1134"/>
                </a:moveTo>
                <a:cubicBezTo>
                  <a:pt x="673" y="1138"/>
                  <a:pt x="1346" y="1142"/>
                  <a:pt x="1724" y="953"/>
                </a:cubicBezTo>
                <a:cubicBezTo>
                  <a:pt x="2102" y="764"/>
                  <a:pt x="2185" y="382"/>
                  <a:pt x="2268" y="0"/>
                </a:cubicBezTo>
              </a:path>
            </a:pathLst>
          </a:custGeom>
          <a:noFill/>
          <a:ln w="28575" cap="flat" cmpd="sng">
            <a:solidFill>
              <a:srgbClr val="FF6600"/>
            </a:solidFill>
            <a:prstDash val="solid"/>
            <a:round/>
            <a:headEnd type="none" w="med" len="med"/>
            <a:tailEnd type="triangle" w="med" len="lg"/>
          </a:ln>
          <a:effectLst/>
        </p:spPr>
        <p:txBody>
          <a:bodyPr anchor="ctr">
            <a:spAutoFit/>
          </a:bodyPr>
          <a:lstStyle/>
          <a:p>
            <a:endParaRPr lang="zh-CN" altLang="en-US"/>
          </a:p>
        </p:txBody>
      </p:sp>
      <p:sp>
        <p:nvSpPr>
          <p:cNvPr id="1019915" name="Freeform 11"/>
          <p:cNvSpPr>
            <a:spLocks/>
          </p:cNvSpPr>
          <p:nvPr/>
        </p:nvSpPr>
        <p:spPr bwMode="auto">
          <a:xfrm>
            <a:off x="3492500" y="2276475"/>
            <a:ext cx="4824413" cy="3024188"/>
          </a:xfrm>
          <a:custGeom>
            <a:avLst/>
            <a:gdLst/>
            <a:ahLst/>
            <a:cxnLst>
              <a:cxn ang="0">
                <a:pos x="0" y="1859"/>
              </a:cxn>
              <a:cxn ang="0">
                <a:pos x="2404" y="1496"/>
              </a:cxn>
              <a:cxn ang="0">
                <a:pos x="3129" y="0"/>
              </a:cxn>
            </a:cxnLst>
            <a:rect l="0" t="0" r="r" b="b"/>
            <a:pathLst>
              <a:path w="3129" h="1859">
                <a:moveTo>
                  <a:pt x="0" y="1859"/>
                </a:moveTo>
                <a:cubicBezTo>
                  <a:pt x="941" y="1832"/>
                  <a:pt x="1883" y="1806"/>
                  <a:pt x="2404" y="1496"/>
                </a:cubicBezTo>
                <a:cubicBezTo>
                  <a:pt x="2925" y="1186"/>
                  <a:pt x="3027" y="593"/>
                  <a:pt x="3129" y="0"/>
                </a:cubicBezTo>
              </a:path>
            </a:pathLst>
          </a:custGeom>
          <a:noFill/>
          <a:ln w="28575" cap="flat" cmpd="sng">
            <a:solidFill>
              <a:srgbClr val="FF6600"/>
            </a:solidFill>
            <a:prstDash val="solid"/>
            <a:round/>
            <a:headEnd type="none" w="med" len="med"/>
            <a:tailEnd type="triangle" w="med" len="lg"/>
          </a:ln>
          <a:effectLst/>
        </p:spPr>
        <p:txBody>
          <a:bodyPr anchor="ctr">
            <a:spAutoFit/>
          </a:bodyPr>
          <a:lstStyle/>
          <a:p>
            <a:endParaRPr lang="zh-CN" altLang="en-US"/>
          </a:p>
        </p:txBody>
      </p:sp>
      <p:sp>
        <p:nvSpPr>
          <p:cNvPr id="1019916" name="AutoShape 12"/>
          <p:cNvSpPr>
            <a:spLocks noChangeArrowheads="1"/>
          </p:cNvSpPr>
          <p:nvPr/>
        </p:nvSpPr>
        <p:spPr bwMode="auto">
          <a:xfrm>
            <a:off x="1547813" y="1557338"/>
            <a:ext cx="7200900" cy="719137"/>
          </a:xfrm>
          <a:prstGeom prst="bracketPair">
            <a:avLst>
              <a:gd name="adj" fmla="val 16667"/>
            </a:avLst>
          </a:prstGeom>
          <a:noFill/>
          <a:ln w="28575">
            <a:solidFill>
              <a:srgbClr val="0000FF"/>
            </a:solidFill>
            <a:round/>
            <a:headEnd/>
            <a:tailEnd type="none" w="med" len="lg"/>
          </a:ln>
          <a:effectLst/>
        </p:spPr>
        <p:txBody>
          <a:bodyPr anchor="ctr">
            <a:spAutoFit/>
          </a:bodyPr>
          <a:lstStyle/>
          <a:p>
            <a:endParaRPr lang="zh-CN" altLang="en-US"/>
          </a:p>
        </p:txBody>
      </p:sp>
      <p:sp>
        <p:nvSpPr>
          <p:cNvPr id="1019917" name="AutoShape 13">
            <a:hlinkClick r:id="" action="ppaction://hlinkshowjump?jump=lastslideviewed" highlightClick="1"/>
          </p:cNvPr>
          <p:cNvSpPr>
            <a:spLocks noChangeArrowheads="1"/>
          </p:cNvSpPr>
          <p:nvPr/>
        </p:nvSpPr>
        <p:spPr bwMode="auto">
          <a:xfrm>
            <a:off x="8388350" y="260350"/>
            <a:ext cx="504825" cy="504825"/>
          </a:xfrm>
          <a:prstGeom prst="actionButtonReturn">
            <a:avLst/>
          </a:prstGeom>
          <a:ln>
            <a:headEnd/>
            <a:tailEnd type="none" w="med" len="lg"/>
          </a:ln>
        </p:spPr>
        <p:style>
          <a:lnRef idx="1">
            <a:schemeClr val="accent6"/>
          </a:lnRef>
          <a:fillRef idx="2">
            <a:schemeClr val="accent6"/>
          </a:fillRef>
          <a:effectRef idx="1">
            <a:schemeClr val="accent6"/>
          </a:effectRef>
          <a:fontRef idx="minor">
            <a:schemeClr val="dk1"/>
          </a:fontRef>
        </p:style>
        <p:txBody>
          <a:bodyPr wrap="none" anchor="ctr">
            <a:spAutoFit/>
          </a:bodyPr>
          <a:lstStyle/>
          <a:p>
            <a:endParaRPr lang="zh-CN" altLang="en-US"/>
          </a:p>
        </p:txBody>
      </p:sp>
    </p:spTree>
    <p:extLst>
      <p:ext uri="{BB962C8B-B14F-4D97-AF65-F5344CB8AC3E}">
        <p14:creationId xmlns:p14="http://schemas.microsoft.com/office/powerpoint/2010/main" val="3317602108"/>
      </p:ext>
    </p:extLst>
  </p:cSld>
  <p:clrMapOvr>
    <a:masterClrMapping/>
  </p:clrMapOvr>
  <p:transition spd="med"/>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灯片编号占位符 4"/>
          <p:cNvSpPr>
            <a:spLocks noGrp="1"/>
          </p:cNvSpPr>
          <p:nvPr>
            <p:ph type="sldNum" sz="quarter" idx="11"/>
          </p:nvPr>
        </p:nvSpPr>
        <p:spPr/>
        <p:txBody>
          <a:bodyPr/>
          <a:lstStyle/>
          <a:p>
            <a:fld id="{6071A1E8-993B-4847-90B6-6CE35D83AF53}" type="slidenum">
              <a:rPr lang="zh-CN" altLang="en-US"/>
              <a:pPr/>
              <a:t>96</a:t>
            </a:fld>
            <a:endParaRPr lang="en-US" altLang="zh-CN"/>
          </a:p>
        </p:txBody>
      </p:sp>
      <p:sp>
        <p:nvSpPr>
          <p:cNvPr id="1025026" name="Rectangle 2"/>
          <p:cNvSpPr>
            <a:spLocks noGrp="1" noChangeArrowheads="1"/>
          </p:cNvSpPr>
          <p:nvPr>
            <p:ph type="title"/>
          </p:nvPr>
        </p:nvSpPr>
        <p:spPr>
          <a:xfrm>
            <a:off x="611450" y="44530"/>
            <a:ext cx="8064238" cy="574675"/>
          </a:xfrm>
          <a:noFill/>
          <a:ln/>
        </p:spPr>
        <p:txBody>
          <a:bodyPr anchor="t"/>
          <a:lstStyle/>
          <a:p>
            <a:r>
              <a:rPr lang="zh-CN" altLang="en-US" dirty="0">
                <a:ea typeface="黑体" pitchFamily="2" charset="-122"/>
              </a:rPr>
              <a:t>二、可编程中断控制器</a:t>
            </a:r>
            <a:r>
              <a:rPr lang="en-US" altLang="zh-CN" dirty="0">
                <a:ea typeface="黑体" pitchFamily="2" charset="-122"/>
              </a:rPr>
              <a:t>8259</a:t>
            </a:r>
            <a:endParaRPr lang="en-US" altLang="zh-CN" sz="2800" b="1" dirty="0">
              <a:solidFill>
                <a:srgbClr val="006600"/>
              </a:solidFill>
              <a:ea typeface="黑体" pitchFamily="2" charset="-122"/>
            </a:endParaRPr>
          </a:p>
        </p:txBody>
      </p:sp>
      <p:sp>
        <p:nvSpPr>
          <p:cNvPr id="1025027" name="Rectangle 3"/>
          <p:cNvSpPr>
            <a:spLocks noChangeArrowheads="1"/>
          </p:cNvSpPr>
          <p:nvPr/>
        </p:nvSpPr>
        <p:spPr bwMode="auto">
          <a:xfrm>
            <a:off x="395288" y="765175"/>
            <a:ext cx="8507412" cy="574675"/>
          </a:xfrm>
          <a:prstGeom prst="rect">
            <a:avLst/>
          </a:prstGeom>
          <a:noFill/>
          <a:ln w="9525">
            <a:noFill/>
            <a:miter lim="800000"/>
            <a:headEnd/>
            <a:tailEnd/>
          </a:ln>
          <a:effectLst/>
        </p:spPr>
        <p:txBody>
          <a:bodyPr/>
          <a:lstStyle/>
          <a:p>
            <a:pPr algn="l">
              <a:spcBef>
                <a:spcPct val="20000"/>
              </a:spcBef>
              <a:buClr>
                <a:schemeClr val="bg2"/>
              </a:buClr>
              <a:buSzPct val="75000"/>
            </a:pPr>
            <a:r>
              <a:rPr lang="en-US" altLang="zh-CN" sz="2800">
                <a:solidFill>
                  <a:schemeClr val="bg2"/>
                </a:solidFill>
                <a:latin typeface="Arial" charset="0"/>
              </a:rPr>
              <a:t>5.</a:t>
            </a:r>
            <a:r>
              <a:rPr lang="en-US" altLang="zh-CN" sz="2800">
                <a:latin typeface="Arial" charset="0"/>
              </a:rPr>
              <a:t>  8259 </a:t>
            </a:r>
            <a:r>
              <a:rPr lang="zh-CN" altLang="en-US" sz="2800">
                <a:latin typeface="Arial" charset="0"/>
              </a:rPr>
              <a:t>编程使用 －</a:t>
            </a:r>
            <a:r>
              <a:rPr lang="en-US" altLang="zh-CN" sz="2800">
                <a:solidFill>
                  <a:srgbClr val="0000FF"/>
                </a:solidFill>
                <a:latin typeface="Arial" charset="0"/>
              </a:rPr>
              <a:t> </a:t>
            </a:r>
            <a:r>
              <a:rPr lang="en-US" altLang="zh-CN" sz="3200">
                <a:solidFill>
                  <a:srgbClr val="FF0066"/>
                </a:solidFill>
                <a:latin typeface="Arial" charset="0"/>
              </a:rPr>
              <a:t>ICW2</a:t>
            </a:r>
            <a:r>
              <a:rPr lang="zh-CN" altLang="en-US" sz="3200">
                <a:solidFill>
                  <a:srgbClr val="FF0066"/>
                </a:solidFill>
                <a:latin typeface="Arial" charset="0"/>
              </a:rPr>
              <a:t>：中断向量码</a:t>
            </a:r>
          </a:p>
        </p:txBody>
      </p:sp>
      <p:sp>
        <p:nvSpPr>
          <p:cNvPr id="1025040" name="Rectangle 16"/>
          <p:cNvSpPr>
            <a:spLocks noGrp="1" noChangeArrowheads="1"/>
          </p:cNvSpPr>
          <p:nvPr>
            <p:ph type="body" idx="1"/>
          </p:nvPr>
        </p:nvSpPr>
        <p:spPr>
          <a:xfrm>
            <a:off x="468313" y="2492375"/>
            <a:ext cx="8486775" cy="3744913"/>
          </a:xfrm>
          <a:noFill/>
          <a:ln/>
        </p:spPr>
        <p:txBody>
          <a:bodyPr/>
          <a:lstStyle/>
          <a:p>
            <a:pPr marL="352425" indent="-352425"/>
            <a:r>
              <a:rPr lang="en-US" altLang="zh-CN" sz="2800" b="1">
                <a:latin typeface="Times New Roman" pitchFamily="18" charset="0"/>
              </a:rPr>
              <a:t>D7</a:t>
            </a:r>
            <a:r>
              <a:rPr lang="zh-CN" altLang="en-US" sz="2800" b="1">
                <a:latin typeface="Times New Roman" pitchFamily="18" charset="0"/>
              </a:rPr>
              <a:t>～</a:t>
            </a:r>
            <a:r>
              <a:rPr lang="en-US" altLang="zh-CN" sz="2800" b="1">
                <a:latin typeface="Times New Roman" pitchFamily="18" charset="0"/>
              </a:rPr>
              <a:t>D3: </a:t>
            </a:r>
            <a:r>
              <a:rPr lang="zh-CN" altLang="en-US" sz="2800" b="1">
                <a:latin typeface="Times New Roman" pitchFamily="18" charset="0"/>
              </a:rPr>
              <a:t>中断向量码的高</a:t>
            </a:r>
            <a:r>
              <a:rPr lang="en-US" altLang="zh-CN" sz="2800" b="1">
                <a:latin typeface="Times New Roman" pitchFamily="18" charset="0"/>
              </a:rPr>
              <a:t>5</a:t>
            </a:r>
            <a:r>
              <a:rPr lang="zh-CN" altLang="en-US" sz="2800" b="1">
                <a:latin typeface="Times New Roman" pitchFamily="18" charset="0"/>
              </a:rPr>
              <a:t>位</a:t>
            </a:r>
          </a:p>
          <a:p>
            <a:pPr marL="352425" indent="-352425"/>
            <a:r>
              <a:rPr lang="en-US" altLang="zh-CN" sz="2800" b="1">
                <a:latin typeface="Times New Roman" pitchFamily="18" charset="0"/>
              </a:rPr>
              <a:t>D2</a:t>
            </a:r>
            <a:r>
              <a:rPr lang="zh-CN" altLang="en-US" sz="2800" b="1">
                <a:latin typeface="Times New Roman" pitchFamily="18" charset="0"/>
              </a:rPr>
              <a:t>～</a:t>
            </a:r>
            <a:r>
              <a:rPr lang="en-US" altLang="zh-CN" sz="2800" b="1">
                <a:latin typeface="Times New Roman" pitchFamily="18" charset="0"/>
              </a:rPr>
              <a:t>D0: </a:t>
            </a:r>
            <a:r>
              <a:rPr lang="zh-CN" altLang="en-US" sz="2800" b="1">
                <a:latin typeface="Times New Roman" pitchFamily="18" charset="0"/>
              </a:rPr>
              <a:t>最低</a:t>
            </a:r>
            <a:r>
              <a:rPr lang="en-US" altLang="zh-CN" sz="2800" b="1">
                <a:latin typeface="Times New Roman" pitchFamily="18" charset="0"/>
              </a:rPr>
              <a:t>3</a:t>
            </a:r>
            <a:r>
              <a:rPr lang="zh-CN" altLang="en-US" sz="2800" b="1">
                <a:latin typeface="Times New Roman" pitchFamily="18" charset="0"/>
              </a:rPr>
              <a:t>位为中断源的序号</a:t>
            </a:r>
            <a:r>
              <a:rPr lang="en-US" altLang="zh-CN" sz="2800" b="1">
                <a:latin typeface="Times New Roman" pitchFamily="18" charset="0"/>
              </a:rPr>
              <a:t>IRn</a:t>
            </a:r>
          </a:p>
          <a:p>
            <a:pPr marL="901700" lvl="1" indent="-369888">
              <a:buClr>
                <a:srgbClr val="006600"/>
              </a:buClr>
              <a:buSzPct val="75000"/>
              <a:buFont typeface="Wingdings" pitchFamily="2" charset="2"/>
              <a:buChar char="l"/>
            </a:pPr>
            <a:r>
              <a:rPr lang="en-US" altLang="zh-CN" b="1">
                <a:latin typeface="Times New Roman" pitchFamily="18" charset="0"/>
              </a:rPr>
              <a:t>000</a:t>
            </a:r>
            <a:r>
              <a:rPr lang="zh-CN" altLang="en-US" b="1">
                <a:latin typeface="Times New Roman" pitchFamily="18" charset="0"/>
              </a:rPr>
              <a:t>～</a:t>
            </a:r>
            <a:r>
              <a:rPr lang="en-US" altLang="zh-CN" b="1">
                <a:latin typeface="Times New Roman" pitchFamily="18" charset="0"/>
              </a:rPr>
              <a:t>111</a:t>
            </a:r>
            <a:r>
              <a:rPr lang="zh-CN" altLang="en-US" b="1">
                <a:latin typeface="Times New Roman" pitchFamily="18" charset="0"/>
              </a:rPr>
              <a:t>分别对应</a:t>
            </a:r>
            <a:r>
              <a:rPr lang="en-US" altLang="zh-CN" b="1">
                <a:latin typeface="Times New Roman" pitchFamily="18" charset="0"/>
              </a:rPr>
              <a:t>IR0</a:t>
            </a:r>
            <a:r>
              <a:rPr lang="zh-CN" altLang="en-US" b="1">
                <a:latin typeface="Times New Roman" pitchFamily="18" charset="0"/>
              </a:rPr>
              <a:t>～</a:t>
            </a:r>
            <a:r>
              <a:rPr lang="en-US" altLang="zh-CN" b="1">
                <a:latin typeface="Times New Roman" pitchFamily="18" charset="0"/>
              </a:rPr>
              <a:t>IR7</a:t>
            </a:r>
          </a:p>
          <a:p>
            <a:pPr marL="901700" lvl="1" indent="-369888">
              <a:buClr>
                <a:srgbClr val="006600"/>
              </a:buClr>
              <a:buSzPct val="75000"/>
              <a:buFont typeface="Wingdings" pitchFamily="2" charset="2"/>
              <a:buChar char="l"/>
            </a:pPr>
            <a:r>
              <a:rPr lang="zh-CN" altLang="en-US" b="1">
                <a:latin typeface="Times New Roman" pitchFamily="18" charset="0"/>
              </a:rPr>
              <a:t>由</a:t>
            </a:r>
            <a:r>
              <a:rPr lang="en-US" altLang="zh-CN" b="1">
                <a:latin typeface="Times New Roman" pitchFamily="18" charset="0"/>
              </a:rPr>
              <a:t>8259A</a:t>
            </a:r>
            <a:r>
              <a:rPr lang="zh-CN" altLang="en-US" b="1">
                <a:latin typeface="Times New Roman" pitchFamily="18" charset="0"/>
              </a:rPr>
              <a:t>根据中断源的序号自动填入</a:t>
            </a:r>
            <a:r>
              <a:rPr lang="zh-CN" altLang="en-US">
                <a:latin typeface="Times New Roman" pitchFamily="18" charset="0"/>
              </a:rPr>
              <a:t> </a:t>
            </a:r>
          </a:p>
          <a:p>
            <a:pPr marL="901700" lvl="1" indent="-369888">
              <a:buClr>
                <a:srgbClr val="006600"/>
              </a:buClr>
              <a:buSzPct val="75000"/>
              <a:buFont typeface="Wingdings" pitchFamily="2" charset="2"/>
              <a:buChar char="l"/>
            </a:pPr>
            <a:r>
              <a:rPr lang="zh-CN" altLang="en-US" b="1">
                <a:latin typeface="Times New Roman" pitchFamily="18" charset="0"/>
              </a:rPr>
              <a:t>例如：</a:t>
            </a:r>
            <a:br>
              <a:rPr lang="zh-CN" altLang="en-US" b="1">
                <a:latin typeface="Times New Roman" pitchFamily="18" charset="0"/>
              </a:rPr>
            </a:br>
            <a:r>
              <a:rPr lang="zh-CN" altLang="en-US" b="1">
                <a:latin typeface="Times New Roman" pitchFamily="18" charset="0"/>
              </a:rPr>
              <a:t>若</a:t>
            </a:r>
            <a:r>
              <a:rPr lang="en-US" altLang="zh-CN" b="1">
                <a:latin typeface="Times New Roman" pitchFamily="18" charset="0"/>
              </a:rPr>
              <a:t>ICW2</a:t>
            </a:r>
            <a:r>
              <a:rPr lang="zh-CN" altLang="en-US" b="1">
                <a:latin typeface="Times New Roman" pitchFamily="18" charset="0"/>
              </a:rPr>
              <a:t>命令字为</a:t>
            </a:r>
            <a:r>
              <a:rPr lang="en-US" altLang="zh-CN" b="1">
                <a:latin typeface="Times New Roman" pitchFamily="18" charset="0"/>
              </a:rPr>
              <a:t>48H</a:t>
            </a:r>
            <a:r>
              <a:rPr lang="zh-CN" altLang="en-US" b="1">
                <a:latin typeface="Times New Roman" pitchFamily="18" charset="0"/>
              </a:rPr>
              <a:t>，则</a:t>
            </a:r>
            <a:r>
              <a:rPr lang="en-US" altLang="zh-CN" b="1">
                <a:latin typeface="Times New Roman" pitchFamily="18" charset="0"/>
              </a:rPr>
              <a:t>IR0</a:t>
            </a:r>
            <a:r>
              <a:rPr lang="zh-CN" altLang="en-US" b="1">
                <a:latin typeface="Times New Roman" pitchFamily="18" charset="0"/>
              </a:rPr>
              <a:t>的中断向量码为</a:t>
            </a:r>
            <a:r>
              <a:rPr lang="en-US" altLang="zh-CN" b="1">
                <a:latin typeface="Times New Roman" pitchFamily="18" charset="0"/>
              </a:rPr>
              <a:t>48H</a:t>
            </a:r>
            <a:r>
              <a:rPr lang="zh-CN" altLang="en-US" b="1">
                <a:latin typeface="Times New Roman" pitchFamily="18" charset="0"/>
              </a:rPr>
              <a:t>，</a:t>
            </a:r>
            <a:r>
              <a:rPr lang="en-US" altLang="zh-CN" b="1">
                <a:latin typeface="Times New Roman" pitchFamily="18" charset="0"/>
              </a:rPr>
              <a:t>IR7</a:t>
            </a:r>
            <a:r>
              <a:rPr lang="zh-CN" altLang="en-US" b="1">
                <a:latin typeface="Times New Roman" pitchFamily="18" charset="0"/>
              </a:rPr>
              <a:t>的中断向量码为</a:t>
            </a:r>
            <a:r>
              <a:rPr lang="en-US" altLang="zh-CN" b="1">
                <a:latin typeface="Times New Roman" pitchFamily="18" charset="0"/>
              </a:rPr>
              <a:t>4FH</a:t>
            </a:r>
            <a:r>
              <a:rPr lang="zh-CN" altLang="en-US" b="1">
                <a:latin typeface="Times New Roman" pitchFamily="18" charset="0"/>
              </a:rPr>
              <a:t>，等等。</a:t>
            </a:r>
            <a:r>
              <a:rPr lang="zh-CN" altLang="en-US" sz="3200">
                <a:latin typeface="Times New Roman" pitchFamily="18" charset="0"/>
              </a:rPr>
              <a:t> </a:t>
            </a:r>
          </a:p>
        </p:txBody>
      </p:sp>
      <p:sp>
        <p:nvSpPr>
          <p:cNvPr id="1025041" name="Rectangle 17"/>
          <p:cNvSpPr>
            <a:spLocks noChangeArrowheads="1"/>
          </p:cNvSpPr>
          <p:nvPr/>
        </p:nvSpPr>
        <p:spPr bwMode="auto">
          <a:xfrm>
            <a:off x="676275" y="1412875"/>
            <a:ext cx="8001000" cy="863600"/>
          </a:xfrm>
          <a:prstGeom prst="rect">
            <a:avLst/>
          </a:prstGeom>
          <a:noFill/>
          <a:ln w="9525">
            <a:noFill/>
            <a:miter lim="800000"/>
            <a:headEnd/>
            <a:tailEnd/>
          </a:ln>
          <a:effectLst/>
        </p:spPr>
        <p:txBody>
          <a:bodyPr anchor="b"/>
          <a:lstStyle/>
          <a:p>
            <a:pPr algn="l">
              <a:buClrTx/>
              <a:buFontTx/>
              <a:buNone/>
            </a:pPr>
            <a:r>
              <a:rPr lang="en-US" altLang="zh-CN" sz="2400" dirty="0">
                <a:solidFill>
                  <a:srgbClr val="FF0000"/>
                </a:solidFill>
                <a:latin typeface="Arial" charset="0"/>
              </a:rPr>
              <a:t>A0</a:t>
            </a:r>
            <a:r>
              <a:rPr lang="en-US" altLang="zh-CN" sz="2400" dirty="0">
                <a:solidFill>
                  <a:srgbClr val="0000FF"/>
                </a:solidFill>
                <a:latin typeface="Arial" charset="0"/>
              </a:rPr>
              <a:t>   	D7	D6     	D5     	D4   	D3  	D2   	D1   	D0</a:t>
            </a:r>
            <a:br>
              <a:rPr lang="en-US" altLang="zh-CN" sz="2400" dirty="0">
                <a:solidFill>
                  <a:srgbClr val="0000FF"/>
                </a:solidFill>
                <a:latin typeface="Arial" charset="0"/>
              </a:rPr>
            </a:br>
            <a:r>
              <a:rPr lang="en-US" altLang="zh-CN" sz="2400" dirty="0">
                <a:solidFill>
                  <a:srgbClr val="0000FF"/>
                </a:solidFill>
                <a:latin typeface="Arial" charset="0"/>
              </a:rPr>
              <a:t> </a:t>
            </a:r>
            <a:r>
              <a:rPr lang="en-US" altLang="zh-CN" sz="2400" dirty="0">
                <a:solidFill>
                  <a:srgbClr val="FF0000"/>
                </a:solidFill>
                <a:latin typeface="Arial" charset="0"/>
              </a:rPr>
              <a:t>1</a:t>
            </a:r>
            <a:r>
              <a:rPr lang="en-US" altLang="zh-CN" sz="2400" dirty="0">
                <a:solidFill>
                  <a:srgbClr val="0000FF"/>
                </a:solidFill>
                <a:latin typeface="Arial" charset="0"/>
              </a:rPr>
              <a:t>	 T</a:t>
            </a:r>
            <a:r>
              <a:rPr lang="en-US" altLang="zh-CN" sz="2400" baseline="-20000" dirty="0">
                <a:solidFill>
                  <a:srgbClr val="0000FF"/>
                </a:solidFill>
                <a:latin typeface="Arial" charset="0"/>
              </a:rPr>
              <a:t>7</a:t>
            </a:r>
            <a:r>
              <a:rPr lang="zh-CN" altLang="en-US" sz="2400" dirty="0">
                <a:solidFill>
                  <a:srgbClr val="0000FF"/>
                </a:solidFill>
                <a:latin typeface="Arial" charset="0"/>
              </a:rPr>
              <a:t>       </a:t>
            </a:r>
            <a:r>
              <a:rPr lang="en-US" altLang="zh-CN" sz="2400" dirty="0">
                <a:solidFill>
                  <a:srgbClr val="0000FF"/>
                </a:solidFill>
                <a:latin typeface="Arial" charset="0"/>
              </a:rPr>
              <a:t>T</a:t>
            </a:r>
            <a:r>
              <a:rPr lang="en-US" altLang="zh-CN" sz="2400" baseline="-20000" dirty="0">
                <a:solidFill>
                  <a:srgbClr val="0000FF"/>
                </a:solidFill>
                <a:latin typeface="Arial" charset="0"/>
              </a:rPr>
              <a:t>6</a:t>
            </a:r>
            <a:r>
              <a:rPr lang="en-US" altLang="zh-CN" sz="2400" dirty="0">
                <a:solidFill>
                  <a:srgbClr val="0000FF"/>
                </a:solidFill>
                <a:latin typeface="Arial" charset="0"/>
              </a:rPr>
              <a:t> 	 T</a:t>
            </a:r>
            <a:r>
              <a:rPr lang="en-US" altLang="zh-CN" sz="2400" baseline="-20000" dirty="0">
                <a:solidFill>
                  <a:srgbClr val="0000FF"/>
                </a:solidFill>
                <a:latin typeface="Arial" charset="0"/>
              </a:rPr>
              <a:t>5</a:t>
            </a:r>
            <a:r>
              <a:rPr lang="en-US" altLang="zh-CN" sz="2400" dirty="0">
                <a:solidFill>
                  <a:srgbClr val="0000FF"/>
                </a:solidFill>
                <a:latin typeface="Arial" charset="0"/>
              </a:rPr>
              <a:t> 	 T</a:t>
            </a:r>
            <a:r>
              <a:rPr lang="en-US" altLang="zh-CN" sz="2400" baseline="-20000" dirty="0">
                <a:solidFill>
                  <a:srgbClr val="0000FF"/>
                </a:solidFill>
                <a:latin typeface="Arial" charset="0"/>
              </a:rPr>
              <a:t>4</a:t>
            </a:r>
            <a:r>
              <a:rPr lang="en-US" altLang="zh-CN" sz="2400" dirty="0">
                <a:solidFill>
                  <a:srgbClr val="0000FF"/>
                </a:solidFill>
                <a:latin typeface="Arial" charset="0"/>
              </a:rPr>
              <a:t> 	 T</a:t>
            </a:r>
            <a:r>
              <a:rPr lang="en-US" altLang="zh-CN" sz="2400" baseline="-20000" dirty="0">
                <a:solidFill>
                  <a:srgbClr val="0000FF"/>
                </a:solidFill>
                <a:latin typeface="Arial" charset="0"/>
              </a:rPr>
              <a:t>3</a:t>
            </a:r>
            <a:r>
              <a:rPr lang="en-US" altLang="zh-CN" sz="2400" dirty="0">
                <a:solidFill>
                  <a:srgbClr val="0000FF"/>
                </a:solidFill>
                <a:latin typeface="Arial" charset="0"/>
              </a:rPr>
              <a:t> 	 x 	 x</a:t>
            </a:r>
            <a:r>
              <a:rPr lang="zh-CN" altLang="en-US" sz="2400" dirty="0">
                <a:solidFill>
                  <a:srgbClr val="0000FF"/>
                </a:solidFill>
                <a:latin typeface="Arial" charset="0"/>
              </a:rPr>
              <a:t> 	 </a:t>
            </a:r>
            <a:r>
              <a:rPr lang="en-US" altLang="zh-CN" sz="2400" dirty="0">
                <a:solidFill>
                  <a:srgbClr val="0000FF"/>
                </a:solidFill>
                <a:latin typeface="Arial" charset="0"/>
              </a:rPr>
              <a:t>x</a:t>
            </a:r>
          </a:p>
        </p:txBody>
      </p:sp>
      <p:sp>
        <p:nvSpPr>
          <p:cNvPr id="1025042" name="AutoShape 18"/>
          <p:cNvSpPr>
            <a:spLocks noChangeArrowheads="1"/>
          </p:cNvSpPr>
          <p:nvPr/>
        </p:nvSpPr>
        <p:spPr bwMode="auto">
          <a:xfrm>
            <a:off x="1476375" y="1484313"/>
            <a:ext cx="7272338" cy="792162"/>
          </a:xfrm>
          <a:prstGeom prst="bracketPair">
            <a:avLst>
              <a:gd name="adj" fmla="val 16667"/>
            </a:avLst>
          </a:prstGeom>
          <a:noFill/>
          <a:ln w="28575">
            <a:solidFill>
              <a:srgbClr val="0000FF"/>
            </a:solidFill>
            <a:round/>
            <a:headEnd/>
            <a:tailEnd type="none" w="med" len="lg"/>
          </a:ln>
          <a:effectLst/>
        </p:spPr>
        <p:txBody>
          <a:bodyPr anchor="ctr">
            <a:spAutoFit/>
          </a:bodyPr>
          <a:lstStyle/>
          <a:p>
            <a:endParaRPr lang="zh-CN" altLang="en-US"/>
          </a:p>
        </p:txBody>
      </p:sp>
      <p:sp>
        <p:nvSpPr>
          <p:cNvPr id="1025043" name="AutoShape 19">
            <a:hlinkClick r:id="" action="ppaction://hlinkshowjump?jump=lastslideviewed" highlightClick="1"/>
          </p:cNvPr>
          <p:cNvSpPr>
            <a:spLocks noChangeArrowheads="1"/>
          </p:cNvSpPr>
          <p:nvPr/>
        </p:nvSpPr>
        <p:spPr bwMode="auto">
          <a:xfrm>
            <a:off x="8388350" y="260350"/>
            <a:ext cx="504825" cy="504825"/>
          </a:xfrm>
          <a:prstGeom prst="actionButtonReturn">
            <a:avLst/>
          </a:prstGeom>
          <a:ln>
            <a:headEnd/>
            <a:tailEnd type="none" w="med" len="lg"/>
          </a:ln>
        </p:spPr>
        <p:style>
          <a:lnRef idx="1">
            <a:schemeClr val="accent6"/>
          </a:lnRef>
          <a:fillRef idx="2">
            <a:schemeClr val="accent6"/>
          </a:fillRef>
          <a:effectRef idx="1">
            <a:schemeClr val="accent6"/>
          </a:effectRef>
          <a:fontRef idx="minor">
            <a:schemeClr val="dk1"/>
          </a:fontRef>
        </p:style>
        <p:txBody>
          <a:bodyPr wrap="none" anchor="ctr">
            <a:spAutoFit/>
          </a:bodyPr>
          <a:lstStyle/>
          <a:p>
            <a:endParaRPr lang="zh-CN" altLang="en-US"/>
          </a:p>
        </p:txBody>
      </p:sp>
    </p:spTree>
    <p:extLst>
      <p:ext uri="{BB962C8B-B14F-4D97-AF65-F5344CB8AC3E}">
        <p14:creationId xmlns:p14="http://schemas.microsoft.com/office/powerpoint/2010/main" val="2310102325"/>
      </p:ext>
    </p:extLst>
  </p:cSld>
  <p:clrMapOvr>
    <a:masterClrMapping/>
  </p:clrMapOvr>
  <p:transition spd="med"/>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灯片编号占位符 4"/>
          <p:cNvSpPr>
            <a:spLocks noGrp="1"/>
          </p:cNvSpPr>
          <p:nvPr>
            <p:ph type="sldNum" sz="quarter" idx="11"/>
          </p:nvPr>
        </p:nvSpPr>
        <p:spPr/>
        <p:txBody>
          <a:bodyPr/>
          <a:lstStyle/>
          <a:p>
            <a:fld id="{F8DB29E2-2377-4FB1-BFA2-774CC85B2614}" type="slidenum">
              <a:rPr lang="zh-CN" altLang="en-US"/>
              <a:pPr/>
              <a:t>97</a:t>
            </a:fld>
            <a:endParaRPr lang="en-US" altLang="zh-CN"/>
          </a:p>
        </p:txBody>
      </p:sp>
      <p:sp>
        <p:nvSpPr>
          <p:cNvPr id="1026050" name="Rectangle 2"/>
          <p:cNvSpPr>
            <a:spLocks noGrp="1" noChangeArrowheads="1"/>
          </p:cNvSpPr>
          <p:nvPr>
            <p:ph type="title"/>
          </p:nvPr>
        </p:nvSpPr>
        <p:spPr>
          <a:xfrm>
            <a:off x="611450" y="44530"/>
            <a:ext cx="8064238" cy="574675"/>
          </a:xfrm>
          <a:noFill/>
          <a:ln/>
        </p:spPr>
        <p:txBody>
          <a:bodyPr anchor="t"/>
          <a:lstStyle/>
          <a:p>
            <a:r>
              <a:rPr lang="zh-CN" altLang="en-US" dirty="0">
                <a:ea typeface="黑体" pitchFamily="2" charset="-122"/>
              </a:rPr>
              <a:t>二、可编程中断控制器</a:t>
            </a:r>
            <a:r>
              <a:rPr lang="en-US" altLang="zh-CN" dirty="0">
                <a:ea typeface="黑体" pitchFamily="2" charset="-122"/>
              </a:rPr>
              <a:t>8259</a:t>
            </a:r>
            <a:endParaRPr lang="en-US" altLang="zh-CN" sz="2800" b="1" dirty="0">
              <a:solidFill>
                <a:srgbClr val="006600"/>
              </a:solidFill>
              <a:ea typeface="黑体" pitchFamily="2" charset="-122"/>
            </a:endParaRPr>
          </a:p>
        </p:txBody>
      </p:sp>
      <p:sp>
        <p:nvSpPr>
          <p:cNvPr id="1026051" name="Rectangle 3"/>
          <p:cNvSpPr>
            <a:spLocks noChangeArrowheads="1"/>
          </p:cNvSpPr>
          <p:nvPr/>
        </p:nvSpPr>
        <p:spPr bwMode="auto">
          <a:xfrm>
            <a:off x="395288" y="765175"/>
            <a:ext cx="8507412" cy="574675"/>
          </a:xfrm>
          <a:prstGeom prst="rect">
            <a:avLst/>
          </a:prstGeom>
          <a:noFill/>
          <a:ln w="9525">
            <a:noFill/>
            <a:miter lim="800000"/>
            <a:headEnd/>
            <a:tailEnd/>
          </a:ln>
          <a:effectLst/>
        </p:spPr>
        <p:txBody>
          <a:bodyPr/>
          <a:lstStyle/>
          <a:p>
            <a:pPr algn="l">
              <a:spcBef>
                <a:spcPct val="20000"/>
              </a:spcBef>
              <a:buClr>
                <a:schemeClr val="bg2"/>
              </a:buClr>
              <a:buSzPct val="75000"/>
            </a:pPr>
            <a:r>
              <a:rPr lang="en-US" altLang="zh-CN" sz="2800">
                <a:solidFill>
                  <a:schemeClr val="bg2"/>
                </a:solidFill>
                <a:latin typeface="Arial" charset="0"/>
              </a:rPr>
              <a:t>5.</a:t>
            </a:r>
            <a:r>
              <a:rPr lang="en-US" altLang="zh-CN" sz="2800">
                <a:latin typeface="Arial" charset="0"/>
              </a:rPr>
              <a:t>  8259 </a:t>
            </a:r>
            <a:r>
              <a:rPr lang="zh-CN" altLang="en-US" sz="2800">
                <a:latin typeface="Arial" charset="0"/>
              </a:rPr>
              <a:t>编程使用 －</a:t>
            </a:r>
            <a:r>
              <a:rPr lang="en-US" altLang="zh-CN" sz="2800">
                <a:solidFill>
                  <a:srgbClr val="0000FF"/>
                </a:solidFill>
                <a:latin typeface="Arial" charset="0"/>
              </a:rPr>
              <a:t> </a:t>
            </a:r>
            <a:r>
              <a:rPr lang="en-US" altLang="zh-CN" sz="3200">
                <a:solidFill>
                  <a:srgbClr val="FF0066"/>
                </a:solidFill>
                <a:latin typeface="Arial" charset="0"/>
              </a:rPr>
              <a:t>ICW3</a:t>
            </a:r>
            <a:r>
              <a:rPr lang="zh-CN" altLang="en-US" sz="3200">
                <a:solidFill>
                  <a:srgbClr val="FF0066"/>
                </a:solidFill>
                <a:latin typeface="Arial" charset="0"/>
              </a:rPr>
              <a:t>：级联控制字</a:t>
            </a:r>
          </a:p>
        </p:txBody>
      </p:sp>
      <p:sp>
        <p:nvSpPr>
          <p:cNvPr id="1026056" name="Rectangle 8"/>
          <p:cNvSpPr>
            <a:spLocks noGrp="1" noChangeArrowheads="1"/>
          </p:cNvSpPr>
          <p:nvPr>
            <p:ph type="body" idx="1"/>
          </p:nvPr>
        </p:nvSpPr>
        <p:spPr>
          <a:xfrm>
            <a:off x="323850" y="2420938"/>
            <a:ext cx="8486775" cy="1079500"/>
          </a:xfrm>
          <a:noFill/>
          <a:ln/>
        </p:spPr>
        <p:txBody>
          <a:bodyPr/>
          <a:lstStyle/>
          <a:p>
            <a:r>
              <a:rPr lang="zh-CN" altLang="en-GB" b="1" dirty="0">
                <a:solidFill>
                  <a:srgbClr val="CC0000"/>
                </a:solidFill>
                <a:ea typeface="黑体" pitchFamily="2" charset="-122"/>
              </a:rPr>
              <a:t>主片</a:t>
            </a:r>
            <a:r>
              <a:rPr lang="zh-CN" altLang="en-GB" sz="2800" b="1" dirty="0"/>
              <a:t>的级联控制字</a:t>
            </a:r>
            <a:r>
              <a:rPr lang="zh-CN" altLang="en-US" sz="2800" b="1" dirty="0"/>
              <a:t>：</a:t>
            </a:r>
            <a:endParaRPr lang="en-US" altLang="zh-CN" sz="2800" b="1" dirty="0"/>
          </a:p>
          <a:p>
            <a:pPr lvl="1">
              <a:buFont typeface="Wingdings" pitchFamily="2" charset="2"/>
              <a:buNone/>
            </a:pPr>
            <a:r>
              <a:rPr lang="en-US" altLang="zh-CN" b="1" dirty="0">
                <a:latin typeface="Times New Roman" pitchFamily="18" charset="0"/>
              </a:rPr>
              <a:t>S</a:t>
            </a:r>
            <a:r>
              <a:rPr lang="en-US" altLang="zh-CN" b="1" i="1" dirty="0">
                <a:latin typeface="Times New Roman" pitchFamily="18" charset="0"/>
              </a:rPr>
              <a:t>i</a:t>
            </a:r>
            <a:r>
              <a:rPr lang="en-US" altLang="zh-CN" b="1" dirty="0">
                <a:latin typeface="Times New Roman" pitchFamily="18" charset="0"/>
              </a:rPr>
              <a:t> =1  </a:t>
            </a:r>
            <a:r>
              <a:rPr lang="zh-CN" altLang="en-GB" b="1" dirty="0">
                <a:latin typeface="Times New Roman" pitchFamily="18" charset="0"/>
              </a:rPr>
              <a:t>对应</a:t>
            </a:r>
            <a:r>
              <a:rPr lang="en-GB" altLang="zh-CN" b="1" dirty="0">
                <a:latin typeface="Times New Roman" pitchFamily="18" charset="0"/>
              </a:rPr>
              <a:t>IR</a:t>
            </a:r>
            <a:r>
              <a:rPr lang="en-US" altLang="zh-CN" b="1" i="1" dirty="0" err="1">
                <a:latin typeface="Times New Roman" pitchFamily="18" charset="0"/>
              </a:rPr>
              <a:t>i</a:t>
            </a:r>
            <a:r>
              <a:rPr lang="en-US" altLang="zh-CN" b="1" dirty="0">
                <a:latin typeface="Times New Roman" pitchFamily="18" charset="0"/>
              </a:rPr>
              <a:t> </a:t>
            </a:r>
            <a:r>
              <a:rPr lang="zh-CN" altLang="en-GB" b="1" dirty="0">
                <a:latin typeface="Times New Roman" pitchFamily="18" charset="0"/>
              </a:rPr>
              <a:t>线上连接了从片</a:t>
            </a:r>
            <a:endParaRPr lang="en-US" altLang="zh-CN" dirty="0">
              <a:latin typeface="Times New Roman" pitchFamily="18" charset="0"/>
            </a:endParaRPr>
          </a:p>
        </p:txBody>
      </p:sp>
      <p:sp>
        <p:nvSpPr>
          <p:cNvPr id="1026057" name="Rectangle 9"/>
          <p:cNvSpPr>
            <a:spLocks noChangeArrowheads="1"/>
          </p:cNvSpPr>
          <p:nvPr/>
        </p:nvSpPr>
        <p:spPr bwMode="auto">
          <a:xfrm>
            <a:off x="684213" y="1412875"/>
            <a:ext cx="8001000" cy="863600"/>
          </a:xfrm>
          <a:prstGeom prst="rect">
            <a:avLst/>
          </a:prstGeom>
          <a:noFill/>
          <a:ln w="9525">
            <a:noFill/>
            <a:miter lim="800000"/>
            <a:headEnd/>
            <a:tailEnd/>
          </a:ln>
          <a:effectLst/>
        </p:spPr>
        <p:txBody>
          <a:bodyPr anchor="b"/>
          <a:lstStyle/>
          <a:p>
            <a:pPr algn="l">
              <a:buClrTx/>
              <a:buFontTx/>
              <a:buNone/>
            </a:pPr>
            <a:r>
              <a:rPr lang="en-US" altLang="zh-CN" sz="2400" dirty="0">
                <a:solidFill>
                  <a:srgbClr val="FF0000"/>
                </a:solidFill>
                <a:latin typeface="Arial" charset="0"/>
              </a:rPr>
              <a:t>A0</a:t>
            </a:r>
            <a:r>
              <a:rPr lang="en-US" altLang="zh-CN" sz="2400" dirty="0">
                <a:solidFill>
                  <a:srgbClr val="0000FF"/>
                </a:solidFill>
                <a:latin typeface="Arial" charset="0"/>
              </a:rPr>
              <a:t>   	D7	D6     	D5     	D4   	D3  	D2   	D1   	D0</a:t>
            </a:r>
            <a:br>
              <a:rPr lang="en-US" altLang="zh-CN" sz="2400" dirty="0">
                <a:solidFill>
                  <a:srgbClr val="0000FF"/>
                </a:solidFill>
                <a:latin typeface="Arial" charset="0"/>
              </a:rPr>
            </a:br>
            <a:r>
              <a:rPr lang="en-US" altLang="zh-CN" sz="2400" dirty="0">
                <a:solidFill>
                  <a:srgbClr val="0000FF"/>
                </a:solidFill>
                <a:latin typeface="Arial" charset="0"/>
              </a:rPr>
              <a:t> </a:t>
            </a:r>
            <a:r>
              <a:rPr lang="en-US" altLang="zh-CN" sz="2400" dirty="0">
                <a:solidFill>
                  <a:srgbClr val="FF0000"/>
                </a:solidFill>
                <a:latin typeface="Arial" charset="0"/>
              </a:rPr>
              <a:t>1</a:t>
            </a:r>
            <a:r>
              <a:rPr lang="en-US" altLang="zh-CN" sz="2400" dirty="0">
                <a:solidFill>
                  <a:srgbClr val="0000FF"/>
                </a:solidFill>
                <a:latin typeface="Arial" charset="0"/>
              </a:rPr>
              <a:t>	 S</a:t>
            </a:r>
            <a:r>
              <a:rPr lang="en-US" altLang="zh-CN" sz="2400" baseline="-20000" dirty="0">
                <a:solidFill>
                  <a:srgbClr val="0000FF"/>
                </a:solidFill>
                <a:latin typeface="Arial" charset="0"/>
              </a:rPr>
              <a:t>7</a:t>
            </a:r>
            <a:r>
              <a:rPr lang="zh-CN" altLang="en-US" sz="2400" dirty="0">
                <a:solidFill>
                  <a:srgbClr val="0000FF"/>
                </a:solidFill>
                <a:latin typeface="Arial" charset="0"/>
              </a:rPr>
              <a:t>       </a:t>
            </a:r>
            <a:r>
              <a:rPr lang="en-US" altLang="zh-CN" sz="2400" dirty="0">
                <a:solidFill>
                  <a:srgbClr val="0000FF"/>
                </a:solidFill>
                <a:latin typeface="Arial" charset="0"/>
              </a:rPr>
              <a:t>S</a:t>
            </a:r>
            <a:r>
              <a:rPr lang="en-US" altLang="zh-CN" sz="2400" baseline="-20000" dirty="0">
                <a:solidFill>
                  <a:srgbClr val="0000FF"/>
                </a:solidFill>
                <a:latin typeface="Arial" charset="0"/>
              </a:rPr>
              <a:t>6</a:t>
            </a:r>
            <a:r>
              <a:rPr lang="en-US" altLang="zh-CN" sz="2400" dirty="0">
                <a:solidFill>
                  <a:srgbClr val="0000FF"/>
                </a:solidFill>
                <a:latin typeface="Arial" charset="0"/>
              </a:rPr>
              <a:t> 	 S</a:t>
            </a:r>
            <a:r>
              <a:rPr lang="en-US" altLang="zh-CN" sz="2400" baseline="-20000" dirty="0">
                <a:solidFill>
                  <a:srgbClr val="0000FF"/>
                </a:solidFill>
                <a:latin typeface="Arial" charset="0"/>
              </a:rPr>
              <a:t>5</a:t>
            </a:r>
            <a:r>
              <a:rPr lang="en-US" altLang="zh-CN" sz="2400" dirty="0">
                <a:solidFill>
                  <a:srgbClr val="0000FF"/>
                </a:solidFill>
                <a:latin typeface="Arial" charset="0"/>
              </a:rPr>
              <a:t> 	 S</a:t>
            </a:r>
            <a:r>
              <a:rPr lang="en-US" altLang="zh-CN" sz="2400" baseline="-20000" dirty="0">
                <a:solidFill>
                  <a:srgbClr val="0000FF"/>
                </a:solidFill>
                <a:latin typeface="Arial" charset="0"/>
              </a:rPr>
              <a:t>4</a:t>
            </a:r>
            <a:r>
              <a:rPr lang="en-US" altLang="zh-CN" sz="2400" dirty="0">
                <a:solidFill>
                  <a:srgbClr val="0000FF"/>
                </a:solidFill>
                <a:latin typeface="Arial" charset="0"/>
              </a:rPr>
              <a:t> 	 S</a:t>
            </a:r>
            <a:r>
              <a:rPr lang="en-US" altLang="zh-CN" sz="2400" baseline="-20000" dirty="0">
                <a:solidFill>
                  <a:srgbClr val="0000FF"/>
                </a:solidFill>
                <a:latin typeface="Arial" charset="0"/>
              </a:rPr>
              <a:t>3</a:t>
            </a:r>
            <a:r>
              <a:rPr lang="en-US" altLang="zh-CN" sz="2400" dirty="0">
                <a:solidFill>
                  <a:srgbClr val="0000FF"/>
                </a:solidFill>
                <a:latin typeface="Arial" charset="0"/>
              </a:rPr>
              <a:t> 	 S</a:t>
            </a:r>
            <a:r>
              <a:rPr lang="en-US" altLang="zh-CN" sz="2400" baseline="-20000" dirty="0">
                <a:solidFill>
                  <a:srgbClr val="0000FF"/>
                </a:solidFill>
                <a:latin typeface="Arial" charset="0"/>
              </a:rPr>
              <a:t>2</a:t>
            </a:r>
            <a:r>
              <a:rPr lang="en-US" altLang="zh-CN" sz="2400" dirty="0">
                <a:solidFill>
                  <a:srgbClr val="0000FF"/>
                </a:solidFill>
                <a:latin typeface="Arial" charset="0"/>
              </a:rPr>
              <a:t> 	 S</a:t>
            </a:r>
            <a:r>
              <a:rPr lang="en-US" altLang="zh-CN" sz="2400" baseline="-20000" dirty="0">
                <a:solidFill>
                  <a:srgbClr val="0000FF"/>
                </a:solidFill>
                <a:latin typeface="Arial" charset="0"/>
              </a:rPr>
              <a:t>1</a:t>
            </a:r>
            <a:r>
              <a:rPr lang="zh-CN" altLang="en-US" sz="2400" dirty="0">
                <a:solidFill>
                  <a:srgbClr val="0000FF"/>
                </a:solidFill>
                <a:latin typeface="Arial" charset="0"/>
              </a:rPr>
              <a:t> 	 </a:t>
            </a:r>
            <a:r>
              <a:rPr lang="en-US" altLang="zh-CN" sz="2400" dirty="0">
                <a:solidFill>
                  <a:srgbClr val="0000FF"/>
                </a:solidFill>
                <a:latin typeface="Arial" charset="0"/>
              </a:rPr>
              <a:t>S</a:t>
            </a:r>
            <a:r>
              <a:rPr lang="en-US" altLang="zh-CN" sz="2400" baseline="-20000" dirty="0">
                <a:solidFill>
                  <a:srgbClr val="0000FF"/>
                </a:solidFill>
                <a:latin typeface="Arial" charset="0"/>
              </a:rPr>
              <a:t>0</a:t>
            </a:r>
          </a:p>
        </p:txBody>
      </p:sp>
      <p:sp>
        <p:nvSpPr>
          <p:cNvPr id="1026058" name="Rectangle 10"/>
          <p:cNvSpPr>
            <a:spLocks noChangeArrowheads="1"/>
          </p:cNvSpPr>
          <p:nvPr/>
        </p:nvSpPr>
        <p:spPr bwMode="auto">
          <a:xfrm>
            <a:off x="323850" y="4797425"/>
            <a:ext cx="8486775" cy="1584325"/>
          </a:xfrm>
          <a:prstGeom prst="rect">
            <a:avLst/>
          </a:prstGeom>
          <a:noFill/>
          <a:ln w="9525">
            <a:noFill/>
            <a:miter lim="800000"/>
            <a:headEnd/>
            <a:tailEnd/>
          </a:ln>
          <a:effectLst/>
        </p:spPr>
        <p:txBody>
          <a:bodyPr/>
          <a:lstStyle/>
          <a:p>
            <a:pPr marL="352425" indent="-352425" algn="l">
              <a:spcBef>
                <a:spcPct val="20000"/>
              </a:spcBef>
              <a:buClr>
                <a:schemeClr val="bg2"/>
              </a:buClr>
              <a:buSzPct val="75000"/>
              <a:buFont typeface="Wingdings" pitchFamily="2" charset="2"/>
              <a:buChar char="n"/>
            </a:pPr>
            <a:r>
              <a:rPr lang="zh-CN" altLang="en-GB" sz="3200" dirty="0">
                <a:solidFill>
                  <a:srgbClr val="CC0000"/>
                </a:solidFill>
                <a:latin typeface="Arial" charset="0"/>
                <a:ea typeface="黑体" pitchFamily="2" charset="-122"/>
              </a:rPr>
              <a:t>从片</a:t>
            </a:r>
            <a:r>
              <a:rPr lang="zh-CN" altLang="en-GB" sz="2800" dirty="0">
                <a:latin typeface="Arial" charset="0"/>
              </a:rPr>
              <a:t>的级联控制字</a:t>
            </a:r>
            <a:r>
              <a:rPr lang="zh-CN" altLang="en-US" sz="2800" dirty="0">
                <a:latin typeface="Arial" charset="0"/>
              </a:rPr>
              <a:t> </a:t>
            </a:r>
          </a:p>
          <a:p>
            <a:pPr marL="531813" lvl="1" indent="3175" algn="l">
              <a:spcBef>
                <a:spcPts val="0"/>
              </a:spcBef>
              <a:buClr>
                <a:schemeClr val="accent2"/>
              </a:buClr>
              <a:buSzPct val="80000"/>
            </a:pPr>
            <a:r>
              <a:rPr lang="en-US" altLang="zh-CN" sz="2800" dirty="0"/>
              <a:t>ID2</a:t>
            </a:r>
            <a:r>
              <a:rPr lang="zh-CN" altLang="en-US" sz="2800" dirty="0"/>
              <a:t>～</a:t>
            </a:r>
            <a:r>
              <a:rPr lang="en-US" altLang="zh-CN" sz="2800" dirty="0"/>
              <a:t>ID0  </a:t>
            </a:r>
            <a:r>
              <a:rPr lang="zh-CN" altLang="en-US" sz="2800" dirty="0"/>
              <a:t>标识码，说明本从片连接到主片的哪个</a:t>
            </a:r>
            <a:r>
              <a:rPr lang="en-US" altLang="zh-CN" sz="2800" dirty="0"/>
              <a:t>IR</a:t>
            </a:r>
            <a:r>
              <a:rPr lang="zh-CN" altLang="en-US" sz="2800" dirty="0"/>
              <a:t>引脚上。 </a:t>
            </a:r>
            <a:r>
              <a:rPr lang="en-US" altLang="zh-CN" sz="2800" dirty="0"/>
              <a:t>000</a:t>
            </a:r>
            <a:r>
              <a:rPr lang="zh-CN" altLang="en-US" sz="2800" dirty="0"/>
              <a:t>～</a:t>
            </a:r>
            <a:r>
              <a:rPr lang="en-US" altLang="zh-CN" sz="2800" dirty="0"/>
              <a:t>111</a:t>
            </a:r>
            <a:r>
              <a:rPr lang="zh-CN" altLang="en-US" sz="2800" dirty="0"/>
              <a:t>分别对应</a:t>
            </a:r>
            <a:r>
              <a:rPr lang="en-US" altLang="zh-CN" sz="2800" dirty="0"/>
              <a:t>IR</a:t>
            </a:r>
            <a:r>
              <a:rPr lang="en-US" altLang="zh-CN" sz="2800" baseline="-20000" dirty="0"/>
              <a:t>0</a:t>
            </a:r>
            <a:r>
              <a:rPr lang="zh-CN" altLang="en-US" sz="2800" dirty="0"/>
              <a:t>～</a:t>
            </a:r>
            <a:r>
              <a:rPr lang="en-US" altLang="zh-CN" sz="2800" dirty="0"/>
              <a:t>IR</a:t>
            </a:r>
            <a:r>
              <a:rPr lang="en-US" altLang="zh-CN" sz="2800" baseline="-20000" dirty="0"/>
              <a:t>7</a:t>
            </a:r>
            <a:r>
              <a:rPr lang="zh-CN" altLang="en-US" sz="2800" dirty="0"/>
              <a:t>。 </a:t>
            </a:r>
          </a:p>
        </p:txBody>
      </p:sp>
      <p:sp>
        <p:nvSpPr>
          <p:cNvPr id="1026059" name="Rectangle 11"/>
          <p:cNvSpPr>
            <a:spLocks noChangeArrowheads="1"/>
          </p:cNvSpPr>
          <p:nvPr/>
        </p:nvSpPr>
        <p:spPr bwMode="auto">
          <a:xfrm>
            <a:off x="684213" y="3933825"/>
            <a:ext cx="8001000" cy="863600"/>
          </a:xfrm>
          <a:prstGeom prst="rect">
            <a:avLst/>
          </a:prstGeom>
          <a:noFill/>
          <a:ln w="9525">
            <a:noFill/>
            <a:miter lim="800000"/>
            <a:headEnd/>
            <a:tailEnd/>
          </a:ln>
          <a:effectLst/>
        </p:spPr>
        <p:txBody>
          <a:bodyPr anchor="b"/>
          <a:lstStyle/>
          <a:p>
            <a:pPr algn="l">
              <a:buClrTx/>
              <a:buFontTx/>
              <a:buNone/>
            </a:pPr>
            <a:r>
              <a:rPr lang="en-US" altLang="zh-CN" sz="2400">
                <a:solidFill>
                  <a:srgbClr val="FF0000"/>
                </a:solidFill>
                <a:latin typeface="Arial" charset="0"/>
              </a:rPr>
              <a:t>A0</a:t>
            </a:r>
            <a:r>
              <a:rPr lang="en-US" altLang="zh-CN" sz="2400">
                <a:solidFill>
                  <a:srgbClr val="0000FF"/>
                </a:solidFill>
                <a:latin typeface="Arial" charset="0"/>
              </a:rPr>
              <a:t>   	D7	D6     	D5     	D4   	D3  	D2   	D1   	D0</a:t>
            </a:r>
            <a:br>
              <a:rPr lang="en-US" altLang="zh-CN" sz="2400">
                <a:solidFill>
                  <a:srgbClr val="0000FF"/>
                </a:solidFill>
                <a:latin typeface="Arial" charset="0"/>
              </a:rPr>
            </a:br>
            <a:r>
              <a:rPr lang="en-US" altLang="zh-CN" sz="2400">
                <a:solidFill>
                  <a:srgbClr val="0000FF"/>
                </a:solidFill>
                <a:latin typeface="Arial" charset="0"/>
              </a:rPr>
              <a:t> </a:t>
            </a:r>
            <a:r>
              <a:rPr lang="en-US" altLang="zh-CN" sz="2400">
                <a:solidFill>
                  <a:srgbClr val="FF0000"/>
                </a:solidFill>
                <a:latin typeface="Arial" charset="0"/>
              </a:rPr>
              <a:t>1</a:t>
            </a:r>
            <a:r>
              <a:rPr lang="en-US" altLang="zh-CN" sz="2400">
                <a:solidFill>
                  <a:srgbClr val="0000FF"/>
                </a:solidFill>
                <a:latin typeface="Arial" charset="0"/>
              </a:rPr>
              <a:t>	 0</a:t>
            </a:r>
            <a:r>
              <a:rPr lang="zh-CN" altLang="en-US" sz="2400">
                <a:solidFill>
                  <a:srgbClr val="0000FF"/>
                </a:solidFill>
                <a:latin typeface="Arial" charset="0"/>
              </a:rPr>
              <a:t>         </a:t>
            </a:r>
            <a:r>
              <a:rPr lang="en-US" altLang="zh-CN" sz="2400">
                <a:solidFill>
                  <a:srgbClr val="0000FF"/>
                </a:solidFill>
                <a:latin typeface="Arial" charset="0"/>
              </a:rPr>
              <a:t>0	 0 	 0	 0 	ID</a:t>
            </a:r>
            <a:r>
              <a:rPr lang="en-US" altLang="zh-CN" sz="2400" baseline="-20000">
                <a:solidFill>
                  <a:srgbClr val="0000FF"/>
                </a:solidFill>
                <a:latin typeface="Arial" charset="0"/>
              </a:rPr>
              <a:t>2</a:t>
            </a:r>
            <a:r>
              <a:rPr lang="en-US" altLang="zh-CN" sz="2400">
                <a:solidFill>
                  <a:srgbClr val="0000FF"/>
                </a:solidFill>
                <a:latin typeface="Arial" charset="0"/>
              </a:rPr>
              <a:t> 	ID</a:t>
            </a:r>
            <a:r>
              <a:rPr lang="en-US" altLang="zh-CN" sz="2400" baseline="-20000">
                <a:solidFill>
                  <a:srgbClr val="0000FF"/>
                </a:solidFill>
                <a:latin typeface="Arial" charset="0"/>
              </a:rPr>
              <a:t>1</a:t>
            </a:r>
            <a:r>
              <a:rPr lang="zh-CN" altLang="en-US" sz="2400">
                <a:solidFill>
                  <a:srgbClr val="0000FF"/>
                </a:solidFill>
                <a:latin typeface="Arial" charset="0"/>
              </a:rPr>
              <a:t> 	</a:t>
            </a:r>
            <a:r>
              <a:rPr lang="en-US" altLang="zh-CN" sz="2400">
                <a:solidFill>
                  <a:srgbClr val="0000FF"/>
                </a:solidFill>
                <a:latin typeface="Arial" charset="0"/>
              </a:rPr>
              <a:t>ID</a:t>
            </a:r>
            <a:r>
              <a:rPr lang="en-US" altLang="zh-CN" sz="2400" baseline="-20000">
                <a:solidFill>
                  <a:srgbClr val="0000FF"/>
                </a:solidFill>
                <a:latin typeface="Arial" charset="0"/>
              </a:rPr>
              <a:t>0</a:t>
            </a:r>
          </a:p>
        </p:txBody>
      </p:sp>
      <p:sp>
        <p:nvSpPr>
          <p:cNvPr id="1026060" name="Line 12"/>
          <p:cNvSpPr>
            <a:spLocks noChangeShapeType="1"/>
          </p:cNvSpPr>
          <p:nvPr/>
        </p:nvSpPr>
        <p:spPr bwMode="auto">
          <a:xfrm>
            <a:off x="250825" y="3716338"/>
            <a:ext cx="8604250" cy="0"/>
          </a:xfrm>
          <a:prstGeom prst="line">
            <a:avLst/>
          </a:prstGeom>
          <a:noFill/>
          <a:ln w="76200">
            <a:solidFill>
              <a:srgbClr val="FF6600"/>
            </a:solidFill>
            <a:round/>
            <a:headEnd/>
            <a:tailEnd/>
          </a:ln>
          <a:effectLst/>
        </p:spPr>
        <p:txBody>
          <a:bodyPr lIns="0" tIns="0" rIns="0" bIns="0"/>
          <a:lstStyle/>
          <a:p>
            <a:endParaRPr lang="zh-CN" altLang="en-US"/>
          </a:p>
        </p:txBody>
      </p:sp>
      <p:sp>
        <p:nvSpPr>
          <p:cNvPr id="1026061" name="AutoShape 13"/>
          <p:cNvSpPr>
            <a:spLocks noChangeArrowheads="1"/>
          </p:cNvSpPr>
          <p:nvPr/>
        </p:nvSpPr>
        <p:spPr bwMode="auto">
          <a:xfrm>
            <a:off x="1476375" y="1484313"/>
            <a:ext cx="7200900" cy="792162"/>
          </a:xfrm>
          <a:prstGeom prst="bracketPair">
            <a:avLst>
              <a:gd name="adj" fmla="val 16667"/>
            </a:avLst>
          </a:prstGeom>
          <a:noFill/>
          <a:ln w="28575">
            <a:solidFill>
              <a:srgbClr val="0000FF"/>
            </a:solidFill>
            <a:round/>
            <a:headEnd/>
            <a:tailEnd type="none" w="med" len="lg"/>
          </a:ln>
          <a:effectLst/>
        </p:spPr>
        <p:txBody>
          <a:bodyPr anchor="ctr">
            <a:spAutoFit/>
          </a:bodyPr>
          <a:lstStyle/>
          <a:p>
            <a:endParaRPr lang="zh-CN" altLang="en-US"/>
          </a:p>
        </p:txBody>
      </p:sp>
      <p:sp>
        <p:nvSpPr>
          <p:cNvPr id="1026062" name="AutoShape 14"/>
          <p:cNvSpPr>
            <a:spLocks noChangeArrowheads="1"/>
          </p:cNvSpPr>
          <p:nvPr/>
        </p:nvSpPr>
        <p:spPr bwMode="auto">
          <a:xfrm>
            <a:off x="1476375" y="4005263"/>
            <a:ext cx="7200900" cy="792162"/>
          </a:xfrm>
          <a:prstGeom prst="bracketPair">
            <a:avLst>
              <a:gd name="adj" fmla="val 16667"/>
            </a:avLst>
          </a:prstGeom>
          <a:noFill/>
          <a:ln w="28575">
            <a:solidFill>
              <a:srgbClr val="0000FF"/>
            </a:solidFill>
            <a:round/>
            <a:headEnd/>
            <a:tailEnd type="none" w="med" len="lg"/>
          </a:ln>
          <a:effectLst/>
        </p:spPr>
        <p:txBody>
          <a:bodyPr anchor="ctr">
            <a:spAutoFit/>
          </a:bodyPr>
          <a:lstStyle/>
          <a:p>
            <a:endParaRPr lang="zh-CN" altLang="en-US"/>
          </a:p>
        </p:txBody>
      </p:sp>
      <p:sp>
        <p:nvSpPr>
          <p:cNvPr id="1026063" name="AutoShape 15">
            <a:hlinkClick r:id="" action="ppaction://hlinkshowjump?jump=lastslideviewed" highlightClick="1"/>
          </p:cNvPr>
          <p:cNvSpPr>
            <a:spLocks noChangeArrowheads="1"/>
          </p:cNvSpPr>
          <p:nvPr/>
        </p:nvSpPr>
        <p:spPr bwMode="auto">
          <a:xfrm>
            <a:off x="8388350" y="260350"/>
            <a:ext cx="504825" cy="504825"/>
          </a:xfrm>
          <a:prstGeom prst="actionButtonReturn">
            <a:avLst/>
          </a:prstGeom>
          <a:ln>
            <a:headEnd/>
            <a:tailEnd type="none" w="med" len="lg"/>
          </a:ln>
        </p:spPr>
        <p:style>
          <a:lnRef idx="1">
            <a:schemeClr val="accent6"/>
          </a:lnRef>
          <a:fillRef idx="2">
            <a:schemeClr val="accent6"/>
          </a:fillRef>
          <a:effectRef idx="1">
            <a:schemeClr val="accent6"/>
          </a:effectRef>
          <a:fontRef idx="minor">
            <a:schemeClr val="dk1"/>
          </a:fontRef>
        </p:style>
        <p:txBody>
          <a:bodyPr wrap="none" anchor="ctr">
            <a:spAutoFit/>
          </a:bodyPr>
          <a:lstStyle/>
          <a:p>
            <a:endParaRPr lang="zh-CN" altLang="en-US"/>
          </a:p>
        </p:txBody>
      </p:sp>
      <p:sp>
        <p:nvSpPr>
          <p:cNvPr id="14" name="动作按钮: 信息 13">
            <a:hlinkClick r:id="rId2" action="ppaction://hlinksldjump" highlightClick="1"/>
          </p:cNvPr>
          <p:cNvSpPr/>
          <p:nvPr/>
        </p:nvSpPr>
        <p:spPr bwMode="auto">
          <a:xfrm>
            <a:off x="8388530" y="5877340"/>
            <a:ext cx="504070" cy="504070"/>
          </a:xfrm>
          <a:prstGeom prst="actionButtonInformation">
            <a:avLst/>
          </a:prstGeom>
          <a:ln>
            <a:headEnd type="none" w="med" len="med"/>
            <a:tailEnd type="triangle" w="med" len="lg"/>
          </a:ln>
        </p:spPr>
        <p:style>
          <a:lnRef idx="1">
            <a:schemeClr val="accent6"/>
          </a:lnRef>
          <a:fillRef idx="2">
            <a:schemeClr val="accent6"/>
          </a:fillRef>
          <a:effectRef idx="1">
            <a:schemeClr val="accent6"/>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0000FF"/>
              </a:buClr>
              <a:buSzTx/>
              <a:buFont typeface="Wingdings" pitchFamily="2" charset="2"/>
              <a:buNone/>
              <a:tabLst/>
            </a:pPr>
            <a:endParaRPr kumimoji="0" lang="zh-CN" altLang="en-US" sz="2400" b="1" i="0" u="none" strike="noStrike" cap="none" normalizeH="0" baseline="0" smtClean="0">
              <a:ln>
                <a:noFill/>
              </a:ln>
              <a:solidFill>
                <a:schemeClr val="tx1"/>
              </a:solidFill>
              <a:effectLst/>
              <a:latin typeface="Times New Roman" pitchFamily="18" charset="0"/>
              <a:ea typeface="宋体" pitchFamily="2" charset="-122"/>
            </a:endParaRPr>
          </a:p>
        </p:txBody>
      </p:sp>
    </p:spTree>
    <p:extLst>
      <p:ext uri="{BB962C8B-B14F-4D97-AF65-F5344CB8AC3E}">
        <p14:creationId xmlns:p14="http://schemas.microsoft.com/office/powerpoint/2010/main" val="3338395104"/>
      </p:ext>
    </p:extLst>
  </p:cSld>
  <p:clrMapOvr>
    <a:masterClrMapping/>
  </p:clrMapOvr>
  <p:transition spd="med"/>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4"/>
          <p:cNvSpPr>
            <a:spLocks noGrp="1"/>
          </p:cNvSpPr>
          <p:nvPr>
            <p:ph type="sldNum" sz="quarter" idx="11"/>
          </p:nvPr>
        </p:nvSpPr>
        <p:spPr/>
        <p:txBody>
          <a:bodyPr/>
          <a:lstStyle/>
          <a:p>
            <a:fld id="{59B4A1B2-5B61-4759-9281-F695C05DFD23}" type="slidenum">
              <a:rPr lang="zh-CN" altLang="en-US"/>
              <a:pPr/>
              <a:t>98</a:t>
            </a:fld>
            <a:endParaRPr lang="en-US" altLang="zh-CN"/>
          </a:p>
        </p:txBody>
      </p:sp>
      <p:sp>
        <p:nvSpPr>
          <p:cNvPr id="1027074" name="Rectangle 2"/>
          <p:cNvSpPr>
            <a:spLocks noGrp="1" noChangeArrowheads="1"/>
          </p:cNvSpPr>
          <p:nvPr>
            <p:ph type="title"/>
          </p:nvPr>
        </p:nvSpPr>
        <p:spPr>
          <a:xfrm>
            <a:off x="611450" y="44530"/>
            <a:ext cx="8064238" cy="574675"/>
          </a:xfrm>
          <a:noFill/>
          <a:ln/>
        </p:spPr>
        <p:txBody>
          <a:bodyPr anchor="t"/>
          <a:lstStyle/>
          <a:p>
            <a:r>
              <a:rPr lang="zh-CN" altLang="en-US" dirty="0">
                <a:ea typeface="黑体" pitchFamily="2" charset="-122"/>
              </a:rPr>
              <a:t>二、可编程中断控制器</a:t>
            </a:r>
            <a:r>
              <a:rPr lang="en-US" altLang="zh-CN" dirty="0">
                <a:ea typeface="黑体" pitchFamily="2" charset="-122"/>
              </a:rPr>
              <a:t>8259</a:t>
            </a:r>
            <a:endParaRPr lang="en-US" altLang="zh-CN" sz="2800" b="1" dirty="0">
              <a:solidFill>
                <a:srgbClr val="006600"/>
              </a:solidFill>
              <a:ea typeface="黑体" pitchFamily="2" charset="-122"/>
            </a:endParaRPr>
          </a:p>
        </p:txBody>
      </p:sp>
      <p:sp>
        <p:nvSpPr>
          <p:cNvPr id="1027075" name="Rectangle 3"/>
          <p:cNvSpPr>
            <a:spLocks noChangeArrowheads="1"/>
          </p:cNvSpPr>
          <p:nvPr/>
        </p:nvSpPr>
        <p:spPr bwMode="auto">
          <a:xfrm>
            <a:off x="395288" y="765175"/>
            <a:ext cx="8507412" cy="574675"/>
          </a:xfrm>
          <a:prstGeom prst="rect">
            <a:avLst/>
          </a:prstGeom>
          <a:noFill/>
          <a:ln w="9525">
            <a:noFill/>
            <a:miter lim="800000"/>
            <a:headEnd/>
            <a:tailEnd/>
          </a:ln>
          <a:effectLst/>
        </p:spPr>
        <p:txBody>
          <a:bodyPr/>
          <a:lstStyle/>
          <a:p>
            <a:pPr algn="l">
              <a:spcBef>
                <a:spcPct val="20000"/>
              </a:spcBef>
              <a:buClr>
                <a:schemeClr val="bg2"/>
              </a:buClr>
              <a:buSzPct val="75000"/>
            </a:pPr>
            <a:r>
              <a:rPr lang="en-US" altLang="zh-CN" sz="2800">
                <a:solidFill>
                  <a:schemeClr val="bg2"/>
                </a:solidFill>
                <a:latin typeface="Arial" charset="0"/>
              </a:rPr>
              <a:t>5.</a:t>
            </a:r>
            <a:r>
              <a:rPr lang="en-US" altLang="zh-CN" sz="2800">
                <a:latin typeface="Arial" charset="0"/>
              </a:rPr>
              <a:t>  8259 </a:t>
            </a:r>
            <a:r>
              <a:rPr lang="zh-CN" altLang="en-US" sz="2800">
                <a:latin typeface="Arial" charset="0"/>
              </a:rPr>
              <a:t>编程使用 －</a:t>
            </a:r>
            <a:r>
              <a:rPr lang="en-US" altLang="zh-CN" sz="2800">
                <a:solidFill>
                  <a:srgbClr val="0000FF"/>
                </a:solidFill>
                <a:latin typeface="Arial" charset="0"/>
              </a:rPr>
              <a:t> </a:t>
            </a:r>
            <a:r>
              <a:rPr lang="en-US" altLang="zh-CN" sz="3200">
                <a:solidFill>
                  <a:srgbClr val="FF0066"/>
                </a:solidFill>
                <a:latin typeface="Arial" charset="0"/>
              </a:rPr>
              <a:t>ICW3</a:t>
            </a:r>
            <a:r>
              <a:rPr lang="zh-CN" altLang="en-US" sz="3200">
                <a:solidFill>
                  <a:srgbClr val="FF0066"/>
                </a:solidFill>
                <a:latin typeface="Arial" charset="0"/>
              </a:rPr>
              <a:t>：级联控制字</a:t>
            </a:r>
            <a:r>
              <a:rPr lang="zh-CN" altLang="en-US" sz="3200">
                <a:latin typeface="Arial" charset="0"/>
              </a:rPr>
              <a:t>（续）</a:t>
            </a:r>
          </a:p>
        </p:txBody>
      </p:sp>
      <p:sp>
        <p:nvSpPr>
          <p:cNvPr id="1027084" name="Text Box 12"/>
          <p:cNvSpPr txBox="1">
            <a:spLocks noGrp="1" noChangeArrowheads="1"/>
          </p:cNvSpPr>
          <p:nvPr>
            <p:ph type="body" idx="1"/>
          </p:nvPr>
        </p:nvSpPr>
        <p:spPr>
          <a:xfrm>
            <a:off x="468313" y="1557338"/>
            <a:ext cx="8280400" cy="4679950"/>
          </a:xfrm>
          <a:noFill/>
          <a:ln/>
        </p:spPr>
        <p:txBody>
          <a:bodyPr/>
          <a:lstStyle/>
          <a:p>
            <a:pPr marL="444500" indent="-444500">
              <a:lnSpc>
                <a:spcPct val="120000"/>
              </a:lnSpc>
            </a:pPr>
            <a:r>
              <a:rPr lang="en-US" altLang="zh-CN" sz="2800" b="1">
                <a:latin typeface="Times New Roman" pitchFamily="18" charset="0"/>
              </a:rPr>
              <a:t>ICW3</a:t>
            </a:r>
            <a:r>
              <a:rPr lang="zh-CN" altLang="en-US" sz="2800" b="1">
                <a:latin typeface="Times New Roman" pitchFamily="18" charset="0"/>
              </a:rPr>
              <a:t>的设置必须与主从片的连接关系一致：</a:t>
            </a:r>
            <a:br>
              <a:rPr lang="zh-CN" altLang="en-US" sz="2800" b="1">
                <a:latin typeface="Times New Roman" pitchFamily="18" charset="0"/>
              </a:rPr>
            </a:br>
            <a:r>
              <a:rPr lang="zh-CN" altLang="en-US" sz="2800" b="1">
                <a:solidFill>
                  <a:srgbClr val="006600"/>
                </a:solidFill>
                <a:latin typeface="Times New Roman" pitchFamily="18" charset="0"/>
              </a:rPr>
              <a:t>例如，主片的</a:t>
            </a:r>
            <a:r>
              <a:rPr lang="en-US" altLang="zh-CN" sz="2800" b="1" smtClean="0">
                <a:solidFill>
                  <a:srgbClr val="006600"/>
                </a:solidFill>
                <a:latin typeface="Times New Roman" pitchFamily="18" charset="0"/>
              </a:rPr>
              <a:t>IR6</a:t>
            </a:r>
            <a:r>
              <a:rPr lang="zh-CN" altLang="en-US" sz="2800" b="1" smtClean="0">
                <a:solidFill>
                  <a:srgbClr val="006600"/>
                </a:solidFill>
                <a:latin typeface="Times New Roman" pitchFamily="18" charset="0"/>
              </a:rPr>
              <a:t>与</a:t>
            </a:r>
            <a:r>
              <a:rPr lang="zh-CN" altLang="en-US" sz="2800" b="1">
                <a:solidFill>
                  <a:srgbClr val="006600"/>
                </a:solidFill>
                <a:latin typeface="Times New Roman" pitchFamily="18" charset="0"/>
              </a:rPr>
              <a:t>从片的</a:t>
            </a:r>
            <a:r>
              <a:rPr lang="en-US" altLang="zh-CN" sz="2800" b="1">
                <a:solidFill>
                  <a:srgbClr val="006600"/>
                </a:solidFill>
                <a:latin typeface="Times New Roman" pitchFamily="18" charset="0"/>
              </a:rPr>
              <a:t>INT</a:t>
            </a:r>
            <a:r>
              <a:rPr lang="zh-CN" altLang="en-US" sz="2800" b="1">
                <a:solidFill>
                  <a:srgbClr val="006600"/>
                </a:solidFill>
                <a:latin typeface="Times New Roman" pitchFamily="18" charset="0"/>
              </a:rPr>
              <a:t>线连接，则主片的</a:t>
            </a:r>
            <a:r>
              <a:rPr lang="en-US" altLang="zh-CN" sz="2800" b="1" smtClean="0">
                <a:solidFill>
                  <a:srgbClr val="006600"/>
                </a:solidFill>
                <a:latin typeface="Times New Roman" pitchFamily="18" charset="0"/>
              </a:rPr>
              <a:t>ICW3=40H</a:t>
            </a:r>
            <a:r>
              <a:rPr lang="zh-CN" altLang="en-US" sz="2800" b="1">
                <a:solidFill>
                  <a:srgbClr val="006600"/>
                </a:solidFill>
                <a:latin typeface="Times New Roman" pitchFamily="18" charset="0"/>
              </a:rPr>
              <a:t>，从片的</a:t>
            </a:r>
            <a:r>
              <a:rPr lang="en-US" altLang="zh-CN" sz="2800" b="1" smtClean="0">
                <a:solidFill>
                  <a:srgbClr val="006600"/>
                </a:solidFill>
                <a:latin typeface="Times New Roman" pitchFamily="18" charset="0"/>
              </a:rPr>
              <a:t>ICW3=06H</a:t>
            </a:r>
            <a:r>
              <a:rPr lang="zh-CN" altLang="en-US" sz="2800" b="1">
                <a:solidFill>
                  <a:srgbClr val="006600"/>
                </a:solidFill>
                <a:latin typeface="Times New Roman" pitchFamily="18" charset="0"/>
              </a:rPr>
              <a:t>。</a:t>
            </a:r>
          </a:p>
          <a:p>
            <a:pPr marL="444500" indent="-444500">
              <a:lnSpc>
                <a:spcPct val="120000"/>
              </a:lnSpc>
            </a:pPr>
            <a:r>
              <a:rPr lang="zh-CN" altLang="en-US" sz="2800" b="1">
                <a:latin typeface="Times New Roman" pitchFamily="18" charset="0"/>
              </a:rPr>
              <a:t>中断响应时，主片通过级连线</a:t>
            </a:r>
            <a:r>
              <a:rPr lang="en-US" altLang="zh-CN" sz="2800" b="1">
                <a:latin typeface="Times New Roman" pitchFamily="18" charset="0"/>
              </a:rPr>
              <a:t>CAS2</a:t>
            </a:r>
            <a:r>
              <a:rPr lang="zh-CN" altLang="en-US" sz="2800" b="1">
                <a:latin typeface="Times New Roman" pitchFamily="18" charset="0"/>
              </a:rPr>
              <a:t>～</a:t>
            </a:r>
            <a:r>
              <a:rPr lang="en-US" altLang="zh-CN" sz="2800" b="1">
                <a:latin typeface="Times New Roman" pitchFamily="18" charset="0"/>
              </a:rPr>
              <a:t>CAS0</a:t>
            </a:r>
            <a:r>
              <a:rPr lang="zh-CN" altLang="en-US" sz="2800" b="1">
                <a:latin typeface="Times New Roman" pitchFamily="18" charset="0"/>
              </a:rPr>
              <a:t>送出被允许中断的从片标识码，各从片用自己的</a:t>
            </a:r>
            <a:r>
              <a:rPr lang="en-US" altLang="zh-CN" sz="2800" b="1">
                <a:latin typeface="Times New Roman" pitchFamily="18" charset="0"/>
              </a:rPr>
              <a:t>ICW3</a:t>
            </a:r>
            <a:r>
              <a:rPr lang="zh-CN" altLang="en-US" sz="2800" b="1">
                <a:latin typeface="Times New Roman" pitchFamily="18" charset="0"/>
              </a:rPr>
              <a:t>与</a:t>
            </a:r>
            <a:r>
              <a:rPr lang="en-US" altLang="zh-CN" sz="2800" b="1">
                <a:latin typeface="Times New Roman" pitchFamily="18" charset="0"/>
              </a:rPr>
              <a:t>CAS2</a:t>
            </a:r>
            <a:r>
              <a:rPr lang="zh-CN" altLang="en-US" sz="2800" b="1">
                <a:latin typeface="Times New Roman" pitchFamily="18" charset="0"/>
              </a:rPr>
              <a:t>～</a:t>
            </a:r>
            <a:r>
              <a:rPr lang="en-US" altLang="zh-CN" sz="2800" b="1">
                <a:latin typeface="Times New Roman" pitchFamily="18" charset="0"/>
              </a:rPr>
              <a:t>CAS0</a:t>
            </a:r>
            <a:r>
              <a:rPr lang="zh-CN" altLang="en-US" sz="2800" b="1">
                <a:latin typeface="Times New Roman" pitchFamily="18" charset="0"/>
              </a:rPr>
              <a:t>比较，二者一致的从片才可发送中断向量码。</a:t>
            </a:r>
          </a:p>
        </p:txBody>
      </p:sp>
      <p:sp>
        <p:nvSpPr>
          <p:cNvPr id="8" name="动作按钮: 信息 7">
            <a:hlinkClick r:id="rId2" action="ppaction://hlinksldjump" highlightClick="1"/>
          </p:cNvPr>
          <p:cNvSpPr/>
          <p:nvPr/>
        </p:nvSpPr>
        <p:spPr bwMode="auto">
          <a:xfrm>
            <a:off x="8388530" y="5877340"/>
            <a:ext cx="504070" cy="504070"/>
          </a:xfrm>
          <a:prstGeom prst="actionButtonInformation">
            <a:avLst/>
          </a:prstGeom>
          <a:ln>
            <a:headEnd type="none" w="med" len="med"/>
            <a:tailEnd type="triangle" w="med" len="lg"/>
          </a:ln>
        </p:spPr>
        <p:style>
          <a:lnRef idx="1">
            <a:schemeClr val="accent6"/>
          </a:lnRef>
          <a:fillRef idx="2">
            <a:schemeClr val="accent6"/>
          </a:fillRef>
          <a:effectRef idx="1">
            <a:schemeClr val="accent6"/>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0000FF"/>
              </a:buClr>
              <a:buSzTx/>
              <a:buFont typeface="Wingdings" pitchFamily="2" charset="2"/>
              <a:buNone/>
              <a:tabLst/>
            </a:pPr>
            <a:endParaRPr kumimoji="0" lang="zh-CN" altLang="en-US" sz="2400" b="1" i="0" u="none" strike="noStrike" cap="none" normalizeH="0" baseline="0" smtClean="0">
              <a:ln>
                <a:noFill/>
              </a:ln>
              <a:solidFill>
                <a:schemeClr val="tx1"/>
              </a:solidFill>
              <a:effectLst/>
              <a:latin typeface="Times New Roman" pitchFamily="18" charset="0"/>
              <a:ea typeface="宋体" pitchFamily="2" charset="-122"/>
            </a:endParaRPr>
          </a:p>
        </p:txBody>
      </p:sp>
    </p:spTree>
    <p:extLst>
      <p:ext uri="{BB962C8B-B14F-4D97-AF65-F5344CB8AC3E}">
        <p14:creationId xmlns:p14="http://schemas.microsoft.com/office/powerpoint/2010/main" val="3201646764"/>
      </p:ext>
    </p:extLst>
  </p:cSld>
  <p:clrMapOvr>
    <a:masterClrMapping/>
  </p:clrMapOvr>
  <p:transition spd="med"/>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灯片编号占位符 4"/>
          <p:cNvSpPr>
            <a:spLocks noGrp="1"/>
          </p:cNvSpPr>
          <p:nvPr>
            <p:ph type="sldNum" sz="quarter" idx="11"/>
          </p:nvPr>
        </p:nvSpPr>
        <p:spPr/>
        <p:txBody>
          <a:bodyPr/>
          <a:lstStyle/>
          <a:p>
            <a:fld id="{EE1EC647-06A0-4097-8995-A5E72F092449}" type="slidenum">
              <a:rPr lang="zh-CN" altLang="en-US"/>
              <a:pPr/>
              <a:t>99</a:t>
            </a:fld>
            <a:endParaRPr lang="en-US" altLang="zh-CN"/>
          </a:p>
        </p:txBody>
      </p:sp>
      <p:sp>
        <p:nvSpPr>
          <p:cNvPr id="1028098" name="Rectangle 2"/>
          <p:cNvSpPr>
            <a:spLocks noGrp="1" noChangeArrowheads="1"/>
          </p:cNvSpPr>
          <p:nvPr>
            <p:ph type="title"/>
          </p:nvPr>
        </p:nvSpPr>
        <p:spPr>
          <a:xfrm>
            <a:off x="611450" y="44530"/>
            <a:ext cx="8064238" cy="574675"/>
          </a:xfrm>
          <a:noFill/>
          <a:ln/>
        </p:spPr>
        <p:txBody>
          <a:bodyPr anchor="t"/>
          <a:lstStyle/>
          <a:p>
            <a:r>
              <a:rPr lang="zh-CN" altLang="en-US" dirty="0">
                <a:ea typeface="黑体" pitchFamily="2" charset="-122"/>
              </a:rPr>
              <a:t>二、可编程中断控制器</a:t>
            </a:r>
            <a:r>
              <a:rPr lang="en-US" altLang="zh-CN" dirty="0">
                <a:ea typeface="黑体" pitchFamily="2" charset="-122"/>
              </a:rPr>
              <a:t>8259</a:t>
            </a:r>
            <a:endParaRPr lang="en-US" altLang="zh-CN" sz="2800" b="1" dirty="0">
              <a:solidFill>
                <a:srgbClr val="006600"/>
              </a:solidFill>
              <a:ea typeface="黑体" pitchFamily="2" charset="-122"/>
            </a:endParaRPr>
          </a:p>
        </p:txBody>
      </p:sp>
      <p:sp>
        <p:nvSpPr>
          <p:cNvPr id="1028099" name="Rectangle 3"/>
          <p:cNvSpPr>
            <a:spLocks noChangeArrowheads="1"/>
          </p:cNvSpPr>
          <p:nvPr/>
        </p:nvSpPr>
        <p:spPr bwMode="auto">
          <a:xfrm>
            <a:off x="395288" y="765175"/>
            <a:ext cx="8507412" cy="574675"/>
          </a:xfrm>
          <a:prstGeom prst="rect">
            <a:avLst/>
          </a:prstGeom>
          <a:noFill/>
          <a:ln w="9525">
            <a:noFill/>
            <a:miter lim="800000"/>
            <a:headEnd/>
            <a:tailEnd/>
          </a:ln>
          <a:effectLst/>
        </p:spPr>
        <p:txBody>
          <a:bodyPr/>
          <a:lstStyle/>
          <a:p>
            <a:pPr algn="l">
              <a:spcBef>
                <a:spcPct val="20000"/>
              </a:spcBef>
              <a:buClr>
                <a:schemeClr val="bg2"/>
              </a:buClr>
              <a:buSzPct val="75000"/>
            </a:pPr>
            <a:r>
              <a:rPr lang="en-US" altLang="zh-CN" sz="2800">
                <a:solidFill>
                  <a:schemeClr val="bg2"/>
                </a:solidFill>
                <a:latin typeface="Arial" charset="0"/>
              </a:rPr>
              <a:t>5.</a:t>
            </a:r>
            <a:r>
              <a:rPr lang="en-US" altLang="zh-CN" sz="2800">
                <a:latin typeface="Arial" charset="0"/>
              </a:rPr>
              <a:t>  8259 </a:t>
            </a:r>
            <a:r>
              <a:rPr lang="zh-CN" altLang="en-US" sz="2800">
                <a:latin typeface="Arial" charset="0"/>
              </a:rPr>
              <a:t>编程使用 －</a:t>
            </a:r>
            <a:r>
              <a:rPr lang="en-US" altLang="zh-CN" sz="2800">
                <a:solidFill>
                  <a:srgbClr val="0000FF"/>
                </a:solidFill>
                <a:latin typeface="Arial" charset="0"/>
              </a:rPr>
              <a:t> </a:t>
            </a:r>
            <a:r>
              <a:rPr lang="en-US" altLang="zh-CN" sz="3200">
                <a:solidFill>
                  <a:srgbClr val="FF0066"/>
                </a:solidFill>
                <a:latin typeface="Arial" charset="0"/>
              </a:rPr>
              <a:t>ICW4</a:t>
            </a:r>
            <a:r>
              <a:rPr lang="zh-CN" altLang="en-US" sz="3200">
                <a:solidFill>
                  <a:srgbClr val="FF0066"/>
                </a:solidFill>
                <a:latin typeface="Arial" charset="0"/>
              </a:rPr>
              <a:t>：中断结束方式字</a:t>
            </a:r>
          </a:p>
        </p:txBody>
      </p:sp>
      <p:sp>
        <p:nvSpPr>
          <p:cNvPr id="1028107" name="Rectangle 11"/>
          <p:cNvSpPr>
            <a:spLocks noGrp="1" noChangeArrowheads="1"/>
          </p:cNvSpPr>
          <p:nvPr>
            <p:ph type="body" idx="1"/>
          </p:nvPr>
        </p:nvSpPr>
        <p:spPr>
          <a:xfrm>
            <a:off x="388938" y="2663825"/>
            <a:ext cx="3816350" cy="3816350"/>
          </a:xfrm>
          <a:noFill/>
          <a:ln/>
        </p:spPr>
        <p:txBody>
          <a:bodyPr/>
          <a:lstStyle/>
          <a:p>
            <a:r>
              <a:rPr lang="en-US" altLang="zh-CN" sz="2800" b="1">
                <a:solidFill>
                  <a:srgbClr val="000000"/>
                </a:solidFill>
                <a:latin typeface="Times New Roman" pitchFamily="18" charset="0"/>
              </a:rPr>
              <a:t>SFNM</a:t>
            </a:r>
            <a:r>
              <a:rPr lang="zh-CN" altLang="en-US" sz="2800" b="1">
                <a:solidFill>
                  <a:srgbClr val="000000"/>
                </a:solidFill>
                <a:latin typeface="Times New Roman" pitchFamily="18" charset="0"/>
              </a:rPr>
              <a:t>：特殊全嵌套</a:t>
            </a:r>
          </a:p>
          <a:p>
            <a:pPr lvl="1">
              <a:buFont typeface="Wingdings" pitchFamily="2" charset="2"/>
              <a:buNone/>
            </a:pPr>
            <a:r>
              <a:rPr lang="en-US" altLang="zh-CN" b="1">
                <a:solidFill>
                  <a:srgbClr val="000000"/>
                </a:solidFill>
                <a:latin typeface="Times New Roman" pitchFamily="18" charset="0"/>
              </a:rPr>
              <a:t>1  </a:t>
            </a:r>
            <a:r>
              <a:rPr lang="zh-CN" altLang="en-US" b="1">
                <a:solidFill>
                  <a:srgbClr val="000000"/>
                </a:solidFill>
                <a:latin typeface="Times New Roman" pitchFamily="18" charset="0"/>
              </a:rPr>
              <a:t>特殊全嵌套方式</a:t>
            </a:r>
          </a:p>
          <a:p>
            <a:pPr lvl="1">
              <a:buFont typeface="Wingdings" pitchFamily="2" charset="2"/>
              <a:buNone/>
            </a:pPr>
            <a:r>
              <a:rPr lang="en-US" altLang="zh-CN" b="1">
                <a:solidFill>
                  <a:srgbClr val="000000"/>
                </a:solidFill>
                <a:latin typeface="Times New Roman" pitchFamily="18" charset="0"/>
              </a:rPr>
              <a:t>0  </a:t>
            </a:r>
            <a:r>
              <a:rPr lang="zh-CN" altLang="en-US" b="1">
                <a:solidFill>
                  <a:srgbClr val="000000"/>
                </a:solidFill>
                <a:latin typeface="Times New Roman" pitchFamily="18" charset="0"/>
              </a:rPr>
              <a:t>一般嵌套方式</a:t>
            </a:r>
          </a:p>
          <a:p>
            <a:r>
              <a:rPr lang="en-US" altLang="zh-CN" sz="2800" b="1">
                <a:solidFill>
                  <a:srgbClr val="000000"/>
                </a:solidFill>
                <a:latin typeface="Times New Roman" pitchFamily="18" charset="0"/>
              </a:rPr>
              <a:t>AEOI: </a:t>
            </a:r>
            <a:r>
              <a:rPr lang="zh-CN" altLang="en-US" sz="2800" b="1">
                <a:solidFill>
                  <a:srgbClr val="000000"/>
                </a:solidFill>
                <a:latin typeface="Times New Roman" pitchFamily="18" charset="0"/>
              </a:rPr>
              <a:t>自动</a:t>
            </a:r>
            <a:r>
              <a:rPr lang="en-US" altLang="zh-CN" sz="2800" b="1">
                <a:solidFill>
                  <a:srgbClr val="000000"/>
                </a:solidFill>
                <a:latin typeface="Times New Roman" pitchFamily="18" charset="0"/>
              </a:rPr>
              <a:t>EOI</a:t>
            </a:r>
          </a:p>
          <a:p>
            <a:pPr lvl="1">
              <a:buFont typeface="Wingdings" pitchFamily="2" charset="2"/>
              <a:buNone/>
            </a:pPr>
            <a:r>
              <a:rPr lang="en-US" altLang="zh-CN" b="1">
                <a:solidFill>
                  <a:srgbClr val="000000"/>
                </a:solidFill>
                <a:latin typeface="Times New Roman" pitchFamily="18" charset="0"/>
              </a:rPr>
              <a:t>1  </a:t>
            </a:r>
            <a:r>
              <a:rPr lang="zh-CN" altLang="en-US" b="1">
                <a:solidFill>
                  <a:srgbClr val="000000"/>
                </a:solidFill>
                <a:latin typeface="Times New Roman" pitchFamily="18" charset="0"/>
              </a:rPr>
              <a:t>自动</a:t>
            </a:r>
            <a:r>
              <a:rPr lang="en-US" altLang="zh-CN" b="1">
                <a:solidFill>
                  <a:srgbClr val="000000"/>
                </a:solidFill>
                <a:latin typeface="Times New Roman" pitchFamily="18" charset="0"/>
              </a:rPr>
              <a:t>EOI</a:t>
            </a:r>
            <a:r>
              <a:rPr lang="zh-CN" altLang="en-US" b="1">
                <a:solidFill>
                  <a:srgbClr val="000000"/>
                </a:solidFill>
                <a:latin typeface="Times New Roman" pitchFamily="18" charset="0"/>
              </a:rPr>
              <a:t>方式</a:t>
            </a:r>
          </a:p>
          <a:p>
            <a:pPr lvl="1">
              <a:buFont typeface="Wingdings" pitchFamily="2" charset="2"/>
              <a:buNone/>
            </a:pPr>
            <a:r>
              <a:rPr lang="en-US" altLang="zh-CN" b="1">
                <a:solidFill>
                  <a:srgbClr val="000000"/>
                </a:solidFill>
                <a:latin typeface="Times New Roman" pitchFamily="18" charset="0"/>
              </a:rPr>
              <a:t>0  </a:t>
            </a:r>
            <a:r>
              <a:rPr lang="zh-CN" altLang="en-US" b="1">
                <a:solidFill>
                  <a:srgbClr val="000000"/>
                </a:solidFill>
                <a:latin typeface="Times New Roman" pitchFamily="18" charset="0"/>
              </a:rPr>
              <a:t>非自动</a:t>
            </a:r>
            <a:r>
              <a:rPr lang="en-US" altLang="zh-CN" b="1">
                <a:solidFill>
                  <a:srgbClr val="000000"/>
                </a:solidFill>
                <a:latin typeface="Times New Roman" pitchFamily="18" charset="0"/>
              </a:rPr>
              <a:t>EOI</a:t>
            </a:r>
            <a:r>
              <a:rPr lang="zh-CN" altLang="en-US" b="1">
                <a:solidFill>
                  <a:srgbClr val="000000"/>
                </a:solidFill>
                <a:latin typeface="Times New Roman" pitchFamily="18" charset="0"/>
              </a:rPr>
              <a:t>方式</a:t>
            </a:r>
          </a:p>
        </p:txBody>
      </p:sp>
      <p:sp>
        <p:nvSpPr>
          <p:cNvPr id="1028108" name="Rectangle 12"/>
          <p:cNvSpPr>
            <a:spLocks noChangeArrowheads="1"/>
          </p:cNvSpPr>
          <p:nvPr/>
        </p:nvSpPr>
        <p:spPr bwMode="auto">
          <a:xfrm>
            <a:off x="676275" y="1484313"/>
            <a:ext cx="8001000" cy="863600"/>
          </a:xfrm>
          <a:prstGeom prst="rect">
            <a:avLst/>
          </a:prstGeom>
          <a:noFill/>
          <a:ln w="9525">
            <a:noFill/>
            <a:miter lim="800000"/>
            <a:headEnd/>
            <a:tailEnd/>
          </a:ln>
          <a:effectLst/>
        </p:spPr>
        <p:txBody>
          <a:bodyPr anchor="b"/>
          <a:lstStyle/>
          <a:p>
            <a:pPr algn="l">
              <a:buClrTx/>
              <a:buFontTx/>
              <a:buNone/>
            </a:pPr>
            <a:r>
              <a:rPr lang="en-US" altLang="zh-CN" sz="2400" dirty="0">
                <a:solidFill>
                  <a:srgbClr val="FF0000"/>
                </a:solidFill>
                <a:latin typeface="Arial" charset="0"/>
              </a:rPr>
              <a:t>A0</a:t>
            </a:r>
            <a:r>
              <a:rPr lang="en-US" altLang="zh-CN" sz="2400" dirty="0">
                <a:solidFill>
                  <a:srgbClr val="0000FF"/>
                </a:solidFill>
                <a:latin typeface="Arial" charset="0"/>
              </a:rPr>
              <a:t>   	D7	D6     	D5    	D4   	D3  	D2   	D1   	D0</a:t>
            </a:r>
            <a:br>
              <a:rPr lang="en-US" altLang="zh-CN" sz="2400" dirty="0">
                <a:solidFill>
                  <a:srgbClr val="0000FF"/>
                </a:solidFill>
                <a:latin typeface="Arial" charset="0"/>
              </a:rPr>
            </a:br>
            <a:r>
              <a:rPr lang="en-US" altLang="zh-CN" sz="2400" dirty="0">
                <a:solidFill>
                  <a:srgbClr val="0000FF"/>
                </a:solidFill>
                <a:latin typeface="Arial" charset="0"/>
              </a:rPr>
              <a:t> </a:t>
            </a:r>
            <a:r>
              <a:rPr lang="en-US" altLang="zh-CN" sz="2400" dirty="0">
                <a:solidFill>
                  <a:srgbClr val="FF0000"/>
                </a:solidFill>
                <a:latin typeface="Arial" charset="0"/>
              </a:rPr>
              <a:t>1</a:t>
            </a:r>
            <a:r>
              <a:rPr lang="en-US" altLang="zh-CN" sz="2400" dirty="0">
                <a:solidFill>
                  <a:srgbClr val="0000FF"/>
                </a:solidFill>
                <a:latin typeface="Arial" charset="0"/>
              </a:rPr>
              <a:t>	 0</a:t>
            </a:r>
            <a:r>
              <a:rPr lang="zh-CN" altLang="en-US" sz="2400" dirty="0">
                <a:solidFill>
                  <a:srgbClr val="0000FF"/>
                </a:solidFill>
                <a:latin typeface="Arial" charset="0"/>
              </a:rPr>
              <a:t>         </a:t>
            </a:r>
            <a:r>
              <a:rPr lang="en-US" altLang="zh-CN" sz="2400" dirty="0">
                <a:solidFill>
                  <a:srgbClr val="0000FF"/>
                </a:solidFill>
                <a:latin typeface="Arial" charset="0"/>
              </a:rPr>
              <a:t>0	 0     SFNM   BUF   M/S    AEOI</a:t>
            </a:r>
            <a:r>
              <a:rPr lang="zh-CN" altLang="en-US" sz="2400" dirty="0">
                <a:solidFill>
                  <a:srgbClr val="0000FF"/>
                </a:solidFill>
                <a:latin typeface="Arial" charset="0"/>
              </a:rPr>
              <a:t>	  </a:t>
            </a:r>
            <a:r>
              <a:rPr lang="en-US" altLang="zh-CN" sz="2400" dirty="0">
                <a:solidFill>
                  <a:srgbClr val="008000"/>
                </a:solidFill>
                <a:latin typeface="Arial" charset="0"/>
              </a:rPr>
              <a:t>1</a:t>
            </a:r>
          </a:p>
        </p:txBody>
      </p:sp>
      <p:sp>
        <p:nvSpPr>
          <p:cNvPr id="1028109" name="Rectangle 13"/>
          <p:cNvSpPr>
            <a:spLocks noChangeArrowheads="1"/>
          </p:cNvSpPr>
          <p:nvPr/>
        </p:nvSpPr>
        <p:spPr bwMode="auto">
          <a:xfrm>
            <a:off x="4637088" y="2663825"/>
            <a:ext cx="4032250" cy="2924175"/>
          </a:xfrm>
          <a:prstGeom prst="rect">
            <a:avLst/>
          </a:prstGeom>
          <a:noFill/>
          <a:ln w="9525">
            <a:noFill/>
            <a:miter lim="800000"/>
            <a:headEnd/>
            <a:tailEnd/>
          </a:ln>
          <a:effectLst/>
        </p:spPr>
        <p:txBody>
          <a:bodyPr/>
          <a:lstStyle/>
          <a:p>
            <a:pPr marL="342900" indent="-342900" algn="l">
              <a:spcBef>
                <a:spcPct val="20000"/>
              </a:spcBef>
              <a:buClr>
                <a:schemeClr val="bg2"/>
              </a:buClr>
              <a:buSzPct val="75000"/>
              <a:buFont typeface="Wingdings" pitchFamily="2" charset="2"/>
              <a:buChar char="n"/>
            </a:pPr>
            <a:r>
              <a:rPr lang="en-US" altLang="zh-CN" sz="2800">
                <a:solidFill>
                  <a:srgbClr val="000000"/>
                </a:solidFill>
              </a:rPr>
              <a:t>BUF: </a:t>
            </a:r>
            <a:r>
              <a:rPr lang="zh-CN" altLang="en-US" sz="2800">
                <a:solidFill>
                  <a:srgbClr val="000000"/>
                </a:solidFill>
              </a:rPr>
              <a:t>缓冲方式</a:t>
            </a:r>
          </a:p>
          <a:p>
            <a:pPr marL="342900" indent="-342900" algn="l">
              <a:spcBef>
                <a:spcPct val="20000"/>
              </a:spcBef>
              <a:buClr>
                <a:schemeClr val="bg2"/>
              </a:buClr>
              <a:buSzPct val="75000"/>
            </a:pPr>
            <a:r>
              <a:rPr lang="en-US" altLang="zh-CN" sz="2800">
                <a:solidFill>
                  <a:srgbClr val="000000"/>
                </a:solidFill>
              </a:rPr>
              <a:t>    M/S: </a:t>
            </a:r>
            <a:r>
              <a:rPr lang="zh-CN" altLang="en-US" sz="2800">
                <a:solidFill>
                  <a:srgbClr val="000000"/>
                </a:solidFill>
              </a:rPr>
              <a:t>主</a:t>
            </a:r>
            <a:r>
              <a:rPr lang="en-US" altLang="zh-CN" sz="2800">
                <a:solidFill>
                  <a:srgbClr val="000000"/>
                </a:solidFill>
              </a:rPr>
              <a:t>/</a:t>
            </a:r>
            <a:r>
              <a:rPr lang="zh-CN" altLang="en-US" sz="2800">
                <a:solidFill>
                  <a:srgbClr val="000000"/>
                </a:solidFill>
              </a:rPr>
              <a:t>从缓冲选择</a:t>
            </a:r>
          </a:p>
          <a:p>
            <a:pPr marL="742950" lvl="1" indent="-285750" algn="l">
              <a:spcBef>
                <a:spcPct val="20000"/>
              </a:spcBef>
              <a:buClr>
                <a:schemeClr val="accent2"/>
              </a:buClr>
              <a:buSzPct val="80000"/>
            </a:pPr>
            <a:endParaRPr lang="en-US" altLang="zh-CN" sz="2000">
              <a:solidFill>
                <a:srgbClr val="000000"/>
              </a:solidFill>
            </a:endParaRPr>
          </a:p>
          <a:p>
            <a:pPr marL="742950" lvl="1" indent="-285750" algn="l">
              <a:spcBef>
                <a:spcPct val="20000"/>
              </a:spcBef>
              <a:buClr>
                <a:schemeClr val="accent2"/>
              </a:buClr>
              <a:buSzPct val="80000"/>
            </a:pPr>
            <a:r>
              <a:rPr lang="en-US" altLang="zh-CN" sz="2000">
                <a:solidFill>
                  <a:srgbClr val="000000"/>
                </a:solidFill>
                <a:latin typeface="Arial" charset="0"/>
              </a:rPr>
              <a:t>BUF  M/S</a:t>
            </a:r>
          </a:p>
          <a:p>
            <a:pPr marL="742950" lvl="1" indent="-285750" algn="l">
              <a:spcBef>
                <a:spcPct val="20000"/>
              </a:spcBef>
              <a:buClr>
                <a:schemeClr val="accent2"/>
              </a:buClr>
              <a:buSzPct val="80000"/>
            </a:pPr>
            <a:r>
              <a:rPr lang="en-US" altLang="zh-CN" sz="2000">
                <a:solidFill>
                  <a:srgbClr val="000000"/>
                </a:solidFill>
                <a:latin typeface="Arial" charset="0"/>
              </a:rPr>
              <a:t>  1       1    </a:t>
            </a:r>
            <a:r>
              <a:rPr lang="zh-CN" altLang="en-US" sz="2000">
                <a:solidFill>
                  <a:srgbClr val="000000"/>
                </a:solidFill>
                <a:latin typeface="Arial" charset="0"/>
              </a:rPr>
              <a:t>缓冲方式</a:t>
            </a:r>
            <a:r>
              <a:rPr lang="en-US" altLang="zh-CN" sz="2000">
                <a:solidFill>
                  <a:srgbClr val="000000"/>
                </a:solidFill>
                <a:latin typeface="Arial" charset="0"/>
              </a:rPr>
              <a:t>/</a:t>
            </a:r>
            <a:r>
              <a:rPr lang="zh-CN" altLang="en-US" sz="2000">
                <a:solidFill>
                  <a:srgbClr val="000000"/>
                </a:solidFill>
                <a:latin typeface="Arial" charset="0"/>
              </a:rPr>
              <a:t>主</a:t>
            </a:r>
            <a:r>
              <a:rPr lang="en-US" altLang="zh-CN" sz="2000">
                <a:solidFill>
                  <a:srgbClr val="000000"/>
                </a:solidFill>
                <a:latin typeface="Arial" charset="0"/>
              </a:rPr>
              <a:t>PIC</a:t>
            </a:r>
          </a:p>
          <a:p>
            <a:pPr marL="742950" lvl="1" indent="-285750" algn="l">
              <a:spcBef>
                <a:spcPct val="20000"/>
              </a:spcBef>
              <a:buClr>
                <a:schemeClr val="accent2"/>
              </a:buClr>
              <a:buSzPct val="80000"/>
            </a:pPr>
            <a:r>
              <a:rPr lang="en-US" altLang="zh-CN" sz="2000">
                <a:solidFill>
                  <a:srgbClr val="000000"/>
                </a:solidFill>
                <a:latin typeface="Arial" charset="0"/>
              </a:rPr>
              <a:t>  1       0    </a:t>
            </a:r>
            <a:r>
              <a:rPr lang="zh-CN" altLang="en-US" sz="2000">
                <a:solidFill>
                  <a:srgbClr val="000000"/>
                </a:solidFill>
                <a:latin typeface="Arial" charset="0"/>
              </a:rPr>
              <a:t>缓冲方式</a:t>
            </a:r>
            <a:r>
              <a:rPr lang="en-US" altLang="zh-CN" sz="2000">
                <a:solidFill>
                  <a:srgbClr val="000000"/>
                </a:solidFill>
                <a:latin typeface="Arial" charset="0"/>
              </a:rPr>
              <a:t>/</a:t>
            </a:r>
            <a:r>
              <a:rPr lang="zh-CN" altLang="en-US" sz="2000">
                <a:solidFill>
                  <a:srgbClr val="000000"/>
                </a:solidFill>
                <a:latin typeface="Arial" charset="0"/>
              </a:rPr>
              <a:t>从</a:t>
            </a:r>
            <a:r>
              <a:rPr lang="en-US" altLang="zh-CN" sz="2000">
                <a:solidFill>
                  <a:srgbClr val="000000"/>
                </a:solidFill>
                <a:latin typeface="Arial" charset="0"/>
              </a:rPr>
              <a:t>PIC</a:t>
            </a:r>
          </a:p>
          <a:p>
            <a:pPr marL="742950" lvl="1" indent="-285750" algn="l">
              <a:spcBef>
                <a:spcPct val="20000"/>
              </a:spcBef>
              <a:buClr>
                <a:schemeClr val="accent2"/>
              </a:buClr>
              <a:buSzPct val="80000"/>
            </a:pPr>
            <a:r>
              <a:rPr lang="en-US" altLang="zh-CN" sz="2000">
                <a:solidFill>
                  <a:srgbClr val="000000"/>
                </a:solidFill>
                <a:latin typeface="Arial" charset="0"/>
              </a:rPr>
              <a:t>  0       x    </a:t>
            </a:r>
            <a:r>
              <a:rPr lang="zh-CN" altLang="en-US" sz="2000">
                <a:solidFill>
                  <a:srgbClr val="000000"/>
                </a:solidFill>
                <a:latin typeface="Arial" charset="0"/>
              </a:rPr>
              <a:t>非缓冲方式</a:t>
            </a:r>
            <a:r>
              <a:rPr lang="en-US" altLang="zh-CN" sz="2000">
                <a:solidFill>
                  <a:srgbClr val="000000"/>
                </a:solidFill>
                <a:latin typeface="Arial" charset="0"/>
              </a:rPr>
              <a:t>/</a:t>
            </a:r>
            <a:r>
              <a:rPr lang="zh-CN" altLang="en-US" sz="2000">
                <a:solidFill>
                  <a:srgbClr val="000000"/>
                </a:solidFill>
                <a:latin typeface="Arial" charset="0"/>
              </a:rPr>
              <a:t>正常</a:t>
            </a:r>
          </a:p>
        </p:txBody>
      </p:sp>
      <p:sp>
        <p:nvSpPr>
          <p:cNvPr id="1028112" name="AutoShape 16"/>
          <p:cNvSpPr>
            <a:spLocks noChangeArrowheads="1"/>
          </p:cNvSpPr>
          <p:nvPr/>
        </p:nvSpPr>
        <p:spPr bwMode="auto">
          <a:xfrm>
            <a:off x="1476375" y="1484313"/>
            <a:ext cx="7200900" cy="865187"/>
          </a:xfrm>
          <a:prstGeom prst="bracketPair">
            <a:avLst>
              <a:gd name="adj" fmla="val 16667"/>
            </a:avLst>
          </a:prstGeom>
          <a:noFill/>
          <a:ln w="28575">
            <a:solidFill>
              <a:srgbClr val="0000FF"/>
            </a:solidFill>
            <a:round/>
            <a:headEnd/>
            <a:tailEnd type="none" w="med" len="lg"/>
          </a:ln>
          <a:effectLst/>
        </p:spPr>
        <p:txBody>
          <a:bodyPr anchor="ctr">
            <a:spAutoFit/>
          </a:bodyPr>
          <a:lstStyle/>
          <a:p>
            <a:endParaRPr lang="zh-CN" altLang="en-US"/>
          </a:p>
        </p:txBody>
      </p:sp>
      <p:sp>
        <p:nvSpPr>
          <p:cNvPr id="1028113" name="AutoShape 17"/>
          <p:cNvSpPr>
            <a:spLocks/>
          </p:cNvSpPr>
          <p:nvPr/>
        </p:nvSpPr>
        <p:spPr bwMode="auto">
          <a:xfrm rot="-5400000">
            <a:off x="5867400" y="1628775"/>
            <a:ext cx="288925" cy="1584325"/>
          </a:xfrm>
          <a:prstGeom prst="leftBrace">
            <a:avLst>
              <a:gd name="adj1" fmla="val 45696"/>
              <a:gd name="adj2" fmla="val 50000"/>
            </a:avLst>
          </a:prstGeom>
          <a:noFill/>
          <a:ln w="28575">
            <a:solidFill>
              <a:srgbClr val="FF6600"/>
            </a:solidFill>
            <a:round/>
            <a:headEnd/>
            <a:tailEnd type="none" w="med" len="lg"/>
          </a:ln>
          <a:effectLst/>
        </p:spPr>
        <p:txBody>
          <a:bodyPr anchor="ctr">
            <a:spAutoFit/>
          </a:bodyPr>
          <a:lstStyle/>
          <a:p>
            <a:endParaRPr lang="zh-CN" altLang="en-US"/>
          </a:p>
        </p:txBody>
      </p:sp>
      <p:sp>
        <p:nvSpPr>
          <p:cNvPr id="1028117" name="Text Box 21"/>
          <p:cNvSpPr txBox="1">
            <a:spLocks noChangeArrowheads="1"/>
          </p:cNvSpPr>
          <p:nvPr/>
        </p:nvSpPr>
        <p:spPr bwMode="auto">
          <a:xfrm>
            <a:off x="3635375" y="5734050"/>
            <a:ext cx="3168650" cy="457200"/>
          </a:xfrm>
          <a:prstGeom prst="rect">
            <a:avLst/>
          </a:prstGeom>
          <a:noFill/>
          <a:ln w="28575" algn="ctr">
            <a:noFill/>
            <a:miter lim="800000"/>
            <a:headEnd/>
            <a:tailEnd type="none" w="med" len="lg"/>
          </a:ln>
          <a:effectLst/>
        </p:spPr>
        <p:txBody>
          <a:bodyPr>
            <a:spAutoFit/>
          </a:bodyPr>
          <a:lstStyle/>
          <a:p>
            <a:pPr>
              <a:spcBef>
                <a:spcPct val="50000"/>
              </a:spcBef>
            </a:pPr>
            <a:r>
              <a:rPr lang="zh-CN" altLang="en-US" sz="2400" dirty="0">
                <a:solidFill>
                  <a:srgbClr val="FF6600"/>
                </a:solidFill>
              </a:rPr>
              <a:t>级联方式中的主片</a:t>
            </a:r>
          </a:p>
        </p:txBody>
      </p:sp>
      <p:sp>
        <p:nvSpPr>
          <p:cNvPr id="1028118" name="Freeform 22"/>
          <p:cNvSpPr>
            <a:spLocks/>
          </p:cNvSpPr>
          <p:nvPr/>
        </p:nvSpPr>
        <p:spPr bwMode="auto">
          <a:xfrm>
            <a:off x="3851275" y="3500438"/>
            <a:ext cx="1008063" cy="2305050"/>
          </a:xfrm>
          <a:custGeom>
            <a:avLst/>
            <a:gdLst/>
            <a:ahLst/>
            <a:cxnLst>
              <a:cxn ang="0">
                <a:pos x="0" y="0"/>
              </a:cxn>
              <a:cxn ang="0">
                <a:pos x="499" y="363"/>
              </a:cxn>
              <a:cxn ang="0">
                <a:pos x="635" y="1452"/>
              </a:cxn>
            </a:cxnLst>
            <a:rect l="0" t="0" r="r" b="b"/>
            <a:pathLst>
              <a:path w="635" h="1452">
                <a:moveTo>
                  <a:pt x="0" y="0"/>
                </a:moveTo>
                <a:cubicBezTo>
                  <a:pt x="196" y="60"/>
                  <a:pt x="393" y="121"/>
                  <a:pt x="499" y="363"/>
                </a:cubicBezTo>
                <a:cubicBezTo>
                  <a:pt x="605" y="605"/>
                  <a:pt x="620" y="1028"/>
                  <a:pt x="635" y="1452"/>
                </a:cubicBezTo>
              </a:path>
            </a:pathLst>
          </a:custGeom>
          <a:noFill/>
          <a:ln w="28575" cap="flat" cmpd="sng">
            <a:solidFill>
              <a:srgbClr val="FF6600"/>
            </a:solidFill>
            <a:prstDash val="solid"/>
            <a:round/>
            <a:headEnd type="none" w="med" len="med"/>
            <a:tailEnd type="triangle" w="med" len="lg"/>
          </a:ln>
          <a:effectLst/>
        </p:spPr>
        <p:txBody>
          <a:bodyPr anchor="ctr">
            <a:spAutoFit/>
          </a:bodyPr>
          <a:lstStyle/>
          <a:p>
            <a:endParaRPr lang="zh-CN" altLang="en-US"/>
          </a:p>
        </p:txBody>
      </p:sp>
      <p:sp>
        <p:nvSpPr>
          <p:cNvPr id="1028119" name="AutoShape 23">
            <a:hlinkClick r:id="" action="ppaction://hlinkshowjump?jump=lastslideviewed" highlightClick="1"/>
          </p:cNvPr>
          <p:cNvSpPr>
            <a:spLocks noChangeArrowheads="1"/>
          </p:cNvSpPr>
          <p:nvPr/>
        </p:nvSpPr>
        <p:spPr bwMode="auto">
          <a:xfrm>
            <a:off x="8388350" y="260350"/>
            <a:ext cx="504825" cy="504825"/>
          </a:xfrm>
          <a:prstGeom prst="actionButtonReturn">
            <a:avLst/>
          </a:prstGeom>
          <a:ln>
            <a:headEnd/>
            <a:tailEnd type="none" w="med" len="lg"/>
          </a:ln>
        </p:spPr>
        <p:style>
          <a:lnRef idx="1">
            <a:schemeClr val="accent6"/>
          </a:lnRef>
          <a:fillRef idx="2">
            <a:schemeClr val="accent6"/>
          </a:fillRef>
          <a:effectRef idx="1">
            <a:schemeClr val="accent6"/>
          </a:effectRef>
          <a:fontRef idx="minor">
            <a:schemeClr val="dk1"/>
          </a:fontRef>
        </p:style>
        <p:txBody>
          <a:bodyPr wrap="none" anchor="ctr">
            <a:spAutoFit/>
          </a:bodyPr>
          <a:lstStyle/>
          <a:p>
            <a:endParaRPr lang="zh-CN" altLang="en-US"/>
          </a:p>
        </p:txBody>
      </p:sp>
    </p:spTree>
    <p:extLst>
      <p:ext uri="{BB962C8B-B14F-4D97-AF65-F5344CB8AC3E}">
        <p14:creationId xmlns:p14="http://schemas.microsoft.com/office/powerpoint/2010/main" val="4009103611"/>
      </p:ext>
    </p:extLst>
  </p:cSld>
  <p:clrMapOvr>
    <a:masterClrMapping/>
  </p:clrMapOvr>
  <p:transition spd="med"/>
  <p:timing>
    <p:tnLst>
      <p:par>
        <p:cTn id="1" dur="indefinite" restart="never" nodeType="tmRoot"/>
      </p:par>
    </p:tnLst>
  </p:timing>
</p:sld>
</file>

<file path=ppt/theme/theme1.xml><?xml version="1.0" encoding="utf-8"?>
<a:theme xmlns:a="http://schemas.openxmlformats.org/drawingml/2006/main" name="Pixel">
  <a:themeElements>
    <a:clrScheme name="自定义 3">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0000FF"/>
      </a:hlink>
      <a:folHlink>
        <a:srgbClr val="9900CC"/>
      </a:folHlink>
    </a:clrScheme>
    <a:fontScheme name="Pixel">
      <a:majorFont>
        <a:latin typeface="Arial"/>
        <a:ea typeface="黑体"/>
        <a:cs typeface=""/>
      </a:majorFont>
      <a:minorFont>
        <a:latin typeface="Times New Roman"/>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857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50000"/>
          </a:spcBef>
          <a:spcAft>
            <a:spcPct val="0"/>
          </a:spcAft>
          <a:buClrTx/>
          <a:buSzTx/>
          <a:buFontTx/>
          <a:buNone/>
          <a:tabLst/>
          <a:defRPr kumimoji="0" lang="en-US" sz="2800" b="1" i="0" u="none" strike="noStrike" cap="none" normalizeH="0" baseline="0" smtClean="0">
            <a:ln>
              <a:noFill/>
            </a:ln>
            <a:solidFill>
              <a:schemeClr val="tx1"/>
            </a:solidFill>
            <a:effectLst/>
            <a:latin typeface="Times New Roman" pitchFamily="18" charset="0"/>
            <a:ea typeface="宋体" pitchFamily="2" charset="-122"/>
          </a:defRPr>
        </a:defPPr>
      </a:lstStyle>
    </a:spDef>
    <a:lnDef>
      <a:spPr bwMode="auto">
        <a:xfrm>
          <a:off x="0" y="0"/>
          <a:ext cx="1" cy="1"/>
        </a:xfrm>
        <a:custGeom>
          <a:avLst/>
          <a:gdLst/>
          <a:ahLst/>
          <a:cxnLst/>
          <a:rect l="0" t="0" r="0" b="0"/>
          <a:pathLst/>
        </a:custGeom>
        <a:solidFill>
          <a:schemeClr val="accent1"/>
        </a:solidFill>
        <a:ln w="2857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50000"/>
          </a:spcBef>
          <a:spcAft>
            <a:spcPct val="0"/>
          </a:spcAft>
          <a:buClrTx/>
          <a:buSzTx/>
          <a:buFontTx/>
          <a:buNone/>
          <a:tabLst/>
          <a:defRPr kumimoji="0" lang="en-US" sz="2800" b="1" i="0" u="none" strike="noStrike" cap="none" normalizeH="0" baseline="0" smtClean="0">
            <a:ln>
              <a:noFill/>
            </a:ln>
            <a:solidFill>
              <a:schemeClr val="tx1"/>
            </a:solidFill>
            <a:effectLst/>
            <a:latin typeface="Times New Roman" pitchFamily="18" charset="0"/>
            <a:ea typeface="宋体" pitchFamily="2" charset="-122"/>
          </a:defRPr>
        </a:defPPr>
      </a:lstStyle>
    </a:lnDef>
    <a:txDef>
      <a:spPr bwMode="auto">
        <a:noFill/>
        <a:ln w="28575" algn="ctr">
          <a:noFill/>
          <a:miter lim="800000"/>
          <a:headEnd/>
          <a:tailEnd type="none" w="med" len="lg"/>
        </a:ln>
        <a:effectLst/>
      </a:spPr>
      <a:bodyPr>
        <a:spAutoFit/>
      </a:bodyPr>
      <a:lstStyle>
        <a:defPPr algn="l">
          <a:spcBef>
            <a:spcPts val="0"/>
          </a:spcBef>
          <a:defRPr sz="1800" dirty="0"/>
        </a:defPPr>
      </a:lstStyle>
    </a:txDef>
  </a:objectDefaults>
  <a:extraClrSchemeLst>
    <a:extraClrScheme>
      <a:clrScheme name="Pixel 1">
        <a:dk1>
          <a:srgbClr val="0066FF"/>
        </a:dk1>
        <a:lt1>
          <a:srgbClr val="FFFFFF"/>
        </a:lt1>
        <a:dk2>
          <a:srgbClr val="000066"/>
        </a:dk2>
        <a:lt2>
          <a:srgbClr val="FFFFFF"/>
        </a:lt2>
        <a:accent1>
          <a:srgbClr val="6699FF"/>
        </a:accent1>
        <a:accent2>
          <a:srgbClr val="3333FF"/>
        </a:accent2>
        <a:accent3>
          <a:srgbClr val="AAAAB8"/>
        </a:accent3>
        <a:accent4>
          <a:srgbClr val="DADADA"/>
        </a:accent4>
        <a:accent5>
          <a:srgbClr val="B8CAFF"/>
        </a:accent5>
        <a:accent6>
          <a:srgbClr val="2D2DE7"/>
        </a:accent6>
        <a:hlink>
          <a:srgbClr val="FFCC00"/>
        </a:hlink>
        <a:folHlink>
          <a:srgbClr val="0000CC"/>
        </a:folHlink>
      </a:clrScheme>
      <a:clrMap bg1="dk2" tx1="lt1" bg2="dk1" tx2="lt2" accent1="accent1" accent2="accent2" accent3="accent3" accent4="accent4" accent5="accent5" accent6="accent6" hlink="hlink" folHlink="folHlink"/>
    </a:extraClrScheme>
    <a:extraClrScheme>
      <a:clrScheme name="Pixel 2">
        <a:dk1>
          <a:srgbClr val="009999"/>
        </a:dk1>
        <a:lt1>
          <a:srgbClr val="FFFFFF"/>
        </a:lt1>
        <a:dk2>
          <a:srgbClr val="334B49"/>
        </a:dk2>
        <a:lt2>
          <a:srgbClr val="FFFFFF"/>
        </a:lt2>
        <a:accent1>
          <a:srgbClr val="33CCCC"/>
        </a:accent1>
        <a:accent2>
          <a:srgbClr val="008080"/>
        </a:accent2>
        <a:accent3>
          <a:srgbClr val="ADB1B1"/>
        </a:accent3>
        <a:accent4>
          <a:srgbClr val="DADADA"/>
        </a:accent4>
        <a:accent5>
          <a:srgbClr val="ADE2E2"/>
        </a:accent5>
        <a:accent6>
          <a:srgbClr val="007373"/>
        </a:accent6>
        <a:hlink>
          <a:srgbClr val="FFCC00"/>
        </a:hlink>
        <a:folHlink>
          <a:srgbClr val="006666"/>
        </a:folHlink>
      </a:clrScheme>
      <a:clrMap bg1="dk2" tx1="lt1" bg2="dk1" tx2="lt2" accent1="accent1" accent2="accent2" accent3="accent3" accent4="accent4" accent5="accent5" accent6="accent6" hlink="hlink" folHlink="folHlink"/>
    </a:extraClrScheme>
    <a:extraClrScheme>
      <a:clrScheme name="Pixel 3">
        <a:dk1>
          <a:srgbClr val="006699"/>
        </a:dk1>
        <a:lt1>
          <a:srgbClr val="FFFFFF"/>
        </a:lt1>
        <a:dk2>
          <a:srgbClr val="333399"/>
        </a:dk2>
        <a:lt2>
          <a:srgbClr val="FFFFFF"/>
        </a:lt2>
        <a:accent1>
          <a:srgbClr val="0099CC"/>
        </a:accent1>
        <a:accent2>
          <a:srgbClr val="0386AF"/>
        </a:accent2>
        <a:accent3>
          <a:srgbClr val="ADADCA"/>
        </a:accent3>
        <a:accent4>
          <a:srgbClr val="DADADA"/>
        </a:accent4>
        <a:accent5>
          <a:srgbClr val="AACAE2"/>
        </a:accent5>
        <a:accent6>
          <a:srgbClr val="02799E"/>
        </a:accent6>
        <a:hlink>
          <a:srgbClr val="FFCC00"/>
        </a:hlink>
        <a:folHlink>
          <a:srgbClr val="6699FF"/>
        </a:folHlink>
      </a:clrScheme>
      <a:clrMap bg1="dk2" tx1="lt1" bg2="dk1" tx2="lt2" accent1="accent1" accent2="accent2" accent3="accent3" accent4="accent4" accent5="accent5" accent6="accent6" hlink="hlink" folHlink="folHlink"/>
    </a:extraClrScheme>
    <a:extraClrScheme>
      <a:clrScheme name="Pixel 4">
        <a:dk1>
          <a:srgbClr val="008080"/>
        </a:dk1>
        <a:lt1>
          <a:srgbClr val="FFFFFF"/>
        </a:lt1>
        <a:dk2>
          <a:srgbClr val="2F978D"/>
        </a:dk2>
        <a:lt2>
          <a:srgbClr val="FFFFFF"/>
        </a:lt2>
        <a:accent1>
          <a:srgbClr val="0099FF"/>
        </a:accent1>
        <a:accent2>
          <a:srgbClr val="009999"/>
        </a:accent2>
        <a:accent3>
          <a:srgbClr val="ADC9C5"/>
        </a:accent3>
        <a:accent4>
          <a:srgbClr val="DADADA"/>
        </a:accent4>
        <a:accent5>
          <a:srgbClr val="AACAFF"/>
        </a:accent5>
        <a:accent6>
          <a:srgbClr val="008A8A"/>
        </a:accent6>
        <a:hlink>
          <a:srgbClr val="FFFFCC"/>
        </a:hlink>
        <a:folHlink>
          <a:srgbClr val="70CAC6"/>
        </a:folHlink>
      </a:clrScheme>
      <a:clrMap bg1="dk2" tx1="lt1" bg2="dk1" tx2="lt2" accent1="accent1" accent2="accent2" accent3="accent3" accent4="accent4" accent5="accent5" accent6="accent6" hlink="hlink" folHlink="folHlink"/>
    </a:extraClrScheme>
    <a:extraClrScheme>
      <a:clrScheme name="Pixel 5">
        <a:dk1>
          <a:srgbClr val="822504"/>
        </a:dk1>
        <a:lt1>
          <a:srgbClr val="FFFFFF"/>
        </a:lt1>
        <a:dk2>
          <a:srgbClr val="330000"/>
        </a:dk2>
        <a:lt2>
          <a:srgbClr val="FFFFFF"/>
        </a:lt2>
        <a:accent1>
          <a:srgbClr val="FF9900"/>
        </a:accent1>
        <a:accent2>
          <a:srgbClr val="9E2A06"/>
        </a:accent2>
        <a:accent3>
          <a:srgbClr val="ADAAAA"/>
        </a:accent3>
        <a:accent4>
          <a:srgbClr val="DADADA"/>
        </a:accent4>
        <a:accent5>
          <a:srgbClr val="FFCAAA"/>
        </a:accent5>
        <a:accent6>
          <a:srgbClr val="8F2505"/>
        </a:accent6>
        <a:hlink>
          <a:srgbClr val="FF3300"/>
        </a:hlink>
        <a:folHlink>
          <a:srgbClr val="7C0704"/>
        </a:folHlink>
      </a:clrScheme>
      <a:clrMap bg1="dk2" tx1="lt1" bg2="dk1" tx2="lt2" accent1="accent1" accent2="accent2" accent3="accent3" accent4="accent4" accent5="accent5" accent6="accent6" hlink="hlink" folHlink="folHlink"/>
    </a:extraClrScheme>
    <a:extraClrScheme>
      <a:clrScheme name="Pixel 6">
        <a:dk1>
          <a:srgbClr val="336600"/>
        </a:dk1>
        <a:lt1>
          <a:srgbClr val="FFFFFF"/>
        </a:lt1>
        <a:dk2>
          <a:srgbClr val="4A7911"/>
        </a:dk2>
        <a:lt2>
          <a:srgbClr val="FFFFFF"/>
        </a:lt2>
        <a:accent1>
          <a:srgbClr val="666633"/>
        </a:accent1>
        <a:accent2>
          <a:srgbClr val="669900"/>
        </a:accent2>
        <a:accent3>
          <a:srgbClr val="B1BEAA"/>
        </a:accent3>
        <a:accent4>
          <a:srgbClr val="DADADA"/>
        </a:accent4>
        <a:accent5>
          <a:srgbClr val="B8B8AD"/>
        </a:accent5>
        <a:accent6>
          <a:srgbClr val="5C8A00"/>
        </a:accent6>
        <a:hlink>
          <a:srgbClr val="FFCC00"/>
        </a:hlink>
        <a:folHlink>
          <a:srgbClr val="99CC00"/>
        </a:folHlink>
      </a:clrScheme>
      <a:clrMap bg1="dk2" tx1="lt1" bg2="dk1" tx2="lt2" accent1="accent1" accent2="accent2" accent3="accent3" accent4="accent4" accent5="accent5" accent6="accent6" hlink="hlink" folHlink="folHlink"/>
    </a:extraClrScheme>
    <a:extraClrScheme>
      <a:clrScheme name="Pixel 7">
        <a:dk1>
          <a:srgbClr val="000000"/>
        </a:dk1>
        <a:lt1>
          <a:srgbClr val="FFFFFF"/>
        </a:lt1>
        <a:dk2>
          <a:srgbClr val="000000"/>
        </a:dk2>
        <a:lt2>
          <a:srgbClr val="CC3300"/>
        </a:lt2>
        <a:accent1>
          <a:srgbClr val="FFCC00"/>
        </a:accent1>
        <a:accent2>
          <a:srgbClr val="CC6600"/>
        </a:accent2>
        <a:accent3>
          <a:srgbClr val="FFFFFF"/>
        </a:accent3>
        <a:accent4>
          <a:srgbClr val="000000"/>
        </a:accent4>
        <a:accent5>
          <a:srgbClr val="FFE2AA"/>
        </a:accent5>
        <a:accent6>
          <a:srgbClr val="B95C00"/>
        </a:accent6>
        <a:hlink>
          <a:srgbClr val="663300"/>
        </a:hlink>
        <a:folHlink>
          <a:srgbClr val="CC9900"/>
        </a:folHlink>
      </a:clrScheme>
      <a:clrMap bg1="lt1" tx1="dk1" bg2="lt2" tx2="dk2" accent1="accent1" accent2="accent2" accent3="accent3" accent4="accent4" accent5="accent5" accent6="accent6" hlink="hlink" folHlink="folHlink"/>
    </a:extraClrScheme>
    <a:extraClrScheme>
      <a:clrScheme name="Pixel 8">
        <a:dk1>
          <a:srgbClr val="003300"/>
        </a:dk1>
        <a:lt1>
          <a:srgbClr val="FFFFFF"/>
        </a:lt1>
        <a:dk2>
          <a:srgbClr val="000000"/>
        </a:dk2>
        <a:lt2>
          <a:srgbClr val="336600"/>
        </a:lt2>
        <a:accent1>
          <a:srgbClr val="CCCC00"/>
        </a:accent1>
        <a:accent2>
          <a:srgbClr val="669900"/>
        </a:accent2>
        <a:accent3>
          <a:srgbClr val="FFFFFF"/>
        </a:accent3>
        <a:accent4>
          <a:srgbClr val="002A00"/>
        </a:accent4>
        <a:accent5>
          <a:srgbClr val="E2E2AA"/>
        </a:accent5>
        <a:accent6>
          <a:srgbClr val="5C8A00"/>
        </a:accent6>
        <a:hlink>
          <a:srgbClr val="333300"/>
        </a:hlink>
        <a:folHlink>
          <a:srgbClr val="99CC00"/>
        </a:folHlink>
      </a:clrScheme>
      <a:clrMap bg1="lt1" tx1="dk1" bg2="lt2" tx2="dk2" accent1="accent1" accent2="accent2" accent3="accent3" accent4="accent4" accent5="accent5" accent6="accent6" hlink="hlink" folHlink="folHlink"/>
    </a:extraClrScheme>
    <a:extraClrScheme>
      <a:clrScheme name="Pixel 9">
        <a:dk1>
          <a:srgbClr val="000000"/>
        </a:dk1>
        <a:lt1>
          <a:srgbClr val="FFFFFF"/>
        </a:lt1>
        <a:dk2>
          <a:srgbClr val="000000"/>
        </a:dk2>
        <a:lt2>
          <a:srgbClr val="440044"/>
        </a:lt2>
        <a:accent1>
          <a:srgbClr val="FFCCCC"/>
        </a:accent1>
        <a:accent2>
          <a:srgbClr val="790571"/>
        </a:accent2>
        <a:accent3>
          <a:srgbClr val="FFFFFF"/>
        </a:accent3>
        <a:accent4>
          <a:srgbClr val="000000"/>
        </a:accent4>
        <a:accent5>
          <a:srgbClr val="FFE2E2"/>
        </a:accent5>
        <a:accent6>
          <a:srgbClr val="6D0466"/>
        </a:accent6>
        <a:hlink>
          <a:srgbClr val="993366"/>
        </a:hlink>
        <a:folHlink>
          <a:srgbClr val="9F839F"/>
        </a:folHlink>
      </a:clrScheme>
      <a:clrMap bg1="lt1" tx1="dk1" bg2="lt2" tx2="dk2" accent1="accent1" accent2="accent2" accent3="accent3" accent4="accent4" accent5="accent5" accent6="accent6" hlink="hlink" folHlink="folHlink"/>
    </a:extraClrScheme>
    <a:extraClrScheme>
      <a:clrScheme name="Pixel 10">
        <a:dk1>
          <a:srgbClr val="000000"/>
        </a:dk1>
        <a:lt1>
          <a:srgbClr val="FFFFFF"/>
        </a:lt1>
        <a:dk2>
          <a:srgbClr val="000000"/>
        </a:dk2>
        <a:lt2>
          <a:srgbClr val="FF9900"/>
        </a:lt2>
        <a:accent1>
          <a:srgbClr val="FFCC99"/>
        </a:accent1>
        <a:accent2>
          <a:srgbClr val="FBA313"/>
        </a:accent2>
        <a:accent3>
          <a:srgbClr val="FFFFFF"/>
        </a:accent3>
        <a:accent4>
          <a:srgbClr val="000000"/>
        </a:accent4>
        <a:accent5>
          <a:srgbClr val="FFE2CA"/>
        </a:accent5>
        <a:accent6>
          <a:srgbClr val="E39310"/>
        </a:accent6>
        <a:hlink>
          <a:srgbClr val="CC3300"/>
        </a:hlink>
        <a:folHlink>
          <a:srgbClr val="FCC66E"/>
        </a:folHlink>
      </a:clrScheme>
      <a:clrMap bg1="lt1" tx1="dk1" bg2="lt2" tx2="dk2" accent1="accent1" accent2="accent2" accent3="accent3" accent4="accent4" accent5="accent5" accent6="accent6" hlink="hlink" folHlink="folHlink"/>
    </a:extraClrScheme>
    <a:extraClrScheme>
      <a:clrScheme name="Pixel 11">
        <a:dk1>
          <a:srgbClr val="000000"/>
        </a:dk1>
        <a:lt1>
          <a:srgbClr val="FFFFFF"/>
        </a:lt1>
        <a:dk2>
          <a:srgbClr val="000000"/>
        </a:dk2>
        <a:lt2>
          <a:srgbClr val="779F92"/>
        </a:lt2>
        <a:accent1>
          <a:srgbClr val="33CCCC"/>
        </a:accent1>
        <a:accent2>
          <a:srgbClr val="9DC2D7"/>
        </a:accent2>
        <a:accent3>
          <a:srgbClr val="FFFFFF"/>
        </a:accent3>
        <a:accent4>
          <a:srgbClr val="000000"/>
        </a:accent4>
        <a:accent5>
          <a:srgbClr val="ADE2E2"/>
        </a:accent5>
        <a:accent6>
          <a:srgbClr val="8EB0C3"/>
        </a:accent6>
        <a:hlink>
          <a:srgbClr val="006666"/>
        </a:hlink>
        <a:folHlink>
          <a:srgbClr val="CCCCFF"/>
        </a:folHlink>
      </a:clrScheme>
      <a:clrMap bg1="lt1" tx1="dk1" bg2="lt2" tx2="dk2" accent1="accent1" accent2="accent2" accent3="accent3" accent4="accent4" accent5="accent5" accent6="accent6" hlink="hlink" folHlink="folHlink"/>
    </a:extraClrScheme>
    <a:extraClrScheme>
      <a:clrScheme name="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34225</TotalTime>
  <Words>16968</Words>
  <Application>Microsoft Office PowerPoint</Application>
  <PresentationFormat>全屏显示(4:3)</PresentationFormat>
  <Paragraphs>3053</Paragraphs>
  <Slides>249</Slides>
  <Notes>5</Notes>
  <HiddenSlides>12</HiddenSlides>
  <MMClips>0</MMClips>
  <ScaleCrop>false</ScaleCrop>
  <HeadingPairs>
    <vt:vector size="8" baseType="variant">
      <vt:variant>
        <vt:lpstr>已用的字体</vt:lpstr>
      </vt:variant>
      <vt:variant>
        <vt:i4>10</vt:i4>
      </vt:variant>
      <vt:variant>
        <vt:lpstr>主题</vt:lpstr>
      </vt:variant>
      <vt:variant>
        <vt:i4>1</vt:i4>
      </vt:variant>
      <vt:variant>
        <vt:lpstr>嵌入 OLE 服务器</vt:lpstr>
      </vt:variant>
      <vt:variant>
        <vt:i4>3</vt:i4>
      </vt:variant>
      <vt:variant>
        <vt:lpstr>幻灯片标题</vt:lpstr>
      </vt:variant>
      <vt:variant>
        <vt:i4>249</vt:i4>
      </vt:variant>
    </vt:vector>
  </HeadingPairs>
  <TitlesOfParts>
    <vt:vector size="263" baseType="lpstr">
      <vt:lpstr>黑体</vt:lpstr>
      <vt:lpstr>楷体</vt:lpstr>
      <vt:lpstr>楷体_GB2312</vt:lpstr>
      <vt:lpstr>宋体</vt:lpstr>
      <vt:lpstr>Arial</vt:lpstr>
      <vt:lpstr>Cambria Math</vt:lpstr>
      <vt:lpstr>Courier New</vt:lpstr>
      <vt:lpstr>Times New Roman</vt:lpstr>
      <vt:lpstr>Vladimir Script</vt:lpstr>
      <vt:lpstr>Wingdings</vt:lpstr>
      <vt:lpstr>Pixel</vt:lpstr>
      <vt:lpstr>Visio</vt:lpstr>
      <vt:lpstr>Microsoft Visio 2003-2010 绘图</vt:lpstr>
      <vt:lpstr>Image</vt:lpstr>
      <vt:lpstr>微型计算机原理及接口技术 第6章  输入/输出技术</vt:lpstr>
      <vt:lpstr>PowerPoint 演示文稿</vt:lpstr>
      <vt:lpstr>第6章  输入/输出技术</vt:lpstr>
      <vt:lpstr>微型计算机原理及接口技术 第6章  输入/输出技术</vt:lpstr>
      <vt:lpstr>6.1.1  外部设备概述</vt:lpstr>
      <vt:lpstr>6.1.2  I/O方式概述 </vt:lpstr>
      <vt:lpstr>6.1.3  I/O接口概述    一、为何引入I/O接口电路</vt:lpstr>
      <vt:lpstr>6.1.3  I/O接口概述    二、I/O接口电路能做什么？</vt:lpstr>
      <vt:lpstr>6.1.3  I/O接口概述                 一、接口信号</vt:lpstr>
      <vt:lpstr>6.1.3  I/O接口概述                 一、接口信号</vt:lpstr>
      <vt:lpstr>6.1.3  I/O接口概述            二、外设接口与端口</vt:lpstr>
      <vt:lpstr>6.1.3  I/O接口概述       三、I/O接口地址及编码方式</vt:lpstr>
      <vt:lpstr>6.1.3  I/O接口概述       三、I/O接口地址及编码方式</vt:lpstr>
      <vt:lpstr>PowerPoint 演示文稿</vt:lpstr>
      <vt:lpstr>I/O端口地址译码举例</vt:lpstr>
      <vt:lpstr>I/O端口地址译码举例</vt:lpstr>
      <vt:lpstr>PowerPoint 演示文稿</vt:lpstr>
      <vt:lpstr>一、并行输入接口</vt:lpstr>
      <vt:lpstr>二、并行输出接口</vt:lpstr>
      <vt:lpstr>二、并行输出接口</vt:lpstr>
      <vt:lpstr>PowerPoint 演示文稿</vt:lpstr>
      <vt:lpstr>6.2 程序查询 I/O 方式          一、无条件传送方式</vt:lpstr>
      <vt:lpstr>PowerPoint 演示文稿</vt:lpstr>
      <vt:lpstr>PowerPoint 演示文稿</vt:lpstr>
      <vt:lpstr>PowerPoint 演示文稿</vt:lpstr>
      <vt:lpstr>PowerPoint 演示文稿</vt:lpstr>
      <vt:lpstr>PowerPoint 演示文稿</vt:lpstr>
      <vt:lpstr>6.2 程序查询 I/O 方式          二、查询方式</vt:lpstr>
      <vt:lpstr>6.2 程序查询 I/O 方式          二、查询方式</vt:lpstr>
      <vt:lpstr>PowerPoint 演示文稿</vt:lpstr>
      <vt:lpstr>PowerPoint 演示文稿</vt:lpstr>
      <vt:lpstr>6.2 程序查询 I/O 方式    二、查询方式</vt:lpstr>
      <vt:lpstr>6.2 程序查询 I/O 方式     二、查询方式</vt:lpstr>
      <vt:lpstr>6.2 程序查询 I/O 方式     二、查询方式</vt:lpstr>
      <vt:lpstr>PowerPoint 演示文稿</vt:lpstr>
      <vt:lpstr>6.3 中断方式</vt:lpstr>
      <vt:lpstr>6.3 中断方式</vt:lpstr>
      <vt:lpstr>PowerPoint 演示文稿</vt:lpstr>
      <vt:lpstr>6.3.1 中断概述</vt:lpstr>
      <vt:lpstr>6.3.1 中断概述</vt:lpstr>
      <vt:lpstr>6.3.1 中断概述</vt:lpstr>
      <vt:lpstr>6.3.1 中断概述</vt:lpstr>
      <vt:lpstr>6.3.1 中断概述</vt:lpstr>
      <vt:lpstr>6.3.1 中断概述</vt:lpstr>
      <vt:lpstr>6.3.1 中断概述</vt:lpstr>
      <vt:lpstr>6.3.1 中断概述</vt:lpstr>
      <vt:lpstr>PowerPoint 演示文稿</vt:lpstr>
      <vt:lpstr>6.3.1 中断概述</vt:lpstr>
      <vt:lpstr>6.3.1 中断概述</vt:lpstr>
      <vt:lpstr>6.3.1 中断概述</vt:lpstr>
      <vt:lpstr>INTR中断处理过程（无嵌套）</vt:lpstr>
      <vt:lpstr>PowerPoint 演示文稿</vt:lpstr>
      <vt:lpstr>6.3.1 中断概述</vt:lpstr>
      <vt:lpstr>PowerPoint 演示文稿</vt:lpstr>
      <vt:lpstr>6.3.1 中断概述</vt:lpstr>
      <vt:lpstr>6.3.1 中断概述</vt:lpstr>
      <vt:lpstr>中断优先级和中断嵌套</vt:lpstr>
      <vt:lpstr>PowerPoint 演示文稿</vt:lpstr>
      <vt:lpstr>一、8086/8088中断系统</vt:lpstr>
      <vt:lpstr>一、8086/8088中断系统</vt:lpstr>
      <vt:lpstr>一、8086/8088中断系统</vt:lpstr>
      <vt:lpstr>一、8086/8088中断系统</vt:lpstr>
      <vt:lpstr>一、8086/8088中断系统</vt:lpstr>
      <vt:lpstr>一、8086/8088中断系统</vt:lpstr>
      <vt:lpstr>中断向量表</vt:lpstr>
      <vt:lpstr>PowerPoint 演示文稿</vt:lpstr>
      <vt:lpstr>PowerPoint 演示文稿</vt:lpstr>
      <vt:lpstr>一、8086/8088中断系统</vt:lpstr>
      <vt:lpstr>一、8086/8088中断系统</vt:lpstr>
      <vt:lpstr>PowerPoint 演示文稿</vt:lpstr>
      <vt:lpstr>一、8086/8088中断系统</vt:lpstr>
      <vt:lpstr>二、可编程中断控制器8259</vt:lpstr>
      <vt:lpstr>二、可编程中断控制器8259</vt:lpstr>
      <vt:lpstr>二、可编程中断控制器8259</vt:lpstr>
      <vt:lpstr>二、可编程中断控制器8259</vt:lpstr>
      <vt:lpstr>PowerPoint 演示文稿</vt:lpstr>
      <vt:lpstr>二、可编程中断控制器8259</vt:lpstr>
      <vt:lpstr>PowerPoint 演示文稿</vt:lpstr>
      <vt:lpstr>二、可编程中断控制器8259</vt:lpstr>
      <vt:lpstr>PowerPoint 演示文稿</vt:lpstr>
      <vt:lpstr>二、可编程中断控制器8259</vt:lpstr>
      <vt:lpstr>二、可编程中断控制器8259</vt:lpstr>
      <vt:lpstr>二、可编程中断控制器8259</vt:lpstr>
      <vt:lpstr>二、可编程中断控制器8259</vt:lpstr>
      <vt:lpstr>二、可编程中断控制器8259</vt:lpstr>
      <vt:lpstr>二、可编程中断控制器8259</vt:lpstr>
      <vt:lpstr>二、可编程中断控制器8259</vt:lpstr>
      <vt:lpstr>二、可编程中断控制器8259</vt:lpstr>
      <vt:lpstr>二、可编程中断控制器8259</vt:lpstr>
      <vt:lpstr>二、可编程中断控制器8259</vt:lpstr>
      <vt:lpstr>二、可编程中断控制器8259</vt:lpstr>
      <vt:lpstr>二、可编程中断控制器8259</vt:lpstr>
      <vt:lpstr>二、可编程中断控制器8259</vt:lpstr>
      <vt:lpstr>二、可编程中断控制器8259</vt:lpstr>
      <vt:lpstr>二、可编程中断控制器8259</vt:lpstr>
      <vt:lpstr>二、可编程中断控制器8259</vt:lpstr>
      <vt:lpstr>二、可编程中断控制器8259</vt:lpstr>
      <vt:lpstr>二、可编程中断控制器8259</vt:lpstr>
      <vt:lpstr>二、可编程中断控制器8259</vt:lpstr>
      <vt:lpstr>二、可编程中断控制器8259</vt:lpstr>
      <vt:lpstr>二、可编程中断控制器8259</vt:lpstr>
      <vt:lpstr>二、可编程中断控制器8259</vt:lpstr>
      <vt:lpstr>二、可编程中断控制器8259</vt:lpstr>
      <vt:lpstr>二、可编程中断控制器8259</vt:lpstr>
      <vt:lpstr>三、中断方式实现方法</vt:lpstr>
      <vt:lpstr>PowerPoint 演示文稿</vt:lpstr>
      <vt:lpstr>三、中断方式实现方法</vt:lpstr>
      <vt:lpstr>三、中断方式实现方法</vt:lpstr>
      <vt:lpstr>三、中断方式实现方法</vt:lpstr>
      <vt:lpstr>三、中断方式实现方法</vt:lpstr>
      <vt:lpstr>三、中断方式实现方法</vt:lpstr>
      <vt:lpstr>三、中断方式实现方法</vt:lpstr>
      <vt:lpstr>三、中断方式实现方法</vt:lpstr>
      <vt:lpstr>三、中断方式实现方法</vt:lpstr>
      <vt:lpstr>三、中断方式实现方法</vt:lpstr>
      <vt:lpstr>四、中断方式实现示例</vt:lpstr>
      <vt:lpstr>PowerPoint 演示文稿</vt:lpstr>
      <vt:lpstr>PowerPoint 演示文稿</vt:lpstr>
      <vt:lpstr>PowerPoint 演示文稿</vt:lpstr>
      <vt:lpstr>四、中断方式实现示例</vt:lpstr>
      <vt:lpstr>四、中断方式实现示例</vt:lpstr>
      <vt:lpstr>四、中断方式实现示例</vt:lpstr>
      <vt:lpstr>四、中断方式实现示例</vt:lpstr>
      <vt:lpstr>四、中断方式实现示例</vt:lpstr>
      <vt:lpstr>四、中断方式实现示例</vt:lpstr>
      <vt:lpstr>PowerPoint 演示文稿</vt:lpstr>
      <vt:lpstr>PowerPoint 演示文稿</vt:lpstr>
      <vt:lpstr>PowerPoint 演示文稿</vt:lpstr>
      <vt:lpstr>一、保护模式下的中断系统</vt:lpstr>
      <vt:lpstr>一、保护模式下的中断系统      1. 概述</vt:lpstr>
      <vt:lpstr>一、保护模式下的中断系统      1. 概述</vt:lpstr>
      <vt:lpstr>一、保护模式下的中断系统      2. 中断描述符表</vt:lpstr>
      <vt:lpstr>PowerPoint 演示文稿</vt:lpstr>
      <vt:lpstr>一、保护模式下的中断系统      2. 中断描述符表</vt:lpstr>
      <vt:lpstr>一、保护模式下的中断系统      2. 中断描述符表</vt:lpstr>
      <vt:lpstr>一、保护模式下的中断系统      2. 中断描述符表</vt:lpstr>
      <vt:lpstr>一、保护模式下的中断系统      2. 中断描述符表</vt:lpstr>
      <vt:lpstr>一、保护模式下的中断系统</vt:lpstr>
      <vt:lpstr>一、保护模式下的中断系统</vt:lpstr>
      <vt:lpstr>一、保护模式下的中断系统      4. 中断任务</vt:lpstr>
      <vt:lpstr>二、高级可编程中断控制器</vt:lpstr>
      <vt:lpstr>二、高级可编程中断控制器      1. APIC体系概述</vt:lpstr>
      <vt:lpstr>二、高级可编程中断控制器      1. APIC体系概述</vt:lpstr>
      <vt:lpstr>二、高级可编程中断控制器      1. APIC体系概述</vt:lpstr>
      <vt:lpstr>二、高级可编程中断控制器      1. APIC体系概述</vt:lpstr>
      <vt:lpstr>二、高级可编程中断控制器      1. APIC体系概述</vt:lpstr>
      <vt:lpstr>二、高级可编程中断控制器      1. APIC体系概述</vt:lpstr>
      <vt:lpstr>二、高级可编程中断控制器      2. Local APIC</vt:lpstr>
      <vt:lpstr>二、高级可编程中断控制器      2. Local APIC</vt:lpstr>
      <vt:lpstr>二、高级可编程中断控制器      2. Local APIC</vt:lpstr>
      <vt:lpstr>二、高级可编程中断控制器      2. Local APIC</vt:lpstr>
      <vt:lpstr>二、高级可编程中断控制器      2. Local APIC</vt:lpstr>
      <vt:lpstr>二、高级可编程中断控制器      2. Local APIC</vt:lpstr>
      <vt:lpstr>二、高级可编程中断控制器      2. Local APIC</vt:lpstr>
      <vt:lpstr>二、高级可编程中断控制器      2. Local APIC</vt:lpstr>
      <vt:lpstr>二、高级可编程中断控制器      2. Local APIC</vt:lpstr>
      <vt:lpstr>二、高级可编程中断控制器      2. Local APIC</vt:lpstr>
      <vt:lpstr>二、高级可编程中断控制器      2. Local APIC</vt:lpstr>
      <vt:lpstr>二、高级可编程中断控制器      2. Local APIC</vt:lpstr>
      <vt:lpstr>二、高级可编程中断控制器      2. Local APIC</vt:lpstr>
      <vt:lpstr>二、高级可编程中断控制器      2. Local APIC</vt:lpstr>
      <vt:lpstr>二、高级可编程中断控制器      2. Local APIC</vt:lpstr>
      <vt:lpstr>二、高级可编程中断控制器      2. Local APIC</vt:lpstr>
      <vt:lpstr>二、高级可编程中断控制器      2. Local APIC</vt:lpstr>
      <vt:lpstr>二、高级可编程中断控制器      2. Local APIC</vt:lpstr>
      <vt:lpstr>二、高级可编程中断控制器      2. Local APIC</vt:lpstr>
      <vt:lpstr>二、高级可编程中断控制器      2. Local APIC</vt:lpstr>
      <vt:lpstr>二、高级可编程中断控制器      2. Local APIC</vt:lpstr>
      <vt:lpstr>二、高级可编程中断控制器      3.  I/O APIC</vt:lpstr>
      <vt:lpstr>二、高级可编程中断控制器      3.  I/O APIC</vt:lpstr>
      <vt:lpstr>二、高级可编程中断控制器      3.  I/O APIC</vt:lpstr>
      <vt:lpstr>二、高级可编程中断控制器      3.  I/O APIC</vt:lpstr>
      <vt:lpstr>二、高级可编程中断控制器      3.  I/O APIC</vt:lpstr>
      <vt:lpstr>二、高级可编程中断控制器      3.  I/O APIC</vt:lpstr>
      <vt:lpstr>二、高级可编程中断控制器      3.  I/O APIC</vt:lpstr>
      <vt:lpstr>二、高级可编程中断控制器      3.  I/O APIC</vt:lpstr>
      <vt:lpstr>二、高级可编程中断控制器      3.  I/O APIC</vt:lpstr>
      <vt:lpstr>二、高级可编程中断控制器      3.  I/O APIC</vt:lpstr>
      <vt:lpstr>二、高级可编程中断控制器      3.  I/O APIC</vt:lpstr>
      <vt:lpstr>二、高级可编程中断控制器      3.  I/O APIC</vt:lpstr>
      <vt:lpstr>二、高级可编程中断控制器      3.  I/O APIC</vt:lpstr>
      <vt:lpstr>二、高级可编程中断控制器      3.  I/O APIC</vt:lpstr>
      <vt:lpstr>PowerPoint 演示文稿</vt:lpstr>
      <vt:lpstr>PowerPoint 演示文稿</vt:lpstr>
      <vt:lpstr>二、高级可编程中断控制器      3.  I/O APIC</vt:lpstr>
      <vt:lpstr>二、高级可编程中断控制器      3.  I/O APIC</vt:lpstr>
      <vt:lpstr>二、高级可编程中断控制器      3.  I/O APIC</vt:lpstr>
      <vt:lpstr>6.3 中断方式</vt:lpstr>
      <vt:lpstr>6.3 中断方式</vt:lpstr>
      <vt:lpstr>6.3 中断方式</vt:lpstr>
      <vt:lpstr>第6章 作业：</vt:lpstr>
      <vt:lpstr>PowerPoint 演示文稿</vt:lpstr>
      <vt:lpstr>6.4 直接存储器存取（DMA）方式</vt:lpstr>
      <vt:lpstr>PowerPoint 演示文稿</vt:lpstr>
      <vt:lpstr>6.4 直接存储器存取（DMA）方式</vt:lpstr>
      <vt:lpstr>6.4 直接存储器存取（DMA）方式    一、DMA工作过程</vt:lpstr>
      <vt:lpstr>PowerPoint 演示文稿</vt:lpstr>
      <vt:lpstr>DMA工作过程</vt:lpstr>
      <vt:lpstr>PowerPoint 演示文稿</vt:lpstr>
      <vt:lpstr>6.4 直接存储器存取（DMA）方式    一、DMA工作过程</vt:lpstr>
      <vt:lpstr>6.4 直接存储器存取（DMA）方式    一、DMA工作过程</vt:lpstr>
      <vt:lpstr>6.4 直接存储器存取（DMA）方式    二、DMA控制器8237</vt:lpstr>
      <vt:lpstr>6.4  DMA方式                   二、DMA控制器8237  （一）8237的       引线及功能</vt:lpstr>
      <vt:lpstr>6.4  DMA方式                   二、DMA控制器8237  （二）8237的工作时序</vt:lpstr>
      <vt:lpstr>PowerPoint 演示文稿</vt:lpstr>
      <vt:lpstr>PowerPoint 演示文稿</vt:lpstr>
      <vt:lpstr>6.4  DMA方式                   二、DMA控制器8237  （二）8237的工作时序</vt:lpstr>
      <vt:lpstr>2.1 8088 CPU        2.1.5 典型时序分析：内存读时序</vt:lpstr>
      <vt:lpstr>6.4  DMA方式                   二、DMA控制器8237  （三）8237的工作方式</vt:lpstr>
      <vt:lpstr>6.4  DMA方式                   二、DMA控制器8237  （三）8237的工作方式</vt:lpstr>
      <vt:lpstr>PowerPoint 演示文稿</vt:lpstr>
      <vt:lpstr>PowerPoint 演示文稿</vt:lpstr>
      <vt:lpstr>PowerPoint 演示文稿</vt:lpstr>
      <vt:lpstr>PowerPoint 演示文稿</vt:lpstr>
      <vt:lpstr>6.4  DMA方式                   二、DMA控制器8237  （三）8237的工作方式</vt:lpstr>
      <vt:lpstr>6.4  DMA方式                   二、DMA控制器8237  （三）8237的工作方式</vt:lpstr>
      <vt:lpstr>6.4  DMA方式                   二、DMA控制器8237  （四）8237的内部寄存器</vt:lpstr>
      <vt:lpstr>PowerPoint 演示文稿</vt:lpstr>
      <vt:lpstr>PowerPoint 演示文稿</vt:lpstr>
      <vt:lpstr>PowerPoint 演示文稿</vt:lpstr>
      <vt:lpstr>PowerPoint 演示文稿</vt:lpstr>
      <vt:lpstr>PowerPoint 演示文稿</vt:lpstr>
      <vt:lpstr>PowerPoint 演示文稿</vt:lpstr>
      <vt:lpstr>6.4  DMA方式                   二、DMA控制器8237  （五）8237的寻址及连接</vt:lpstr>
      <vt:lpstr>PowerPoint 演示文稿</vt:lpstr>
      <vt:lpstr>6.4  DMA方式                   二、DMA控制器8237  （五）8237的寻址及连接</vt:lpstr>
      <vt:lpstr>6.4  DMA方式                   二、DMA控制器8237  （五）8237的寻址及连接</vt:lpstr>
      <vt:lpstr>6.4  DMA方式                   二、DMA控制器8237  （五）8237的寻址及连接</vt:lpstr>
      <vt:lpstr>PowerPoint 演示文稿</vt:lpstr>
      <vt:lpstr>PowerPoint 演示文稿</vt:lpstr>
      <vt:lpstr>PowerPoint 演示文稿</vt:lpstr>
      <vt:lpstr>6.4  DMA方式                   二、DMA控制器8237  （六）8237的初始化</vt:lpstr>
      <vt:lpstr>6.4  DMA方式                   二、DMA控制器8237  （六）8237的初始化</vt:lpstr>
      <vt:lpstr>PowerPoint 演示文稿</vt:lpstr>
      <vt:lpstr>6.4  DMA方式                   二、DMA控制器8237  （六）8237的初始化</vt:lpstr>
      <vt:lpstr>6.4  DMA方式       三、芯片组中8/16位DMA的实现</vt:lpstr>
      <vt:lpstr>6.4  DMA方式       三、芯片组中8/16位DMA的实现</vt:lpstr>
      <vt:lpstr>6.4  DMA方式       三、芯片组中8/16位DMA的实现</vt:lpstr>
      <vt:lpstr>6.4  DMA方式       三、芯片组中8/16位DMA的实现</vt:lpstr>
      <vt:lpstr>PowerPoint 演示文稿</vt:lpstr>
      <vt:lpstr>6.4  DMA方式       三、芯片组中8/16位DMA的实现</vt:lpstr>
      <vt:lpstr>6.4  DMA方式       三、芯片组中8/16位DMA的实现</vt:lpstr>
      <vt:lpstr>6.4  DMA方式       三、芯片组中8/16位DMA的实现</vt:lpstr>
      <vt:lpstr>6.4  DMA方式       三、芯片组中8/16位DMA的实现</vt:lpstr>
      <vt:lpstr>6.4  DMA方式          四、32/64位DMA的实现</vt:lpstr>
      <vt:lpstr>6.4  DMA方式          四、32/64位DMA的实现</vt:lpstr>
      <vt:lpstr>6.4  DMA方式          四、32/64位DMA的实现</vt:lpstr>
      <vt:lpstr>6.4  DMA方式          四、32/64位DMA的实现</vt:lpstr>
      <vt:lpstr>6.4  DMA方式          四、32/64位DMA的实现</vt:lpstr>
    </vt:vector>
  </TitlesOfParts>
  <Company>西安电子科技大学 计算机学院</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计算机组成与体系结构</dc:title>
  <dc:subject>第8章 总线与输入输出系统</dc:subject>
  <dc:creator>车向泉</dc:creator>
  <dc:description>8.1 总线与输入输出系统概述_x000d_
8.2 总线_x000d_
8.3 输入输出接口</dc:description>
  <cp:lastModifiedBy>车向泉</cp:lastModifiedBy>
  <cp:revision>1517</cp:revision>
  <dcterms:created xsi:type="dcterms:W3CDTF">1601-01-01T00:00:00Z</dcterms:created>
  <dcterms:modified xsi:type="dcterms:W3CDTF">2017-12-14T14:22:39Z</dcterms:modified>
</cp:coreProperties>
</file>